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3" r:id="rId8"/>
    <p:sldId id="264" r:id="rId9"/>
    <p:sldId id="266" r:id="rId10"/>
    <p:sldId id="267" r:id="rId11"/>
    <p:sldId id="268" r:id="rId12"/>
    <p:sldId id="269" r:id="rId13"/>
    <p:sldId id="270" r:id="rId14"/>
    <p:sldId id="271" r:id="rId15"/>
    <p:sldId id="265" r:id="rId16"/>
    <p:sldId id="26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85E39-6AB2-CCB9-44F2-2DAB7628F58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F5E5F80-FFA2-D2FC-5761-0FECA5941EB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7B02FE6-3D73-AAC3-23E3-DC022BE10E38}"/>
              </a:ext>
            </a:extLst>
          </p:cNvPr>
          <p:cNvSpPr>
            <a:spLocks noGrp="1"/>
          </p:cNvSpPr>
          <p:nvPr>
            <p:ph type="dt" sz="half" idx="10"/>
          </p:nvPr>
        </p:nvSpPr>
        <p:spPr/>
        <p:txBody>
          <a:bodyPr/>
          <a:lstStyle/>
          <a:p>
            <a:fld id="{71A3C4D0-C938-4DDC-88A7-F57CC10EAFD7}" type="datetimeFigureOut">
              <a:rPr lang="en-IN" smtClean="0"/>
              <a:t>25-04-2024</a:t>
            </a:fld>
            <a:endParaRPr lang="en-IN"/>
          </a:p>
        </p:txBody>
      </p:sp>
      <p:sp>
        <p:nvSpPr>
          <p:cNvPr id="5" name="Footer Placeholder 4">
            <a:extLst>
              <a:ext uri="{FF2B5EF4-FFF2-40B4-BE49-F238E27FC236}">
                <a16:creationId xmlns:a16="http://schemas.microsoft.com/office/drawing/2014/main" id="{CA32AEFB-4DD8-C55A-A557-E5343D29AC2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51F01E1-4CFD-C3A2-BB02-0BC9EC83C4E0}"/>
              </a:ext>
            </a:extLst>
          </p:cNvPr>
          <p:cNvSpPr>
            <a:spLocks noGrp="1"/>
          </p:cNvSpPr>
          <p:nvPr>
            <p:ph type="sldNum" sz="quarter" idx="12"/>
          </p:nvPr>
        </p:nvSpPr>
        <p:spPr/>
        <p:txBody>
          <a:bodyPr/>
          <a:lstStyle/>
          <a:p>
            <a:fld id="{200B521A-2187-464D-A5DA-42C8C50385A9}" type="slidenum">
              <a:rPr lang="en-IN" smtClean="0"/>
              <a:t>‹#›</a:t>
            </a:fld>
            <a:endParaRPr lang="en-IN"/>
          </a:p>
        </p:txBody>
      </p:sp>
    </p:spTree>
    <p:extLst>
      <p:ext uri="{BB962C8B-B14F-4D97-AF65-F5344CB8AC3E}">
        <p14:creationId xmlns:p14="http://schemas.microsoft.com/office/powerpoint/2010/main" val="37659853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33332-E43B-950E-1051-15FF1E35657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7D62995-B055-B019-A057-494BC9889E4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D7D1CD4-E7DD-2D60-6BDE-0AC5D1DE9A74}"/>
              </a:ext>
            </a:extLst>
          </p:cNvPr>
          <p:cNvSpPr>
            <a:spLocks noGrp="1"/>
          </p:cNvSpPr>
          <p:nvPr>
            <p:ph type="dt" sz="half" idx="10"/>
          </p:nvPr>
        </p:nvSpPr>
        <p:spPr/>
        <p:txBody>
          <a:bodyPr/>
          <a:lstStyle/>
          <a:p>
            <a:fld id="{71A3C4D0-C938-4DDC-88A7-F57CC10EAFD7}" type="datetimeFigureOut">
              <a:rPr lang="en-IN" smtClean="0"/>
              <a:t>25-04-2024</a:t>
            </a:fld>
            <a:endParaRPr lang="en-IN"/>
          </a:p>
        </p:txBody>
      </p:sp>
      <p:sp>
        <p:nvSpPr>
          <p:cNvPr id="5" name="Footer Placeholder 4">
            <a:extLst>
              <a:ext uri="{FF2B5EF4-FFF2-40B4-BE49-F238E27FC236}">
                <a16:creationId xmlns:a16="http://schemas.microsoft.com/office/drawing/2014/main" id="{381C282D-F950-9C3A-43E1-D093DFBF1B2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73D3D17-B9E2-1029-12CF-D7D4F35CC079}"/>
              </a:ext>
            </a:extLst>
          </p:cNvPr>
          <p:cNvSpPr>
            <a:spLocks noGrp="1"/>
          </p:cNvSpPr>
          <p:nvPr>
            <p:ph type="sldNum" sz="quarter" idx="12"/>
          </p:nvPr>
        </p:nvSpPr>
        <p:spPr/>
        <p:txBody>
          <a:bodyPr/>
          <a:lstStyle/>
          <a:p>
            <a:fld id="{200B521A-2187-464D-A5DA-42C8C50385A9}" type="slidenum">
              <a:rPr lang="en-IN" smtClean="0"/>
              <a:t>‹#›</a:t>
            </a:fld>
            <a:endParaRPr lang="en-IN"/>
          </a:p>
        </p:txBody>
      </p:sp>
    </p:spTree>
    <p:extLst>
      <p:ext uri="{BB962C8B-B14F-4D97-AF65-F5344CB8AC3E}">
        <p14:creationId xmlns:p14="http://schemas.microsoft.com/office/powerpoint/2010/main" val="30769482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D17F855-B85B-7BFE-0853-91F8DA711DB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BEB8963-E05D-33D8-1969-FFD94EB3C5C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F083F12-4B90-BED9-6E8D-AA323D4B2CB7}"/>
              </a:ext>
            </a:extLst>
          </p:cNvPr>
          <p:cNvSpPr>
            <a:spLocks noGrp="1"/>
          </p:cNvSpPr>
          <p:nvPr>
            <p:ph type="dt" sz="half" idx="10"/>
          </p:nvPr>
        </p:nvSpPr>
        <p:spPr/>
        <p:txBody>
          <a:bodyPr/>
          <a:lstStyle/>
          <a:p>
            <a:fld id="{71A3C4D0-C938-4DDC-88A7-F57CC10EAFD7}" type="datetimeFigureOut">
              <a:rPr lang="en-IN" smtClean="0"/>
              <a:t>25-04-2024</a:t>
            </a:fld>
            <a:endParaRPr lang="en-IN"/>
          </a:p>
        </p:txBody>
      </p:sp>
      <p:sp>
        <p:nvSpPr>
          <p:cNvPr id="5" name="Footer Placeholder 4">
            <a:extLst>
              <a:ext uri="{FF2B5EF4-FFF2-40B4-BE49-F238E27FC236}">
                <a16:creationId xmlns:a16="http://schemas.microsoft.com/office/drawing/2014/main" id="{F42831EE-BC2A-0932-A778-C8A764EC1A5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CB48D41-C19C-C374-CF97-34EA2F7E092E}"/>
              </a:ext>
            </a:extLst>
          </p:cNvPr>
          <p:cNvSpPr>
            <a:spLocks noGrp="1"/>
          </p:cNvSpPr>
          <p:nvPr>
            <p:ph type="sldNum" sz="quarter" idx="12"/>
          </p:nvPr>
        </p:nvSpPr>
        <p:spPr/>
        <p:txBody>
          <a:bodyPr/>
          <a:lstStyle/>
          <a:p>
            <a:fld id="{200B521A-2187-464D-A5DA-42C8C50385A9}" type="slidenum">
              <a:rPr lang="en-IN" smtClean="0"/>
              <a:t>‹#›</a:t>
            </a:fld>
            <a:endParaRPr lang="en-IN"/>
          </a:p>
        </p:txBody>
      </p:sp>
    </p:spTree>
    <p:extLst>
      <p:ext uri="{BB962C8B-B14F-4D97-AF65-F5344CB8AC3E}">
        <p14:creationId xmlns:p14="http://schemas.microsoft.com/office/powerpoint/2010/main" val="25723910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3D3A5-A0DF-CC25-8936-294C6D439C6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8B8AAEC-7553-ACDA-1FF7-297C63257B6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E0588A8-DBD9-2541-52B0-242B54C213C0}"/>
              </a:ext>
            </a:extLst>
          </p:cNvPr>
          <p:cNvSpPr>
            <a:spLocks noGrp="1"/>
          </p:cNvSpPr>
          <p:nvPr>
            <p:ph type="dt" sz="half" idx="10"/>
          </p:nvPr>
        </p:nvSpPr>
        <p:spPr/>
        <p:txBody>
          <a:bodyPr/>
          <a:lstStyle/>
          <a:p>
            <a:fld id="{71A3C4D0-C938-4DDC-88A7-F57CC10EAFD7}" type="datetimeFigureOut">
              <a:rPr lang="en-IN" smtClean="0"/>
              <a:t>25-04-2024</a:t>
            </a:fld>
            <a:endParaRPr lang="en-IN"/>
          </a:p>
        </p:txBody>
      </p:sp>
      <p:sp>
        <p:nvSpPr>
          <p:cNvPr id="5" name="Footer Placeholder 4">
            <a:extLst>
              <a:ext uri="{FF2B5EF4-FFF2-40B4-BE49-F238E27FC236}">
                <a16:creationId xmlns:a16="http://schemas.microsoft.com/office/drawing/2014/main" id="{E6AA2184-192B-2581-3133-7B71F8E5795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6197604-771C-50DE-02CF-4C64EB66940E}"/>
              </a:ext>
            </a:extLst>
          </p:cNvPr>
          <p:cNvSpPr>
            <a:spLocks noGrp="1"/>
          </p:cNvSpPr>
          <p:nvPr>
            <p:ph type="sldNum" sz="quarter" idx="12"/>
          </p:nvPr>
        </p:nvSpPr>
        <p:spPr/>
        <p:txBody>
          <a:bodyPr/>
          <a:lstStyle/>
          <a:p>
            <a:fld id="{200B521A-2187-464D-A5DA-42C8C50385A9}" type="slidenum">
              <a:rPr lang="en-IN" smtClean="0"/>
              <a:t>‹#›</a:t>
            </a:fld>
            <a:endParaRPr lang="en-IN"/>
          </a:p>
        </p:txBody>
      </p:sp>
    </p:spTree>
    <p:extLst>
      <p:ext uri="{BB962C8B-B14F-4D97-AF65-F5344CB8AC3E}">
        <p14:creationId xmlns:p14="http://schemas.microsoft.com/office/powerpoint/2010/main" val="40393407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27938-A71A-13DD-D61A-A145EC828B7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ADB5F73-F506-D697-1B0C-63BAC08C7F8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F9EBDB3-8452-E500-042F-52CE8DCB23FA}"/>
              </a:ext>
            </a:extLst>
          </p:cNvPr>
          <p:cNvSpPr>
            <a:spLocks noGrp="1"/>
          </p:cNvSpPr>
          <p:nvPr>
            <p:ph type="dt" sz="half" idx="10"/>
          </p:nvPr>
        </p:nvSpPr>
        <p:spPr/>
        <p:txBody>
          <a:bodyPr/>
          <a:lstStyle/>
          <a:p>
            <a:fld id="{71A3C4D0-C938-4DDC-88A7-F57CC10EAFD7}" type="datetimeFigureOut">
              <a:rPr lang="en-IN" smtClean="0"/>
              <a:t>25-04-2024</a:t>
            </a:fld>
            <a:endParaRPr lang="en-IN"/>
          </a:p>
        </p:txBody>
      </p:sp>
      <p:sp>
        <p:nvSpPr>
          <p:cNvPr id="5" name="Footer Placeholder 4">
            <a:extLst>
              <a:ext uri="{FF2B5EF4-FFF2-40B4-BE49-F238E27FC236}">
                <a16:creationId xmlns:a16="http://schemas.microsoft.com/office/drawing/2014/main" id="{41FE0AFD-AE11-F1D6-90A8-5C1DAE090B0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16BC9FF-3557-F24A-15AB-7D5A621C60F6}"/>
              </a:ext>
            </a:extLst>
          </p:cNvPr>
          <p:cNvSpPr>
            <a:spLocks noGrp="1"/>
          </p:cNvSpPr>
          <p:nvPr>
            <p:ph type="sldNum" sz="quarter" idx="12"/>
          </p:nvPr>
        </p:nvSpPr>
        <p:spPr/>
        <p:txBody>
          <a:bodyPr/>
          <a:lstStyle/>
          <a:p>
            <a:fld id="{200B521A-2187-464D-A5DA-42C8C50385A9}" type="slidenum">
              <a:rPr lang="en-IN" smtClean="0"/>
              <a:t>‹#›</a:t>
            </a:fld>
            <a:endParaRPr lang="en-IN"/>
          </a:p>
        </p:txBody>
      </p:sp>
    </p:spTree>
    <p:extLst>
      <p:ext uri="{BB962C8B-B14F-4D97-AF65-F5344CB8AC3E}">
        <p14:creationId xmlns:p14="http://schemas.microsoft.com/office/powerpoint/2010/main" val="34484280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E708F2-DB94-90D5-2979-7BF30A598D6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E92B7F4-A1BF-5A5A-D1AD-E8F337A6FC2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D2E9DFF-EE07-86CC-C582-1116277BCC3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D94F5EC-12FB-58D0-3B18-9D3EE8D1D114}"/>
              </a:ext>
            </a:extLst>
          </p:cNvPr>
          <p:cNvSpPr>
            <a:spLocks noGrp="1"/>
          </p:cNvSpPr>
          <p:nvPr>
            <p:ph type="dt" sz="half" idx="10"/>
          </p:nvPr>
        </p:nvSpPr>
        <p:spPr/>
        <p:txBody>
          <a:bodyPr/>
          <a:lstStyle/>
          <a:p>
            <a:fld id="{71A3C4D0-C938-4DDC-88A7-F57CC10EAFD7}" type="datetimeFigureOut">
              <a:rPr lang="en-IN" smtClean="0"/>
              <a:t>25-04-2024</a:t>
            </a:fld>
            <a:endParaRPr lang="en-IN"/>
          </a:p>
        </p:txBody>
      </p:sp>
      <p:sp>
        <p:nvSpPr>
          <p:cNvPr id="6" name="Footer Placeholder 5">
            <a:extLst>
              <a:ext uri="{FF2B5EF4-FFF2-40B4-BE49-F238E27FC236}">
                <a16:creationId xmlns:a16="http://schemas.microsoft.com/office/drawing/2014/main" id="{3C6C4504-ABA6-9C6C-8EDA-984835FEA54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13BB6FB-D0B6-C70B-E2BF-5EA55637C544}"/>
              </a:ext>
            </a:extLst>
          </p:cNvPr>
          <p:cNvSpPr>
            <a:spLocks noGrp="1"/>
          </p:cNvSpPr>
          <p:nvPr>
            <p:ph type="sldNum" sz="quarter" idx="12"/>
          </p:nvPr>
        </p:nvSpPr>
        <p:spPr/>
        <p:txBody>
          <a:bodyPr/>
          <a:lstStyle/>
          <a:p>
            <a:fld id="{200B521A-2187-464D-A5DA-42C8C50385A9}" type="slidenum">
              <a:rPr lang="en-IN" smtClean="0"/>
              <a:t>‹#›</a:t>
            </a:fld>
            <a:endParaRPr lang="en-IN"/>
          </a:p>
        </p:txBody>
      </p:sp>
    </p:spTree>
    <p:extLst>
      <p:ext uri="{BB962C8B-B14F-4D97-AF65-F5344CB8AC3E}">
        <p14:creationId xmlns:p14="http://schemas.microsoft.com/office/powerpoint/2010/main" val="3260759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6E38D-C19F-A05B-4B1C-23276BF11D6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CC61E14-828F-5477-E238-FF919877978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5B2D456-35F8-C9D5-EBAB-E26225D79BE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9E03CC5-DAE4-8E09-D193-AF17E9EF7D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2B73175-BCE8-D4B6-3CCC-7004B1B10FC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1382DCC-3E33-C013-AEA9-4D3453E78DFF}"/>
              </a:ext>
            </a:extLst>
          </p:cNvPr>
          <p:cNvSpPr>
            <a:spLocks noGrp="1"/>
          </p:cNvSpPr>
          <p:nvPr>
            <p:ph type="dt" sz="half" idx="10"/>
          </p:nvPr>
        </p:nvSpPr>
        <p:spPr/>
        <p:txBody>
          <a:bodyPr/>
          <a:lstStyle/>
          <a:p>
            <a:fld id="{71A3C4D0-C938-4DDC-88A7-F57CC10EAFD7}" type="datetimeFigureOut">
              <a:rPr lang="en-IN" smtClean="0"/>
              <a:t>25-04-2024</a:t>
            </a:fld>
            <a:endParaRPr lang="en-IN"/>
          </a:p>
        </p:txBody>
      </p:sp>
      <p:sp>
        <p:nvSpPr>
          <p:cNvPr id="8" name="Footer Placeholder 7">
            <a:extLst>
              <a:ext uri="{FF2B5EF4-FFF2-40B4-BE49-F238E27FC236}">
                <a16:creationId xmlns:a16="http://schemas.microsoft.com/office/drawing/2014/main" id="{B14A9CFE-15BB-BD7E-8E5B-8500EDFD7B1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04DBD4A-F343-67B0-30FC-72BFCE992D10}"/>
              </a:ext>
            </a:extLst>
          </p:cNvPr>
          <p:cNvSpPr>
            <a:spLocks noGrp="1"/>
          </p:cNvSpPr>
          <p:nvPr>
            <p:ph type="sldNum" sz="quarter" idx="12"/>
          </p:nvPr>
        </p:nvSpPr>
        <p:spPr/>
        <p:txBody>
          <a:bodyPr/>
          <a:lstStyle/>
          <a:p>
            <a:fld id="{200B521A-2187-464D-A5DA-42C8C50385A9}" type="slidenum">
              <a:rPr lang="en-IN" smtClean="0"/>
              <a:t>‹#›</a:t>
            </a:fld>
            <a:endParaRPr lang="en-IN"/>
          </a:p>
        </p:txBody>
      </p:sp>
    </p:spTree>
    <p:extLst>
      <p:ext uri="{BB962C8B-B14F-4D97-AF65-F5344CB8AC3E}">
        <p14:creationId xmlns:p14="http://schemas.microsoft.com/office/powerpoint/2010/main" val="2523388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865A7-935F-7E0C-CF16-4D164F12631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1FAD52D-43E8-846B-E71F-C9BC27026DC4}"/>
              </a:ext>
            </a:extLst>
          </p:cNvPr>
          <p:cNvSpPr>
            <a:spLocks noGrp="1"/>
          </p:cNvSpPr>
          <p:nvPr>
            <p:ph type="dt" sz="half" idx="10"/>
          </p:nvPr>
        </p:nvSpPr>
        <p:spPr/>
        <p:txBody>
          <a:bodyPr/>
          <a:lstStyle/>
          <a:p>
            <a:fld id="{71A3C4D0-C938-4DDC-88A7-F57CC10EAFD7}" type="datetimeFigureOut">
              <a:rPr lang="en-IN" smtClean="0"/>
              <a:t>25-04-2024</a:t>
            </a:fld>
            <a:endParaRPr lang="en-IN"/>
          </a:p>
        </p:txBody>
      </p:sp>
      <p:sp>
        <p:nvSpPr>
          <p:cNvPr id="4" name="Footer Placeholder 3">
            <a:extLst>
              <a:ext uri="{FF2B5EF4-FFF2-40B4-BE49-F238E27FC236}">
                <a16:creationId xmlns:a16="http://schemas.microsoft.com/office/drawing/2014/main" id="{6675E2C4-CB8B-0CD7-F1E4-F193587AD87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7749DFF-DA39-6426-A082-5CB4461D6052}"/>
              </a:ext>
            </a:extLst>
          </p:cNvPr>
          <p:cNvSpPr>
            <a:spLocks noGrp="1"/>
          </p:cNvSpPr>
          <p:nvPr>
            <p:ph type="sldNum" sz="quarter" idx="12"/>
          </p:nvPr>
        </p:nvSpPr>
        <p:spPr/>
        <p:txBody>
          <a:bodyPr/>
          <a:lstStyle/>
          <a:p>
            <a:fld id="{200B521A-2187-464D-A5DA-42C8C50385A9}" type="slidenum">
              <a:rPr lang="en-IN" smtClean="0"/>
              <a:t>‹#›</a:t>
            </a:fld>
            <a:endParaRPr lang="en-IN"/>
          </a:p>
        </p:txBody>
      </p:sp>
    </p:spTree>
    <p:extLst>
      <p:ext uri="{BB962C8B-B14F-4D97-AF65-F5344CB8AC3E}">
        <p14:creationId xmlns:p14="http://schemas.microsoft.com/office/powerpoint/2010/main" val="28308587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935EFD8-0AD4-9301-44B2-742650CF2E0A}"/>
              </a:ext>
            </a:extLst>
          </p:cNvPr>
          <p:cNvSpPr>
            <a:spLocks noGrp="1"/>
          </p:cNvSpPr>
          <p:nvPr>
            <p:ph type="dt" sz="half" idx="10"/>
          </p:nvPr>
        </p:nvSpPr>
        <p:spPr/>
        <p:txBody>
          <a:bodyPr/>
          <a:lstStyle/>
          <a:p>
            <a:fld id="{71A3C4D0-C938-4DDC-88A7-F57CC10EAFD7}" type="datetimeFigureOut">
              <a:rPr lang="en-IN" smtClean="0"/>
              <a:t>25-04-2024</a:t>
            </a:fld>
            <a:endParaRPr lang="en-IN"/>
          </a:p>
        </p:txBody>
      </p:sp>
      <p:sp>
        <p:nvSpPr>
          <p:cNvPr id="3" name="Footer Placeholder 2">
            <a:extLst>
              <a:ext uri="{FF2B5EF4-FFF2-40B4-BE49-F238E27FC236}">
                <a16:creationId xmlns:a16="http://schemas.microsoft.com/office/drawing/2014/main" id="{3F7F69F7-3FC7-5C1B-8900-B1E051134EB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7CBD0C3-825D-E4BD-5D82-9AD1DAB07A72}"/>
              </a:ext>
            </a:extLst>
          </p:cNvPr>
          <p:cNvSpPr>
            <a:spLocks noGrp="1"/>
          </p:cNvSpPr>
          <p:nvPr>
            <p:ph type="sldNum" sz="quarter" idx="12"/>
          </p:nvPr>
        </p:nvSpPr>
        <p:spPr/>
        <p:txBody>
          <a:bodyPr/>
          <a:lstStyle/>
          <a:p>
            <a:fld id="{200B521A-2187-464D-A5DA-42C8C50385A9}" type="slidenum">
              <a:rPr lang="en-IN" smtClean="0"/>
              <a:t>‹#›</a:t>
            </a:fld>
            <a:endParaRPr lang="en-IN"/>
          </a:p>
        </p:txBody>
      </p:sp>
    </p:spTree>
    <p:extLst>
      <p:ext uri="{BB962C8B-B14F-4D97-AF65-F5344CB8AC3E}">
        <p14:creationId xmlns:p14="http://schemas.microsoft.com/office/powerpoint/2010/main" val="19721091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203F6-FEFD-8938-2A1F-015E8F84957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EC68DD5-5F68-0676-2C1A-7A1797004BC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B56ACAB-FCFF-F3B3-382E-D18277E27F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F301DC4-1C9E-23FF-6DDE-230FA218440E}"/>
              </a:ext>
            </a:extLst>
          </p:cNvPr>
          <p:cNvSpPr>
            <a:spLocks noGrp="1"/>
          </p:cNvSpPr>
          <p:nvPr>
            <p:ph type="dt" sz="half" idx="10"/>
          </p:nvPr>
        </p:nvSpPr>
        <p:spPr/>
        <p:txBody>
          <a:bodyPr/>
          <a:lstStyle/>
          <a:p>
            <a:fld id="{71A3C4D0-C938-4DDC-88A7-F57CC10EAFD7}" type="datetimeFigureOut">
              <a:rPr lang="en-IN" smtClean="0"/>
              <a:t>25-04-2024</a:t>
            </a:fld>
            <a:endParaRPr lang="en-IN"/>
          </a:p>
        </p:txBody>
      </p:sp>
      <p:sp>
        <p:nvSpPr>
          <p:cNvPr id="6" name="Footer Placeholder 5">
            <a:extLst>
              <a:ext uri="{FF2B5EF4-FFF2-40B4-BE49-F238E27FC236}">
                <a16:creationId xmlns:a16="http://schemas.microsoft.com/office/drawing/2014/main" id="{CEB476C4-B8B0-9080-7059-D7216EFACAE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33347D5-582D-6905-B8A1-CD32877D472A}"/>
              </a:ext>
            </a:extLst>
          </p:cNvPr>
          <p:cNvSpPr>
            <a:spLocks noGrp="1"/>
          </p:cNvSpPr>
          <p:nvPr>
            <p:ph type="sldNum" sz="quarter" idx="12"/>
          </p:nvPr>
        </p:nvSpPr>
        <p:spPr/>
        <p:txBody>
          <a:bodyPr/>
          <a:lstStyle/>
          <a:p>
            <a:fld id="{200B521A-2187-464D-A5DA-42C8C50385A9}" type="slidenum">
              <a:rPr lang="en-IN" smtClean="0"/>
              <a:t>‹#›</a:t>
            </a:fld>
            <a:endParaRPr lang="en-IN"/>
          </a:p>
        </p:txBody>
      </p:sp>
    </p:spTree>
    <p:extLst>
      <p:ext uri="{BB962C8B-B14F-4D97-AF65-F5344CB8AC3E}">
        <p14:creationId xmlns:p14="http://schemas.microsoft.com/office/powerpoint/2010/main" val="33373420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CB7EA-2BDC-4FDA-1E88-1C1A21292FE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08FD836-9626-9BE5-A181-0D39B47F39D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49743BD-4B68-C38A-FDBC-D3100FEB68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997F062-C268-0AFD-D90F-5F9A02B1D223}"/>
              </a:ext>
            </a:extLst>
          </p:cNvPr>
          <p:cNvSpPr>
            <a:spLocks noGrp="1"/>
          </p:cNvSpPr>
          <p:nvPr>
            <p:ph type="dt" sz="half" idx="10"/>
          </p:nvPr>
        </p:nvSpPr>
        <p:spPr/>
        <p:txBody>
          <a:bodyPr/>
          <a:lstStyle/>
          <a:p>
            <a:fld id="{71A3C4D0-C938-4DDC-88A7-F57CC10EAFD7}" type="datetimeFigureOut">
              <a:rPr lang="en-IN" smtClean="0"/>
              <a:t>25-04-2024</a:t>
            </a:fld>
            <a:endParaRPr lang="en-IN"/>
          </a:p>
        </p:txBody>
      </p:sp>
      <p:sp>
        <p:nvSpPr>
          <p:cNvPr id="6" name="Footer Placeholder 5">
            <a:extLst>
              <a:ext uri="{FF2B5EF4-FFF2-40B4-BE49-F238E27FC236}">
                <a16:creationId xmlns:a16="http://schemas.microsoft.com/office/drawing/2014/main" id="{515BE871-AFF9-1B2C-3533-1A15BAAB275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65A0AA7-9D17-D838-5894-834136F9CE38}"/>
              </a:ext>
            </a:extLst>
          </p:cNvPr>
          <p:cNvSpPr>
            <a:spLocks noGrp="1"/>
          </p:cNvSpPr>
          <p:nvPr>
            <p:ph type="sldNum" sz="quarter" idx="12"/>
          </p:nvPr>
        </p:nvSpPr>
        <p:spPr/>
        <p:txBody>
          <a:bodyPr/>
          <a:lstStyle/>
          <a:p>
            <a:fld id="{200B521A-2187-464D-A5DA-42C8C50385A9}" type="slidenum">
              <a:rPr lang="en-IN" smtClean="0"/>
              <a:t>‹#›</a:t>
            </a:fld>
            <a:endParaRPr lang="en-IN"/>
          </a:p>
        </p:txBody>
      </p:sp>
    </p:spTree>
    <p:extLst>
      <p:ext uri="{BB962C8B-B14F-4D97-AF65-F5344CB8AC3E}">
        <p14:creationId xmlns:p14="http://schemas.microsoft.com/office/powerpoint/2010/main" val="39625823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UpDiag">
          <a:fgClr>
            <a:schemeClr val="accent1"/>
          </a:fgClr>
          <a:bgClr>
            <a:schemeClr val="bg1"/>
          </a:bgClr>
        </a:patt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1886875-18D8-9CC4-B426-EBADBE6BAA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DC11728-5192-1339-38D0-A9B8E639A9C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D3A0A0B-0E07-6272-960D-A3ACA2EF663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A3C4D0-C938-4DDC-88A7-F57CC10EAFD7}" type="datetimeFigureOut">
              <a:rPr lang="en-IN" smtClean="0"/>
              <a:t>25-04-2024</a:t>
            </a:fld>
            <a:endParaRPr lang="en-IN"/>
          </a:p>
        </p:txBody>
      </p:sp>
      <p:sp>
        <p:nvSpPr>
          <p:cNvPr id="5" name="Footer Placeholder 4">
            <a:extLst>
              <a:ext uri="{FF2B5EF4-FFF2-40B4-BE49-F238E27FC236}">
                <a16:creationId xmlns:a16="http://schemas.microsoft.com/office/drawing/2014/main" id="{1585399A-0ABA-F5ED-9DBA-EC3DF93CD99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676800F-A2FE-257B-C084-5C986836623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0B521A-2187-464D-A5DA-42C8C50385A9}" type="slidenum">
              <a:rPr lang="en-IN" smtClean="0"/>
              <a:t>‹#›</a:t>
            </a:fld>
            <a:endParaRPr lang="en-IN"/>
          </a:p>
        </p:txBody>
      </p:sp>
    </p:spTree>
    <p:extLst>
      <p:ext uri="{BB962C8B-B14F-4D97-AF65-F5344CB8AC3E}">
        <p14:creationId xmlns:p14="http://schemas.microsoft.com/office/powerpoint/2010/main" val="1228598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sv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image" Target="../media/image9.sv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7.xml"/><Relationship Id="rId5" Type="http://schemas.openxmlformats.org/officeDocument/2006/relationships/image" Target="../media/image13.sv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D5ACB6F-BF69-BAE0-4257-B8F2245FC8CC}"/>
              </a:ext>
            </a:extLst>
          </p:cNvPr>
          <p:cNvSpPr/>
          <p:nvPr/>
        </p:nvSpPr>
        <p:spPr>
          <a:xfrm>
            <a:off x="2958165" y="1479383"/>
            <a:ext cx="6431280" cy="2377440"/>
          </a:xfrm>
          <a:prstGeom prst="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800" b="1" dirty="0">
                <a:ln w="22225">
                  <a:solidFill>
                    <a:schemeClr val="accent2"/>
                  </a:solidFill>
                  <a:prstDash val="solid"/>
                </a:ln>
                <a:solidFill>
                  <a:schemeClr val="accent2">
                    <a:lumMod val="40000"/>
                    <a:lumOff val="60000"/>
                  </a:schemeClr>
                </a:solidFill>
                <a:effectLst>
                  <a:outerShdw blurRad="38100" dist="38100" dir="2700000" algn="tl">
                    <a:srgbClr val="000000">
                      <a:alpha val="43137"/>
                    </a:srgbClr>
                  </a:outerShdw>
                </a:effectLst>
                <a:latin typeface="Algerian" panose="04020705040A02060702" pitchFamily="82" charset="0"/>
              </a:rPr>
              <a:t>BCSE332L-TIGER DETECTION USING TRANSFER LEARNING</a:t>
            </a:r>
            <a:endParaRPr lang="en-IN" sz="4800" b="1" dirty="0">
              <a:ln w="22225">
                <a:solidFill>
                  <a:schemeClr val="accent2"/>
                </a:solidFill>
                <a:prstDash val="solid"/>
              </a:ln>
              <a:solidFill>
                <a:schemeClr val="accent2">
                  <a:lumMod val="40000"/>
                  <a:lumOff val="60000"/>
                </a:schemeClr>
              </a:solidFill>
              <a:effectLst>
                <a:outerShdw blurRad="38100" dist="38100" dir="2700000" algn="tl">
                  <a:srgbClr val="000000">
                    <a:alpha val="43137"/>
                  </a:srgbClr>
                </a:outerShdw>
              </a:effectLst>
              <a:latin typeface="Algerian" panose="04020705040A02060702" pitchFamily="82" charset="0"/>
            </a:endParaRPr>
          </a:p>
        </p:txBody>
      </p:sp>
      <p:sp>
        <p:nvSpPr>
          <p:cNvPr id="5" name="Rectangle: Folded Corner 4">
            <a:extLst>
              <a:ext uri="{FF2B5EF4-FFF2-40B4-BE49-F238E27FC236}">
                <a16:creationId xmlns:a16="http://schemas.microsoft.com/office/drawing/2014/main" id="{0B2E161C-C2BB-65E9-8A16-22754F89094D}"/>
              </a:ext>
            </a:extLst>
          </p:cNvPr>
          <p:cNvSpPr/>
          <p:nvPr/>
        </p:nvSpPr>
        <p:spPr>
          <a:xfrm>
            <a:off x="7447280" y="5466080"/>
            <a:ext cx="4744720" cy="1391920"/>
          </a:xfrm>
          <a:prstGeom prst="foldedCorner">
            <a:avLst/>
          </a:prstGeom>
          <a:solidFill>
            <a:schemeClr val="accent4">
              <a:lumMod val="20000"/>
              <a:lumOff val="80000"/>
            </a:schemeClr>
          </a:solidFill>
        </p:spPr>
        <p:style>
          <a:lnRef idx="1">
            <a:schemeClr val="accent4"/>
          </a:lnRef>
          <a:fillRef idx="2">
            <a:schemeClr val="accent4"/>
          </a:fillRef>
          <a:effectRef idx="1">
            <a:schemeClr val="accent4"/>
          </a:effectRef>
          <a:fontRef idx="minor">
            <a:schemeClr val="dk1"/>
          </a:fontRef>
        </p:style>
        <p:txBody>
          <a:bodyPr rtlCol="0" anchor="ctr"/>
          <a:lstStyle/>
          <a:p>
            <a:pPr algn="ctr"/>
            <a:r>
              <a:rPr lang="en-US" i="1" dirty="0">
                <a:latin typeface="Arial Black" panose="020B0A04020102020204" pitchFamily="34" charset="0"/>
              </a:rPr>
              <a:t>Team Members:</a:t>
            </a:r>
          </a:p>
          <a:p>
            <a:pPr algn="ctr"/>
            <a:r>
              <a:rPr lang="en-US" sz="2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ngsana New" panose="02020603050405020304" pitchFamily="18" charset="-34"/>
                <a:cs typeface="Angsana New" panose="02020603050405020304" pitchFamily="18" charset="-34"/>
              </a:rPr>
              <a:t>KARNAM NITHIN,21BAI1091</a:t>
            </a:r>
          </a:p>
          <a:p>
            <a:pPr algn="ctr"/>
            <a:r>
              <a:rPr lang="en-IN" sz="2000" i="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ngsana New" panose="02020603050405020304" pitchFamily="18" charset="-34"/>
                <a:cs typeface="Angsana New" panose="02020603050405020304" pitchFamily="18" charset="-34"/>
              </a:rPr>
              <a:t>GAJJALA SAI CHARAN REDDY</a:t>
            </a:r>
            <a:r>
              <a:rPr lang="en-US" sz="2000" i="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ngsana New" panose="02020603050405020304" pitchFamily="18" charset="-34"/>
                <a:cs typeface="Angsana New" panose="02020603050405020304" pitchFamily="18" charset="-34"/>
              </a:rPr>
              <a:t>,21BAI1521</a:t>
            </a:r>
          </a:p>
          <a:p>
            <a:pPr algn="ctr"/>
            <a:r>
              <a:rPr lang="en-IN" sz="2000" i="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ngsana New" panose="02020603050405020304" pitchFamily="18" charset="-34"/>
                <a:cs typeface="Angsana New" panose="02020603050405020304" pitchFamily="18" charset="-34"/>
              </a:rPr>
              <a:t>VULLI PATTABHI RAMANNA</a:t>
            </a:r>
            <a:r>
              <a:rPr lang="en-US" sz="2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ngsana New" panose="02020603050405020304" pitchFamily="18" charset="-34"/>
                <a:cs typeface="Angsana New" panose="02020603050405020304" pitchFamily="18" charset="-34"/>
              </a:rPr>
              <a:t>,21BAI1589</a:t>
            </a:r>
            <a:endParaRPr lang="en-IN" sz="2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ngsana New" panose="02020603050405020304" pitchFamily="18" charset="-34"/>
              <a:cs typeface="Angsana New" panose="02020603050405020304" pitchFamily="18" charset="-34"/>
            </a:endParaRPr>
          </a:p>
        </p:txBody>
      </p:sp>
      <p:sp>
        <p:nvSpPr>
          <p:cNvPr id="9" name="Trapezoid 8">
            <a:extLst>
              <a:ext uri="{FF2B5EF4-FFF2-40B4-BE49-F238E27FC236}">
                <a16:creationId xmlns:a16="http://schemas.microsoft.com/office/drawing/2014/main" id="{9555480F-2F5F-2ABB-BD77-32A521090E51}"/>
              </a:ext>
            </a:extLst>
          </p:cNvPr>
          <p:cNvSpPr/>
          <p:nvPr/>
        </p:nvSpPr>
        <p:spPr>
          <a:xfrm>
            <a:off x="7447280" y="4470400"/>
            <a:ext cx="4744720" cy="995680"/>
          </a:xfrm>
          <a:prstGeom prst="trapezoid">
            <a:avLst/>
          </a:prstGeom>
          <a:solidFill>
            <a:schemeClr val="accent4">
              <a:lumMod val="20000"/>
              <a:lumOff val="8000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Agency FB" panose="020B0503020202020204" pitchFamily="34" charset="0"/>
              </a:rPr>
              <a:t>FACULTY : Dr Sudheer Kumar E</a:t>
            </a:r>
            <a:endParaRPr lang="en-IN"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Agency FB" panose="020B0503020202020204" pitchFamily="34" charset="0"/>
            </a:endParaRPr>
          </a:p>
        </p:txBody>
      </p:sp>
      <p:pic>
        <p:nvPicPr>
          <p:cNvPr id="1026" name="Picture 2" descr="Tiger Images | Free Photos, PNG Stickers, Wallpapers ...">
            <a:extLst>
              <a:ext uri="{FF2B5EF4-FFF2-40B4-BE49-F238E27FC236}">
                <a16:creationId xmlns:a16="http://schemas.microsoft.com/office/drawing/2014/main" id="{D39E91D4-88AD-C3AA-94E2-9650AAAE14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354663"/>
            <a:ext cx="3755005" cy="2503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678883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Folded Corner 1">
            <a:extLst>
              <a:ext uri="{FF2B5EF4-FFF2-40B4-BE49-F238E27FC236}">
                <a16:creationId xmlns:a16="http://schemas.microsoft.com/office/drawing/2014/main" id="{F6E0E1B5-C08E-E2CB-087E-FFD0AAAD35F0}"/>
              </a:ext>
            </a:extLst>
          </p:cNvPr>
          <p:cNvSpPr/>
          <p:nvPr/>
        </p:nvSpPr>
        <p:spPr>
          <a:xfrm>
            <a:off x="0" y="1"/>
            <a:ext cx="12192000" cy="2165684"/>
          </a:xfrm>
          <a:prstGeom prst="foldedCorner">
            <a:avLst/>
          </a:prstGeom>
          <a:pattFill prst="ltVert">
            <a:fgClr>
              <a:schemeClr val="accent4">
                <a:lumMod val="20000"/>
                <a:lumOff val="80000"/>
              </a:schemeClr>
            </a:fgClr>
            <a:bgClr>
              <a:schemeClr val="bg1">
                <a:lumMod val="95000"/>
              </a:schemeClr>
            </a:bgClr>
          </a:patt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latin typeface="Amasis MT Pro" panose="02040504050005020304" pitchFamily="18" charset="0"/>
              </a:rPr>
              <a:t>Title: Data Preparation</a:t>
            </a:r>
          </a:p>
          <a:p>
            <a:pPr algn="ctr"/>
            <a:endParaRPr lang="en-IN" dirty="0">
              <a:ln w="0"/>
              <a:solidFill>
                <a:schemeClr val="tx1"/>
              </a:solidFill>
              <a:effectLst>
                <a:outerShdw blurRad="38100" dist="19050" dir="2700000" algn="tl" rotWithShape="0">
                  <a:schemeClr val="dk1">
                    <a:alpha val="40000"/>
                  </a:schemeClr>
                </a:outerShdw>
              </a:effectLst>
              <a:latin typeface="Amasis MT Pro" panose="02040504050005020304" pitchFamily="18" charset="0"/>
            </a:endParaRPr>
          </a:p>
          <a:p>
            <a:pPr algn="ctr"/>
            <a:r>
              <a:rPr lang="en-IN" dirty="0">
                <a:ln w="0"/>
                <a:solidFill>
                  <a:srgbClr val="FF0000"/>
                </a:solidFill>
                <a:effectLst>
                  <a:outerShdw blurRad="38100" dist="19050" dir="2700000" algn="tl" rotWithShape="0">
                    <a:schemeClr val="dk1">
                      <a:alpha val="40000"/>
                    </a:schemeClr>
                  </a:outerShdw>
                </a:effectLst>
                <a:latin typeface="Amasis MT Pro" panose="02040504050005020304" pitchFamily="18" charset="0"/>
              </a:rPr>
              <a:t>Description of data directory structure and organization:</a:t>
            </a:r>
          </a:p>
          <a:p>
            <a:pPr algn="ctr"/>
            <a:r>
              <a:rPr lang="en-IN" dirty="0">
                <a:ln w="0"/>
                <a:solidFill>
                  <a:srgbClr val="FF0000"/>
                </a:solidFill>
                <a:effectLst>
                  <a:outerShdw blurRad="38100" dist="19050" dir="2700000" algn="tl" rotWithShape="0">
                    <a:schemeClr val="dk1">
                      <a:alpha val="40000"/>
                    </a:schemeClr>
                  </a:outerShdw>
                </a:effectLst>
                <a:latin typeface="Amasis MT Pro" panose="02040504050005020304" pitchFamily="18" charset="0"/>
              </a:rPr>
              <a:t>Organized dataset into separate folders for training and testing.</a:t>
            </a:r>
          </a:p>
          <a:p>
            <a:pPr algn="ctr"/>
            <a:r>
              <a:rPr lang="en-IN" dirty="0">
                <a:ln w="0"/>
                <a:solidFill>
                  <a:srgbClr val="FF0000"/>
                </a:solidFill>
                <a:effectLst>
                  <a:outerShdw blurRad="38100" dist="19050" dir="2700000" algn="tl" rotWithShape="0">
                    <a:schemeClr val="dk1">
                      <a:alpha val="40000"/>
                    </a:schemeClr>
                  </a:outerShdw>
                </a:effectLst>
                <a:latin typeface="Amasis MT Pro" panose="02040504050005020304" pitchFamily="18" charset="0"/>
              </a:rPr>
              <a:t>Ensured each folder contains subfolders representing different classes (e.g., tiger, non-tiger).</a:t>
            </a:r>
          </a:p>
        </p:txBody>
      </p:sp>
      <p:sp>
        <p:nvSpPr>
          <p:cNvPr id="3" name="Rectangle: Folded Corner 2">
            <a:extLst>
              <a:ext uri="{FF2B5EF4-FFF2-40B4-BE49-F238E27FC236}">
                <a16:creationId xmlns:a16="http://schemas.microsoft.com/office/drawing/2014/main" id="{7E5F607B-4C6B-0DB4-7FDE-D6B8C85D34F8}"/>
              </a:ext>
            </a:extLst>
          </p:cNvPr>
          <p:cNvSpPr/>
          <p:nvPr/>
        </p:nvSpPr>
        <p:spPr>
          <a:xfrm>
            <a:off x="0" y="3874167"/>
            <a:ext cx="12192000" cy="2983832"/>
          </a:xfrm>
          <a:prstGeom prst="foldedCorner">
            <a:avLst/>
          </a:prstGeom>
          <a:pattFill prst="ltVert">
            <a:fgClr>
              <a:schemeClr val="accent4">
                <a:lumMod val="20000"/>
                <a:lumOff val="80000"/>
              </a:schemeClr>
            </a:fgClr>
            <a:bgClr>
              <a:schemeClr val="bg1">
                <a:lumMod val="95000"/>
              </a:schemeClr>
            </a:bgClr>
          </a:patt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ln w="0"/>
                <a:solidFill>
                  <a:schemeClr val="tx1"/>
                </a:solidFill>
                <a:effectLst>
                  <a:outerShdw blurRad="38100" dist="19050" dir="2700000" algn="tl" rotWithShape="0">
                    <a:schemeClr val="dk1">
                      <a:alpha val="40000"/>
                    </a:schemeClr>
                  </a:outerShdw>
                </a:effectLst>
                <a:latin typeface="Amasis MT Pro" panose="02040504050005020304" pitchFamily="18" charset="0"/>
              </a:rPr>
              <a:t>Model Architecture</a:t>
            </a:r>
          </a:p>
          <a:p>
            <a:pPr algn="ctr"/>
            <a:endParaRPr lang="en-US" sz="1600" dirty="0">
              <a:ln w="0"/>
              <a:solidFill>
                <a:srgbClr val="FF0000"/>
              </a:solidFill>
              <a:effectLst>
                <a:outerShdw blurRad="38100" dist="19050" dir="2700000" algn="tl" rotWithShape="0">
                  <a:schemeClr val="dk1">
                    <a:alpha val="40000"/>
                  </a:schemeClr>
                </a:outerShdw>
              </a:effectLst>
              <a:latin typeface="Amasis MT Pro" panose="02040504050005020304" pitchFamily="18" charset="0"/>
            </a:endParaRPr>
          </a:p>
          <a:p>
            <a:pPr algn="ctr"/>
            <a:r>
              <a:rPr lang="en-US" sz="1600" dirty="0">
                <a:ln w="0"/>
                <a:solidFill>
                  <a:srgbClr val="FF0000"/>
                </a:solidFill>
                <a:effectLst>
                  <a:outerShdw blurRad="38100" dist="19050" dir="2700000" algn="tl" rotWithShape="0">
                    <a:schemeClr val="dk1">
                      <a:alpha val="40000"/>
                    </a:schemeClr>
                  </a:outerShdw>
                </a:effectLst>
                <a:latin typeface="Amasis MT Pro" panose="02040504050005020304" pitchFamily="18" charset="0"/>
              </a:rPr>
              <a:t>Selection of pre-trained models:</a:t>
            </a:r>
          </a:p>
          <a:p>
            <a:pPr algn="ctr"/>
            <a:r>
              <a:rPr lang="en-US" sz="1600" dirty="0">
                <a:ln w="0"/>
                <a:solidFill>
                  <a:srgbClr val="FF0000"/>
                </a:solidFill>
                <a:effectLst>
                  <a:outerShdw blurRad="38100" dist="19050" dir="2700000" algn="tl" rotWithShape="0">
                    <a:schemeClr val="dk1">
                      <a:alpha val="40000"/>
                    </a:schemeClr>
                  </a:outerShdw>
                </a:effectLst>
                <a:latin typeface="Amasis MT Pro" panose="02040504050005020304" pitchFamily="18" charset="0"/>
              </a:rPr>
              <a:t>Utilized state-of-the-art models like InceptionV3 and </a:t>
            </a:r>
            <a:r>
              <a:rPr lang="en-US" sz="1600" dirty="0" err="1">
                <a:ln w="0"/>
                <a:solidFill>
                  <a:srgbClr val="FF0000"/>
                </a:solidFill>
                <a:effectLst>
                  <a:outerShdw blurRad="38100" dist="19050" dir="2700000" algn="tl" rotWithShape="0">
                    <a:schemeClr val="dk1">
                      <a:alpha val="40000"/>
                    </a:schemeClr>
                  </a:outerShdw>
                </a:effectLst>
                <a:latin typeface="Amasis MT Pro" panose="02040504050005020304" pitchFamily="18" charset="0"/>
              </a:rPr>
              <a:t>ResNet</a:t>
            </a:r>
            <a:r>
              <a:rPr lang="en-US" sz="1600" dirty="0">
                <a:ln w="0"/>
                <a:solidFill>
                  <a:srgbClr val="FF0000"/>
                </a:solidFill>
                <a:effectLst>
                  <a:outerShdw blurRad="38100" dist="19050" dir="2700000" algn="tl" rotWithShape="0">
                    <a:schemeClr val="dk1">
                      <a:alpha val="40000"/>
                    </a:schemeClr>
                  </a:outerShdw>
                </a:effectLst>
                <a:latin typeface="Amasis MT Pro" panose="02040504050005020304" pitchFamily="18" charset="0"/>
              </a:rPr>
              <a:t> for feature extraction.</a:t>
            </a:r>
          </a:p>
          <a:p>
            <a:pPr algn="ctr"/>
            <a:r>
              <a:rPr lang="en-US" sz="1600" dirty="0">
                <a:ln w="0"/>
                <a:solidFill>
                  <a:srgbClr val="FF0000"/>
                </a:solidFill>
                <a:effectLst>
                  <a:outerShdw blurRad="38100" dist="19050" dir="2700000" algn="tl" rotWithShape="0">
                    <a:schemeClr val="dk1">
                      <a:alpha val="40000"/>
                    </a:schemeClr>
                  </a:outerShdw>
                </a:effectLst>
                <a:latin typeface="Amasis MT Pro" panose="02040504050005020304" pitchFamily="18" charset="0"/>
              </a:rPr>
              <a:t>Configuration of the feature extraction and classification layers:</a:t>
            </a:r>
          </a:p>
          <a:p>
            <a:pPr algn="ctr"/>
            <a:r>
              <a:rPr lang="en-US" sz="1600" dirty="0">
                <a:ln w="0"/>
                <a:solidFill>
                  <a:srgbClr val="FF0000"/>
                </a:solidFill>
                <a:effectLst>
                  <a:outerShdw blurRad="38100" dist="19050" dir="2700000" algn="tl" rotWithShape="0">
                    <a:schemeClr val="dk1">
                      <a:alpha val="40000"/>
                    </a:schemeClr>
                  </a:outerShdw>
                </a:effectLst>
                <a:latin typeface="Amasis MT Pro" panose="02040504050005020304" pitchFamily="18" charset="0"/>
              </a:rPr>
              <a:t>Extracted high-level features using pre-trained layers.</a:t>
            </a:r>
          </a:p>
          <a:p>
            <a:pPr algn="ctr"/>
            <a:r>
              <a:rPr lang="en-US" sz="1600" dirty="0">
                <a:ln w="0"/>
                <a:solidFill>
                  <a:srgbClr val="FF0000"/>
                </a:solidFill>
                <a:effectLst>
                  <a:outerShdw blurRad="38100" dist="19050" dir="2700000" algn="tl" rotWithShape="0">
                    <a:schemeClr val="dk1">
                      <a:alpha val="40000"/>
                    </a:schemeClr>
                  </a:outerShdw>
                </a:effectLst>
                <a:latin typeface="Amasis MT Pro" panose="02040504050005020304" pitchFamily="18" charset="0"/>
              </a:rPr>
              <a:t>Added custom classification layers for specific task (e.g., tiger detection).</a:t>
            </a:r>
          </a:p>
          <a:p>
            <a:pPr algn="ctr"/>
            <a:r>
              <a:rPr lang="en-US" sz="1600" dirty="0">
                <a:ln w="0"/>
                <a:solidFill>
                  <a:srgbClr val="FF0000"/>
                </a:solidFill>
                <a:effectLst>
                  <a:outerShdw blurRad="38100" dist="19050" dir="2700000" algn="tl" rotWithShape="0">
                    <a:schemeClr val="dk1">
                      <a:alpha val="40000"/>
                    </a:schemeClr>
                  </a:outerShdw>
                </a:effectLst>
                <a:latin typeface="Amasis MT Pro" panose="02040504050005020304" pitchFamily="18" charset="0"/>
              </a:rPr>
              <a:t>Discussion on transfer learning and fine-tuning strategies:</a:t>
            </a:r>
          </a:p>
          <a:p>
            <a:pPr algn="ctr"/>
            <a:r>
              <a:rPr lang="en-US" sz="1600" dirty="0">
                <a:ln w="0"/>
                <a:solidFill>
                  <a:srgbClr val="FF0000"/>
                </a:solidFill>
                <a:effectLst>
                  <a:outerShdw blurRad="38100" dist="19050" dir="2700000" algn="tl" rotWithShape="0">
                    <a:schemeClr val="dk1">
                      <a:alpha val="40000"/>
                    </a:schemeClr>
                  </a:outerShdw>
                </a:effectLst>
                <a:latin typeface="Amasis MT Pro" panose="02040504050005020304" pitchFamily="18" charset="0"/>
              </a:rPr>
              <a:t>Transferred knowledge learned from pre-trained models to improve performance on the target task.</a:t>
            </a:r>
          </a:p>
          <a:p>
            <a:pPr algn="ctr"/>
            <a:r>
              <a:rPr lang="en-US" sz="1600" dirty="0">
                <a:ln w="0"/>
                <a:solidFill>
                  <a:srgbClr val="FF0000"/>
                </a:solidFill>
                <a:effectLst>
                  <a:outerShdw blurRad="38100" dist="19050" dir="2700000" algn="tl" rotWithShape="0">
                    <a:schemeClr val="dk1">
                      <a:alpha val="40000"/>
                    </a:schemeClr>
                  </a:outerShdw>
                </a:effectLst>
                <a:latin typeface="Amasis MT Pro" panose="02040504050005020304" pitchFamily="18" charset="0"/>
              </a:rPr>
              <a:t>Fine-tuned model parameters to adapt to the characteristics of the tiger detection dataset.</a:t>
            </a:r>
            <a:endParaRPr lang="en-IN" sz="1600" dirty="0">
              <a:ln w="0"/>
              <a:solidFill>
                <a:srgbClr val="FF0000"/>
              </a:solidFill>
              <a:effectLst>
                <a:outerShdw blurRad="38100" dist="19050" dir="2700000" algn="tl" rotWithShape="0">
                  <a:schemeClr val="dk1">
                    <a:alpha val="40000"/>
                  </a:schemeClr>
                </a:outerShdw>
              </a:effectLst>
              <a:latin typeface="Amasis MT Pro" panose="02040504050005020304" pitchFamily="18" charset="0"/>
            </a:endParaRPr>
          </a:p>
        </p:txBody>
      </p:sp>
      <p:pic>
        <p:nvPicPr>
          <p:cNvPr id="6" name="Graphic 5" descr="Database">
            <a:extLst>
              <a:ext uri="{FF2B5EF4-FFF2-40B4-BE49-F238E27FC236}">
                <a16:creationId xmlns:a16="http://schemas.microsoft.com/office/drawing/2014/main" id="{D1B22F47-ECCC-67CA-21C9-8ADB901C0C1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9086" y="287154"/>
            <a:ext cx="1591377" cy="1591377"/>
          </a:xfrm>
          <a:prstGeom prst="rect">
            <a:avLst/>
          </a:prstGeom>
        </p:spPr>
      </p:pic>
      <p:pic>
        <p:nvPicPr>
          <p:cNvPr id="8" name="Graphic 7" descr="Head with gears">
            <a:extLst>
              <a:ext uri="{FF2B5EF4-FFF2-40B4-BE49-F238E27FC236}">
                <a16:creationId xmlns:a16="http://schemas.microsoft.com/office/drawing/2014/main" id="{EB83ECD2-755B-B676-4D08-E085B0D585D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210800" y="4375485"/>
            <a:ext cx="1509561" cy="1509561"/>
          </a:xfrm>
          <a:prstGeom prst="rect">
            <a:avLst/>
          </a:prstGeom>
        </p:spPr>
      </p:pic>
    </p:spTree>
    <p:extLst>
      <p:ext uri="{BB962C8B-B14F-4D97-AF65-F5344CB8AC3E}">
        <p14:creationId xmlns:p14="http://schemas.microsoft.com/office/powerpoint/2010/main" val="3896733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Folded Corner 5">
            <a:extLst>
              <a:ext uri="{FF2B5EF4-FFF2-40B4-BE49-F238E27FC236}">
                <a16:creationId xmlns:a16="http://schemas.microsoft.com/office/drawing/2014/main" id="{29DEA530-5ABF-F1E6-A45E-571EA085961A}"/>
              </a:ext>
            </a:extLst>
          </p:cNvPr>
          <p:cNvSpPr/>
          <p:nvPr/>
        </p:nvSpPr>
        <p:spPr>
          <a:xfrm>
            <a:off x="0" y="1"/>
            <a:ext cx="12192000" cy="2521818"/>
          </a:xfrm>
          <a:prstGeom prst="foldedCorner">
            <a:avLst/>
          </a:prstGeom>
          <a:pattFill prst="ltVert">
            <a:fgClr>
              <a:schemeClr val="accent4">
                <a:lumMod val="20000"/>
                <a:lumOff val="80000"/>
              </a:schemeClr>
            </a:fgClr>
            <a:bgClr>
              <a:schemeClr val="bg1">
                <a:lumMod val="95000"/>
              </a:schemeClr>
            </a:bgClr>
          </a:patt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latin typeface="Amasis MT Pro" panose="02040504050005020304" pitchFamily="18" charset="0"/>
              </a:rPr>
              <a:t>Model Compilation and Training</a:t>
            </a:r>
          </a:p>
          <a:p>
            <a:pPr algn="ctr"/>
            <a:endParaRPr lang="en-US" dirty="0">
              <a:ln w="0"/>
              <a:solidFill>
                <a:schemeClr val="tx1"/>
              </a:solidFill>
              <a:effectLst>
                <a:outerShdw blurRad="38100" dist="19050" dir="2700000" algn="tl" rotWithShape="0">
                  <a:schemeClr val="dk1">
                    <a:alpha val="40000"/>
                  </a:schemeClr>
                </a:outerShdw>
              </a:effectLst>
              <a:latin typeface="Amasis MT Pro" panose="02040504050005020304" pitchFamily="18" charset="0"/>
            </a:endParaRPr>
          </a:p>
          <a:p>
            <a:pPr algn="ctr"/>
            <a:r>
              <a:rPr lang="en-US" dirty="0">
                <a:ln w="0"/>
                <a:solidFill>
                  <a:srgbClr val="FF0000"/>
                </a:solidFill>
                <a:effectLst>
                  <a:outerShdw blurRad="38100" dist="19050" dir="2700000" algn="tl" rotWithShape="0">
                    <a:schemeClr val="dk1">
                      <a:alpha val="40000"/>
                    </a:schemeClr>
                  </a:outerShdw>
                </a:effectLst>
                <a:latin typeface="Amasis MT Pro" panose="02040504050005020304" pitchFamily="18" charset="0"/>
              </a:rPr>
              <a:t>Compilation of the model with appropriate loss function and optimizer:</a:t>
            </a:r>
          </a:p>
          <a:p>
            <a:pPr algn="ctr"/>
            <a:r>
              <a:rPr lang="en-US" dirty="0">
                <a:ln w="0"/>
                <a:solidFill>
                  <a:srgbClr val="FF0000"/>
                </a:solidFill>
                <a:effectLst>
                  <a:outerShdw blurRad="38100" dist="19050" dir="2700000" algn="tl" rotWithShape="0">
                    <a:schemeClr val="dk1">
                      <a:alpha val="40000"/>
                    </a:schemeClr>
                  </a:outerShdw>
                </a:effectLst>
                <a:latin typeface="Amasis MT Pro" panose="02040504050005020304" pitchFamily="18" charset="0"/>
              </a:rPr>
              <a:t>Used categorical cross-entropy loss for multi-class classification.</a:t>
            </a:r>
          </a:p>
          <a:p>
            <a:pPr algn="ctr"/>
            <a:r>
              <a:rPr lang="en-US" dirty="0">
                <a:ln w="0"/>
                <a:solidFill>
                  <a:srgbClr val="FF0000"/>
                </a:solidFill>
                <a:effectLst>
                  <a:outerShdw blurRad="38100" dist="19050" dir="2700000" algn="tl" rotWithShape="0">
                    <a:schemeClr val="dk1">
                      <a:alpha val="40000"/>
                    </a:schemeClr>
                  </a:outerShdw>
                </a:effectLst>
                <a:latin typeface="Amasis MT Pro" panose="02040504050005020304" pitchFamily="18" charset="0"/>
              </a:rPr>
              <a:t>Employed Adam optimizer for efficient optimization.</a:t>
            </a:r>
          </a:p>
          <a:p>
            <a:pPr algn="ctr"/>
            <a:r>
              <a:rPr lang="en-US" dirty="0">
                <a:ln w="0"/>
                <a:solidFill>
                  <a:srgbClr val="FF0000"/>
                </a:solidFill>
                <a:effectLst>
                  <a:outerShdw blurRad="38100" dist="19050" dir="2700000" algn="tl" rotWithShape="0">
                    <a:schemeClr val="dk1">
                      <a:alpha val="40000"/>
                    </a:schemeClr>
                  </a:outerShdw>
                </a:effectLst>
                <a:latin typeface="Amasis MT Pro" panose="02040504050005020304" pitchFamily="18" charset="0"/>
              </a:rPr>
              <a:t>Utilization of callbacks for monitoring training progress:</a:t>
            </a:r>
          </a:p>
          <a:p>
            <a:pPr algn="ctr"/>
            <a:r>
              <a:rPr lang="en-US" dirty="0">
                <a:ln w="0"/>
                <a:solidFill>
                  <a:srgbClr val="FF0000"/>
                </a:solidFill>
                <a:effectLst>
                  <a:outerShdw blurRad="38100" dist="19050" dir="2700000" algn="tl" rotWithShape="0">
                    <a:schemeClr val="dk1">
                      <a:alpha val="40000"/>
                    </a:schemeClr>
                  </a:outerShdw>
                </a:effectLst>
                <a:latin typeface="Amasis MT Pro" panose="02040504050005020304" pitchFamily="18" charset="0"/>
              </a:rPr>
              <a:t>Integrated </a:t>
            </a:r>
            <a:r>
              <a:rPr lang="en-US" dirty="0" err="1">
                <a:ln w="0"/>
                <a:solidFill>
                  <a:srgbClr val="FF0000"/>
                </a:solidFill>
                <a:effectLst>
                  <a:outerShdw blurRad="38100" dist="19050" dir="2700000" algn="tl" rotWithShape="0">
                    <a:schemeClr val="dk1">
                      <a:alpha val="40000"/>
                    </a:schemeClr>
                  </a:outerShdw>
                </a:effectLst>
                <a:latin typeface="Amasis MT Pro" panose="02040504050005020304" pitchFamily="18" charset="0"/>
              </a:rPr>
              <a:t>TensorBoard</a:t>
            </a:r>
            <a:r>
              <a:rPr lang="en-US" dirty="0">
                <a:ln w="0"/>
                <a:solidFill>
                  <a:srgbClr val="FF0000"/>
                </a:solidFill>
                <a:effectLst>
                  <a:outerShdw blurRad="38100" dist="19050" dir="2700000" algn="tl" rotWithShape="0">
                    <a:schemeClr val="dk1">
                      <a:alpha val="40000"/>
                    </a:schemeClr>
                  </a:outerShdw>
                </a:effectLst>
                <a:latin typeface="Amasis MT Pro" panose="02040504050005020304" pitchFamily="18" charset="0"/>
              </a:rPr>
              <a:t> callback for visualizing training metrics and logs.</a:t>
            </a:r>
            <a:endParaRPr lang="en-IN" b="1" dirty="0">
              <a:ln w="22225">
                <a:solidFill>
                  <a:schemeClr val="accent2"/>
                </a:solidFill>
                <a:prstDash val="solid"/>
              </a:ln>
              <a:solidFill>
                <a:srgbClr val="FF0000"/>
              </a:solidFill>
              <a:latin typeface="Amasis MT Pro" panose="02040504050005020304" pitchFamily="18" charset="0"/>
            </a:endParaRPr>
          </a:p>
        </p:txBody>
      </p:sp>
      <p:sp>
        <p:nvSpPr>
          <p:cNvPr id="7" name="Rectangle: Folded Corner 6">
            <a:extLst>
              <a:ext uri="{FF2B5EF4-FFF2-40B4-BE49-F238E27FC236}">
                <a16:creationId xmlns:a16="http://schemas.microsoft.com/office/drawing/2014/main" id="{5BA6D2BC-ED4C-1950-5ED8-7678AE7F65BE}"/>
              </a:ext>
            </a:extLst>
          </p:cNvPr>
          <p:cNvSpPr/>
          <p:nvPr/>
        </p:nvSpPr>
        <p:spPr>
          <a:xfrm>
            <a:off x="0" y="3933523"/>
            <a:ext cx="12192000" cy="2924477"/>
          </a:xfrm>
          <a:prstGeom prst="foldedCorner">
            <a:avLst/>
          </a:prstGeom>
          <a:pattFill prst="ltVert">
            <a:fgClr>
              <a:schemeClr val="accent4">
                <a:lumMod val="20000"/>
                <a:lumOff val="80000"/>
              </a:schemeClr>
            </a:fgClr>
            <a:bgClr>
              <a:schemeClr val="bg1">
                <a:lumMod val="95000"/>
              </a:schemeClr>
            </a:bgClr>
          </a:patt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latin typeface="Amasis MT Pro" panose="02040504050005020304" pitchFamily="18" charset="0"/>
              </a:rPr>
              <a:t>Performance Evaluation</a:t>
            </a:r>
          </a:p>
          <a:p>
            <a:pPr algn="ctr"/>
            <a:endParaRPr lang="en-US" dirty="0">
              <a:ln w="0"/>
              <a:solidFill>
                <a:schemeClr val="tx1"/>
              </a:solidFill>
              <a:effectLst>
                <a:outerShdw blurRad="38100" dist="19050" dir="2700000" algn="tl" rotWithShape="0">
                  <a:schemeClr val="dk1">
                    <a:alpha val="40000"/>
                  </a:schemeClr>
                </a:outerShdw>
              </a:effectLst>
              <a:latin typeface="Amasis MT Pro" panose="02040504050005020304" pitchFamily="18" charset="0"/>
            </a:endParaRPr>
          </a:p>
          <a:p>
            <a:pPr algn="ctr"/>
            <a:r>
              <a:rPr lang="en-US" dirty="0">
                <a:ln w="0"/>
                <a:solidFill>
                  <a:srgbClr val="FF0000"/>
                </a:solidFill>
                <a:effectLst>
                  <a:outerShdw blurRad="38100" dist="19050" dir="2700000" algn="tl" rotWithShape="0">
                    <a:schemeClr val="dk1">
                      <a:alpha val="40000"/>
                    </a:schemeClr>
                  </a:outerShdw>
                </a:effectLst>
                <a:latin typeface="Amasis MT Pro" panose="02040504050005020304" pitchFamily="18" charset="0"/>
              </a:rPr>
              <a:t>Monitoring training and validation loss curves:</a:t>
            </a:r>
          </a:p>
          <a:p>
            <a:pPr algn="ctr"/>
            <a:r>
              <a:rPr lang="en-US" dirty="0">
                <a:ln w="0"/>
                <a:solidFill>
                  <a:srgbClr val="FF0000"/>
                </a:solidFill>
                <a:effectLst>
                  <a:outerShdw blurRad="38100" dist="19050" dir="2700000" algn="tl" rotWithShape="0">
                    <a:schemeClr val="dk1">
                      <a:alpha val="40000"/>
                    </a:schemeClr>
                  </a:outerShdw>
                </a:effectLst>
                <a:latin typeface="Amasis MT Pro" panose="02040504050005020304" pitchFamily="18" charset="0"/>
              </a:rPr>
              <a:t>Tracked changes in loss values over epochs to assess model convergence.</a:t>
            </a:r>
          </a:p>
          <a:p>
            <a:pPr algn="ctr"/>
            <a:r>
              <a:rPr lang="en-US" dirty="0">
                <a:ln w="0"/>
                <a:solidFill>
                  <a:srgbClr val="FF0000"/>
                </a:solidFill>
                <a:effectLst>
                  <a:outerShdw blurRad="38100" dist="19050" dir="2700000" algn="tl" rotWithShape="0">
                    <a:schemeClr val="dk1">
                      <a:alpha val="40000"/>
                    </a:schemeClr>
                  </a:outerShdw>
                </a:effectLst>
                <a:latin typeface="Amasis MT Pro" panose="02040504050005020304" pitchFamily="18" charset="0"/>
              </a:rPr>
              <a:t>Calculation of accuracy metrics during training:</a:t>
            </a:r>
          </a:p>
          <a:p>
            <a:pPr algn="ctr"/>
            <a:r>
              <a:rPr lang="en-US" dirty="0">
                <a:ln w="0"/>
                <a:solidFill>
                  <a:srgbClr val="FF0000"/>
                </a:solidFill>
                <a:effectLst>
                  <a:outerShdw blurRad="38100" dist="19050" dir="2700000" algn="tl" rotWithShape="0">
                    <a:schemeClr val="dk1">
                      <a:alpha val="40000"/>
                    </a:schemeClr>
                  </a:outerShdw>
                </a:effectLst>
                <a:latin typeface="Amasis MT Pro" panose="02040504050005020304" pitchFamily="18" charset="0"/>
              </a:rPr>
              <a:t>Evaluated training and validation accuracy to measure model performance.</a:t>
            </a:r>
          </a:p>
          <a:p>
            <a:pPr algn="ctr"/>
            <a:r>
              <a:rPr lang="en-US" dirty="0">
                <a:ln w="0"/>
                <a:solidFill>
                  <a:srgbClr val="FF0000"/>
                </a:solidFill>
                <a:effectLst>
                  <a:outerShdw blurRad="38100" dist="19050" dir="2700000" algn="tl" rotWithShape="0">
                    <a:schemeClr val="dk1">
                      <a:alpha val="40000"/>
                    </a:schemeClr>
                  </a:outerShdw>
                </a:effectLst>
                <a:latin typeface="Amasis MT Pro" panose="02040504050005020304" pitchFamily="18" charset="0"/>
              </a:rPr>
              <a:t>Comparison of model performance on test data:</a:t>
            </a:r>
          </a:p>
          <a:p>
            <a:pPr algn="ctr"/>
            <a:r>
              <a:rPr lang="en-US" dirty="0">
                <a:ln w="0"/>
                <a:solidFill>
                  <a:srgbClr val="FF0000"/>
                </a:solidFill>
                <a:effectLst>
                  <a:outerShdw blurRad="38100" dist="19050" dir="2700000" algn="tl" rotWithShape="0">
                    <a:schemeClr val="dk1">
                      <a:alpha val="40000"/>
                    </a:schemeClr>
                  </a:outerShdw>
                </a:effectLst>
                <a:latin typeface="Amasis MT Pro" panose="02040504050005020304" pitchFamily="18" charset="0"/>
              </a:rPr>
              <a:t>Conducted evaluation on unseen test data to assess generalization ability of the model.</a:t>
            </a:r>
            <a:endParaRPr lang="en-IN" b="1" dirty="0">
              <a:ln w="22225">
                <a:solidFill>
                  <a:schemeClr val="accent2"/>
                </a:solidFill>
                <a:prstDash val="solid"/>
              </a:ln>
              <a:solidFill>
                <a:srgbClr val="FF0000"/>
              </a:solidFill>
              <a:latin typeface="Amasis MT Pro" panose="02040504050005020304" pitchFamily="18" charset="0"/>
            </a:endParaRPr>
          </a:p>
        </p:txBody>
      </p:sp>
      <p:pic>
        <p:nvPicPr>
          <p:cNvPr id="9" name="Graphic 8" descr="Sign Language">
            <a:extLst>
              <a:ext uri="{FF2B5EF4-FFF2-40B4-BE49-F238E27FC236}">
                <a16:creationId xmlns:a16="http://schemas.microsoft.com/office/drawing/2014/main" id="{45B7AE81-E49B-02EA-D162-BC70584AC92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83406" y="421106"/>
            <a:ext cx="1647524" cy="1647524"/>
          </a:xfrm>
          <a:prstGeom prst="rect">
            <a:avLst/>
          </a:prstGeom>
        </p:spPr>
      </p:pic>
      <p:pic>
        <p:nvPicPr>
          <p:cNvPr id="11" name="Graphic 10" descr="Checkmark">
            <a:extLst>
              <a:ext uri="{FF2B5EF4-FFF2-40B4-BE49-F238E27FC236}">
                <a16:creationId xmlns:a16="http://schemas.microsoft.com/office/drawing/2014/main" id="{8FE523D4-5161-59CA-E378-EC3B6B6C675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62025" y="4494997"/>
            <a:ext cx="1801528" cy="1801528"/>
          </a:xfrm>
          <a:prstGeom prst="rect">
            <a:avLst/>
          </a:prstGeom>
        </p:spPr>
      </p:pic>
    </p:spTree>
    <p:extLst>
      <p:ext uri="{BB962C8B-B14F-4D97-AF65-F5344CB8AC3E}">
        <p14:creationId xmlns:p14="http://schemas.microsoft.com/office/powerpoint/2010/main" val="34236666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Folded Corner 1">
            <a:extLst>
              <a:ext uri="{FF2B5EF4-FFF2-40B4-BE49-F238E27FC236}">
                <a16:creationId xmlns:a16="http://schemas.microsoft.com/office/drawing/2014/main" id="{3D4B9CC9-EE85-A186-F565-243AEEFC2E8D}"/>
              </a:ext>
            </a:extLst>
          </p:cNvPr>
          <p:cNvSpPr/>
          <p:nvPr/>
        </p:nvSpPr>
        <p:spPr>
          <a:xfrm>
            <a:off x="0" y="0"/>
            <a:ext cx="12192000" cy="2521818"/>
          </a:xfrm>
          <a:prstGeom prst="foldedCorner">
            <a:avLst/>
          </a:prstGeom>
          <a:pattFill prst="ltVert">
            <a:fgClr>
              <a:schemeClr val="accent4">
                <a:lumMod val="20000"/>
                <a:lumOff val="80000"/>
              </a:schemeClr>
            </a:fgClr>
            <a:bgClr>
              <a:schemeClr val="bg1">
                <a:lumMod val="95000"/>
              </a:schemeClr>
            </a:bgClr>
          </a:patt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latin typeface="Amasis MT Pro" panose="02040504050005020304" pitchFamily="18" charset="0"/>
              </a:rPr>
              <a:t>Model Saving and Loading</a:t>
            </a:r>
          </a:p>
          <a:p>
            <a:pPr algn="ctr"/>
            <a:endParaRPr lang="en-US" dirty="0">
              <a:ln w="0"/>
              <a:solidFill>
                <a:schemeClr val="tx1"/>
              </a:solidFill>
              <a:effectLst>
                <a:outerShdw blurRad="38100" dist="19050" dir="2700000" algn="tl" rotWithShape="0">
                  <a:schemeClr val="dk1">
                    <a:alpha val="40000"/>
                  </a:schemeClr>
                </a:outerShdw>
              </a:effectLst>
              <a:latin typeface="Amasis MT Pro" panose="02040504050005020304" pitchFamily="18" charset="0"/>
            </a:endParaRPr>
          </a:p>
          <a:p>
            <a:pPr algn="ctr"/>
            <a:r>
              <a:rPr lang="en-US" dirty="0">
                <a:ln w="0"/>
                <a:solidFill>
                  <a:srgbClr val="FF0000"/>
                </a:solidFill>
                <a:effectLst>
                  <a:outerShdw blurRad="38100" dist="19050" dir="2700000" algn="tl" rotWithShape="0">
                    <a:schemeClr val="dk1">
                      <a:alpha val="40000"/>
                    </a:schemeClr>
                  </a:outerShdw>
                </a:effectLst>
                <a:latin typeface="Amasis MT Pro" panose="02040504050005020304" pitchFamily="18" charset="0"/>
              </a:rPr>
              <a:t>Saving trained models to disk for future use:</a:t>
            </a:r>
          </a:p>
          <a:p>
            <a:pPr algn="ctr"/>
            <a:r>
              <a:rPr lang="en-US" dirty="0">
                <a:ln w="0"/>
                <a:solidFill>
                  <a:srgbClr val="FF0000"/>
                </a:solidFill>
                <a:effectLst>
                  <a:outerShdw blurRad="38100" dist="19050" dir="2700000" algn="tl" rotWithShape="0">
                    <a:schemeClr val="dk1">
                      <a:alpha val="40000"/>
                    </a:schemeClr>
                  </a:outerShdw>
                </a:effectLst>
                <a:latin typeface="Amasis MT Pro" panose="02040504050005020304" pitchFamily="18" charset="0"/>
              </a:rPr>
              <a:t>Serialized trained model parameters and architecture into a file format (e.g., HDF5).</a:t>
            </a:r>
          </a:p>
          <a:p>
            <a:pPr algn="ctr"/>
            <a:r>
              <a:rPr lang="en-US" dirty="0">
                <a:ln w="0"/>
                <a:solidFill>
                  <a:srgbClr val="FF0000"/>
                </a:solidFill>
                <a:effectLst>
                  <a:outerShdw blurRad="38100" dist="19050" dir="2700000" algn="tl" rotWithShape="0">
                    <a:schemeClr val="dk1">
                      <a:alpha val="40000"/>
                    </a:schemeClr>
                  </a:outerShdw>
                </a:effectLst>
                <a:latin typeface="Amasis MT Pro" panose="02040504050005020304" pitchFamily="18" charset="0"/>
              </a:rPr>
              <a:t>Loading saved models for inference or further training:</a:t>
            </a:r>
          </a:p>
          <a:p>
            <a:pPr algn="ctr"/>
            <a:r>
              <a:rPr lang="en-US" dirty="0">
                <a:ln w="0"/>
                <a:solidFill>
                  <a:srgbClr val="FF0000"/>
                </a:solidFill>
                <a:effectLst>
                  <a:outerShdw blurRad="38100" dist="19050" dir="2700000" algn="tl" rotWithShape="0">
                    <a:schemeClr val="dk1">
                      <a:alpha val="40000"/>
                    </a:schemeClr>
                  </a:outerShdw>
                </a:effectLst>
                <a:latin typeface="Amasis MT Pro" panose="02040504050005020304" pitchFamily="18" charset="0"/>
              </a:rPr>
              <a:t>Retrieved saved model from disk for making predictions or continuing training.</a:t>
            </a:r>
            <a:endParaRPr lang="en-IN" dirty="0">
              <a:ln w="0"/>
              <a:solidFill>
                <a:srgbClr val="FF0000"/>
              </a:solidFill>
              <a:effectLst>
                <a:outerShdw blurRad="38100" dist="19050" dir="2700000" algn="tl" rotWithShape="0">
                  <a:schemeClr val="dk1">
                    <a:alpha val="40000"/>
                  </a:schemeClr>
                </a:outerShdw>
              </a:effectLst>
              <a:latin typeface="Amasis MT Pro" panose="02040504050005020304" pitchFamily="18" charset="0"/>
            </a:endParaRPr>
          </a:p>
        </p:txBody>
      </p:sp>
      <p:sp>
        <p:nvSpPr>
          <p:cNvPr id="3" name="Rectangle: Folded Corner 2">
            <a:extLst>
              <a:ext uri="{FF2B5EF4-FFF2-40B4-BE49-F238E27FC236}">
                <a16:creationId xmlns:a16="http://schemas.microsoft.com/office/drawing/2014/main" id="{B16BC124-BBFC-ED80-0A42-88977201201A}"/>
              </a:ext>
            </a:extLst>
          </p:cNvPr>
          <p:cNvSpPr/>
          <p:nvPr/>
        </p:nvSpPr>
        <p:spPr>
          <a:xfrm>
            <a:off x="0" y="3513221"/>
            <a:ext cx="12192000" cy="3344779"/>
          </a:xfrm>
          <a:prstGeom prst="foldedCorner">
            <a:avLst/>
          </a:prstGeom>
          <a:pattFill prst="ltVert">
            <a:fgClr>
              <a:schemeClr val="accent4">
                <a:lumMod val="20000"/>
                <a:lumOff val="80000"/>
              </a:schemeClr>
            </a:fgClr>
            <a:bgClr>
              <a:schemeClr val="bg1">
                <a:lumMod val="95000"/>
              </a:schemeClr>
            </a:bgClr>
          </a:patt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latin typeface="Amasis MT Pro" panose="02040504050005020304" pitchFamily="18" charset="0"/>
              </a:rPr>
              <a:t>Predictions and Results</a:t>
            </a:r>
          </a:p>
          <a:p>
            <a:pPr algn="ctr"/>
            <a:endParaRPr lang="en-US" dirty="0">
              <a:ln w="0"/>
              <a:solidFill>
                <a:schemeClr val="tx1"/>
              </a:solidFill>
              <a:effectLst>
                <a:outerShdw blurRad="38100" dist="19050" dir="2700000" algn="tl" rotWithShape="0">
                  <a:schemeClr val="dk1">
                    <a:alpha val="40000"/>
                  </a:schemeClr>
                </a:outerShdw>
              </a:effectLst>
              <a:latin typeface="Amasis MT Pro" panose="02040504050005020304" pitchFamily="18" charset="0"/>
            </a:endParaRPr>
          </a:p>
          <a:p>
            <a:pPr algn="ctr"/>
            <a:r>
              <a:rPr lang="en-US" dirty="0">
                <a:ln w="0"/>
                <a:solidFill>
                  <a:srgbClr val="FF0000"/>
                </a:solidFill>
                <a:effectLst>
                  <a:outerShdw blurRad="38100" dist="19050" dir="2700000" algn="tl" rotWithShape="0">
                    <a:schemeClr val="dk1">
                      <a:alpha val="40000"/>
                    </a:schemeClr>
                  </a:outerShdw>
                </a:effectLst>
                <a:latin typeface="Amasis MT Pro" panose="02040504050005020304" pitchFamily="18" charset="0"/>
              </a:rPr>
              <a:t>Showcase of model predictions on sample images:</a:t>
            </a:r>
          </a:p>
          <a:p>
            <a:pPr algn="ctr"/>
            <a:r>
              <a:rPr lang="en-US" dirty="0">
                <a:ln w="0"/>
                <a:solidFill>
                  <a:srgbClr val="FF0000"/>
                </a:solidFill>
                <a:effectLst>
                  <a:outerShdw blurRad="38100" dist="19050" dir="2700000" algn="tl" rotWithShape="0">
                    <a:schemeClr val="dk1">
                      <a:alpha val="40000"/>
                    </a:schemeClr>
                  </a:outerShdw>
                </a:effectLst>
                <a:latin typeface="Amasis MT Pro" panose="02040504050005020304" pitchFamily="18" charset="0"/>
              </a:rPr>
              <a:t>Displayed sample images along with predicted classes generated by the trained model.</a:t>
            </a:r>
          </a:p>
          <a:p>
            <a:pPr algn="ctr"/>
            <a:r>
              <a:rPr lang="en-US" dirty="0">
                <a:ln w="0"/>
                <a:solidFill>
                  <a:srgbClr val="FF0000"/>
                </a:solidFill>
                <a:effectLst>
                  <a:outerShdw blurRad="38100" dist="19050" dir="2700000" algn="tl" rotWithShape="0">
                    <a:schemeClr val="dk1">
                      <a:alpha val="40000"/>
                    </a:schemeClr>
                  </a:outerShdw>
                </a:effectLst>
                <a:latin typeface="Amasis MT Pro" panose="02040504050005020304" pitchFamily="18" charset="0"/>
              </a:rPr>
              <a:t>Visualization of confusion matrix to assess model performance:</a:t>
            </a:r>
          </a:p>
          <a:p>
            <a:pPr algn="ctr"/>
            <a:r>
              <a:rPr lang="en-US" dirty="0">
                <a:ln w="0"/>
                <a:solidFill>
                  <a:srgbClr val="FF0000"/>
                </a:solidFill>
                <a:effectLst>
                  <a:outerShdw blurRad="38100" dist="19050" dir="2700000" algn="tl" rotWithShape="0">
                    <a:schemeClr val="dk1">
                      <a:alpha val="40000"/>
                    </a:schemeClr>
                  </a:outerShdw>
                </a:effectLst>
                <a:latin typeface="Amasis MT Pro" panose="02040504050005020304" pitchFamily="18" charset="0"/>
              </a:rPr>
              <a:t>Presented confusion matrix to analyze model's ability to correctly classify tiger and non-tiger images.</a:t>
            </a:r>
          </a:p>
          <a:p>
            <a:pPr algn="ctr"/>
            <a:r>
              <a:rPr lang="en-US" dirty="0">
                <a:ln w="0"/>
                <a:solidFill>
                  <a:srgbClr val="FF0000"/>
                </a:solidFill>
                <a:effectLst>
                  <a:outerShdw blurRad="38100" dist="19050" dir="2700000" algn="tl" rotWithShape="0">
                    <a:schemeClr val="dk1">
                      <a:alpha val="40000"/>
                    </a:schemeClr>
                  </a:outerShdw>
                </a:effectLst>
                <a:latin typeface="Amasis MT Pro" panose="02040504050005020304" pitchFamily="18" charset="0"/>
              </a:rPr>
              <a:t>Discussion on model accuracy and areas for improvement:</a:t>
            </a:r>
          </a:p>
          <a:p>
            <a:pPr algn="ctr"/>
            <a:r>
              <a:rPr lang="en-US" dirty="0">
                <a:ln w="0"/>
                <a:solidFill>
                  <a:srgbClr val="FF0000"/>
                </a:solidFill>
                <a:effectLst>
                  <a:outerShdw blurRad="38100" dist="19050" dir="2700000" algn="tl" rotWithShape="0">
                    <a:schemeClr val="dk1">
                      <a:alpha val="40000"/>
                    </a:schemeClr>
                  </a:outerShdw>
                </a:effectLst>
                <a:latin typeface="Amasis MT Pro" panose="02040504050005020304" pitchFamily="18" charset="0"/>
              </a:rPr>
              <a:t>Analyzed model accuracy and discussed potential areas for model enhancement or fine-tuning based on prediction results and evaluation metrics.</a:t>
            </a:r>
            <a:endParaRPr lang="en-IN" dirty="0">
              <a:ln w="0"/>
              <a:solidFill>
                <a:srgbClr val="FF0000"/>
              </a:solidFill>
              <a:effectLst>
                <a:outerShdw blurRad="38100" dist="19050" dir="2700000" algn="tl" rotWithShape="0">
                  <a:schemeClr val="dk1">
                    <a:alpha val="40000"/>
                  </a:schemeClr>
                </a:outerShdw>
              </a:effectLst>
              <a:latin typeface="Amasis MT Pro" panose="02040504050005020304" pitchFamily="18" charset="0"/>
            </a:endParaRPr>
          </a:p>
        </p:txBody>
      </p:sp>
      <p:pic>
        <p:nvPicPr>
          <p:cNvPr id="5" name="Graphic 4" descr="Download from cloud">
            <a:extLst>
              <a:ext uri="{FF2B5EF4-FFF2-40B4-BE49-F238E27FC236}">
                <a16:creationId xmlns:a16="http://schemas.microsoft.com/office/drawing/2014/main" id="{28591BEF-B4DD-6117-AB8E-212B63506B9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7902" y="440355"/>
            <a:ext cx="1484697" cy="1484697"/>
          </a:xfrm>
          <a:prstGeom prst="rect">
            <a:avLst/>
          </a:prstGeom>
        </p:spPr>
      </p:pic>
      <p:pic>
        <p:nvPicPr>
          <p:cNvPr id="7" name="Graphic 6" descr="Bullseye">
            <a:extLst>
              <a:ext uri="{FF2B5EF4-FFF2-40B4-BE49-F238E27FC236}">
                <a16:creationId xmlns:a16="http://schemas.microsoft.com/office/drawing/2014/main" id="{563C8563-0219-BCCE-8159-77DEC45A980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0" y="3513221"/>
            <a:ext cx="1460235" cy="1460235"/>
          </a:xfrm>
          <a:prstGeom prst="rect">
            <a:avLst/>
          </a:prstGeom>
        </p:spPr>
      </p:pic>
    </p:spTree>
    <p:extLst>
      <p:ext uri="{BB962C8B-B14F-4D97-AF65-F5344CB8AC3E}">
        <p14:creationId xmlns:p14="http://schemas.microsoft.com/office/powerpoint/2010/main" val="15645007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853C38B-BFCA-5850-A1C8-6C5883A32303}"/>
              </a:ext>
            </a:extLst>
          </p:cNvPr>
          <p:cNvSpPr/>
          <p:nvPr/>
        </p:nvSpPr>
        <p:spPr>
          <a:xfrm>
            <a:off x="0" y="0"/>
            <a:ext cx="3271520" cy="95504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RESULTS COMPARISION:</a:t>
            </a:r>
            <a:endParaRPr lang="en-IN" sz="28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pic>
        <p:nvPicPr>
          <p:cNvPr id="3" name="Picture 2">
            <a:extLst>
              <a:ext uri="{FF2B5EF4-FFF2-40B4-BE49-F238E27FC236}">
                <a16:creationId xmlns:a16="http://schemas.microsoft.com/office/drawing/2014/main" id="{E845CC42-E775-3E61-79E8-7F83CB4664CC}"/>
              </a:ext>
            </a:extLst>
          </p:cNvPr>
          <p:cNvPicPr>
            <a:picLocks noChangeAspect="1"/>
          </p:cNvPicPr>
          <p:nvPr/>
        </p:nvPicPr>
        <p:blipFill>
          <a:blip r:embed="rId2"/>
          <a:stretch>
            <a:fillRect/>
          </a:stretch>
        </p:blipFill>
        <p:spPr>
          <a:xfrm>
            <a:off x="826068" y="1754337"/>
            <a:ext cx="4660331" cy="3635556"/>
          </a:xfrm>
          <a:prstGeom prst="rect">
            <a:avLst/>
          </a:prstGeom>
        </p:spPr>
      </p:pic>
      <p:pic>
        <p:nvPicPr>
          <p:cNvPr id="4" name="Picture 3">
            <a:extLst>
              <a:ext uri="{FF2B5EF4-FFF2-40B4-BE49-F238E27FC236}">
                <a16:creationId xmlns:a16="http://schemas.microsoft.com/office/drawing/2014/main" id="{B99B5704-11BC-19FD-B32A-1280254321D2}"/>
              </a:ext>
            </a:extLst>
          </p:cNvPr>
          <p:cNvPicPr>
            <a:picLocks noChangeAspect="1"/>
          </p:cNvPicPr>
          <p:nvPr/>
        </p:nvPicPr>
        <p:blipFill>
          <a:blip r:embed="rId3"/>
          <a:stretch>
            <a:fillRect/>
          </a:stretch>
        </p:blipFill>
        <p:spPr>
          <a:xfrm>
            <a:off x="7034362" y="1754337"/>
            <a:ext cx="4559437" cy="3635556"/>
          </a:xfrm>
          <a:prstGeom prst="rect">
            <a:avLst/>
          </a:prstGeom>
        </p:spPr>
      </p:pic>
      <p:sp>
        <p:nvSpPr>
          <p:cNvPr id="5" name="Flowchart: Terminator 4">
            <a:extLst>
              <a:ext uri="{FF2B5EF4-FFF2-40B4-BE49-F238E27FC236}">
                <a16:creationId xmlns:a16="http://schemas.microsoft.com/office/drawing/2014/main" id="{C0A864D1-6FFC-54B2-F33D-6F663EC74C2A}"/>
              </a:ext>
            </a:extLst>
          </p:cNvPr>
          <p:cNvSpPr/>
          <p:nvPr/>
        </p:nvSpPr>
        <p:spPr>
          <a:xfrm>
            <a:off x="962526" y="5630779"/>
            <a:ext cx="4177365" cy="924025"/>
          </a:xfrm>
          <a:prstGeom prst="flowChartTerminator">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highlight>
                  <a:srgbClr val="FFFF00"/>
                </a:highlight>
              </a:rPr>
              <a:t>RESNET MODEL: ACCUARACY-98.7% AFTER 30 EPOCHS</a:t>
            </a:r>
            <a:endParaRPr lang="en-IN" dirty="0">
              <a:highlight>
                <a:srgbClr val="FFFF00"/>
              </a:highlight>
            </a:endParaRPr>
          </a:p>
        </p:txBody>
      </p:sp>
      <p:sp>
        <p:nvSpPr>
          <p:cNvPr id="6" name="Flowchart: Terminator 5">
            <a:extLst>
              <a:ext uri="{FF2B5EF4-FFF2-40B4-BE49-F238E27FC236}">
                <a16:creationId xmlns:a16="http://schemas.microsoft.com/office/drawing/2014/main" id="{79DAB177-0C50-AB4F-5E5E-7A63730CCA87}"/>
              </a:ext>
            </a:extLst>
          </p:cNvPr>
          <p:cNvSpPr/>
          <p:nvPr/>
        </p:nvSpPr>
        <p:spPr>
          <a:xfrm>
            <a:off x="7303970" y="5630778"/>
            <a:ext cx="4177365" cy="924025"/>
          </a:xfrm>
          <a:prstGeom prst="flowChartTerminator">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highlight>
                  <a:srgbClr val="FFFF00"/>
                </a:highlight>
              </a:rPr>
              <a:t>INCEPTION MODEL: ACCUARACY-98.4% AFTER 30 EPOCHS</a:t>
            </a:r>
            <a:endParaRPr lang="en-IN" dirty="0">
              <a:highlight>
                <a:srgbClr val="FFFF00"/>
              </a:highlight>
            </a:endParaRPr>
          </a:p>
        </p:txBody>
      </p:sp>
    </p:spTree>
    <p:extLst>
      <p:ext uri="{BB962C8B-B14F-4D97-AF65-F5344CB8AC3E}">
        <p14:creationId xmlns:p14="http://schemas.microsoft.com/office/powerpoint/2010/main" val="41755236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FF4A0C0-623C-7F91-927C-BA97BBE7D310}"/>
              </a:ext>
            </a:extLst>
          </p:cNvPr>
          <p:cNvPicPr>
            <a:picLocks noChangeAspect="1"/>
          </p:cNvPicPr>
          <p:nvPr/>
        </p:nvPicPr>
        <p:blipFill>
          <a:blip r:embed="rId2"/>
          <a:stretch>
            <a:fillRect/>
          </a:stretch>
        </p:blipFill>
        <p:spPr>
          <a:xfrm>
            <a:off x="458632" y="1705384"/>
            <a:ext cx="5527907" cy="3935020"/>
          </a:xfrm>
          <a:prstGeom prst="rect">
            <a:avLst/>
          </a:prstGeom>
        </p:spPr>
      </p:pic>
      <p:pic>
        <p:nvPicPr>
          <p:cNvPr id="7" name="Picture 6">
            <a:extLst>
              <a:ext uri="{FF2B5EF4-FFF2-40B4-BE49-F238E27FC236}">
                <a16:creationId xmlns:a16="http://schemas.microsoft.com/office/drawing/2014/main" id="{174AB4CC-F86C-B800-E182-CD70079F7285}"/>
              </a:ext>
            </a:extLst>
          </p:cNvPr>
          <p:cNvPicPr>
            <a:picLocks noChangeAspect="1"/>
          </p:cNvPicPr>
          <p:nvPr/>
        </p:nvPicPr>
        <p:blipFill>
          <a:blip r:embed="rId3"/>
          <a:stretch>
            <a:fillRect/>
          </a:stretch>
        </p:blipFill>
        <p:spPr>
          <a:xfrm>
            <a:off x="6655114" y="1705385"/>
            <a:ext cx="5078254" cy="3935020"/>
          </a:xfrm>
          <a:prstGeom prst="rect">
            <a:avLst/>
          </a:prstGeom>
        </p:spPr>
      </p:pic>
      <p:sp>
        <p:nvSpPr>
          <p:cNvPr id="8" name="Rectangle 7">
            <a:extLst>
              <a:ext uri="{FF2B5EF4-FFF2-40B4-BE49-F238E27FC236}">
                <a16:creationId xmlns:a16="http://schemas.microsoft.com/office/drawing/2014/main" id="{2E8CFB62-8B4A-AF73-FD9B-ADCD905F944C}"/>
              </a:ext>
            </a:extLst>
          </p:cNvPr>
          <p:cNvSpPr/>
          <p:nvPr/>
        </p:nvSpPr>
        <p:spPr>
          <a:xfrm>
            <a:off x="0" y="0"/>
            <a:ext cx="3271520" cy="95504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Model Functioning ON IMAGES:</a:t>
            </a:r>
            <a:endParaRPr lang="en-IN" sz="28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Tree>
    <p:extLst>
      <p:ext uri="{BB962C8B-B14F-4D97-AF65-F5344CB8AC3E}">
        <p14:creationId xmlns:p14="http://schemas.microsoft.com/office/powerpoint/2010/main" val="22035641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Rectangle: Folded Corner 1">
            <a:extLst>
              <a:ext uri="{FF2B5EF4-FFF2-40B4-BE49-F238E27FC236}">
                <a16:creationId xmlns:a16="http://schemas.microsoft.com/office/drawing/2014/main" id="{DCA11258-A15A-4913-5990-5CF70F1CFC35}"/>
              </a:ext>
            </a:extLst>
          </p:cNvPr>
          <p:cNvSpPr/>
          <p:nvPr/>
        </p:nvSpPr>
        <p:spPr>
          <a:xfrm>
            <a:off x="1494588" y="1189254"/>
            <a:ext cx="9202823" cy="4479492"/>
          </a:xfrm>
          <a:prstGeom prst="foldedCorner">
            <a:avLst/>
          </a:prstGeom>
          <a:pattFill prst="ltVert">
            <a:fgClr>
              <a:schemeClr val="accent4">
                <a:lumMod val="20000"/>
                <a:lumOff val="80000"/>
              </a:schemeClr>
            </a:fgClr>
            <a:bgClr>
              <a:schemeClr val="bg1">
                <a:lumMod val="95000"/>
              </a:schemeClr>
            </a:bgClr>
          </a:patt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i="1" dirty="0">
                <a:ln w="13462">
                  <a:solidFill>
                    <a:schemeClr val="bg1"/>
                  </a:solidFill>
                  <a:prstDash val="solid"/>
                </a:ln>
                <a:solidFill>
                  <a:srgbClr val="FF0000"/>
                </a:solidFill>
                <a:effectLst>
                  <a:outerShdw dist="38100" dir="2700000" algn="bl" rotWithShape="0">
                    <a:schemeClr val="accent5"/>
                  </a:outerShdw>
                </a:effectLst>
                <a:latin typeface="Söhne"/>
              </a:rPr>
              <a:t>In conclusion, this project focuses on utilizing transfer learning with </a:t>
            </a:r>
            <a:r>
              <a:rPr lang="en-US" sz="2400" b="1" i="1" dirty="0" err="1">
                <a:ln w="13462">
                  <a:solidFill>
                    <a:schemeClr val="bg1"/>
                  </a:solidFill>
                  <a:prstDash val="solid"/>
                </a:ln>
                <a:solidFill>
                  <a:srgbClr val="FF0000"/>
                </a:solidFill>
                <a:effectLst>
                  <a:outerShdw dist="38100" dir="2700000" algn="bl" rotWithShape="0">
                    <a:schemeClr val="accent5"/>
                  </a:outerShdw>
                </a:effectLst>
                <a:latin typeface="Söhne"/>
              </a:rPr>
              <a:t>ResNet</a:t>
            </a:r>
            <a:r>
              <a:rPr lang="en-US" sz="2400" b="1" i="1" dirty="0">
                <a:ln w="13462">
                  <a:solidFill>
                    <a:schemeClr val="bg1"/>
                  </a:solidFill>
                  <a:prstDash val="solid"/>
                </a:ln>
                <a:solidFill>
                  <a:srgbClr val="FF0000"/>
                </a:solidFill>
                <a:effectLst>
                  <a:outerShdw dist="38100" dir="2700000" algn="bl" rotWithShape="0">
                    <a:schemeClr val="accent5"/>
                  </a:outerShdw>
                </a:effectLst>
                <a:latin typeface="Söhne"/>
              </a:rPr>
              <a:t> and InceptionV3 to develop a tiger detection model. The need for such a system arises from the importance of efficiently monitoring and conserving the endangered tiger population. The chosen architectures, </a:t>
            </a:r>
            <a:r>
              <a:rPr lang="en-US" sz="2400" b="1" i="1" dirty="0" err="1">
                <a:ln w="13462">
                  <a:solidFill>
                    <a:schemeClr val="bg1"/>
                  </a:solidFill>
                  <a:prstDash val="solid"/>
                </a:ln>
                <a:solidFill>
                  <a:srgbClr val="FF0000"/>
                </a:solidFill>
                <a:effectLst>
                  <a:outerShdw dist="38100" dir="2700000" algn="bl" rotWithShape="0">
                    <a:schemeClr val="accent5"/>
                  </a:outerShdw>
                </a:effectLst>
                <a:latin typeface="Söhne"/>
              </a:rPr>
              <a:t>ResNet</a:t>
            </a:r>
            <a:r>
              <a:rPr lang="en-US" sz="2400" b="1" i="1" dirty="0">
                <a:ln w="13462">
                  <a:solidFill>
                    <a:schemeClr val="bg1"/>
                  </a:solidFill>
                  <a:prstDash val="solid"/>
                </a:ln>
                <a:solidFill>
                  <a:srgbClr val="FF0000"/>
                </a:solidFill>
                <a:effectLst>
                  <a:outerShdw dist="38100" dir="2700000" algn="bl" rotWithShape="0">
                    <a:schemeClr val="accent5"/>
                  </a:outerShdw>
                </a:effectLst>
                <a:latin typeface="Söhne"/>
              </a:rPr>
              <a:t> and InceptionV3, bring unique advantages to the table, and the project aims to compare their performances in tiger detection tasks. The success of this project could significantly contribute to wildlife conservation efforts by providing a reliable and automate method</a:t>
            </a:r>
            <a:r>
              <a:rPr lang="en-US" sz="2400" b="0" i="0" dirty="0">
                <a:solidFill>
                  <a:srgbClr val="ECECEC"/>
                </a:solidFill>
                <a:effectLst/>
                <a:latin typeface="Söhne"/>
              </a:rPr>
              <a:t> tiger </a:t>
            </a:r>
            <a:r>
              <a:rPr lang="en-US" b="0" i="0" dirty="0">
                <a:solidFill>
                  <a:srgbClr val="ECECEC"/>
                </a:solidFill>
                <a:effectLst/>
                <a:latin typeface="Söhne"/>
              </a:rPr>
              <a:t>identification.</a:t>
            </a:r>
            <a:endParaRPr lang="en-IN" b="1" dirty="0">
              <a:ln w="22225">
                <a:solidFill>
                  <a:schemeClr val="accent2"/>
                </a:solidFill>
                <a:prstDash val="solid"/>
              </a:ln>
              <a:solidFill>
                <a:schemeClr val="accent2">
                  <a:lumMod val="40000"/>
                  <a:lumOff val="60000"/>
                </a:schemeClr>
              </a:solidFill>
              <a:latin typeface="Arial Black" panose="020B0A04020102020204" pitchFamily="34" charset="0"/>
            </a:endParaRPr>
          </a:p>
        </p:txBody>
      </p:sp>
    </p:spTree>
    <p:extLst>
      <p:ext uri="{BB962C8B-B14F-4D97-AF65-F5344CB8AC3E}">
        <p14:creationId xmlns:p14="http://schemas.microsoft.com/office/powerpoint/2010/main" val="9962439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Beveled 1">
            <a:extLst>
              <a:ext uri="{FF2B5EF4-FFF2-40B4-BE49-F238E27FC236}">
                <a16:creationId xmlns:a16="http://schemas.microsoft.com/office/drawing/2014/main" id="{6D340ACF-4888-D5E9-38CD-590CB4DEDBCB}"/>
              </a:ext>
            </a:extLst>
          </p:cNvPr>
          <p:cNvSpPr/>
          <p:nvPr/>
        </p:nvSpPr>
        <p:spPr>
          <a:xfrm>
            <a:off x="3312160" y="1666240"/>
            <a:ext cx="5648960" cy="3698240"/>
          </a:xfrm>
          <a:prstGeom prst="bevel">
            <a:avLst/>
          </a:prstGeom>
          <a:pattFill prst="dashHorz">
            <a:fgClr>
              <a:srgbClr val="FF0000"/>
            </a:fgClr>
            <a:bgClr>
              <a:schemeClr val="bg1"/>
            </a:bgClr>
          </a:patt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6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Showcard Gothic" panose="04020904020102020604" pitchFamily="82" charset="0"/>
              </a:rPr>
              <a:t>THANK YOU</a:t>
            </a:r>
            <a:endParaRPr lang="en-IN" sz="66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Showcard Gothic" panose="04020904020102020604" pitchFamily="82" charset="0"/>
            </a:endParaRPr>
          </a:p>
        </p:txBody>
      </p:sp>
    </p:spTree>
    <p:extLst>
      <p:ext uri="{BB962C8B-B14F-4D97-AF65-F5344CB8AC3E}">
        <p14:creationId xmlns:p14="http://schemas.microsoft.com/office/powerpoint/2010/main" val="223384644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Folded Corner 1">
            <a:extLst>
              <a:ext uri="{FF2B5EF4-FFF2-40B4-BE49-F238E27FC236}">
                <a16:creationId xmlns:a16="http://schemas.microsoft.com/office/drawing/2014/main" id="{B5456CE7-93DC-1D35-8F9A-5C09DE7D70AE}"/>
              </a:ext>
            </a:extLst>
          </p:cNvPr>
          <p:cNvSpPr/>
          <p:nvPr/>
        </p:nvSpPr>
        <p:spPr>
          <a:xfrm>
            <a:off x="1067334" y="1314918"/>
            <a:ext cx="9144000" cy="4927600"/>
          </a:xfrm>
          <a:prstGeom prst="foldedCorner">
            <a:avLst/>
          </a:prstGeom>
          <a:pattFill prst="ltVert">
            <a:fgClr>
              <a:schemeClr val="accent4">
                <a:lumMod val="20000"/>
                <a:lumOff val="80000"/>
              </a:schemeClr>
            </a:fgClr>
            <a:bgClr>
              <a:schemeClr val="bg1">
                <a:lumMod val="95000"/>
              </a:schemeClr>
            </a:bgClr>
          </a:patt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342900" indent="-342900" algn="ctr">
              <a:buFont typeface="Wingdings" panose="05000000000000000000" pitchFamily="2" charset="2"/>
              <a:buChar char="§"/>
            </a:pPr>
            <a:r>
              <a:rPr lang="en-US" sz="2400" i="0" dirty="0">
                <a:ln w="0"/>
                <a:solidFill>
                  <a:schemeClr val="accent6"/>
                </a:solidFill>
                <a:effectLst>
                  <a:outerShdw blurRad="38100" dist="19050" dir="2700000" algn="tl" rotWithShape="0">
                    <a:schemeClr val="dk1">
                      <a:alpha val="40000"/>
                    </a:schemeClr>
                  </a:outerShdw>
                </a:effectLst>
                <a:latin typeface="Amasis MT Pro" panose="02040504050005020304" pitchFamily="18" charset="0"/>
              </a:rPr>
              <a:t>Importance of Tiger Conservation: Tigers are endangered, and innovative solutions are crucial for their preservation.</a:t>
            </a:r>
          </a:p>
          <a:p>
            <a:pPr marL="342900" indent="-342900" algn="ctr">
              <a:buFont typeface="Wingdings" panose="05000000000000000000" pitchFamily="2" charset="2"/>
              <a:buChar char="§"/>
            </a:pPr>
            <a:endParaRPr lang="en-US" sz="2400" i="0" dirty="0">
              <a:ln w="0"/>
              <a:solidFill>
                <a:schemeClr val="accent6"/>
              </a:solidFill>
              <a:effectLst>
                <a:outerShdw blurRad="38100" dist="19050" dir="2700000" algn="tl" rotWithShape="0">
                  <a:schemeClr val="dk1">
                    <a:alpha val="40000"/>
                  </a:schemeClr>
                </a:outerShdw>
              </a:effectLst>
              <a:latin typeface="Amasis MT Pro" panose="02040504050005020304" pitchFamily="18" charset="0"/>
            </a:endParaRPr>
          </a:p>
          <a:p>
            <a:pPr marL="342900" indent="-342900" algn="l">
              <a:buFont typeface="Wingdings" panose="05000000000000000000" pitchFamily="2" charset="2"/>
              <a:buChar char="§"/>
            </a:pPr>
            <a:r>
              <a:rPr lang="en-US" sz="2400" i="0" dirty="0">
                <a:ln w="0"/>
                <a:solidFill>
                  <a:srgbClr val="FF0000"/>
                </a:solidFill>
                <a:effectLst>
                  <a:outerShdw blurRad="38100" dist="19050" dir="2700000" algn="tl" rotWithShape="0">
                    <a:schemeClr val="dk1">
                      <a:alpha val="40000"/>
                    </a:schemeClr>
                  </a:outerShdw>
                </a:effectLst>
                <a:latin typeface="Amasis MT Pro" panose="02040504050005020304" pitchFamily="18" charset="0"/>
              </a:rPr>
              <a:t>Significance of Technology: Advanced technologies play a key role in effective wildlife preservation.</a:t>
            </a:r>
          </a:p>
          <a:p>
            <a:pPr marL="342900" indent="-342900" algn="l">
              <a:buFont typeface="Wingdings" panose="05000000000000000000" pitchFamily="2" charset="2"/>
              <a:buChar char="§"/>
            </a:pPr>
            <a:endParaRPr lang="en-US" sz="2400" i="0" dirty="0">
              <a:ln w="0"/>
              <a:solidFill>
                <a:srgbClr val="FF0000"/>
              </a:solidFill>
              <a:effectLst>
                <a:outerShdw blurRad="38100" dist="19050" dir="2700000" algn="tl" rotWithShape="0">
                  <a:schemeClr val="dk1">
                    <a:alpha val="40000"/>
                  </a:schemeClr>
                </a:outerShdw>
              </a:effectLst>
              <a:latin typeface="Amasis MT Pro" panose="02040504050005020304" pitchFamily="18" charset="0"/>
            </a:endParaRPr>
          </a:p>
          <a:p>
            <a:pPr marL="342900" indent="-342900" algn="l">
              <a:buFont typeface="Wingdings" panose="05000000000000000000" pitchFamily="2" charset="2"/>
              <a:buChar char="§"/>
            </a:pPr>
            <a:r>
              <a:rPr lang="en-US" sz="2400" i="0" dirty="0">
                <a:ln w="0"/>
                <a:solidFill>
                  <a:srgbClr val="FF0000"/>
                </a:solidFill>
                <a:effectLst>
                  <a:outerShdw blurRad="38100" dist="19050" dir="2700000" algn="tl" rotWithShape="0">
                    <a:schemeClr val="dk1">
                      <a:alpha val="40000"/>
                    </a:schemeClr>
                  </a:outerShdw>
                </a:effectLst>
                <a:latin typeface="Amasis MT Pro" panose="02040504050005020304" pitchFamily="18" charset="0"/>
              </a:rPr>
              <a:t>Potential Impact: An accurate tiger detection system can revolutionize conservation efforts.</a:t>
            </a:r>
          </a:p>
          <a:p>
            <a:pPr algn="ctr"/>
            <a:endParaRPr lang="en-IN" b="1" dirty="0">
              <a:ln w="22225">
                <a:solidFill>
                  <a:schemeClr val="accent2"/>
                </a:solidFill>
                <a:prstDash val="solid"/>
              </a:ln>
              <a:solidFill>
                <a:schemeClr val="accent2">
                  <a:lumMod val="40000"/>
                  <a:lumOff val="60000"/>
                </a:schemeClr>
              </a:solidFill>
              <a:latin typeface="Arial Black" panose="020B0A04020102020204" pitchFamily="34" charset="0"/>
            </a:endParaRPr>
          </a:p>
        </p:txBody>
      </p:sp>
      <p:sp>
        <p:nvSpPr>
          <p:cNvPr id="3" name="Rectangle 2">
            <a:extLst>
              <a:ext uri="{FF2B5EF4-FFF2-40B4-BE49-F238E27FC236}">
                <a16:creationId xmlns:a16="http://schemas.microsoft.com/office/drawing/2014/main" id="{A1649C71-7D8C-DC52-92E3-0FAECB4488D8}"/>
              </a:ext>
            </a:extLst>
          </p:cNvPr>
          <p:cNvSpPr/>
          <p:nvPr/>
        </p:nvSpPr>
        <p:spPr>
          <a:xfrm>
            <a:off x="0" y="0"/>
            <a:ext cx="3271520" cy="95504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WHY THIS PROJECT?</a:t>
            </a:r>
            <a:endParaRPr lang="en-IN" sz="28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Tree>
    <p:extLst>
      <p:ext uri="{BB962C8B-B14F-4D97-AF65-F5344CB8AC3E}">
        <p14:creationId xmlns:p14="http://schemas.microsoft.com/office/powerpoint/2010/main" val="17647739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E0AA477-ECBE-577F-1F42-023E9DD42310}"/>
              </a:ext>
            </a:extLst>
          </p:cNvPr>
          <p:cNvSpPr/>
          <p:nvPr/>
        </p:nvSpPr>
        <p:spPr>
          <a:xfrm>
            <a:off x="0" y="0"/>
            <a:ext cx="3271520" cy="95504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Scope Of the Project:</a:t>
            </a:r>
            <a:endParaRPr lang="en-IN" sz="28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3" name="Rectangle: Folded Corner 2">
            <a:extLst>
              <a:ext uri="{FF2B5EF4-FFF2-40B4-BE49-F238E27FC236}">
                <a16:creationId xmlns:a16="http://schemas.microsoft.com/office/drawing/2014/main" id="{28C06152-603A-6287-D8D4-823FE117D001}"/>
              </a:ext>
            </a:extLst>
          </p:cNvPr>
          <p:cNvSpPr/>
          <p:nvPr/>
        </p:nvSpPr>
        <p:spPr>
          <a:xfrm>
            <a:off x="73660" y="1158240"/>
            <a:ext cx="12044680" cy="5699760"/>
          </a:xfrm>
          <a:prstGeom prst="foldedCorner">
            <a:avLst/>
          </a:prstGeom>
          <a:pattFill prst="ltVert">
            <a:fgClr>
              <a:schemeClr val="accent4">
                <a:lumMod val="20000"/>
                <a:lumOff val="80000"/>
              </a:schemeClr>
            </a:fgClr>
            <a:bgClr>
              <a:schemeClr val="bg1">
                <a:lumMod val="95000"/>
              </a:schemeClr>
            </a:bgClr>
          </a:patt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buFont typeface="Arial" panose="020B0604020202020204" pitchFamily="34" charset="0"/>
              <a:buChar char="•"/>
            </a:pPr>
            <a:r>
              <a:rPr lang="en-US" sz="2400" b="0" i="0" dirty="0">
                <a:solidFill>
                  <a:schemeClr val="accent6"/>
                </a:solidFill>
                <a:effectLst/>
                <a:latin typeface="Amasis MT Pro" panose="02040504050005020304" pitchFamily="18" charset="0"/>
              </a:rPr>
              <a:t>Target Application:</a:t>
            </a:r>
          </a:p>
          <a:p>
            <a:pPr marL="742950" lvl="1" indent="-285750" algn="l">
              <a:buFont typeface="Arial" panose="020B0604020202020204" pitchFamily="34" charset="0"/>
              <a:buChar char="•"/>
            </a:pPr>
            <a:r>
              <a:rPr lang="en-US" sz="2400" b="0" i="0" dirty="0">
                <a:solidFill>
                  <a:schemeClr val="accent6"/>
                </a:solidFill>
                <a:effectLst/>
                <a:latin typeface="Amasis MT Pro" panose="02040504050005020304" pitchFamily="18" charset="0"/>
              </a:rPr>
              <a:t>Wildlife Conservation: Enhancing monitoring and anti-poaching efforts through automated tiger detection.</a:t>
            </a:r>
          </a:p>
          <a:p>
            <a:pPr marL="742950" lvl="1" indent="-285750" algn="l">
              <a:buFont typeface="Arial" panose="020B0604020202020204" pitchFamily="34" charset="0"/>
              <a:buChar char="•"/>
            </a:pPr>
            <a:endParaRPr lang="en-US" sz="2400" b="0" i="0" dirty="0">
              <a:solidFill>
                <a:schemeClr val="accent6"/>
              </a:solidFill>
              <a:effectLst/>
              <a:latin typeface="Amasis MT Pro" panose="02040504050005020304" pitchFamily="18" charset="0"/>
            </a:endParaRPr>
          </a:p>
          <a:p>
            <a:pPr algn="l">
              <a:buFont typeface="Arial" panose="020B0604020202020204" pitchFamily="34" charset="0"/>
              <a:buChar char="•"/>
            </a:pPr>
            <a:r>
              <a:rPr lang="en-US" sz="2000" b="0" i="0" dirty="0">
                <a:solidFill>
                  <a:srgbClr val="FF0000"/>
                </a:solidFill>
                <a:effectLst/>
                <a:latin typeface="Amasis MT Pro" panose="02040504050005020304" pitchFamily="18" charset="0"/>
              </a:rPr>
              <a:t>Project Goals:</a:t>
            </a:r>
          </a:p>
          <a:p>
            <a:pPr algn="l">
              <a:buFont typeface="Arial" panose="020B0604020202020204" pitchFamily="34" charset="0"/>
              <a:buChar char="•"/>
            </a:pPr>
            <a:endParaRPr lang="en-US" sz="2000" b="0" i="0" dirty="0">
              <a:solidFill>
                <a:srgbClr val="FF0000"/>
              </a:solidFill>
              <a:effectLst/>
              <a:latin typeface="Amasis MT Pro" panose="02040504050005020304" pitchFamily="18" charset="0"/>
            </a:endParaRPr>
          </a:p>
          <a:p>
            <a:pPr marL="742950" lvl="1" indent="-285750" algn="l">
              <a:buFont typeface="Arial" panose="020B0604020202020204" pitchFamily="34" charset="0"/>
              <a:buChar char="•"/>
            </a:pPr>
            <a:r>
              <a:rPr lang="en-US" sz="2000" b="0" i="0" dirty="0">
                <a:solidFill>
                  <a:srgbClr val="FF0000"/>
                </a:solidFill>
                <a:effectLst/>
                <a:latin typeface="Amasis MT Pro" panose="02040504050005020304" pitchFamily="18" charset="0"/>
              </a:rPr>
              <a:t>Develop a Robust Model: Implement a tiger detection model using transfer learning techniques.</a:t>
            </a:r>
          </a:p>
          <a:p>
            <a:pPr marL="742950" lvl="1" indent="-285750" algn="l">
              <a:buFont typeface="Arial" panose="020B0604020202020204" pitchFamily="34" charset="0"/>
              <a:buChar char="•"/>
            </a:pPr>
            <a:endParaRPr lang="en-US" sz="2000" b="0" i="0" dirty="0">
              <a:solidFill>
                <a:srgbClr val="FF0000"/>
              </a:solidFill>
              <a:effectLst/>
              <a:latin typeface="Amasis MT Pro" panose="02040504050005020304" pitchFamily="18" charset="0"/>
            </a:endParaRPr>
          </a:p>
          <a:p>
            <a:pPr marL="742950" lvl="1" indent="-285750" algn="l">
              <a:buFont typeface="Arial" panose="020B0604020202020204" pitchFamily="34" charset="0"/>
              <a:buChar char="•"/>
            </a:pPr>
            <a:r>
              <a:rPr lang="en-US" sz="2000" b="0" i="0" dirty="0">
                <a:solidFill>
                  <a:srgbClr val="FF0000"/>
                </a:solidFill>
                <a:effectLst/>
                <a:latin typeface="Amasis MT Pro" panose="02040504050005020304" pitchFamily="18" charset="0"/>
              </a:rPr>
              <a:t>Utilize Pre-trained Models: Incorporate pre-trained </a:t>
            </a:r>
            <a:r>
              <a:rPr lang="en-US" sz="2000" b="0" i="0" dirty="0" err="1">
                <a:solidFill>
                  <a:srgbClr val="FF0000"/>
                </a:solidFill>
                <a:effectLst/>
                <a:latin typeface="Amasis MT Pro" panose="02040504050005020304" pitchFamily="18" charset="0"/>
              </a:rPr>
              <a:t>ResNet</a:t>
            </a:r>
            <a:r>
              <a:rPr lang="en-US" sz="2000" b="0" i="0" dirty="0">
                <a:solidFill>
                  <a:srgbClr val="FF0000"/>
                </a:solidFill>
                <a:effectLst/>
                <a:latin typeface="Amasis MT Pro" panose="02040504050005020304" pitchFamily="18" charset="0"/>
              </a:rPr>
              <a:t> and Inception models for improved performance.</a:t>
            </a:r>
          </a:p>
          <a:p>
            <a:pPr lvl="1" algn="l"/>
            <a:endParaRPr lang="en-US" sz="2000" b="0" i="0" dirty="0">
              <a:solidFill>
                <a:srgbClr val="FF0000"/>
              </a:solidFill>
              <a:effectLst/>
              <a:latin typeface="Amasis MT Pro" panose="02040504050005020304" pitchFamily="18" charset="0"/>
            </a:endParaRPr>
          </a:p>
          <a:p>
            <a:pPr marL="742950" lvl="1" indent="-285750" algn="l">
              <a:buFont typeface="Arial" panose="020B0604020202020204" pitchFamily="34" charset="0"/>
              <a:buChar char="•"/>
            </a:pPr>
            <a:r>
              <a:rPr lang="en-US" sz="2000" b="0" i="0" dirty="0">
                <a:solidFill>
                  <a:srgbClr val="FF0000"/>
                </a:solidFill>
                <a:effectLst/>
                <a:latin typeface="Amasis MT Pro" panose="02040504050005020304" pitchFamily="18" charset="0"/>
              </a:rPr>
              <a:t>Contribute to Conservation: Support the global initiative for wildlife preservation.</a:t>
            </a:r>
          </a:p>
          <a:p>
            <a:pPr algn="ctr"/>
            <a:endParaRPr lang="en-IN" b="1" dirty="0">
              <a:ln w="22225">
                <a:solidFill>
                  <a:schemeClr val="accent2"/>
                </a:solidFill>
                <a:prstDash val="solid"/>
              </a:ln>
              <a:solidFill>
                <a:schemeClr val="accent2">
                  <a:lumMod val="40000"/>
                  <a:lumOff val="60000"/>
                </a:schemeClr>
              </a:solidFill>
              <a:latin typeface="Arial Black" panose="020B0A04020102020204" pitchFamily="34" charset="0"/>
            </a:endParaRPr>
          </a:p>
        </p:txBody>
      </p:sp>
    </p:spTree>
    <p:extLst>
      <p:ext uri="{BB962C8B-B14F-4D97-AF65-F5344CB8AC3E}">
        <p14:creationId xmlns:p14="http://schemas.microsoft.com/office/powerpoint/2010/main" val="2905968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07E3876-6612-76B6-F53A-AAAAC19BC097}"/>
              </a:ext>
            </a:extLst>
          </p:cNvPr>
          <p:cNvSpPr/>
          <p:nvPr/>
        </p:nvSpPr>
        <p:spPr>
          <a:xfrm>
            <a:off x="0" y="0"/>
            <a:ext cx="3271520" cy="95504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Implementation Plan:</a:t>
            </a:r>
            <a:endParaRPr lang="en-IN" sz="28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3" name="Rectangle: Folded Corner 2">
            <a:extLst>
              <a:ext uri="{FF2B5EF4-FFF2-40B4-BE49-F238E27FC236}">
                <a16:creationId xmlns:a16="http://schemas.microsoft.com/office/drawing/2014/main" id="{0A54AC45-1796-5190-6DDF-403632B5A822}"/>
              </a:ext>
            </a:extLst>
          </p:cNvPr>
          <p:cNvSpPr/>
          <p:nvPr/>
        </p:nvSpPr>
        <p:spPr>
          <a:xfrm>
            <a:off x="73660" y="1158240"/>
            <a:ext cx="12044680" cy="5313680"/>
          </a:xfrm>
          <a:prstGeom prst="foldedCorner">
            <a:avLst/>
          </a:prstGeom>
          <a:pattFill prst="ltVert">
            <a:fgClr>
              <a:schemeClr val="accent4">
                <a:lumMod val="20000"/>
                <a:lumOff val="80000"/>
              </a:schemeClr>
            </a:fgClr>
            <a:bgClr>
              <a:schemeClr val="bg1">
                <a:lumMod val="95000"/>
              </a:schemeClr>
            </a:bgClr>
          </a:patt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buFont typeface="Arial" panose="020B0604020202020204" pitchFamily="34" charset="0"/>
              <a:buChar char="•"/>
            </a:pPr>
            <a:r>
              <a:rPr lang="en-US" sz="2400" b="0" i="0" dirty="0">
                <a:solidFill>
                  <a:schemeClr val="accent6"/>
                </a:solidFill>
                <a:effectLst/>
                <a:latin typeface="Amasis MT Pro" panose="02040504050005020304" pitchFamily="18" charset="0"/>
              </a:rPr>
              <a:t>Base Technologies:</a:t>
            </a:r>
          </a:p>
          <a:p>
            <a:pPr marL="742950" lvl="1" indent="-285750" algn="l">
              <a:buFont typeface="Arial" panose="020B0604020202020204" pitchFamily="34" charset="0"/>
              <a:buChar char="•"/>
            </a:pPr>
            <a:r>
              <a:rPr lang="en-US" sz="2400" b="0" i="0" dirty="0">
                <a:solidFill>
                  <a:schemeClr val="accent6"/>
                </a:solidFill>
                <a:effectLst/>
                <a:latin typeface="Amasis MT Pro" panose="02040504050005020304" pitchFamily="18" charset="0"/>
              </a:rPr>
              <a:t>TensorFlow: Utilized as the primary deep learning library for model development.</a:t>
            </a:r>
          </a:p>
          <a:p>
            <a:pPr marL="742950" lvl="1" indent="-285750" algn="l">
              <a:buFont typeface="Arial" panose="020B0604020202020204" pitchFamily="34" charset="0"/>
              <a:buChar char="•"/>
            </a:pPr>
            <a:r>
              <a:rPr lang="en-US" sz="2400" b="0" i="0" dirty="0">
                <a:solidFill>
                  <a:schemeClr val="accent6"/>
                </a:solidFill>
                <a:effectLst/>
                <a:latin typeface="Amasis MT Pro" panose="02040504050005020304" pitchFamily="18" charset="0"/>
              </a:rPr>
              <a:t>OpenCV: Applied for image processing to prepare data for the model.</a:t>
            </a:r>
          </a:p>
          <a:p>
            <a:pPr marL="742950" lvl="1" indent="-285750" algn="l">
              <a:buFont typeface="Arial" panose="020B0604020202020204" pitchFamily="34" charset="0"/>
              <a:buChar char="•"/>
            </a:pPr>
            <a:r>
              <a:rPr lang="en-US" sz="2400" b="0" i="0" dirty="0">
                <a:solidFill>
                  <a:schemeClr val="accent6"/>
                </a:solidFill>
                <a:effectLst/>
                <a:latin typeface="Amasis MT Pro" panose="02040504050005020304" pitchFamily="18" charset="0"/>
              </a:rPr>
              <a:t>Transfer Learning: Leveraging pre-trained </a:t>
            </a:r>
            <a:r>
              <a:rPr lang="en-US" sz="2400" b="0" i="0" dirty="0" err="1">
                <a:solidFill>
                  <a:schemeClr val="accent6"/>
                </a:solidFill>
                <a:effectLst/>
                <a:latin typeface="Amasis MT Pro" panose="02040504050005020304" pitchFamily="18" charset="0"/>
              </a:rPr>
              <a:t>ResNet</a:t>
            </a:r>
            <a:r>
              <a:rPr lang="en-US" sz="2400" b="0" i="0" dirty="0">
                <a:solidFill>
                  <a:schemeClr val="accent6"/>
                </a:solidFill>
                <a:effectLst/>
                <a:latin typeface="Amasis MT Pro" panose="02040504050005020304" pitchFamily="18" charset="0"/>
              </a:rPr>
              <a:t> and Inception models to enhance the detection model.</a:t>
            </a:r>
          </a:p>
          <a:p>
            <a:pPr marL="742950" lvl="1" indent="-285750" algn="l">
              <a:buFont typeface="Arial" panose="020B0604020202020204" pitchFamily="34" charset="0"/>
              <a:buChar char="•"/>
            </a:pPr>
            <a:endParaRPr lang="en-US" sz="2400" b="0" i="0" dirty="0">
              <a:solidFill>
                <a:schemeClr val="accent6"/>
              </a:solidFill>
              <a:effectLst/>
              <a:latin typeface="Amasis MT Pro" panose="02040504050005020304" pitchFamily="18" charset="0"/>
            </a:endParaRPr>
          </a:p>
          <a:p>
            <a:pPr algn="l">
              <a:buFont typeface="Arial" panose="020B0604020202020204" pitchFamily="34" charset="0"/>
              <a:buChar char="•"/>
            </a:pPr>
            <a:r>
              <a:rPr lang="en-US" sz="2000" b="0" i="0" dirty="0">
                <a:solidFill>
                  <a:srgbClr val="FF0000"/>
                </a:solidFill>
                <a:effectLst/>
                <a:latin typeface="Amasis MT Pro" panose="02040504050005020304" pitchFamily="18" charset="0"/>
              </a:rPr>
              <a:t>Dataset:</a:t>
            </a:r>
          </a:p>
          <a:p>
            <a:pPr marL="742950" lvl="1" indent="-285750" algn="l">
              <a:buFont typeface="Arial" panose="020B0604020202020204" pitchFamily="34" charset="0"/>
              <a:buChar char="•"/>
            </a:pPr>
            <a:r>
              <a:rPr lang="en-US" sz="2000" b="0" i="0" dirty="0">
                <a:solidFill>
                  <a:srgbClr val="FF0000"/>
                </a:solidFill>
                <a:effectLst/>
                <a:latin typeface="Amasis MT Pro" panose="02040504050005020304" pitchFamily="18" charset="0"/>
              </a:rPr>
              <a:t>Overview of Datasets: Utilizing tiger and non-tiger datasets for training and testing.</a:t>
            </a:r>
          </a:p>
          <a:p>
            <a:pPr algn="ctr"/>
            <a:endParaRPr lang="en-US" sz="2800" dirty="0">
              <a:solidFill>
                <a:srgbClr val="FF0000"/>
              </a:solidFill>
              <a:latin typeface="Agency FB" panose="020B0503020202020204" pitchFamily="34" charset="0"/>
            </a:endParaRPr>
          </a:p>
          <a:p>
            <a:pPr algn="ctr"/>
            <a:r>
              <a:rPr lang="en-IN" dirty="0">
                <a:ln w="0"/>
                <a:solidFill>
                  <a:schemeClr val="tx1"/>
                </a:solidFill>
                <a:effectLst>
                  <a:outerShdw blurRad="38100" dist="19050" dir="2700000" algn="tl" rotWithShape="0">
                    <a:schemeClr val="dk1">
                      <a:alpha val="40000"/>
                    </a:schemeClr>
                  </a:outerShdw>
                </a:effectLst>
                <a:latin typeface="Arial Black" panose="020B0A04020102020204" pitchFamily="34" charset="0"/>
              </a:rPr>
              <a:t>https://images.cv/download/tiger/2641/CALL_FROM_SEARCH/%22tiger%22</a:t>
            </a:r>
          </a:p>
        </p:txBody>
      </p:sp>
    </p:spTree>
    <p:extLst>
      <p:ext uri="{BB962C8B-B14F-4D97-AF65-F5344CB8AC3E}">
        <p14:creationId xmlns:p14="http://schemas.microsoft.com/office/powerpoint/2010/main" val="80654403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43103D0-EF75-059C-553D-F2CA4AD44D66}"/>
              </a:ext>
            </a:extLst>
          </p:cNvPr>
          <p:cNvSpPr/>
          <p:nvPr/>
        </p:nvSpPr>
        <p:spPr>
          <a:xfrm>
            <a:off x="0" y="0"/>
            <a:ext cx="3271520" cy="95504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err="1">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Applications,Future</a:t>
            </a:r>
            <a:r>
              <a:rPr lang="en-US" sz="28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 impact:</a:t>
            </a:r>
            <a:endParaRPr lang="en-IN" sz="28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3" name="Rectangle: Folded Corner 2">
            <a:extLst>
              <a:ext uri="{FF2B5EF4-FFF2-40B4-BE49-F238E27FC236}">
                <a16:creationId xmlns:a16="http://schemas.microsoft.com/office/drawing/2014/main" id="{CA37CD1C-DC4C-BE0E-3051-36AD3EA1C875}"/>
              </a:ext>
            </a:extLst>
          </p:cNvPr>
          <p:cNvSpPr/>
          <p:nvPr/>
        </p:nvSpPr>
        <p:spPr>
          <a:xfrm>
            <a:off x="234950" y="1212783"/>
            <a:ext cx="11722100" cy="4751137"/>
          </a:xfrm>
          <a:prstGeom prst="foldedCorner">
            <a:avLst/>
          </a:prstGeom>
          <a:pattFill prst="ltVert">
            <a:fgClr>
              <a:schemeClr val="accent4">
                <a:lumMod val="20000"/>
                <a:lumOff val="80000"/>
              </a:schemeClr>
            </a:fgClr>
            <a:bgClr>
              <a:schemeClr val="bg1">
                <a:lumMod val="95000"/>
              </a:schemeClr>
            </a:bgClr>
          </a:patt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r>
              <a:rPr lang="en-US" sz="2800" i="0" dirty="0">
                <a:solidFill>
                  <a:schemeClr val="accent6"/>
                </a:solidFill>
                <a:effectLst/>
                <a:latin typeface="Amasis MT Pro" panose="02040504050005020304" pitchFamily="18" charset="0"/>
              </a:rPr>
              <a:t>Practical Applications:</a:t>
            </a:r>
          </a:p>
          <a:p>
            <a:pPr algn="l">
              <a:buFont typeface="Arial" panose="020B0604020202020204" pitchFamily="34" charset="0"/>
              <a:buChar char="•"/>
            </a:pPr>
            <a:r>
              <a:rPr lang="en-US" sz="2800" i="0" dirty="0">
                <a:solidFill>
                  <a:schemeClr val="accent6"/>
                </a:solidFill>
                <a:effectLst/>
                <a:latin typeface="Amasis MT Pro" panose="02040504050005020304" pitchFamily="18" charset="0"/>
              </a:rPr>
              <a:t>Conservation Areas: Deployment of the model in wildlife reserves and national parks for continuous monitoring.</a:t>
            </a:r>
          </a:p>
          <a:p>
            <a:pPr algn="l">
              <a:buFont typeface="Arial" panose="020B0604020202020204" pitchFamily="34" charset="0"/>
              <a:buChar char="•"/>
            </a:pPr>
            <a:r>
              <a:rPr lang="en-US" sz="2800" i="0" dirty="0">
                <a:solidFill>
                  <a:schemeClr val="accent6"/>
                </a:solidFill>
                <a:effectLst/>
                <a:latin typeface="Amasis MT Pro" panose="02040504050005020304" pitchFamily="18" charset="0"/>
              </a:rPr>
              <a:t>Surveillance Systems: Integration into existing camera networks for real-time tiger presence monitoring.</a:t>
            </a:r>
          </a:p>
          <a:p>
            <a:pPr algn="l">
              <a:buFont typeface="Arial" panose="020B0604020202020204" pitchFamily="34" charset="0"/>
              <a:buChar char="•"/>
            </a:pPr>
            <a:endParaRPr lang="en-US" sz="2800" dirty="0">
              <a:solidFill>
                <a:schemeClr val="accent6"/>
              </a:solidFill>
              <a:latin typeface="Amasis MT Pro" panose="02040504050005020304" pitchFamily="18" charset="0"/>
            </a:endParaRPr>
          </a:p>
          <a:p>
            <a:r>
              <a:rPr lang="en-IN" sz="2800" i="0" dirty="0">
                <a:solidFill>
                  <a:srgbClr val="FF0000"/>
                </a:solidFill>
                <a:effectLst/>
                <a:latin typeface="Amasis MT Pro" panose="02040504050005020304" pitchFamily="18" charset="0"/>
              </a:rPr>
              <a:t>Future Impact:</a:t>
            </a:r>
          </a:p>
          <a:p>
            <a:pPr>
              <a:buFont typeface="Arial" panose="020B0604020202020204" pitchFamily="34" charset="0"/>
              <a:buChar char="•"/>
            </a:pPr>
            <a:r>
              <a:rPr lang="en-IN" sz="2800" i="0" dirty="0">
                <a:solidFill>
                  <a:srgbClr val="FF0000"/>
                </a:solidFill>
                <a:effectLst/>
                <a:latin typeface="Amasis MT Pro" panose="02040504050005020304" pitchFamily="18" charset="0"/>
              </a:rPr>
              <a:t>Positive Influence: Anticipated positive impact on tiger population and habitat preservation.</a:t>
            </a:r>
            <a:endParaRPr lang="en-US" sz="2800" dirty="0">
              <a:solidFill>
                <a:schemeClr val="accent6"/>
              </a:solidFill>
              <a:latin typeface="Amasis MT Pro" panose="02040504050005020304" pitchFamily="18" charset="0"/>
            </a:endParaRPr>
          </a:p>
        </p:txBody>
      </p:sp>
    </p:spTree>
    <p:extLst>
      <p:ext uri="{BB962C8B-B14F-4D97-AF65-F5344CB8AC3E}">
        <p14:creationId xmlns:p14="http://schemas.microsoft.com/office/powerpoint/2010/main" val="2018735658"/>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Folded Corner 1">
            <a:extLst>
              <a:ext uri="{FF2B5EF4-FFF2-40B4-BE49-F238E27FC236}">
                <a16:creationId xmlns:a16="http://schemas.microsoft.com/office/drawing/2014/main" id="{63072C82-88BE-0D3C-C9D4-B268CBC087B5}"/>
              </a:ext>
            </a:extLst>
          </p:cNvPr>
          <p:cNvSpPr/>
          <p:nvPr/>
        </p:nvSpPr>
        <p:spPr>
          <a:xfrm>
            <a:off x="234950" y="1636295"/>
            <a:ext cx="11722100" cy="4154371"/>
          </a:xfrm>
          <a:prstGeom prst="foldedCorner">
            <a:avLst/>
          </a:prstGeom>
          <a:pattFill prst="ltVert">
            <a:fgClr>
              <a:schemeClr val="accent4">
                <a:lumMod val="20000"/>
                <a:lumOff val="80000"/>
              </a:schemeClr>
            </a:fgClr>
            <a:bgClr>
              <a:schemeClr val="bg1">
                <a:lumMod val="95000"/>
              </a:schemeClr>
            </a:bgClr>
          </a:patt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r>
              <a:rPr lang="en-US" sz="2800" b="1" i="0" dirty="0">
                <a:ln w="22225">
                  <a:solidFill>
                    <a:schemeClr val="accent2"/>
                  </a:solidFill>
                  <a:prstDash val="solid"/>
                </a:ln>
                <a:solidFill>
                  <a:srgbClr val="FF0000"/>
                </a:solidFill>
                <a:latin typeface="Söhne"/>
              </a:rPr>
              <a:t>Necessary Packages and Libraries Used: </a:t>
            </a:r>
          </a:p>
          <a:p>
            <a:pPr algn="l"/>
            <a:endParaRPr lang="en-US" sz="2800" b="1" dirty="0">
              <a:ln w="22225">
                <a:solidFill>
                  <a:schemeClr val="accent2"/>
                </a:solidFill>
                <a:prstDash val="solid"/>
              </a:ln>
              <a:solidFill>
                <a:schemeClr val="accent2">
                  <a:lumMod val="40000"/>
                  <a:lumOff val="60000"/>
                </a:schemeClr>
              </a:solidFill>
              <a:latin typeface="Söhne"/>
            </a:endParaRPr>
          </a:p>
          <a:p>
            <a:pPr algn="l"/>
            <a:r>
              <a:rPr lang="en-US" sz="2800" b="1" i="0" dirty="0">
                <a:ln w="22225">
                  <a:solidFill>
                    <a:schemeClr val="accent2"/>
                  </a:solidFill>
                  <a:prstDash val="solid"/>
                </a:ln>
                <a:solidFill>
                  <a:srgbClr val="00B050"/>
                </a:solidFill>
                <a:latin typeface="Söhne"/>
              </a:rPr>
              <a:t>The project requires various Python libraries and frameworks, including TensorFlow, TensorFlow Hub, OpenCV, and Matplotlib. These libraries are fundamental for tasks such as deep learning model development, image preprocessing, and result visualization.</a:t>
            </a:r>
            <a:endParaRPr lang="en-US" sz="2800" b="1" dirty="0">
              <a:ln w="22225">
                <a:solidFill>
                  <a:schemeClr val="accent2"/>
                </a:solidFill>
                <a:prstDash val="solid"/>
              </a:ln>
              <a:solidFill>
                <a:srgbClr val="00B050"/>
              </a:solidFill>
              <a:latin typeface="Agency FB" panose="020B0503020202020204" pitchFamily="34" charset="0"/>
            </a:endParaRPr>
          </a:p>
        </p:txBody>
      </p:sp>
    </p:spTree>
    <p:extLst>
      <p:ext uri="{BB962C8B-B14F-4D97-AF65-F5344CB8AC3E}">
        <p14:creationId xmlns:p14="http://schemas.microsoft.com/office/powerpoint/2010/main" val="3681577025"/>
      </p:ext>
    </p:extLst>
  </p:cSld>
  <p:clrMapOvr>
    <a:masterClrMapping/>
  </p:clrMapOvr>
  <p:transition spd="slow">
    <p:randomBar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Folded Corner 3">
            <a:extLst>
              <a:ext uri="{FF2B5EF4-FFF2-40B4-BE49-F238E27FC236}">
                <a16:creationId xmlns:a16="http://schemas.microsoft.com/office/drawing/2014/main" id="{5F2FE74B-0CE7-7AAF-797F-27E63BBB3AAD}"/>
              </a:ext>
            </a:extLst>
          </p:cNvPr>
          <p:cNvSpPr/>
          <p:nvPr/>
        </p:nvSpPr>
        <p:spPr>
          <a:xfrm>
            <a:off x="1279089" y="1112786"/>
            <a:ext cx="10097971" cy="5134009"/>
          </a:xfrm>
          <a:prstGeom prst="foldedCorner">
            <a:avLst/>
          </a:prstGeom>
          <a:pattFill prst="ltVert">
            <a:fgClr>
              <a:schemeClr val="accent4">
                <a:lumMod val="20000"/>
                <a:lumOff val="80000"/>
              </a:schemeClr>
            </a:fgClr>
            <a:bgClr>
              <a:schemeClr val="bg1">
                <a:lumMod val="95000"/>
              </a:schemeClr>
            </a:bgClr>
          </a:patt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r>
              <a:rPr lang="en-US" sz="2400" b="1" i="0" dirty="0">
                <a:ln w="0"/>
                <a:solidFill>
                  <a:srgbClr val="00B050"/>
                </a:solidFill>
                <a:latin typeface="Amasis MT Pro" panose="02040504050005020304" pitchFamily="18" charset="0"/>
              </a:rPr>
              <a:t>Explanation of </a:t>
            </a:r>
            <a:r>
              <a:rPr lang="en-US" sz="2400" b="1" i="0" dirty="0" err="1">
                <a:ln w="0"/>
                <a:solidFill>
                  <a:srgbClr val="00B050"/>
                </a:solidFill>
                <a:latin typeface="Amasis MT Pro" panose="02040504050005020304" pitchFamily="18" charset="0"/>
              </a:rPr>
              <a:t>ResNet</a:t>
            </a:r>
            <a:r>
              <a:rPr lang="en-US" sz="2400" b="1" i="0" dirty="0">
                <a:ln w="0"/>
                <a:solidFill>
                  <a:srgbClr val="00B050"/>
                </a:solidFill>
                <a:latin typeface="Amasis MT Pro" panose="02040504050005020304" pitchFamily="18" charset="0"/>
              </a:rPr>
              <a:t>:</a:t>
            </a:r>
          </a:p>
          <a:p>
            <a:pPr algn="l"/>
            <a:endParaRPr lang="en-US" sz="2000" dirty="0">
              <a:ln w="0"/>
              <a:solidFill>
                <a:schemeClr val="accent1"/>
              </a:solidFill>
              <a:latin typeface="Amasis MT Pro" panose="02040504050005020304" pitchFamily="18" charset="0"/>
            </a:endParaRPr>
          </a:p>
          <a:p>
            <a:pPr algn="l"/>
            <a:endParaRPr lang="en-US" sz="2400" b="1" i="0" dirty="0">
              <a:ln w="0"/>
              <a:solidFill>
                <a:srgbClr val="FF0000"/>
              </a:solidFill>
              <a:latin typeface="Amasis MT Pro" panose="02040504050005020304" pitchFamily="18" charset="0"/>
            </a:endParaRPr>
          </a:p>
          <a:p>
            <a:pPr algn="l">
              <a:buFont typeface="Arial" panose="020B0604020202020204" pitchFamily="34" charset="0"/>
              <a:buChar char="•"/>
            </a:pPr>
            <a:r>
              <a:rPr lang="en-US" sz="2400" b="1" i="0" dirty="0" err="1">
                <a:ln w="0"/>
                <a:solidFill>
                  <a:srgbClr val="FF0000"/>
                </a:solidFill>
                <a:latin typeface="Amasis MT Pro" panose="02040504050005020304" pitchFamily="18" charset="0"/>
              </a:rPr>
              <a:t>ResNet</a:t>
            </a:r>
            <a:r>
              <a:rPr lang="en-US" sz="2400" b="1" i="0" dirty="0">
                <a:ln w="0"/>
                <a:solidFill>
                  <a:srgbClr val="FF0000"/>
                </a:solidFill>
                <a:latin typeface="Amasis MT Pro" panose="02040504050005020304" pitchFamily="18" charset="0"/>
              </a:rPr>
              <a:t> (Residual Networks): </a:t>
            </a:r>
            <a:r>
              <a:rPr lang="en-US" sz="2400" b="1" i="0" dirty="0" err="1">
                <a:ln w="0"/>
                <a:solidFill>
                  <a:srgbClr val="FF0000"/>
                </a:solidFill>
                <a:latin typeface="Amasis MT Pro" panose="02040504050005020304" pitchFamily="18" charset="0"/>
              </a:rPr>
              <a:t>ResNet</a:t>
            </a:r>
            <a:r>
              <a:rPr lang="en-US" sz="2400" b="1" i="0" dirty="0">
                <a:ln w="0"/>
                <a:solidFill>
                  <a:srgbClr val="FF0000"/>
                </a:solidFill>
                <a:latin typeface="Amasis MT Pro" panose="02040504050005020304" pitchFamily="18" charset="0"/>
              </a:rPr>
              <a:t> is a deep neural network architecture that introduced the concept of residual learning. Traditional deep networks can suffer from vanishing gradient problems when training deep networks. </a:t>
            </a:r>
            <a:r>
              <a:rPr lang="en-US" sz="2400" b="1" i="0" dirty="0" err="1">
                <a:ln w="0"/>
                <a:solidFill>
                  <a:srgbClr val="FF0000"/>
                </a:solidFill>
                <a:latin typeface="Amasis MT Pro" panose="02040504050005020304" pitchFamily="18" charset="0"/>
              </a:rPr>
              <a:t>ResNet</a:t>
            </a:r>
            <a:r>
              <a:rPr lang="en-US" sz="2400" b="1" i="0" dirty="0">
                <a:ln w="0"/>
                <a:solidFill>
                  <a:srgbClr val="FF0000"/>
                </a:solidFill>
                <a:latin typeface="Amasis MT Pro" panose="02040504050005020304" pitchFamily="18" charset="0"/>
              </a:rPr>
              <a:t> addresses this by introducing skip connections, allowing information to bypass certain layers and be directly fed to deeper layers. This architecture enables the training of very deep networks, making it highly effective for image recognition tasks.</a:t>
            </a:r>
          </a:p>
          <a:p>
            <a:pPr algn="ctr"/>
            <a:endParaRPr lang="en-IN" b="1" dirty="0">
              <a:ln w="22225">
                <a:solidFill>
                  <a:schemeClr val="accent2"/>
                </a:solidFill>
                <a:prstDash val="solid"/>
              </a:ln>
              <a:solidFill>
                <a:schemeClr val="accent2">
                  <a:lumMod val="40000"/>
                  <a:lumOff val="60000"/>
                </a:schemeClr>
              </a:solidFill>
              <a:latin typeface="Arial Black" panose="020B0A04020102020204" pitchFamily="34" charset="0"/>
            </a:endParaRPr>
          </a:p>
        </p:txBody>
      </p:sp>
    </p:spTree>
    <p:extLst>
      <p:ext uri="{BB962C8B-B14F-4D97-AF65-F5344CB8AC3E}">
        <p14:creationId xmlns:p14="http://schemas.microsoft.com/office/powerpoint/2010/main" val="32776278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Folded Corner 1">
            <a:extLst>
              <a:ext uri="{FF2B5EF4-FFF2-40B4-BE49-F238E27FC236}">
                <a16:creationId xmlns:a16="http://schemas.microsoft.com/office/drawing/2014/main" id="{BAAD9E25-2119-7B4B-210D-E5672724FA51}"/>
              </a:ext>
            </a:extLst>
          </p:cNvPr>
          <p:cNvSpPr/>
          <p:nvPr/>
        </p:nvSpPr>
        <p:spPr>
          <a:xfrm>
            <a:off x="1279089" y="1112786"/>
            <a:ext cx="10097971" cy="5134009"/>
          </a:xfrm>
          <a:prstGeom prst="foldedCorner">
            <a:avLst/>
          </a:prstGeom>
          <a:pattFill prst="ltVert">
            <a:fgClr>
              <a:schemeClr val="accent4">
                <a:lumMod val="20000"/>
                <a:lumOff val="80000"/>
              </a:schemeClr>
            </a:fgClr>
            <a:bgClr>
              <a:schemeClr val="bg1">
                <a:lumMod val="95000"/>
              </a:schemeClr>
            </a:bgClr>
          </a:patt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r>
              <a:rPr lang="en-US" sz="2400" b="1" i="0" dirty="0">
                <a:ln w="0"/>
                <a:solidFill>
                  <a:srgbClr val="00B050"/>
                </a:solidFill>
                <a:effectLst>
                  <a:outerShdw blurRad="38100" dist="25400" dir="5400000" algn="ctr" rotWithShape="0">
                    <a:srgbClr val="6E747A">
                      <a:alpha val="43000"/>
                    </a:srgbClr>
                  </a:outerShdw>
                </a:effectLst>
                <a:latin typeface="Amasis MT Pro" panose="02040504050005020304" pitchFamily="18" charset="0"/>
              </a:rPr>
              <a:t>Explanation of InceptionV3:</a:t>
            </a:r>
          </a:p>
          <a:p>
            <a:pPr algn="l"/>
            <a:endParaRPr lang="en-US" sz="2000" dirty="0">
              <a:ln w="0"/>
              <a:solidFill>
                <a:schemeClr val="accent1"/>
              </a:solidFill>
              <a:effectLst>
                <a:outerShdw blurRad="38100" dist="25400" dir="5400000" algn="ctr" rotWithShape="0">
                  <a:srgbClr val="6E747A">
                    <a:alpha val="43000"/>
                  </a:srgbClr>
                </a:outerShdw>
              </a:effectLst>
              <a:latin typeface="Amasis MT Pro" panose="02040504050005020304" pitchFamily="18" charset="0"/>
            </a:endParaRPr>
          </a:p>
          <a:p>
            <a:pPr algn="l"/>
            <a:endParaRPr lang="en-US" sz="2400" b="1" i="0" dirty="0">
              <a:ln w="0"/>
              <a:solidFill>
                <a:srgbClr val="FF0000"/>
              </a:solidFill>
              <a:effectLst>
                <a:outerShdw blurRad="38100" dist="25400" dir="5400000" algn="ctr" rotWithShape="0">
                  <a:srgbClr val="6E747A">
                    <a:alpha val="43000"/>
                  </a:srgbClr>
                </a:outerShdw>
              </a:effectLst>
              <a:latin typeface="Amasis MT Pro" panose="02040504050005020304" pitchFamily="18" charset="0"/>
            </a:endParaRPr>
          </a:p>
          <a:p>
            <a:pPr algn="l">
              <a:buFont typeface="Arial" panose="020B0604020202020204" pitchFamily="34" charset="0"/>
              <a:buChar char="•"/>
            </a:pPr>
            <a:r>
              <a:rPr lang="en-US" sz="2400" b="1" i="0" dirty="0">
                <a:ln w="0"/>
                <a:solidFill>
                  <a:srgbClr val="FF0000"/>
                </a:solidFill>
                <a:effectLst>
                  <a:outerShdw blurRad="38100" dist="25400" dir="5400000" algn="ctr" rotWithShape="0">
                    <a:srgbClr val="6E747A">
                      <a:alpha val="43000"/>
                    </a:srgbClr>
                  </a:outerShdw>
                </a:effectLst>
                <a:latin typeface="Amasis MT Pro" panose="02040504050005020304" pitchFamily="18" charset="0"/>
              </a:rPr>
              <a:t>InceptionV3: InceptionV3, part of the Inception architecture series, is designed to improve the computational efficiency of deep neural networks. It incorporates the idea of using multiple filter sizes in parallel to capture features at different scales. This architecture facilitates the extraction of both fine and coarse-grained features from images, making it suitable for a wide range of computer vision tasks.</a:t>
            </a:r>
          </a:p>
          <a:p>
            <a:pPr algn="ctr"/>
            <a:endParaRPr lang="en-IN" b="1" dirty="0">
              <a:ln w="22225">
                <a:solidFill>
                  <a:schemeClr val="accent2"/>
                </a:solidFill>
                <a:prstDash val="solid"/>
              </a:ln>
              <a:solidFill>
                <a:schemeClr val="accent2">
                  <a:lumMod val="40000"/>
                  <a:lumOff val="60000"/>
                </a:schemeClr>
              </a:solidFill>
              <a:latin typeface="Arial Black" panose="020B0A04020102020204" pitchFamily="34" charset="0"/>
            </a:endParaRPr>
          </a:p>
        </p:txBody>
      </p:sp>
    </p:spTree>
    <p:extLst>
      <p:ext uri="{BB962C8B-B14F-4D97-AF65-F5344CB8AC3E}">
        <p14:creationId xmlns:p14="http://schemas.microsoft.com/office/powerpoint/2010/main" val="19670308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Folded Corner 1">
            <a:extLst>
              <a:ext uri="{FF2B5EF4-FFF2-40B4-BE49-F238E27FC236}">
                <a16:creationId xmlns:a16="http://schemas.microsoft.com/office/drawing/2014/main" id="{40E9F117-C818-F8F7-664A-5939915BB7B8}"/>
              </a:ext>
            </a:extLst>
          </p:cNvPr>
          <p:cNvSpPr/>
          <p:nvPr/>
        </p:nvSpPr>
        <p:spPr>
          <a:xfrm>
            <a:off x="1638967" y="1873183"/>
            <a:ext cx="8914065" cy="3690220"/>
          </a:xfrm>
          <a:prstGeom prst="foldedCorner">
            <a:avLst/>
          </a:prstGeom>
          <a:pattFill prst="ltVert">
            <a:fgClr>
              <a:schemeClr val="accent4">
                <a:lumMod val="20000"/>
                <a:lumOff val="80000"/>
              </a:schemeClr>
            </a:fgClr>
            <a:bgClr>
              <a:schemeClr val="bg1">
                <a:lumMod val="95000"/>
              </a:schemeClr>
            </a:bgClr>
          </a:patt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6"/>
                </a:solidFill>
                <a:effectLst>
                  <a:outerShdw blurRad="38100" dist="19050" dir="2700000" algn="tl" rotWithShape="0">
                    <a:schemeClr val="dk1">
                      <a:alpha val="40000"/>
                    </a:schemeClr>
                  </a:outerShdw>
                </a:effectLst>
                <a:latin typeface="Arial Black" panose="020B0A04020102020204" pitchFamily="34" charset="0"/>
              </a:rPr>
              <a:t>Title: Model Development Process</a:t>
            </a:r>
          </a:p>
          <a:p>
            <a:pPr algn="ctr"/>
            <a:endParaRPr lang="en-US" dirty="0">
              <a:ln w="0"/>
              <a:solidFill>
                <a:schemeClr val="accent6"/>
              </a:solidFill>
              <a:effectLst>
                <a:outerShdw blurRad="38100" dist="19050" dir="2700000" algn="tl" rotWithShape="0">
                  <a:schemeClr val="dk1">
                    <a:alpha val="40000"/>
                  </a:schemeClr>
                </a:outerShdw>
              </a:effectLst>
              <a:latin typeface="Arial Black" panose="020B0A04020102020204" pitchFamily="34" charset="0"/>
            </a:endParaRPr>
          </a:p>
          <a:p>
            <a:pPr algn="ctr"/>
            <a:endParaRPr lang="en-US" dirty="0">
              <a:ln w="0"/>
              <a:solidFill>
                <a:schemeClr val="accent6"/>
              </a:solidFill>
              <a:effectLst>
                <a:outerShdw blurRad="38100" dist="19050" dir="2700000" algn="tl" rotWithShape="0">
                  <a:schemeClr val="dk1">
                    <a:alpha val="40000"/>
                  </a:schemeClr>
                </a:outerShdw>
              </a:effectLst>
              <a:latin typeface="Arial Black" panose="020B0A04020102020204" pitchFamily="34" charset="0"/>
            </a:endParaRPr>
          </a:p>
          <a:p>
            <a:pPr marL="285750" indent="-285750" algn="ctr">
              <a:buFont typeface="Wingdings" panose="05000000000000000000" pitchFamily="2" charset="2"/>
              <a:buChar char="q"/>
            </a:pPr>
            <a:r>
              <a:rPr lang="en-US" dirty="0">
                <a:ln w="0"/>
                <a:solidFill>
                  <a:srgbClr val="FF0000"/>
                </a:solidFill>
                <a:effectLst>
                  <a:outerShdw blurRad="38100" dist="19050" dir="2700000" algn="tl" rotWithShape="0">
                    <a:schemeClr val="dk1">
                      <a:alpha val="40000"/>
                    </a:schemeClr>
                  </a:outerShdw>
                </a:effectLst>
                <a:latin typeface="Arial Black" panose="020B0A04020102020204" pitchFamily="34" charset="0"/>
              </a:rPr>
              <a:t>Data Preparation</a:t>
            </a:r>
          </a:p>
          <a:p>
            <a:pPr marL="285750" indent="-285750" algn="ctr">
              <a:buFont typeface="Wingdings" panose="05000000000000000000" pitchFamily="2" charset="2"/>
              <a:buChar char="q"/>
            </a:pPr>
            <a:r>
              <a:rPr lang="en-US" dirty="0">
                <a:ln w="0"/>
                <a:solidFill>
                  <a:srgbClr val="FF0000"/>
                </a:solidFill>
                <a:effectLst>
                  <a:outerShdw blurRad="38100" dist="19050" dir="2700000" algn="tl" rotWithShape="0">
                    <a:schemeClr val="dk1">
                      <a:alpha val="40000"/>
                    </a:schemeClr>
                  </a:outerShdw>
                </a:effectLst>
                <a:latin typeface="Arial Black" panose="020B0A04020102020204" pitchFamily="34" charset="0"/>
              </a:rPr>
              <a:t>Model Architecture</a:t>
            </a:r>
          </a:p>
          <a:p>
            <a:pPr marL="285750" indent="-285750" algn="ctr">
              <a:buFont typeface="Wingdings" panose="05000000000000000000" pitchFamily="2" charset="2"/>
              <a:buChar char="q"/>
            </a:pPr>
            <a:r>
              <a:rPr lang="en-US" dirty="0">
                <a:ln w="0"/>
                <a:solidFill>
                  <a:srgbClr val="FF0000"/>
                </a:solidFill>
                <a:effectLst>
                  <a:outerShdw blurRad="38100" dist="19050" dir="2700000" algn="tl" rotWithShape="0">
                    <a:schemeClr val="dk1">
                      <a:alpha val="40000"/>
                    </a:schemeClr>
                  </a:outerShdw>
                </a:effectLst>
                <a:latin typeface="Arial Black" panose="020B0A04020102020204" pitchFamily="34" charset="0"/>
              </a:rPr>
              <a:t>Model Compilation and Training</a:t>
            </a:r>
          </a:p>
          <a:p>
            <a:pPr marL="285750" indent="-285750" algn="ctr">
              <a:buFont typeface="Wingdings" panose="05000000000000000000" pitchFamily="2" charset="2"/>
              <a:buChar char="q"/>
            </a:pPr>
            <a:r>
              <a:rPr lang="en-US" dirty="0">
                <a:ln w="0"/>
                <a:solidFill>
                  <a:srgbClr val="FF0000"/>
                </a:solidFill>
                <a:effectLst>
                  <a:outerShdw blurRad="38100" dist="19050" dir="2700000" algn="tl" rotWithShape="0">
                    <a:schemeClr val="dk1">
                      <a:alpha val="40000"/>
                    </a:schemeClr>
                  </a:outerShdw>
                </a:effectLst>
                <a:latin typeface="Arial Black" panose="020B0A04020102020204" pitchFamily="34" charset="0"/>
              </a:rPr>
              <a:t>Performance Evaluation</a:t>
            </a:r>
          </a:p>
          <a:p>
            <a:pPr marL="285750" indent="-285750" algn="ctr">
              <a:buFont typeface="Wingdings" panose="05000000000000000000" pitchFamily="2" charset="2"/>
              <a:buChar char="q"/>
            </a:pPr>
            <a:r>
              <a:rPr lang="en-US" dirty="0">
                <a:ln w="0"/>
                <a:solidFill>
                  <a:srgbClr val="FF0000"/>
                </a:solidFill>
                <a:effectLst>
                  <a:outerShdw blurRad="38100" dist="19050" dir="2700000" algn="tl" rotWithShape="0">
                    <a:schemeClr val="dk1">
                      <a:alpha val="40000"/>
                    </a:schemeClr>
                  </a:outerShdw>
                </a:effectLst>
                <a:latin typeface="Arial Black" panose="020B0A04020102020204" pitchFamily="34" charset="0"/>
              </a:rPr>
              <a:t>Model Saving and Loading</a:t>
            </a:r>
          </a:p>
          <a:p>
            <a:pPr marL="285750" indent="-285750" algn="ctr">
              <a:buFont typeface="Wingdings" panose="05000000000000000000" pitchFamily="2" charset="2"/>
              <a:buChar char="q"/>
            </a:pPr>
            <a:r>
              <a:rPr lang="en-US" dirty="0">
                <a:ln w="0"/>
                <a:solidFill>
                  <a:srgbClr val="FF0000"/>
                </a:solidFill>
                <a:effectLst>
                  <a:outerShdw blurRad="38100" dist="19050" dir="2700000" algn="tl" rotWithShape="0">
                    <a:schemeClr val="dk1">
                      <a:alpha val="40000"/>
                    </a:schemeClr>
                  </a:outerShdw>
                </a:effectLst>
                <a:latin typeface="Arial Black" panose="020B0A04020102020204" pitchFamily="34" charset="0"/>
              </a:rPr>
              <a:t>Predictions and Results</a:t>
            </a:r>
            <a:endParaRPr lang="en-IN" dirty="0">
              <a:ln w="0"/>
              <a:solidFill>
                <a:srgbClr val="FF0000"/>
              </a:solidFill>
              <a:effectLst>
                <a:outerShdw blurRad="38100" dist="19050" dir="2700000" algn="tl" rotWithShape="0">
                  <a:schemeClr val="dk1">
                    <a:alpha val="40000"/>
                  </a:schemeClr>
                </a:outerShdw>
              </a:effectLst>
              <a:latin typeface="Arial Black" panose="020B0A04020102020204" pitchFamily="34" charset="0"/>
            </a:endParaRPr>
          </a:p>
        </p:txBody>
      </p:sp>
    </p:spTree>
    <p:extLst>
      <p:ext uri="{BB962C8B-B14F-4D97-AF65-F5344CB8AC3E}">
        <p14:creationId xmlns:p14="http://schemas.microsoft.com/office/powerpoint/2010/main" val="197964743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109</TotalTime>
  <Words>978</Words>
  <Application>Microsoft Office PowerPoint</Application>
  <PresentationFormat>Widescreen</PresentationFormat>
  <Paragraphs>110</Paragraphs>
  <Slides>16</Slides>
  <Notes>0</Notes>
  <HiddenSlides>1</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16</vt:i4>
      </vt:variant>
    </vt:vector>
  </HeadingPairs>
  <TitlesOfParts>
    <vt:vector size="28" baseType="lpstr">
      <vt:lpstr>Agency FB</vt:lpstr>
      <vt:lpstr>Algerian</vt:lpstr>
      <vt:lpstr>Amasis MT Pro</vt:lpstr>
      <vt:lpstr>Angsana New</vt:lpstr>
      <vt:lpstr>Arial</vt:lpstr>
      <vt:lpstr>Arial Black</vt:lpstr>
      <vt:lpstr>Calibri</vt:lpstr>
      <vt:lpstr>Calibri Light</vt:lpstr>
      <vt:lpstr>Showcard Gothic</vt:lpstr>
      <vt:lpstr>Söhne</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karnam nithin</dc:creator>
  <cp:lastModifiedBy>karnam nithin</cp:lastModifiedBy>
  <cp:revision>8</cp:revision>
  <dcterms:created xsi:type="dcterms:W3CDTF">2024-01-22T16:41:27Z</dcterms:created>
  <dcterms:modified xsi:type="dcterms:W3CDTF">2024-04-25T15:33:00Z</dcterms:modified>
</cp:coreProperties>
</file>