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9" r:id="rId1"/>
  </p:sldMasterIdLst>
  <p:notesMasterIdLst>
    <p:notesMasterId r:id="rId19"/>
  </p:notesMasterIdLst>
  <p:sldIdLst>
    <p:sldId id="257" r:id="rId2"/>
    <p:sldId id="258" r:id="rId3"/>
    <p:sldId id="320" r:id="rId4"/>
    <p:sldId id="317" r:id="rId5"/>
    <p:sldId id="316" r:id="rId6"/>
    <p:sldId id="285" r:id="rId7"/>
    <p:sldId id="286" r:id="rId8"/>
    <p:sldId id="319" r:id="rId9"/>
    <p:sldId id="318" r:id="rId10"/>
    <p:sldId id="322" r:id="rId11"/>
    <p:sldId id="323" r:id="rId12"/>
    <p:sldId id="324" r:id="rId13"/>
    <p:sldId id="326" r:id="rId14"/>
    <p:sldId id="327" r:id="rId15"/>
    <p:sldId id="328" r:id="rId16"/>
    <p:sldId id="263" r:id="rId17"/>
    <p:sldId id="325" r:id="rId18"/>
  </p:sldIdLst>
  <p:sldSz cx="18288000" cy="10287000"/>
  <p:notesSz cx="6797675" cy="9872663"/>
  <p:embeddedFontLst>
    <p:embeddedFont>
      <p:font typeface="TT Rounds Condensed" panose="020B0604020202020204" charset="0"/>
      <p:regular r:id="rId20"/>
    </p:embeddedFont>
    <p:embeddedFont>
      <p:font typeface="TT Rounds Condensed Bold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D2373-05B8-4451-8B56-F8BA14EB43FA}">
          <p14:sldIdLst>
            <p14:sldId id="257"/>
            <p14:sldId id="258"/>
            <p14:sldId id="320"/>
            <p14:sldId id="317"/>
            <p14:sldId id="316"/>
            <p14:sldId id="285"/>
            <p14:sldId id="286"/>
            <p14:sldId id="319"/>
            <p14:sldId id="318"/>
            <p14:sldId id="322"/>
            <p14:sldId id="323"/>
            <p14:sldId id="324"/>
            <p14:sldId id="326"/>
            <p14:sldId id="327"/>
            <p14:sldId id="328"/>
            <p14:sldId id="263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9431" autoAdjust="0"/>
  </p:normalViewPr>
  <p:slideViewPr>
    <p:cSldViewPr snapToGrid="0">
      <p:cViewPr varScale="1">
        <p:scale>
          <a:sx n="37" d="100"/>
          <a:sy n="37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27546" cy="370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34448" y="0"/>
            <a:ext cx="3927546" cy="370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554038"/>
            <a:ext cx="4926012" cy="2771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6357" y="3510280"/>
            <a:ext cx="7250853" cy="332688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020561"/>
            <a:ext cx="3927546" cy="3685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34448" y="7020561"/>
            <a:ext cx="3927546" cy="3685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27546" cy="370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34448" y="0"/>
            <a:ext cx="3927546" cy="370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554038"/>
            <a:ext cx="4926012" cy="2771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6357" y="3510280"/>
            <a:ext cx="7250853" cy="332688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020561"/>
            <a:ext cx="3927546" cy="3685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34448" y="7020561"/>
            <a:ext cx="3927546" cy="3685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338C-D5A5-5F82-48EA-D91B6F261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9B94E-967F-5E1D-3806-3A52F153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2039-3E7B-14C9-1C4F-85A9638D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A990-517A-2FF7-7D3B-8BB84534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47244-F3B9-CDD8-5CB4-38ADF9E1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1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8B1A-3A93-F3E6-C0F4-3D7DB728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0FAD-CD40-5454-156A-BACDF483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2D33-8465-55F0-7134-A276BEEE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5AF2-62CF-64A4-F7CE-0B369328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A0C4-E72D-248E-33AB-58F04000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0627D-5D6A-EC01-F115-EF936475C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D40E0-9927-E7C5-DFE3-3C8E2A48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18ED-1EB7-4E2F-0D88-3D329904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C11D-8CC7-AA54-2E27-B1EF9061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DE83-5118-9AB9-B152-ABD2425D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2D2D-A27E-C621-2B4D-46AF6A91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0873-5D37-B8DB-6AB0-BA4C0CD4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44A0-9C82-F08F-DCC1-88C285A3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04EE4-B798-96BA-40D1-AFF3376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A8B84-FFB0-0589-20B5-2581D056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2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A94E-1CA0-F614-BA22-EEFDABA9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19D07-17D6-448B-5F58-FAF9B481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8503-726B-FA7B-79D4-AE5DE2CF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6DD8-F96C-B330-FA0A-D0499A12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B5FC-F738-D646-70BB-FBD29AB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4EB-EB23-A559-14BA-335644E5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383B-9B56-6B35-A9CA-BCF15AD34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A52E-C6C6-C715-B89F-84460661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99B-9409-507D-4E98-DC427B35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0B557-B8A6-8045-059A-F2FC8F88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6ABF-DAA3-3B6E-9873-0B41A2D3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23FD-728A-0477-5ABD-9C290038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D6EE-BA02-0527-5D35-971F5A23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7CB8-051C-40B3-8BEE-5FEC6B67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BB141-8C41-DF28-99CC-335152E17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4426A-3673-A27D-E981-8C866C8A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7C9F3-EA75-6E90-D159-2C00B579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D6E2-6944-7AAC-92A3-9F67FE7C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8BD40-0F22-0881-3BD0-29223CD7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A84A-E214-D815-9FDA-ADDF6ED7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4F89F-194B-8735-D4D0-EF827AC5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3FA22-370C-54DA-4B3F-9BC13F9E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0A39-15ED-BC05-E7A9-FB723BD0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721FE-A65D-B755-C24D-5C93BDC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AF03-E686-8168-0174-4B608786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0096-9BF1-AA1F-35B5-AC45567B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ACE2-8CE8-9FA2-FAAD-95846BE2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9728-4AF7-DE46-CDB5-7191DB7C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249E-3730-FCE7-FA6E-1CC27A28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9C80-B441-67C1-06BB-111C503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2BB2-5695-127B-C341-AF444F5D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9E49-9662-9EAA-AD57-B91D30D2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FA86-7A69-99CB-AA66-2D5ABEC1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3A7C1-5BF6-5FED-BAA7-AF08D8F3D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56A66-D974-20EA-5C0F-1A01BD406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F9B36-D133-C882-F240-6C0643A3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E417D-E0DE-91FB-5B80-75061551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C059-91E0-ED22-974A-98827F61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35D3A-2FE0-E3FD-80E1-58CEDCDC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712C1-59FD-ABD8-A30E-8278EC8D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F5A3-45F9-77AF-615D-230646D8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AC34-53FB-99C8-7D31-1E261072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C35C-8628-80B8-709E-A87FF66F8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981" y="9385041"/>
            <a:ext cx="18307050" cy="928737"/>
            <a:chOff x="0" y="0"/>
            <a:chExt cx="24409400" cy="1238316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3659065" y="7673988"/>
            <a:ext cx="453749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</a:rPr>
              <a:t>Present By,</a:t>
            </a:r>
          </a:p>
          <a:p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</a:rPr>
              <a:t>                   Nithin B</a:t>
            </a:r>
          </a:p>
          <a:p>
            <a:r>
              <a:rPr lang="en-US" sz="3600" dirty="0">
                <a:solidFill>
                  <a:schemeClr val="dk1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3630" y="1954226"/>
            <a:ext cx="15803593" cy="5107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23"/>
              </a:lnSpc>
            </a:pPr>
            <a:r>
              <a:rPr lang="en-US" sz="8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LiberBot</a:t>
            </a:r>
            <a:r>
              <a:rPr lang="en-US" sz="8000" b="1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  </a:t>
            </a:r>
          </a:p>
          <a:p>
            <a:pPr algn="ctr">
              <a:lnSpc>
                <a:spcPts val="6623"/>
              </a:lnSpc>
            </a:pPr>
            <a:r>
              <a:rPr lang="en-US" sz="8000" i="1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 </a:t>
            </a:r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Smart Library Assistant</a:t>
            </a:r>
          </a:p>
          <a:p>
            <a:pPr algn="ctr">
              <a:lnSpc>
                <a:spcPts val="6623"/>
              </a:lnSpc>
            </a:pPr>
            <a:endParaRPr lang="en-US" sz="8000" dirty="0">
              <a:solidFill>
                <a:srgbClr val="FF0000"/>
              </a:solidFill>
              <a:latin typeface="Times New Roman" panose="02020603050405020304" pitchFamily="18" charset="0"/>
              <a:ea typeface="Canva Sans Bold Italics"/>
              <a:cs typeface="Times New Roman" panose="02020603050405020304" pitchFamily="18" charset="0"/>
              <a:sym typeface="Canva Sans Bold Italics"/>
            </a:endParaRPr>
          </a:p>
          <a:p>
            <a:pPr algn="ctr">
              <a:lnSpc>
                <a:spcPts val="6623"/>
              </a:lnSpc>
            </a:pPr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PG </a:t>
            </a: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Diploma ROS </a:t>
            </a:r>
          </a:p>
          <a:p>
            <a:pPr algn="ctr">
              <a:lnSpc>
                <a:spcPts val="6623"/>
              </a:lnSpc>
            </a:pPr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ea typeface="Canva Sans Bold Italics"/>
                <a:cs typeface="Times New Roman" panose="02020603050405020304" pitchFamily="18" charset="0"/>
                <a:sym typeface="Canva Sans Bold Italics"/>
              </a:rPr>
              <a:t>Batch - 4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ea typeface="Canva Sans Bold Italics"/>
              <a:cs typeface="Times New Roman" panose="02020603050405020304" pitchFamily="18" charset="0"/>
              <a:sym typeface="Canva Sans Bold Italics"/>
            </a:endParaRPr>
          </a:p>
          <a:p>
            <a:pPr algn="ctr">
              <a:lnSpc>
                <a:spcPts val="6623"/>
              </a:lnSpc>
            </a:pPr>
            <a:endParaRPr lang="en-US" sz="8000" dirty="0">
              <a:solidFill>
                <a:srgbClr val="FF0000"/>
              </a:solidFill>
              <a:latin typeface="Times New Roman" panose="02020603050405020304" pitchFamily="18" charset="0"/>
              <a:ea typeface="Canva Sans Bold Italics"/>
              <a:cs typeface="Times New Roman" panose="02020603050405020304" pitchFamily="18" charset="0"/>
              <a:sym typeface="Canva Sans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06623" y="9685434"/>
            <a:ext cx="9899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 Bold Italics"/>
              <a:ea typeface="TT Rounds Condensed Bold Italics"/>
              <a:cs typeface="TT Rounds Condensed Bold Italics"/>
              <a:sym typeface="TT Rounds Condensed Bold Itali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DA7585-29E3-A956-8072-8F8CB94B484A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B77A516-F110-E928-6099-D33707A29CE8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14D27B2-C169-404C-789B-89F6A4A8C0F1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515CDD-0C33-5273-24AA-29B27AF9594F}"/>
              </a:ext>
            </a:extLst>
          </p:cNvPr>
          <p:cNvSpPr txBox="1"/>
          <p:nvPr/>
        </p:nvSpPr>
        <p:spPr>
          <a:xfrm>
            <a:off x="4451350" y="9651360"/>
            <a:ext cx="93853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7A123-880E-8577-AF18-356743013414}"/>
              </a:ext>
            </a:extLst>
          </p:cNvPr>
          <p:cNvSpPr txBox="1"/>
          <p:nvPr/>
        </p:nvSpPr>
        <p:spPr>
          <a:xfrm>
            <a:off x="17630371" y="9731249"/>
            <a:ext cx="86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  <a:endParaRPr lang="en-IN" dirty="0"/>
          </a:p>
        </p:txBody>
      </p:sp>
      <p:pic>
        <p:nvPicPr>
          <p:cNvPr id="14" name="Picture 13" descr="A black metal frame with a few parts&#10;&#10;AI-generated content may be incorrect.">
            <a:extLst>
              <a:ext uri="{FF2B5EF4-FFF2-40B4-BE49-F238E27FC236}">
                <a16:creationId xmlns:a16="http://schemas.microsoft.com/office/drawing/2014/main" id="{0F416C42-A971-F59B-4746-A810C9D1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00" y="759125"/>
            <a:ext cx="6339266" cy="8195094"/>
          </a:xfrm>
          <a:prstGeom prst="rect">
            <a:avLst/>
          </a:prstGeom>
        </p:spPr>
      </p:pic>
      <p:pic>
        <p:nvPicPr>
          <p:cNvPr id="18" name="Picture 17" descr="A machine on a stand&#10;&#10;AI-generated content may be incorrect.">
            <a:extLst>
              <a:ext uri="{FF2B5EF4-FFF2-40B4-BE49-F238E27FC236}">
                <a16:creationId xmlns:a16="http://schemas.microsoft.com/office/drawing/2014/main" id="{271EB8E3-E973-31EB-1D1D-E116BB3D1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562" y="759125"/>
            <a:ext cx="5837477" cy="79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5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5533EF-4056-67E6-CA69-1587FA71275E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DDB587-1583-8A67-4497-9B4878E1191D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04E238C-3A55-59BF-1551-D5707B4FD858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670C4C71-50E4-D1AD-8F5B-9E4711E909FF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81193DE-A1C0-BCEE-C985-C74A954F3A25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0BFD1-F43D-9100-5CDC-9813497FA674}"/>
              </a:ext>
            </a:extLst>
          </p:cNvPr>
          <p:cNvSpPr txBox="1"/>
          <p:nvPr/>
        </p:nvSpPr>
        <p:spPr>
          <a:xfrm>
            <a:off x="5149971" y="106742"/>
            <a:ext cx="91612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6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</a:t>
            </a:r>
            <a:endParaRPr lang="en-IN" sz="6600" b="1" dirty="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circuit board with wires and a display&#10;&#10;AI-generated content may be incorrect.">
            <a:extLst>
              <a:ext uri="{FF2B5EF4-FFF2-40B4-BE49-F238E27FC236}">
                <a16:creationId xmlns:a16="http://schemas.microsoft.com/office/drawing/2014/main" id="{7309EAB8-0C6B-F934-AEF0-81DAB8CF7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6" y="1081087"/>
            <a:ext cx="14388860" cy="812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0EE5-1E1D-B4BF-BCA1-FB0068E3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269A97-E4D8-44C2-7006-4F67163AB36F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DD6697E-3D41-19AB-356F-2801B9F6A9DF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B9BA0A1-57B8-7A8F-1A64-EC6E80F511EC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DE759E59-35D9-0157-92A4-2F809B714AE2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F14686-CB0F-BD94-56B7-D5A48DDEA9BC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  <a:r>
              <a:rPr lang="en-US" sz="1800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29F66-5F41-F383-BBD5-1165FCAC254D}"/>
              </a:ext>
            </a:extLst>
          </p:cNvPr>
          <p:cNvSpPr txBox="1"/>
          <p:nvPr/>
        </p:nvSpPr>
        <p:spPr>
          <a:xfrm>
            <a:off x="5909094" y="462312"/>
            <a:ext cx="91612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endParaRPr lang="en-IN" sz="6000" b="1" dirty="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CEF86-C0C9-86FC-428C-E1AB0C68D1B7}"/>
              </a:ext>
            </a:extLst>
          </p:cNvPr>
          <p:cNvSpPr txBox="1"/>
          <p:nvPr/>
        </p:nvSpPr>
        <p:spPr>
          <a:xfrm>
            <a:off x="1222386" y="2333764"/>
            <a:ext cx="13136165" cy="4598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workload.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retrieval times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inventory management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misplaced books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inventory tracking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A631FA6-026A-2719-B5CE-3A1D636C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5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CCC4-6671-E5F3-8F37-BD2302F9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211025D-0551-D549-6F95-089EED7B7743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03200A8-0229-EECA-826A-DA53BA9C1C1C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D8F5A49-8933-B9DB-565A-A260EAB3D1A4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7525738A-6F69-02DD-0EB8-6F50F80C99EE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8D8CBF9-788C-9D0C-40EA-075AE4C3EE43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13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9B7DE-E916-A78B-73AF-7B8C60DCC77B}"/>
              </a:ext>
            </a:extLst>
          </p:cNvPr>
          <p:cNvSpPr txBox="1"/>
          <p:nvPr/>
        </p:nvSpPr>
        <p:spPr>
          <a:xfrm>
            <a:off x="5253488" y="565833"/>
            <a:ext cx="91612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endParaRPr lang="en-IN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8C325-551F-2BE8-6E86-5E8B4C9180C6}"/>
              </a:ext>
            </a:extLst>
          </p:cNvPr>
          <p:cNvSpPr txBox="1"/>
          <p:nvPr/>
        </p:nvSpPr>
        <p:spPr>
          <a:xfrm>
            <a:off x="1897812" y="2279105"/>
            <a:ext cx="11464505" cy="367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maintenance.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training for staff.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Power/technical failures can disrupt service.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13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E085A-854B-1CCF-31EF-BF0B1E2A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314380-A153-8CE9-E78D-9D36C05D3EEF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DD124E2-EDB4-85ED-9988-5A640FFE4089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279B30F-BD0D-6897-E13E-79A2B8BB89E2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4448EB87-2D09-99C3-86AA-5D7BC900BD5A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024E9EA-5240-7AFA-002C-1326E308EB17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15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46DAE-2A66-1C3B-D1D0-26AFDDF6CB80}"/>
              </a:ext>
            </a:extLst>
          </p:cNvPr>
          <p:cNvSpPr txBox="1"/>
          <p:nvPr/>
        </p:nvSpPr>
        <p:spPr>
          <a:xfrm>
            <a:off x="4951562" y="231559"/>
            <a:ext cx="98427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endParaRPr lang="en-IN" sz="8000" b="1" dirty="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1905D-7F49-8797-4A83-5C1C5381E2F1}"/>
              </a:ext>
            </a:extLst>
          </p:cNvPr>
          <p:cNvSpPr txBox="1"/>
          <p:nvPr/>
        </p:nvSpPr>
        <p:spPr>
          <a:xfrm>
            <a:off x="2355011" y="2452059"/>
            <a:ext cx="107226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Libraries.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Corporate Knowledge Hubs.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Libraries.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Book Distribution Systems.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7014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BA6A-7652-479B-07C6-FC0CB9F5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3214902-3EBF-F429-2807-29BCBA11041A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2F74BB8-2C91-B37B-B125-EDD6671CD49D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4462FF4-C833-2D63-960E-1A2C9BD6631A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EF9F468E-4F52-4146-AF54-91FBD926F41C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08EC3E4-71C4-E08F-5CDB-CB46A08A391B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15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CD4E2-E4BF-9A7B-9367-DA3A5A12B9BF}"/>
              </a:ext>
            </a:extLst>
          </p:cNvPr>
          <p:cNvSpPr txBox="1"/>
          <p:nvPr/>
        </p:nvSpPr>
        <p:spPr>
          <a:xfrm>
            <a:off x="4563374" y="712367"/>
            <a:ext cx="105827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8000" b="1" dirty="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E2F53-EBC4-C085-FEFD-26C54834D293}"/>
              </a:ext>
            </a:extLst>
          </p:cNvPr>
          <p:cNvSpPr txBox="1"/>
          <p:nvPr/>
        </p:nvSpPr>
        <p:spPr>
          <a:xfrm>
            <a:off x="4563374" y="4887666"/>
            <a:ext cx="916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B473A35-EB1F-315F-99F0-0AD32DA2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51" y="2986426"/>
            <a:ext cx="118946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AI for predictive book suggestions.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Voice-enabled retrieval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Drone-based delivery inside campus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mobile app interfaces.</a:t>
            </a:r>
          </a:p>
        </p:txBody>
      </p:sp>
    </p:spTree>
    <p:extLst>
      <p:ext uri="{BB962C8B-B14F-4D97-AF65-F5344CB8AC3E}">
        <p14:creationId xmlns:p14="http://schemas.microsoft.com/office/powerpoint/2010/main" val="136255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9078" y="2381818"/>
            <a:ext cx="17916506" cy="4055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Library Systems transform traditional libraries</a:t>
            </a:r>
            <a:r>
              <a:rPr lang="en-US" sz="3600" dirty="0">
                <a:latin typeface="Times New Roman"/>
                <a:ea typeface="+mn-lt"/>
                <a:cs typeface="+mn-lt"/>
              </a:rPr>
              <a:t>.</a:t>
            </a:r>
            <a:endParaRPr lang="en-US" sz="3600" dirty="0">
              <a:latin typeface="Times New Roman"/>
              <a:cs typeface="Calibri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/>
              <a:t>A step toward smart, digital library ecosystems</a:t>
            </a:r>
            <a:r>
              <a:rPr lang="en-US" sz="3600" dirty="0">
                <a:latin typeface="Times New Roman"/>
                <a:ea typeface="+mn-lt"/>
                <a:cs typeface="+mn-lt"/>
              </a:rPr>
              <a:t>.</a:t>
            </a:r>
            <a:endParaRPr lang="en-US" sz="3600" dirty="0">
              <a:latin typeface="Times New Roman"/>
              <a:cs typeface="Calibri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+mn-lt"/>
                <a:cs typeface="+mn-lt"/>
              </a:rPr>
              <a:t>Real-time updates ensures accurate inventory and easy book tracking.</a:t>
            </a:r>
            <a:endParaRPr lang="en-US" sz="3600" dirty="0">
              <a:latin typeface="Times New Roman"/>
              <a:cs typeface="Calibri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+mn-lt"/>
                <a:cs typeface="+mn-lt"/>
              </a:rPr>
              <a:t>User-friendly interface makes system adoption smooth for library staff.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/>
                <a:ea typeface="+mn-lt"/>
                <a:cs typeface="+mn-lt"/>
              </a:rPr>
              <a:t>Regular maintenance will keep the system running effectively over time.</a:t>
            </a:r>
            <a:endParaRPr lang="en-US" sz="3600" dirty="0">
              <a:latin typeface="Times New Roman"/>
              <a:cs typeface="Calibr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08820" y="776492"/>
            <a:ext cx="12007774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79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     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14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D3EF-FEA3-2117-2A67-EFE8939A7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80C0E0-C1FD-DB39-74A9-FC392BB8AACA}"/>
              </a:ext>
            </a:extLst>
          </p:cNvPr>
          <p:cNvGrpSpPr/>
          <p:nvPr/>
        </p:nvGrpSpPr>
        <p:grpSpPr>
          <a:xfrm>
            <a:off x="-9525" y="9367788"/>
            <a:ext cx="18307050" cy="928737"/>
            <a:chOff x="0" y="0"/>
            <a:chExt cx="24409400" cy="12383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871972-80DB-99F9-B373-6FFF428149E5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ABA5BEF-8860-1382-04F8-195D40490B6F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5" name="TextBox 10">
            <a:extLst>
              <a:ext uri="{FF2B5EF4-FFF2-40B4-BE49-F238E27FC236}">
                <a16:creationId xmlns:a16="http://schemas.microsoft.com/office/drawing/2014/main" id="{E111FFEB-FB0E-0A9A-8C4A-B0F3214B1E14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6A289A58-CCC1-6686-C645-A9BAF7432ACF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15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28FDA-DDD1-7EAD-28D0-25A04317D0C4}"/>
              </a:ext>
            </a:extLst>
          </p:cNvPr>
          <p:cNvSpPr txBox="1"/>
          <p:nvPr/>
        </p:nvSpPr>
        <p:spPr>
          <a:xfrm>
            <a:off x="5874589" y="3871907"/>
            <a:ext cx="91612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8000" b="1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9238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358263"/>
            <a:ext cx="18307050" cy="928737"/>
            <a:chOff x="0" y="0"/>
            <a:chExt cx="24409400" cy="1238316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62310" y="2598473"/>
            <a:ext cx="11584178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technology to automate sorting and finding of books and digital files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GB" sz="4000" dirty="0"/>
              <a:t>Traditional libraries rely on manual book handling.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be accessed anytime, from anywhere.</a:t>
            </a: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Library project brings innovation to managing knowledge.</a:t>
            </a: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fast and easy access to information.</a:t>
            </a: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/>
                <a:cs typeface="Times New Roman"/>
              </a:rPr>
              <a:t>Libraries rely on staff to locate, retrieve, and re-shelve books.</a:t>
            </a:r>
          </a:p>
          <a:p>
            <a:pPr marL="571500" indent="-571500" algn="just">
              <a:lnSpc>
                <a:spcPts val="4167"/>
              </a:lnSpc>
              <a:buFont typeface="Wingdings" panose="05000000000000000000" pitchFamily="2" charset="2"/>
              <a:buChar char="q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168421" y="2390635"/>
            <a:ext cx="6119579" cy="6671146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795196" y="860711"/>
            <a:ext cx="1141142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06623" y="9685434"/>
            <a:ext cx="9899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 Bold Italics"/>
              <a:ea typeface="TT Rounds Condensed Bold Italics"/>
              <a:cs typeface="TT Rounds Condensed Bold Italics"/>
              <a:sym typeface="TT Rounds Condensed Bold Itali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B4A3-A7F8-3C19-E034-7558D9B7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94FE94-E3E8-3525-8191-0A769C9186EC}"/>
              </a:ext>
            </a:extLst>
          </p:cNvPr>
          <p:cNvSpPr txBox="1"/>
          <p:nvPr/>
        </p:nvSpPr>
        <p:spPr>
          <a:xfrm>
            <a:off x="700154" y="1324428"/>
            <a:ext cx="16885717" cy="5413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cs typeface="Calibri"/>
            </a:endParaRPr>
          </a:p>
          <a:p>
            <a:pPr algn="just"/>
            <a:endParaRPr lang="en-US" sz="3500" dirty="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uses automation technologies to: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Locate, retrieve, and shelve books.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inventory in real time.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users with book availability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4A1FFCA5-44D0-AEB9-A88E-030A822C58CA}"/>
              </a:ext>
            </a:extLst>
          </p:cNvPr>
          <p:cNvGrpSpPr/>
          <p:nvPr/>
        </p:nvGrpSpPr>
        <p:grpSpPr>
          <a:xfrm>
            <a:off x="-9525" y="9367788"/>
            <a:ext cx="18307050" cy="928783"/>
            <a:chOff x="0" y="0"/>
            <a:chExt cx="24409400" cy="123837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0118A1D-E8AF-929E-90CF-6BA1E83B0003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9C73184-39DB-294C-6532-098ED0D7F3F0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2425E6-1A79-B145-A5C1-BC71F72B0866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E0C9A03-F10B-91DE-A0E0-878DADD0C448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FB051-F257-84C7-1D76-328D705DB545}"/>
              </a:ext>
            </a:extLst>
          </p:cNvPr>
          <p:cNvSpPr txBox="1"/>
          <p:nvPr/>
        </p:nvSpPr>
        <p:spPr>
          <a:xfrm>
            <a:off x="0" y="681824"/>
            <a:ext cx="148517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/>
                <a:cs typeface="Calibri"/>
              </a:rPr>
              <a:t>    </a:t>
            </a:r>
            <a:r>
              <a:rPr lang="en-GB" sz="6000" dirty="0"/>
              <a:t>What is an Autonomous Library System ?</a:t>
            </a:r>
            <a:endParaRPr lang="en-US" sz="6000" dirty="0">
              <a:latin typeface="Times New Roman"/>
              <a:cs typeface="Calibri"/>
            </a:endParaRPr>
          </a:p>
        </p:txBody>
      </p:sp>
      <p:pic>
        <p:nvPicPr>
          <p:cNvPr id="9" name="Picture 8" descr="A diagram of a grid with black squares&#10;&#10;AI-generated content may be incorrect.">
            <a:extLst>
              <a:ext uri="{FF2B5EF4-FFF2-40B4-BE49-F238E27FC236}">
                <a16:creationId xmlns:a16="http://schemas.microsoft.com/office/drawing/2014/main" id="{AF17C5FD-4237-47E3-48C5-1A3FDA8F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445" y="2479201"/>
            <a:ext cx="648652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AF87-6812-C954-AB0B-B19B5C15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7ADD05-DC64-F19E-2C09-2EFEF3F47671}"/>
              </a:ext>
            </a:extLst>
          </p:cNvPr>
          <p:cNvGrpSpPr/>
          <p:nvPr/>
        </p:nvGrpSpPr>
        <p:grpSpPr>
          <a:xfrm>
            <a:off x="0" y="9379497"/>
            <a:ext cx="18307050" cy="928783"/>
            <a:chOff x="0" y="0"/>
            <a:chExt cx="24409400" cy="12383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747154-147C-D198-8C6B-CF382E3939EA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4828DCA-B3BD-9615-B3B8-BA29153E8BAF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55E8AFF9-DC60-1389-76A9-9615D326B8D5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01C3557-833B-C25C-72B6-07AD134F9961}"/>
              </a:ext>
            </a:extLst>
          </p:cNvPr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046A3997-60EA-2D21-CE98-FBCF053B2AD4}"/>
              </a:ext>
            </a:extLst>
          </p:cNvPr>
          <p:cNvSpPr txBox="1"/>
          <p:nvPr/>
        </p:nvSpPr>
        <p:spPr>
          <a:xfrm>
            <a:off x="3691503" y="1150482"/>
            <a:ext cx="10238135" cy="8335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22C5F-7A45-FE78-2525-D4028100EEBE}"/>
              </a:ext>
            </a:extLst>
          </p:cNvPr>
          <p:cNvSpPr/>
          <p:nvPr/>
        </p:nvSpPr>
        <p:spPr>
          <a:xfrm>
            <a:off x="851464" y="3065760"/>
            <a:ext cx="18000703" cy="331674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&amp; accurate book retrieval by automating the locating and delivery process.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staff productivity by reducing time spent searching for books.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operational efficiency by reducing manual book handling and re-shelving.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errors &amp; mismanagement through automated tracking and retrieval.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6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30DB-8F4B-BDE3-85B8-790E154D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7267D6E-6238-7F4C-F327-EE667E62CFEE}"/>
              </a:ext>
            </a:extLst>
          </p:cNvPr>
          <p:cNvGrpSpPr/>
          <p:nvPr/>
        </p:nvGrpSpPr>
        <p:grpSpPr>
          <a:xfrm>
            <a:off x="0" y="9379497"/>
            <a:ext cx="18307050" cy="928783"/>
            <a:chOff x="0" y="0"/>
            <a:chExt cx="24409400" cy="12383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26DCF48-3195-60F7-94FE-C6D69DE470FA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9497C9F-9B52-4187-2991-E20D89F91241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DDAB30E-F967-0449-42F3-D60C4E5B2F59}"/>
              </a:ext>
            </a:extLst>
          </p:cNvPr>
          <p:cNvSpPr txBox="1"/>
          <p:nvPr/>
        </p:nvSpPr>
        <p:spPr>
          <a:xfrm>
            <a:off x="3876450" y="450012"/>
            <a:ext cx="10238135" cy="8335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TOOLS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ED20427-C2D2-1711-C524-15E007F9CAAF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075438D-DAEA-3E39-0216-C1876CED68A3}"/>
              </a:ext>
            </a:extLst>
          </p:cNvPr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69E7D2-F5EB-6BCA-92FD-5522B5AB24A7}"/>
              </a:ext>
            </a:extLst>
          </p:cNvPr>
          <p:cNvSpPr/>
          <p:nvPr/>
        </p:nvSpPr>
        <p:spPr>
          <a:xfrm>
            <a:off x="372275" y="1511258"/>
            <a:ext cx="17824285" cy="72943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SOFTWARE USED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tools and software were employed for the design and fabrication of 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LiberBot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Fusion for 3D modelling of Robot and simulation.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 for open-source codes.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AND HARDWARE COMPONENTS USED: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programming.</a:t>
            </a:r>
          </a:p>
          <a:p>
            <a:pPr marL="514350" indent="-514350">
              <a:buAutoNum type="arabicPeriod"/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72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0D28-CDA6-6934-2698-E48C7A8D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72B02D6-7C7C-BF8D-C77B-B2D9809D76AD}"/>
              </a:ext>
            </a:extLst>
          </p:cNvPr>
          <p:cNvGrpSpPr/>
          <p:nvPr/>
        </p:nvGrpSpPr>
        <p:grpSpPr>
          <a:xfrm>
            <a:off x="0" y="9379497"/>
            <a:ext cx="18307050" cy="928783"/>
            <a:chOff x="0" y="0"/>
            <a:chExt cx="24409400" cy="12383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8DD2EFB-40F3-EE23-763A-092E031ECD0C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E8FA3AA-A807-02EC-7E0E-EABAA300F8AB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6C580663-9EAA-B439-9297-5F813107A6A5}"/>
              </a:ext>
            </a:extLst>
          </p:cNvPr>
          <p:cNvSpPr txBox="1"/>
          <p:nvPr/>
        </p:nvSpPr>
        <p:spPr>
          <a:xfrm>
            <a:off x="3876450" y="208710"/>
            <a:ext cx="12403136" cy="8335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            COMPONENTS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99B7411-35F0-7FA0-750C-793A3D5DB649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DFF9844-CA27-4AD4-3B96-6AA323A1DDDD}"/>
              </a:ext>
            </a:extLst>
          </p:cNvPr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EB9C8DAF-8AE9-9992-FDBC-C483362F6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486972"/>
              </p:ext>
            </p:extLst>
          </p:nvPr>
        </p:nvGraphicFramePr>
        <p:xfrm>
          <a:off x="395223" y="2266898"/>
          <a:ext cx="17306368" cy="639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0">
                  <a:extLst>
                    <a:ext uri="{9D8B030D-6E8A-4147-A177-3AD203B41FA5}">
                      <a16:colId xmlns:a16="http://schemas.microsoft.com/office/drawing/2014/main" val="2263806190"/>
                    </a:ext>
                  </a:extLst>
                </a:gridCol>
                <a:gridCol w="4935071">
                  <a:extLst>
                    <a:ext uri="{9D8B030D-6E8A-4147-A177-3AD203B41FA5}">
                      <a16:colId xmlns:a16="http://schemas.microsoft.com/office/drawing/2014/main" val="1213685338"/>
                    </a:ext>
                  </a:extLst>
                </a:gridCol>
                <a:gridCol w="4894731">
                  <a:extLst>
                    <a:ext uri="{9D8B030D-6E8A-4147-A177-3AD203B41FA5}">
                      <a16:colId xmlns:a16="http://schemas.microsoft.com/office/drawing/2014/main" val="2990774759"/>
                    </a:ext>
                  </a:extLst>
                </a:gridCol>
                <a:gridCol w="4867836">
                  <a:extLst>
                    <a:ext uri="{9D8B030D-6E8A-4147-A177-3AD203B41FA5}">
                      <a16:colId xmlns:a16="http://schemas.microsoft.com/office/drawing/2014/main" val="2702774445"/>
                    </a:ext>
                  </a:extLst>
                </a:gridCol>
              </a:tblGrid>
              <a:tr h="2924486">
                <a:tc>
                  <a:txBody>
                    <a:bodyPr/>
                    <a:lstStyle/>
                    <a:p>
                      <a:pPr algn="ctr"/>
                      <a:r>
                        <a:rPr lang="en-IN" sz="30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 Switch 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the presence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Type: SPDT.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Force: 1.5 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Voltage: 250V AC / 5A.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feedback.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detect position or limit of motion. </a:t>
                      </a:r>
                    </a:p>
                    <a:p>
                      <a:pPr marL="285750" indent="-285750" rtl="0" fontAlgn="base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Stop/control machinery safely.</a:t>
                      </a:r>
                      <a:endParaRPr lang="en-IN" sz="3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354660"/>
                  </a:ext>
                </a:extLst>
              </a:tr>
              <a:tr h="3472364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R3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Operating Voltage: 5 – 12 V.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digital input/output pins.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analog input/output pins.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 Speed: 16 </a:t>
                      </a:r>
                      <a:r>
                        <a:rPr lang="en-IN" sz="3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MHz.</a:t>
                      </a:r>
                      <a:endParaRPr lang="en-IN" sz="3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Flash Memory: 32 KB.</a:t>
                      </a:r>
                      <a:endParaRPr lang="en-US" sz="3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Motion Control.</a:t>
                      </a:r>
                    </a:p>
                    <a:p>
                      <a:pPr marL="285750" indent="-285750" fontAlgn="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 Motor Control.</a:t>
                      </a:r>
                    </a:p>
                    <a:p>
                      <a:pPr marL="285750" indent="-285750" fontAlgn="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With CNC Shield.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2700" dirty="0">
                        <a:effectLst/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592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AB142D-72FB-3E7D-A39B-49FA34FB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64613"/>
              </p:ext>
            </p:extLst>
          </p:nvPr>
        </p:nvGraphicFramePr>
        <p:xfrm>
          <a:off x="395223" y="1584388"/>
          <a:ext cx="17306368" cy="68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731">
                  <a:extLst>
                    <a:ext uri="{9D8B030D-6E8A-4147-A177-3AD203B41FA5}">
                      <a16:colId xmlns:a16="http://schemas.microsoft.com/office/drawing/2014/main" val="189788869"/>
                    </a:ext>
                  </a:extLst>
                </a:gridCol>
                <a:gridCol w="4948519">
                  <a:extLst>
                    <a:ext uri="{9D8B030D-6E8A-4147-A177-3AD203B41FA5}">
                      <a16:colId xmlns:a16="http://schemas.microsoft.com/office/drawing/2014/main" val="2602452244"/>
                    </a:ext>
                  </a:extLst>
                </a:gridCol>
                <a:gridCol w="4867836">
                  <a:extLst>
                    <a:ext uri="{9D8B030D-6E8A-4147-A177-3AD203B41FA5}">
                      <a16:colId xmlns:a16="http://schemas.microsoft.com/office/drawing/2014/main" val="741921322"/>
                    </a:ext>
                  </a:extLst>
                </a:gridCol>
                <a:gridCol w="4881282">
                  <a:extLst>
                    <a:ext uri="{9D8B030D-6E8A-4147-A177-3AD203B41FA5}">
                      <a16:colId xmlns:a16="http://schemas.microsoft.com/office/drawing/2014/main" val="817036431"/>
                    </a:ext>
                  </a:extLst>
                </a:gridCol>
              </a:tblGrid>
              <a:tr h="686193"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FIGURE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6251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7489AD9-B301-14C6-ED7F-B2EA6B1E1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939" y="5504188"/>
            <a:ext cx="4029804" cy="2593700"/>
          </a:xfrm>
          <a:prstGeom prst="rect">
            <a:avLst/>
          </a:prstGeom>
        </p:spPr>
      </p:pic>
      <p:pic>
        <p:nvPicPr>
          <p:cNvPr id="11" name="Picture 10" descr="A close-up of a switch&#10;&#10;AI-generated content may be incorrect.">
            <a:extLst>
              <a:ext uri="{FF2B5EF4-FFF2-40B4-BE49-F238E27FC236}">
                <a16:creationId xmlns:a16="http://schemas.microsoft.com/office/drawing/2014/main" id="{3B6DA329-1B7D-C635-AE4A-751504076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913" y="2570678"/>
            <a:ext cx="2291793" cy="21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6482-7E0E-DC05-FF51-D764819A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9CEA8E7-86D1-BC87-A432-DBED3B3FC4DA}"/>
              </a:ext>
            </a:extLst>
          </p:cNvPr>
          <p:cNvGrpSpPr/>
          <p:nvPr/>
        </p:nvGrpSpPr>
        <p:grpSpPr>
          <a:xfrm>
            <a:off x="0" y="9421344"/>
            <a:ext cx="18307050" cy="928783"/>
            <a:chOff x="0" y="0"/>
            <a:chExt cx="24409400" cy="12383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CE67798-DC51-94EF-30B5-F6AD19DDF234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9E3C569-36E2-5649-90A6-EA71FFFFEFBF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BDA971D-9721-E64B-10A5-A975015CB71C}"/>
              </a:ext>
            </a:extLst>
          </p:cNvPr>
          <p:cNvSpPr txBox="1"/>
          <p:nvPr/>
        </p:nvSpPr>
        <p:spPr>
          <a:xfrm>
            <a:off x="17239281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D616F5B-9427-8318-47EB-9FCAD921B95E}"/>
              </a:ext>
            </a:extLst>
          </p:cNvPr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13E2F9E3-6E21-4895-FE0A-88BE153C8669}"/>
              </a:ext>
            </a:extLst>
          </p:cNvPr>
          <p:cNvSpPr txBox="1"/>
          <p:nvPr/>
        </p:nvSpPr>
        <p:spPr>
          <a:xfrm>
            <a:off x="3667314" y="104175"/>
            <a:ext cx="12465315" cy="8335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               COMPONENTS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4973DCB2-DABA-3560-E94A-761402D37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006296"/>
              </p:ext>
            </p:extLst>
          </p:nvPr>
        </p:nvGraphicFramePr>
        <p:xfrm>
          <a:off x="489858" y="1089461"/>
          <a:ext cx="17275628" cy="8228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69">
                  <a:extLst>
                    <a:ext uri="{9D8B030D-6E8A-4147-A177-3AD203B41FA5}">
                      <a16:colId xmlns:a16="http://schemas.microsoft.com/office/drawing/2014/main" val="2701459631"/>
                    </a:ext>
                  </a:extLst>
                </a:gridCol>
                <a:gridCol w="5065386">
                  <a:extLst>
                    <a:ext uri="{9D8B030D-6E8A-4147-A177-3AD203B41FA5}">
                      <a16:colId xmlns:a16="http://schemas.microsoft.com/office/drawing/2014/main" val="1515688627"/>
                    </a:ext>
                  </a:extLst>
                </a:gridCol>
                <a:gridCol w="4967164">
                  <a:extLst>
                    <a:ext uri="{9D8B030D-6E8A-4147-A177-3AD203B41FA5}">
                      <a16:colId xmlns:a16="http://schemas.microsoft.com/office/drawing/2014/main" val="1484096905"/>
                    </a:ext>
                  </a:extLst>
                </a:gridCol>
                <a:gridCol w="4408709">
                  <a:extLst>
                    <a:ext uri="{9D8B030D-6E8A-4147-A177-3AD203B41FA5}">
                      <a16:colId xmlns:a16="http://schemas.microsoft.com/office/drawing/2014/main" val="1927125270"/>
                    </a:ext>
                  </a:extLst>
                </a:gridCol>
              </a:tblGrid>
              <a:tr h="24486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30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Nema 17 Stepper Motor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mm (0.197 inch) shaft size.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Step angle 1.8 degree.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Voltage: 12 – 24 V.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precision.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motor heating.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 vibration.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effector and axis movement.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63430"/>
                  </a:ext>
                </a:extLst>
              </a:tr>
              <a:tr h="2889809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A4988 Stepper </a:t>
                      </a:r>
                    </a:p>
                    <a:p>
                      <a:pPr algn="ctr"/>
                      <a:r>
                        <a:rPr lang="en-IN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Driver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Voltage: 12V to 35V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Output Current: </a:t>
                      </a:r>
                      <a:r>
                        <a:rPr lang="en-US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 per coil.</a:t>
                      </a:r>
                      <a:endParaRPr lang="en-IN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 stepping.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Overcurrent and Thermal Protection.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Stepper Motor Control.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60256"/>
                  </a:ext>
                </a:extLst>
              </a:tr>
              <a:tr h="2889809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Button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Operating Voltage: 24-250V.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Current: 0-5A.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fontAlgn="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Use.</a:t>
                      </a:r>
                    </a:p>
                    <a:p>
                      <a:pPr marL="285750" indent="-285750" fontAlgn="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Versatility &amp; Durability.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9482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8AD4521-5E1B-16CD-42AB-800A52A9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60" y="1208965"/>
            <a:ext cx="2798307" cy="2154722"/>
          </a:xfrm>
          <a:prstGeom prst="rect">
            <a:avLst/>
          </a:prstGeom>
        </p:spPr>
      </p:pic>
      <p:pic>
        <p:nvPicPr>
          <p:cNvPr id="7" name="Picture 6" descr="A close-up of a red circuit board&#10;&#10;AI-generated content may be incorrect.">
            <a:extLst>
              <a:ext uri="{FF2B5EF4-FFF2-40B4-BE49-F238E27FC236}">
                <a16:creationId xmlns:a16="http://schemas.microsoft.com/office/drawing/2014/main" id="{2D8D37A1-15D8-D1B1-2759-F49079917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978" y="3755440"/>
            <a:ext cx="3812876" cy="2238644"/>
          </a:xfrm>
          <a:prstGeom prst="rect">
            <a:avLst/>
          </a:prstGeom>
        </p:spPr>
      </p:pic>
      <p:pic>
        <p:nvPicPr>
          <p:cNvPr id="13" name="Picture 12" descr="A black and silver button&#10;&#10;AI-generated content may be incorrect.">
            <a:extLst>
              <a:ext uri="{FF2B5EF4-FFF2-40B4-BE49-F238E27FC236}">
                <a16:creationId xmlns:a16="http://schemas.microsoft.com/office/drawing/2014/main" id="{94A6866B-D2CA-9EF9-46A2-B3D229D61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567" y="6655907"/>
            <a:ext cx="2798306" cy="22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86D5-147D-0975-6D10-54452C27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F2C61D-0CBC-2879-25FF-0F69CAE6AFB3}"/>
              </a:ext>
            </a:extLst>
          </p:cNvPr>
          <p:cNvGrpSpPr/>
          <p:nvPr/>
        </p:nvGrpSpPr>
        <p:grpSpPr>
          <a:xfrm>
            <a:off x="0" y="9421344"/>
            <a:ext cx="18307050" cy="928783"/>
            <a:chOff x="0" y="0"/>
            <a:chExt cx="24409400" cy="12383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DBB758-F854-3F9A-C0AF-E6CBCE42FFEB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CCA0816-6503-011E-14C1-1AB588B59D3E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53DFA3CA-1DAF-5D24-026F-F220EB7BCA79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1974B02-E031-9D5E-FF62-DDC1CDB3F018}"/>
              </a:ext>
            </a:extLst>
          </p:cNvPr>
          <p:cNvSpPr txBox="1"/>
          <p:nvPr/>
        </p:nvSpPr>
        <p:spPr>
          <a:xfrm>
            <a:off x="1701579" y="9780208"/>
            <a:ext cx="1532216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FFFFFF"/>
                </a:solidFill>
                <a:latin typeface="TT Rounds Condensed Bold Italics"/>
                <a:ea typeface="TT Rounds Condensed Bold Italics"/>
                <a:cs typeface="TT Rounds Condensed Bold Italics"/>
                <a:sym typeface="TT Rounds Condensed Bold Italics"/>
              </a:rPr>
              <a:t>LiberBot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4E8B9F1-69CE-31D0-BCAA-15B919C143B1}"/>
              </a:ext>
            </a:extLst>
          </p:cNvPr>
          <p:cNvSpPr txBox="1"/>
          <p:nvPr/>
        </p:nvSpPr>
        <p:spPr>
          <a:xfrm>
            <a:off x="3667314" y="104175"/>
            <a:ext cx="12465315" cy="83356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6000" b="1" dirty="0">
                <a:solidFill>
                  <a:srgbClr val="FF0000"/>
                </a:solidFill>
                <a:latin typeface="Times New Roman"/>
                <a:ea typeface="Canva Sans Bold"/>
                <a:cs typeface="Canva Sans Bold"/>
                <a:sym typeface="Canva Sans Bold"/>
              </a:rPr>
              <a:t>              COMPONENTS</a:t>
            </a:r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4EA88C81-417F-332F-B35D-B65EB52DF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890587"/>
              </p:ext>
            </p:extLst>
          </p:nvPr>
        </p:nvGraphicFramePr>
        <p:xfrm>
          <a:off x="489858" y="1089461"/>
          <a:ext cx="17275628" cy="8218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369">
                  <a:extLst>
                    <a:ext uri="{9D8B030D-6E8A-4147-A177-3AD203B41FA5}">
                      <a16:colId xmlns:a16="http://schemas.microsoft.com/office/drawing/2014/main" val="2701459631"/>
                    </a:ext>
                  </a:extLst>
                </a:gridCol>
                <a:gridCol w="5065386">
                  <a:extLst>
                    <a:ext uri="{9D8B030D-6E8A-4147-A177-3AD203B41FA5}">
                      <a16:colId xmlns:a16="http://schemas.microsoft.com/office/drawing/2014/main" val="1515688627"/>
                    </a:ext>
                  </a:extLst>
                </a:gridCol>
                <a:gridCol w="4967164">
                  <a:extLst>
                    <a:ext uri="{9D8B030D-6E8A-4147-A177-3AD203B41FA5}">
                      <a16:colId xmlns:a16="http://schemas.microsoft.com/office/drawing/2014/main" val="1484096905"/>
                    </a:ext>
                  </a:extLst>
                </a:gridCol>
                <a:gridCol w="4408709">
                  <a:extLst>
                    <a:ext uri="{9D8B030D-6E8A-4147-A177-3AD203B41FA5}">
                      <a16:colId xmlns:a16="http://schemas.microsoft.com/office/drawing/2014/main" val="1927125270"/>
                    </a:ext>
                  </a:extLst>
                </a:gridCol>
              </a:tblGrid>
              <a:tr h="26581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3000" b="1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12V 10A SMPS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Maximum Current:10A.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Power:120W.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Voltage: 12V DC.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Efficiency.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0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Built-in protection.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 Operation.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Overvoltage Protection.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dirty="0"/>
                        <a:t>E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563430"/>
                  </a:ext>
                </a:extLst>
              </a:tr>
              <a:tr h="3137093">
                <a:tc>
                  <a:txBody>
                    <a:bodyPr/>
                    <a:lstStyle/>
                    <a:p>
                      <a:pPr algn="ctr"/>
                      <a:r>
                        <a:rPr lang="en-IN" sz="3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16×2 LCD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Voltage: 5V.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LED based Backlighting.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Alphanumeric display module.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systems.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Onboard HD44780 controller.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60256"/>
                  </a:ext>
                </a:extLst>
              </a:tr>
              <a:tr h="2102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LCD 12C Module</a:t>
                      </a:r>
                    </a:p>
                  </a:txBody>
                  <a:tcPr marL="137160" marR="137160" marT="68580" marB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voltage : 5V.</a:t>
                      </a: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Lowers the number of GPIO pins.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3000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connect </a:t>
                      </a:r>
                      <a:r>
                        <a:rPr lang="en-IN" sz="3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16×2 LCD to a microcontroller.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IN" sz="3000" b="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160" marR="137160" marT="68580" marB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61862"/>
                  </a:ext>
                </a:extLst>
              </a:tr>
            </a:tbl>
          </a:graphicData>
        </a:graphic>
      </p:graphicFrame>
      <p:pic>
        <p:nvPicPr>
          <p:cNvPr id="7" name="Picture 6" descr="A close-up of a power supply&#10;&#10;AI-generated content may be incorrect.">
            <a:extLst>
              <a:ext uri="{FF2B5EF4-FFF2-40B4-BE49-F238E27FC236}">
                <a16:creationId xmlns:a16="http://schemas.microsoft.com/office/drawing/2014/main" id="{630673FD-1649-5127-772F-453A911D6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97" y="1304329"/>
            <a:ext cx="2616586" cy="2272708"/>
          </a:xfrm>
          <a:prstGeom prst="rect">
            <a:avLst/>
          </a:prstGeom>
        </p:spPr>
      </p:pic>
      <p:pic>
        <p:nvPicPr>
          <p:cNvPr id="12" name="Picture 11" descr="A small green electronic device&#10;&#10;AI-generated content may be incorrect.">
            <a:extLst>
              <a:ext uri="{FF2B5EF4-FFF2-40B4-BE49-F238E27FC236}">
                <a16:creationId xmlns:a16="http://schemas.microsoft.com/office/drawing/2014/main" id="{7D51DDC5-8A93-D966-B253-1FE22629D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67" y="4178006"/>
            <a:ext cx="3019245" cy="2264434"/>
          </a:xfrm>
          <a:prstGeom prst="rect">
            <a:avLst/>
          </a:prstGeom>
        </p:spPr>
      </p:pic>
      <p:pic>
        <p:nvPicPr>
          <p:cNvPr id="14" name="Picture 13" descr="A close-up of a microchip&#10;&#10;AI-generated content may be incorrect.">
            <a:extLst>
              <a:ext uri="{FF2B5EF4-FFF2-40B4-BE49-F238E27FC236}">
                <a16:creationId xmlns:a16="http://schemas.microsoft.com/office/drawing/2014/main" id="{D3AD70B4-AFAA-7A36-27FD-D0302548D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697" y="7043409"/>
            <a:ext cx="2210894" cy="22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6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513A-10ED-4122-9BC7-DC3868B9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4193252F-C0C1-1D96-2A4E-7B68CC035A3C}"/>
              </a:ext>
            </a:extLst>
          </p:cNvPr>
          <p:cNvGrpSpPr/>
          <p:nvPr/>
        </p:nvGrpSpPr>
        <p:grpSpPr>
          <a:xfrm>
            <a:off x="-9525" y="9367788"/>
            <a:ext cx="18307050" cy="928783"/>
            <a:chOff x="0" y="0"/>
            <a:chExt cx="24409400" cy="123837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E74BCEC-4B0D-15C6-B41D-87666A2DA128}"/>
                </a:ext>
              </a:extLst>
            </p:cNvPr>
            <p:cNvSpPr/>
            <p:nvPr/>
          </p:nvSpPr>
          <p:spPr>
            <a:xfrm>
              <a:off x="12700" y="12700"/>
              <a:ext cx="24384000" cy="1212977"/>
            </a:xfrm>
            <a:custGeom>
              <a:avLst/>
              <a:gdLst/>
              <a:ahLst/>
              <a:cxnLst/>
              <a:rect l="l" t="t" r="r" b="b"/>
              <a:pathLst>
                <a:path w="24384000" h="1212977">
                  <a:moveTo>
                    <a:pt x="0" y="0"/>
                  </a:moveTo>
                  <a:lnTo>
                    <a:pt x="24384000" y="0"/>
                  </a:lnTo>
                  <a:lnTo>
                    <a:pt x="24384000" y="1212977"/>
                  </a:lnTo>
                  <a:lnTo>
                    <a:pt x="0" y="1212977"/>
                  </a:ln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2CE18E1-A9FD-5B24-F7D2-23C2A3BCAB21}"/>
                </a:ext>
              </a:extLst>
            </p:cNvPr>
            <p:cNvSpPr/>
            <p:nvPr/>
          </p:nvSpPr>
          <p:spPr>
            <a:xfrm>
              <a:off x="0" y="0"/>
              <a:ext cx="24409400" cy="1238377"/>
            </a:xfrm>
            <a:custGeom>
              <a:avLst/>
              <a:gdLst/>
              <a:ahLst/>
              <a:cxnLst/>
              <a:rect l="l" t="t" r="r" b="b"/>
              <a:pathLst>
                <a:path w="24409400" h="1238377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225677"/>
                  </a:lnTo>
                  <a:cubicBezTo>
                    <a:pt x="24409400" y="1232662"/>
                    <a:pt x="24403686" y="1238377"/>
                    <a:pt x="24396700" y="1238377"/>
                  </a:cubicBezTo>
                  <a:lnTo>
                    <a:pt x="12700" y="1238377"/>
                  </a:lnTo>
                  <a:cubicBezTo>
                    <a:pt x="5715" y="1238377"/>
                    <a:pt x="0" y="1232662"/>
                    <a:pt x="0" y="122567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225677"/>
                  </a:lnTo>
                  <a:lnTo>
                    <a:pt x="12700" y="1225677"/>
                  </a:lnTo>
                  <a:lnTo>
                    <a:pt x="12700" y="1212977"/>
                  </a:lnTo>
                  <a:lnTo>
                    <a:pt x="24396700" y="1212977"/>
                  </a:lnTo>
                  <a:lnTo>
                    <a:pt x="24396700" y="1225677"/>
                  </a:lnTo>
                  <a:lnTo>
                    <a:pt x="24384000" y="122567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AE5A21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8762B0-76B9-2C7F-9796-1CB4ABFD1E17}"/>
              </a:ext>
            </a:extLst>
          </p:cNvPr>
          <p:cNvSpPr txBox="1"/>
          <p:nvPr/>
        </p:nvSpPr>
        <p:spPr>
          <a:xfrm>
            <a:off x="17206623" y="9780208"/>
            <a:ext cx="9899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pc="16" dirty="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82834F66-364B-F6B9-42AE-DE4B04671125}"/>
              </a:ext>
            </a:extLst>
          </p:cNvPr>
          <p:cNvSpPr txBox="1"/>
          <p:nvPr/>
        </p:nvSpPr>
        <p:spPr>
          <a:xfrm>
            <a:off x="1701579" y="9646858"/>
            <a:ext cx="1532216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spc="16" dirty="0" err="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LiberBot</a:t>
            </a: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  <a:p>
            <a:pPr algn="ctr">
              <a:lnSpc>
                <a:spcPts val="2160"/>
              </a:lnSpc>
            </a:pPr>
            <a:endParaRPr lang="en-US" sz="1800" spc="16" dirty="0">
              <a:solidFill>
                <a:srgbClr val="FFFFFF"/>
              </a:solidFill>
              <a:latin typeface="TT Rounds Condensed"/>
              <a:ea typeface="TT Rounds Condensed"/>
              <a:cs typeface="TT Rounds Condensed"/>
              <a:sym typeface="TT Rounds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05095-50CF-1977-5ADC-84AD303A49BB}"/>
              </a:ext>
            </a:extLst>
          </p:cNvPr>
          <p:cNvSpPr txBox="1"/>
          <p:nvPr/>
        </p:nvSpPr>
        <p:spPr>
          <a:xfrm>
            <a:off x="6471398" y="461488"/>
            <a:ext cx="128364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/>
                <a:cs typeface="Calibri"/>
              </a:rPr>
              <a:t>    DESIGN</a:t>
            </a:r>
            <a:endParaRPr lang="en-US" sz="6000" dirty="0">
              <a:latin typeface="Times New Roman"/>
              <a:cs typeface="Calibri"/>
            </a:endParaRPr>
          </a:p>
        </p:txBody>
      </p:sp>
      <p:pic>
        <p:nvPicPr>
          <p:cNvPr id="3" name="Picture 2" descr="A drawing of a machine&#10;&#10;AI-generated content may be incorrect.">
            <a:extLst>
              <a:ext uri="{FF2B5EF4-FFF2-40B4-BE49-F238E27FC236}">
                <a16:creationId xmlns:a16="http://schemas.microsoft.com/office/drawing/2014/main" id="{5F3FACBC-5FDD-DD91-49B8-15389798B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03" y="2092610"/>
            <a:ext cx="5184394" cy="5056663"/>
          </a:xfrm>
          <a:prstGeom prst="rect">
            <a:avLst/>
          </a:prstGeom>
        </p:spPr>
      </p:pic>
      <p:pic>
        <p:nvPicPr>
          <p:cNvPr id="9" name="Picture 8" descr="A computer generated image of a device&#10;&#10;AI-generated content may be incorrect.">
            <a:extLst>
              <a:ext uri="{FF2B5EF4-FFF2-40B4-BE49-F238E27FC236}">
                <a16:creationId xmlns:a16="http://schemas.microsoft.com/office/drawing/2014/main" id="{71479527-72F9-5ACC-CFDB-0EA0B6C18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28" y="2137112"/>
            <a:ext cx="2439934" cy="5262435"/>
          </a:xfrm>
          <a:prstGeom prst="rect">
            <a:avLst/>
          </a:prstGeom>
        </p:spPr>
      </p:pic>
      <p:pic>
        <p:nvPicPr>
          <p:cNvPr id="16" name="Picture 15" descr="A close-up of a window&#10;&#10;AI-generated content may be incorrect.">
            <a:extLst>
              <a:ext uri="{FF2B5EF4-FFF2-40B4-BE49-F238E27FC236}">
                <a16:creationId xmlns:a16="http://schemas.microsoft.com/office/drawing/2014/main" id="{1FFCE430-22CE-092C-B0F2-77BF03BF7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404" y="1929441"/>
            <a:ext cx="6601946" cy="54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0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674</Words>
  <Application>Microsoft Office PowerPoint</Application>
  <PresentationFormat>Custom</PresentationFormat>
  <Paragraphs>167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Times New Roman</vt:lpstr>
      <vt:lpstr>Arial</vt:lpstr>
      <vt:lpstr>Aptos Display</vt:lpstr>
      <vt:lpstr>TT Rounds Condensed Bold Italics</vt:lpstr>
      <vt:lpstr>Calibri</vt:lpstr>
      <vt:lpstr>TT Rounds Condensed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- First--Phase-I.pptx</dc:title>
  <dc:creator>Jiji Shaji</dc:creator>
  <cp:lastModifiedBy>Nithin B Naik</cp:lastModifiedBy>
  <cp:revision>50</cp:revision>
  <cp:lastPrinted>2025-04-08T18:31:35Z</cp:lastPrinted>
  <dcterms:created xsi:type="dcterms:W3CDTF">2006-08-16T00:00:00Z</dcterms:created>
  <dcterms:modified xsi:type="dcterms:W3CDTF">2025-07-02T03:54:54Z</dcterms:modified>
  <dc:identifier>DAGNoZbmOYA</dc:identifier>
</cp:coreProperties>
</file>