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 id="2147484296" r:id="rId2"/>
  </p:sldMasterIdLst>
  <p:notesMasterIdLst>
    <p:notesMasterId r:id="rId13"/>
  </p:notesMasterIdLst>
  <p:handoutMasterIdLst>
    <p:handoutMasterId r:id="rId14"/>
  </p:handoutMasterIdLst>
  <p:sldIdLst>
    <p:sldId id="980" r:id="rId3"/>
    <p:sldId id="987" r:id="rId4"/>
    <p:sldId id="988" r:id="rId5"/>
    <p:sldId id="990" r:id="rId6"/>
    <p:sldId id="991" r:id="rId7"/>
    <p:sldId id="992" r:id="rId8"/>
    <p:sldId id="993" r:id="rId9"/>
    <p:sldId id="994" r:id="rId10"/>
    <p:sldId id="997" r:id="rId11"/>
    <p:sldId id="428" r:id="rId12"/>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0FF"/>
    <a:srgbClr val="C1E0FF"/>
    <a:srgbClr val="FBF1B3"/>
    <a:srgbClr val="FFFFCC"/>
    <a:srgbClr val="EBF0F2"/>
    <a:srgbClr val="D5DFE4"/>
    <a:srgbClr val="009900"/>
    <a:srgbClr val="2F71A2"/>
    <a:srgbClr val="2F7184"/>
    <a:srgbClr val="5BB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20" autoAdjust="0"/>
    <p:restoredTop sz="98387" autoAdjust="0"/>
  </p:normalViewPr>
  <p:slideViewPr>
    <p:cSldViewPr>
      <p:cViewPr varScale="1">
        <p:scale>
          <a:sx n="93" d="100"/>
          <a:sy n="93" d="100"/>
        </p:scale>
        <p:origin x="912"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pos="2160"/>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5/11/2024</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5/11/2024</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May 11, 2024</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May 11, 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May 11, 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May 11,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May 11, 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5" name="Text Box 7"/>
          <p:cNvSpPr txBox="1">
            <a:spLocks noChangeArrowheads="1"/>
          </p:cNvSpPr>
          <p:nvPr/>
        </p:nvSpPr>
        <p:spPr bwMode="auto">
          <a:xfrm>
            <a:off x="1431925" y="2651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5/11/2024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5/11/2024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5/11/2024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5/11/2024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5/11/2024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BCA20BF4-46A4-4C62-9717-542F3E07C11D}" type="datetime4">
              <a:rPr lang="en-US"/>
              <a:pPr>
                <a:defRPr/>
              </a:pPr>
              <a:t>May 11,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5/11/2024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5/11/2024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5/11/2024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5/11/2024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5/11/2024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5/11/2024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May 11, 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B4147ACC-92FB-429D-8ACA-A583ECABA249}" type="datetime4">
              <a:rPr lang="en-US"/>
              <a:pPr>
                <a:defRPr/>
              </a:pPr>
              <a:t>May 11, 2024</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272CADEB-BF3F-40FE-A6E1-8FB498EBFF75}" type="datetime4">
              <a:rPr lang="en-US"/>
              <a:pPr>
                <a:defRPr/>
              </a:pPr>
              <a:t>May 11, 2024</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May 11, 2024</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May 11, 2024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May 11, 2024</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May 11, 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May 11, 2024</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5174" r:id="rId1"/>
    <p:sldLayoutId id="2147485175" r:id="rId2"/>
    <p:sldLayoutId id="2147485176" r:id="rId3"/>
    <p:sldLayoutId id="2147485177" r:id="rId4"/>
    <p:sldLayoutId id="2147485178" r:id="rId5"/>
    <p:sldLayoutId id="2147485158" r:id="rId6"/>
    <p:sldLayoutId id="2147485159" r:id="rId7"/>
    <p:sldLayoutId id="2147485179" r:id="rId8"/>
    <p:sldLayoutId id="2147485160" r:id="rId9"/>
    <p:sldLayoutId id="2147485161" r:id="rId10"/>
    <p:sldLayoutId id="2147485162" r:id="rId11"/>
    <p:sldLayoutId id="2147485180" r:id="rId12"/>
    <p:sldLayoutId id="2147485181" r:id="rId13"/>
    <p:sldLayoutId id="2147485182" r:id="rId14"/>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5/11/2024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2F71A2"/>
          </a:solidFill>
          <a:ln w="25400" cap="flat" cmpd="sng" algn="ctr">
            <a:noFill/>
            <a:prstDash val="solid"/>
          </a:ln>
          <a:effectLst/>
        </p:spPr>
        <p:txBody>
          <a:bodyPr anchor="t"/>
          <a:lstStyle/>
          <a:p>
            <a:pPr algn="ctr" eaLnBrk="1" hangingPunct="1">
              <a:spcBef>
                <a:spcPts val="0"/>
              </a:spcBef>
              <a:spcAft>
                <a:spcPts val="0"/>
              </a:spcAft>
              <a:defRPr/>
            </a:pPr>
            <a:endParaRPr lang="en-US" sz="3200" b="1" dirty="0">
              <a:solidFill>
                <a:srgbClr val="FFFF00"/>
              </a:solidFill>
              <a:latin typeface="Calibri" pitchFamily="34" charset="0"/>
              <a:ea typeface="Tahoma" pitchFamily="34" charset="0"/>
              <a:cs typeface="Calibri" pitchFamily="34" charset="0"/>
            </a:endParaRPr>
          </a:p>
          <a:p>
            <a:pPr algn="ctr" eaLnBrk="1" hangingPunct="1">
              <a:spcBef>
                <a:spcPts val="0"/>
              </a:spcBef>
              <a:spcAft>
                <a:spcPts val="0"/>
              </a:spcAft>
              <a:defRPr/>
            </a:pPr>
            <a:endParaRPr lang="en-US" sz="3200" b="1" dirty="0">
              <a:solidFill>
                <a:srgbClr val="FFFF00"/>
              </a:solidFill>
              <a:latin typeface="Calibri" pitchFamily="34" charset="0"/>
              <a:ea typeface="Tahoma" pitchFamily="34" charset="0"/>
              <a:cs typeface="Calibri" pitchFamily="34" charset="0"/>
            </a:endParaRPr>
          </a:p>
          <a:p>
            <a:pPr algn="ctr" eaLnBrk="1" hangingPunct="1">
              <a:spcBef>
                <a:spcPts val="0"/>
              </a:spcBef>
              <a:spcAft>
                <a:spcPts val="0"/>
              </a:spcAft>
              <a:defRPr/>
            </a:pPr>
            <a:endParaRPr lang="en-US" sz="3200" b="1" dirty="0">
              <a:solidFill>
                <a:srgbClr val="FFFF00"/>
              </a:solidFill>
              <a:latin typeface="Calibri" pitchFamily="34" charset="0"/>
              <a:ea typeface="Tahoma" pitchFamily="34" charset="0"/>
              <a:cs typeface="Calibri" pitchFamily="34" charset="0"/>
            </a:endParaRPr>
          </a:p>
          <a:p>
            <a:pPr algn="ctr">
              <a:spcBef>
                <a:spcPts val="0"/>
              </a:spcBef>
              <a:spcAft>
                <a:spcPts val="0"/>
              </a:spcAft>
              <a:defRPr/>
            </a:pPr>
            <a:r>
              <a:rPr lang="en-US" sz="3200" b="1" dirty="0">
                <a:solidFill>
                  <a:srgbClr val="FFFF00"/>
                </a:solidFill>
                <a:latin typeface="Calibri" pitchFamily="34" charset="0"/>
                <a:ea typeface="Tahoma" pitchFamily="34" charset="0"/>
                <a:cs typeface="Calibri" pitchFamily="34" charset="0"/>
              </a:rPr>
              <a:t>Enhancing Colorectal Cancer Detection with Ensemble Deep Learning and Vision Transformer Integration</a:t>
            </a:r>
          </a:p>
          <a:p>
            <a:pPr algn="ctr">
              <a:spcBef>
                <a:spcPts val="0"/>
              </a:spcBef>
              <a:spcAft>
                <a:spcPts val="0"/>
              </a:spcAft>
              <a:defRPr/>
            </a:pPr>
            <a:endParaRPr lang="en-US" sz="3200" b="1" dirty="0">
              <a:solidFill>
                <a:srgbClr val="FF0000"/>
              </a:solidFill>
              <a:latin typeface="Calibri" pitchFamily="34" charset="0"/>
              <a:cs typeface="Calibri" pitchFamily="34" charset="0"/>
            </a:endParaRPr>
          </a:p>
        </p:txBody>
      </p:sp>
      <p:pic>
        <p:nvPicPr>
          <p:cNvPr id="8" name="Picture 9" descr="iarelogo.JPG"/>
          <p:cNvPicPr>
            <a:picLocks noChangeAspect="1"/>
          </p:cNvPicPr>
          <p:nvPr/>
        </p:nvPicPr>
        <p:blipFill>
          <a:blip r:embed="rId2" cstate="print"/>
          <a:srcRect/>
          <a:stretch>
            <a:fillRect/>
          </a:stretch>
        </p:blipFill>
        <p:spPr bwMode="auto">
          <a:xfrm>
            <a:off x="0" y="91109"/>
            <a:ext cx="1314468" cy="1447800"/>
          </a:xfrm>
          <a:prstGeom prst="rect">
            <a:avLst/>
          </a:prstGeom>
          <a:noFill/>
          <a:ln w="9525">
            <a:no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3757688718"/>
              </p:ext>
            </p:extLst>
          </p:nvPr>
        </p:nvGraphicFramePr>
        <p:xfrm>
          <a:off x="285750" y="3196396"/>
          <a:ext cx="8572500" cy="2515693"/>
        </p:xfrm>
        <a:graphic>
          <a:graphicData uri="http://schemas.openxmlformats.org/drawingml/2006/table">
            <a:tbl>
              <a:tblPr firstRow="1" bandRow="1">
                <a:tableStyleId>{9DCAF9ED-07DC-4A11-8D7F-57B35C25682E}</a:tableStyleId>
              </a:tblPr>
              <a:tblGrid>
                <a:gridCol w="1436225">
                  <a:extLst>
                    <a:ext uri="{9D8B030D-6E8A-4147-A177-3AD203B41FA5}">
                      <a16:colId xmlns:a16="http://schemas.microsoft.com/office/drawing/2014/main" val="20000"/>
                    </a:ext>
                  </a:extLst>
                </a:gridCol>
                <a:gridCol w="4572467">
                  <a:extLst>
                    <a:ext uri="{9D8B030D-6E8A-4147-A177-3AD203B41FA5}">
                      <a16:colId xmlns:a16="http://schemas.microsoft.com/office/drawing/2014/main" val="20001"/>
                    </a:ext>
                  </a:extLst>
                </a:gridCol>
                <a:gridCol w="2106608">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918775">
                <a:tc>
                  <a:txBody>
                    <a:bodyPr/>
                    <a:lstStyle/>
                    <a:p>
                      <a:r>
                        <a:rPr lang="en-IN" dirty="0"/>
                        <a:t>S.NO</a:t>
                      </a:r>
                    </a:p>
                  </a:txBody>
                  <a:tcPr/>
                </a:tc>
                <a:tc>
                  <a:txBody>
                    <a:bodyPr/>
                    <a:lstStyle/>
                    <a:p>
                      <a:r>
                        <a:rPr lang="en-IN" dirty="0"/>
                        <a:t>Name </a:t>
                      </a:r>
                    </a:p>
                  </a:txBody>
                  <a:tcPr/>
                </a:tc>
                <a:tc>
                  <a:txBody>
                    <a:bodyPr/>
                    <a:lstStyle/>
                    <a:p>
                      <a:r>
                        <a:rPr lang="en-IN" dirty="0"/>
                        <a:t>Roll</a:t>
                      </a:r>
                      <a:r>
                        <a:rPr lang="en-IN" baseline="0" dirty="0"/>
                        <a:t> No. </a:t>
                      </a:r>
                      <a:endParaRPr lang="en-IN" dirty="0"/>
                    </a:p>
                  </a:txBody>
                  <a:tcPr/>
                </a:tc>
                <a:tc>
                  <a:txBody>
                    <a:bodyPr/>
                    <a:lstStyle/>
                    <a:p>
                      <a:endParaRPr lang="en-IN" dirty="0"/>
                    </a:p>
                  </a:txBody>
                  <a:tcPr/>
                </a:tc>
                <a:extLst>
                  <a:ext uri="{0D108BD9-81ED-4DB2-BD59-A6C34878D82A}">
                    <a16:rowId xmlns:a16="http://schemas.microsoft.com/office/drawing/2014/main" val="10000"/>
                  </a:ext>
                </a:extLst>
              </a:tr>
              <a:tr h="53230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1"/>
                  </a:ext>
                </a:extLst>
              </a:tr>
              <a:tr h="532306">
                <a:tc>
                  <a:txBody>
                    <a:bodyPr/>
                    <a:lstStyle/>
                    <a:p>
                      <a:pPr algn="ctr"/>
                      <a:r>
                        <a:rPr lang="en-US" b="1" dirty="0"/>
                        <a:t>1</a:t>
                      </a:r>
                      <a:endParaRPr lang="en-IN" b="1" dirty="0"/>
                    </a:p>
                  </a:txBody>
                  <a:tcPr/>
                </a:tc>
                <a:tc>
                  <a:txBody>
                    <a:bodyPr/>
                    <a:lstStyle/>
                    <a:p>
                      <a:pPr algn="ctr"/>
                      <a:r>
                        <a:rPr lang="en-US" b="1" dirty="0" err="1"/>
                        <a:t>Katukoori</a:t>
                      </a:r>
                      <a:r>
                        <a:rPr lang="en-US" b="1" dirty="0"/>
                        <a:t> </a:t>
                      </a:r>
                      <a:r>
                        <a:rPr lang="en-US" b="1" dirty="0" err="1"/>
                        <a:t>Nithin</a:t>
                      </a:r>
                      <a:endParaRPr lang="en-IN" b="1" dirty="0"/>
                    </a:p>
                  </a:txBody>
                  <a:tcPr/>
                </a:tc>
                <a:tc>
                  <a:txBody>
                    <a:bodyPr/>
                    <a:lstStyle/>
                    <a:p>
                      <a:pPr algn="ctr"/>
                      <a:r>
                        <a:rPr lang="en-US" b="1" dirty="0"/>
                        <a:t>22955A6707</a:t>
                      </a:r>
                      <a:endParaRPr lang="en-IN" b="1" dirty="0"/>
                    </a:p>
                  </a:txBody>
                  <a:tcPr/>
                </a:tc>
                <a:tc>
                  <a:txBody>
                    <a:bodyPr/>
                    <a:lstStyle/>
                    <a:p>
                      <a:endParaRPr lang="en-IN"/>
                    </a:p>
                  </a:txBody>
                  <a:tcPr/>
                </a:tc>
                <a:extLst>
                  <a:ext uri="{0D108BD9-81ED-4DB2-BD59-A6C34878D82A}">
                    <a16:rowId xmlns:a16="http://schemas.microsoft.com/office/drawing/2014/main" val="10002"/>
                  </a:ext>
                </a:extLst>
              </a:tr>
              <a:tr h="532306">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1447800" y="381001"/>
            <a:ext cx="7086600" cy="646331"/>
          </a:xfrm>
          <a:prstGeom prst="rect">
            <a:avLst/>
          </a:prstGeom>
          <a:noFill/>
        </p:spPr>
        <p:txBody>
          <a:bodyPr wrap="square" rtlCol="0">
            <a:spAutoFit/>
          </a:bodyPr>
          <a:lstStyle/>
          <a:p>
            <a:pPr algn="ctr"/>
            <a:r>
              <a:rPr lang="en-US" sz="3600" b="1" dirty="0">
                <a:solidFill>
                  <a:srgbClr val="FFFF00"/>
                </a:solidFill>
              </a:rPr>
              <a:t>Summer Research Internship</a:t>
            </a:r>
            <a:endParaRPr lang="en-IN" sz="3600" b="1" dirty="0">
              <a:solidFill>
                <a:srgbClr val="FFFF0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Calibri"/>
              <a:cs typeface="+mn-cs"/>
            </a:endParaRPr>
          </a:p>
        </p:txBody>
      </p:sp>
      <p:pic>
        <p:nvPicPr>
          <p:cNvPr id="154627" name="Picture 4" descr="http://www.hiltonheadislandbuilder.com/wp-content/uploads/2012/12/thank-you-card.jpg"/>
          <p:cNvPicPr>
            <a:picLocks noChangeAspect="1" noChangeArrowheads="1"/>
          </p:cNvPicPr>
          <p:nvPr/>
        </p:nvPicPr>
        <p:blipFill>
          <a:blip r:embed="rId2" cstate="print"/>
          <a:srcRect/>
          <a:stretch>
            <a:fillRect/>
          </a:stretch>
        </p:blipFill>
        <p:spPr bwMode="auto">
          <a:xfrm>
            <a:off x="0" y="914400"/>
            <a:ext cx="9144000" cy="5943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10</a:t>
            </a:fld>
            <a:endParaRPr lang="en-US"/>
          </a:p>
        </p:txBody>
      </p:sp>
      <p:pic>
        <p:nvPicPr>
          <p:cNvPr id="154629" name="Picture 5" descr="iarelogo.JPG"/>
          <p:cNvPicPr>
            <a:picLocks noChangeAspect="1"/>
          </p:cNvPicPr>
          <p:nvPr/>
        </p:nvPicPr>
        <p:blipFill>
          <a:blip r:embed="rId3"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2</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3220"/>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Problem:</a:t>
            </a:r>
            <a:endParaRPr lang="en-US" sz="2800" b="1" dirty="0">
              <a:solidFill>
                <a:srgbClr val="FF0000"/>
              </a:solidFill>
              <a:latin typeface="Calibri" pitchFamily="34" charset="0"/>
              <a:cs typeface="Calibri" pitchFamily="34" charset="0"/>
            </a:endParaRPr>
          </a:p>
        </p:txBody>
      </p:sp>
      <p:sp>
        <p:nvSpPr>
          <p:cNvPr id="6" name="TextBox 5">
            <a:extLst>
              <a:ext uri="{FF2B5EF4-FFF2-40B4-BE49-F238E27FC236}">
                <a16:creationId xmlns:a16="http://schemas.microsoft.com/office/drawing/2014/main" id="{4A5A27B6-DBEE-DC3E-3DD6-CD203D083F41}"/>
              </a:ext>
            </a:extLst>
          </p:cNvPr>
          <p:cNvSpPr txBox="1"/>
          <p:nvPr/>
        </p:nvSpPr>
        <p:spPr>
          <a:xfrm>
            <a:off x="164757" y="1447800"/>
            <a:ext cx="8991600" cy="3970318"/>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Colorectal cancer detection remains difficult despite medical imaging advancements, as traditional methods struggle with the complexity and variability of colonoscopy images, risking misdiagnosis and delayed treatment.</a:t>
            </a:r>
          </a:p>
          <a:p>
            <a:pPr marL="457200" indent="-457200">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reliable diagnostic system is needed to accurately detect colorectal cancer in its early stages, thereby improving patient outcomes and reducing healthcare burdens.</a:t>
            </a:r>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3</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1384995"/>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Solution:</a:t>
            </a:r>
          </a:p>
          <a:p>
            <a:endParaRPr lang="en-US" sz="2800" b="1" dirty="0">
              <a:solidFill>
                <a:srgbClr val="FFFF00"/>
              </a:solidFill>
              <a:latin typeface="Calibri" pitchFamily="34" charset="0"/>
              <a:cs typeface="Calibri" pitchFamily="34" charset="0"/>
            </a:endParaRPr>
          </a:p>
          <a:p>
            <a:endParaRPr lang="en-US" sz="2800" b="1" dirty="0">
              <a:solidFill>
                <a:srgbClr val="FF0000"/>
              </a:solidFill>
              <a:latin typeface="Calibri" pitchFamily="34" charset="0"/>
              <a:cs typeface="Calibri" pitchFamily="34" charset="0"/>
            </a:endParaRPr>
          </a:p>
        </p:txBody>
      </p:sp>
      <p:sp>
        <p:nvSpPr>
          <p:cNvPr id="4" name="TextBox 3">
            <a:extLst>
              <a:ext uri="{FF2B5EF4-FFF2-40B4-BE49-F238E27FC236}">
                <a16:creationId xmlns:a16="http://schemas.microsoft.com/office/drawing/2014/main" id="{C46DA851-E661-91C7-025B-DDEB93CFA2D9}"/>
              </a:ext>
            </a:extLst>
          </p:cNvPr>
          <p:cNvSpPr txBox="1"/>
          <p:nvPr/>
        </p:nvSpPr>
        <p:spPr>
          <a:xfrm>
            <a:off x="381000" y="1243935"/>
            <a:ext cx="8686800" cy="3970318"/>
          </a:xfrm>
          <a:prstGeom prst="rect">
            <a:avLst/>
          </a:prstGeom>
          <a:noFill/>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To address the limitations of current diagnostic systems, I propose leveraging cutting-edge deep learning techniques, particularly vision transformers (</a:t>
            </a:r>
            <a:r>
              <a:rPr lang="en-US" sz="2800" dirty="0" err="1">
                <a:solidFill>
                  <a:schemeClr val="bg1"/>
                </a:solidFill>
                <a:latin typeface="Times New Roman" panose="02020603050405020304" pitchFamily="18" charset="0"/>
                <a:cs typeface="Times New Roman" panose="02020603050405020304" pitchFamily="18" charset="0"/>
              </a:rPr>
              <a:t>ViTs</a:t>
            </a:r>
            <a:r>
              <a:rPr lang="en-US" sz="2800" dirty="0">
                <a:solidFill>
                  <a:schemeClr val="bg1"/>
                </a:solidFill>
                <a:latin typeface="Times New Roman" panose="02020603050405020304" pitchFamily="18" charset="0"/>
                <a:cs typeface="Times New Roman" panose="02020603050405020304" pitchFamily="18" charset="0"/>
              </a:rPr>
              <a:t>), within an ensemble framework. This involves integrating </a:t>
            </a:r>
            <a:r>
              <a:rPr lang="en-US" sz="2800" dirty="0" err="1">
                <a:solidFill>
                  <a:schemeClr val="bg1"/>
                </a:solidFill>
                <a:latin typeface="Times New Roman" panose="02020603050405020304" pitchFamily="18" charset="0"/>
                <a:cs typeface="Times New Roman" panose="02020603050405020304" pitchFamily="18" charset="0"/>
              </a:rPr>
              <a:t>ViTs</a:t>
            </a:r>
            <a:r>
              <a:rPr lang="en-US" sz="2800" dirty="0">
                <a:solidFill>
                  <a:schemeClr val="bg1"/>
                </a:solidFill>
                <a:latin typeface="Times New Roman" panose="02020603050405020304" pitchFamily="18" charset="0"/>
                <a:cs typeface="Times New Roman" panose="02020603050405020304" pitchFamily="18" charset="0"/>
              </a:rPr>
              <a:t> with fusion convolutional neural networks (CNNs), bidirectional long short-term memory (</a:t>
            </a:r>
            <a:r>
              <a:rPr lang="en-US" sz="2800" dirty="0" err="1">
                <a:solidFill>
                  <a:schemeClr val="bg1"/>
                </a:solidFill>
                <a:latin typeface="Times New Roman" panose="02020603050405020304" pitchFamily="18" charset="0"/>
                <a:cs typeface="Times New Roman" panose="02020603050405020304" pitchFamily="18" charset="0"/>
              </a:rPr>
              <a:t>BiLSTM</a:t>
            </a:r>
            <a:r>
              <a:rPr lang="en-US" sz="2800" dirty="0">
                <a:solidFill>
                  <a:schemeClr val="bg1"/>
                </a:solidFill>
                <a:latin typeface="Times New Roman" panose="02020603050405020304" pitchFamily="18" charset="0"/>
                <a:cs typeface="Times New Roman" panose="02020603050405020304" pitchFamily="18" charset="0"/>
              </a:rPr>
              <a:t>) models, and multiclass support vector machines (SVMs) and other models to create a comprehensive diagnostic tool which predicts best for colorectal cancer detection.</a:t>
            </a:r>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4</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3220"/>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Why is it Necessary?</a:t>
            </a:r>
            <a:endParaRPr lang="en-US" sz="2800" b="1" dirty="0">
              <a:solidFill>
                <a:srgbClr val="FF0000"/>
              </a:solidFill>
              <a:latin typeface="Calibri" pitchFamily="34" charset="0"/>
              <a:cs typeface="Calibri" pitchFamily="34" charset="0"/>
            </a:endParaRPr>
          </a:p>
        </p:txBody>
      </p:sp>
      <p:sp>
        <p:nvSpPr>
          <p:cNvPr id="4" name="TextBox 3">
            <a:extLst>
              <a:ext uri="{FF2B5EF4-FFF2-40B4-BE49-F238E27FC236}">
                <a16:creationId xmlns:a16="http://schemas.microsoft.com/office/drawing/2014/main" id="{F821A9BA-19A6-A26C-8596-4AC70E5B13B2}"/>
              </a:ext>
            </a:extLst>
          </p:cNvPr>
          <p:cNvSpPr txBox="1"/>
          <p:nvPr/>
        </p:nvSpPr>
        <p:spPr>
          <a:xfrm>
            <a:off x="228600" y="1351508"/>
            <a:ext cx="8305800" cy="4893647"/>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Early Detection: </a:t>
            </a:r>
            <a:r>
              <a:rPr lang="en-US" sz="2400" dirty="0">
                <a:solidFill>
                  <a:schemeClr val="bg1"/>
                </a:solidFill>
                <a:latin typeface="Times New Roman" panose="02020603050405020304" pitchFamily="18" charset="0"/>
                <a:cs typeface="Times New Roman" panose="02020603050405020304" pitchFamily="18" charset="0"/>
              </a:rPr>
              <a:t>Accurate and timely detection of colorectal abnormalities is crucial for initiating timely treatment and improving patient outcomes.</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Enhanced Precision</a:t>
            </a:r>
            <a:r>
              <a:rPr lang="en-US" sz="2400" dirty="0">
                <a:solidFill>
                  <a:schemeClr val="bg1"/>
                </a:solidFill>
                <a:latin typeface="Times New Roman" panose="02020603050405020304" pitchFamily="18" charset="0"/>
                <a:cs typeface="Times New Roman" panose="02020603050405020304" pitchFamily="18" charset="0"/>
              </a:rPr>
              <a:t>: Leveraging vision transformers with ensemble deep learning allows for the extraction of intricate features and comprehensive analysis, leading to more precise diagnostic results.</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Improving Healthcare Efficiency</a:t>
            </a:r>
            <a:r>
              <a:rPr lang="en-US" sz="2400" dirty="0">
                <a:solidFill>
                  <a:schemeClr val="bg1"/>
                </a:solidFill>
                <a:latin typeface="Times New Roman" panose="02020603050405020304" pitchFamily="18" charset="0"/>
                <a:cs typeface="Times New Roman" panose="02020603050405020304" pitchFamily="18" charset="0"/>
              </a:rPr>
              <a:t>: By automating the diagnostic process, healthcare professionals can streamline workflows, reduce manual effort, and allocate resources more efficiently, ultimately improving overall healthcare delivery.</a:t>
            </a: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5</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3220"/>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Objectives:</a:t>
            </a:r>
            <a:endParaRPr lang="en-US" sz="2800" b="1" dirty="0">
              <a:solidFill>
                <a:srgbClr val="FF0000"/>
              </a:solidFill>
              <a:latin typeface="Calibri" pitchFamily="34" charset="0"/>
              <a:cs typeface="Calibri" pitchFamily="34" charset="0"/>
            </a:endParaRPr>
          </a:p>
        </p:txBody>
      </p:sp>
      <p:sp>
        <p:nvSpPr>
          <p:cNvPr id="4" name="TextBox 3">
            <a:extLst>
              <a:ext uri="{FF2B5EF4-FFF2-40B4-BE49-F238E27FC236}">
                <a16:creationId xmlns:a16="http://schemas.microsoft.com/office/drawing/2014/main" id="{8028189C-20A6-9DDF-F6D0-14EBEDFEF8AA}"/>
              </a:ext>
            </a:extLst>
          </p:cNvPr>
          <p:cNvSpPr txBox="1"/>
          <p:nvPr/>
        </p:nvSpPr>
        <p:spPr>
          <a:xfrm>
            <a:off x="304800" y="1145901"/>
            <a:ext cx="8610600" cy="4832092"/>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Develop a robust diagnostic framework for colorectal cancer detection by integrating vision transformers with ensemble deep learning techniques.</a:t>
            </a: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Enhance the accuracy and reliability of colorectal cancer diagnosis through the fusion of features extracted by fusion CNNs, bidirectional LSTM models, and multiclass SVM classifiers.</a:t>
            </a: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Evaluate the performance of the proposed diagnostic system using real-world colorectal cancer datasets, aiming to achieve superior sensitivity and specificity compared to existing diagnostic methods.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6</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3220"/>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Methodology:</a:t>
            </a:r>
            <a:endParaRPr lang="en-US" sz="2800" b="1" dirty="0">
              <a:solidFill>
                <a:srgbClr val="FF0000"/>
              </a:solidFill>
              <a:latin typeface="Calibri" pitchFamily="34" charset="0"/>
              <a:cs typeface="Calibri" pitchFamily="34" charset="0"/>
            </a:endParaRPr>
          </a:p>
        </p:txBody>
      </p:sp>
      <p:sp>
        <p:nvSpPr>
          <p:cNvPr id="4" name="TextBox 3">
            <a:extLst>
              <a:ext uri="{FF2B5EF4-FFF2-40B4-BE49-F238E27FC236}">
                <a16:creationId xmlns:a16="http://schemas.microsoft.com/office/drawing/2014/main" id="{2B333AC7-0D3A-445C-250D-B9C57EE74D6C}"/>
              </a:ext>
            </a:extLst>
          </p:cNvPr>
          <p:cNvSpPr txBox="1"/>
          <p:nvPr/>
        </p:nvSpPr>
        <p:spPr>
          <a:xfrm>
            <a:off x="114300" y="1026498"/>
            <a:ext cx="8915400" cy="5755422"/>
          </a:xfrm>
          <a:prstGeom prst="rect">
            <a:avLst/>
          </a:prstGeom>
          <a:noFill/>
        </p:spPr>
        <p:txBody>
          <a:bodyPr wrap="square">
            <a:spAutoFit/>
          </a:bodyPr>
          <a:lstStyle/>
          <a:p>
            <a:pPr marL="342900" indent="-342900">
              <a:buFont typeface="Arial" panose="020B0604020202020204" pitchFamily="34" charset="0"/>
              <a:buChar char="•"/>
            </a:pPr>
            <a:r>
              <a:rPr lang="en-US" sz="2300" b="1" dirty="0">
                <a:solidFill>
                  <a:schemeClr val="bg1"/>
                </a:solidFill>
                <a:latin typeface="Times New Roman" panose="02020603050405020304" pitchFamily="18" charset="0"/>
                <a:cs typeface="Times New Roman" panose="02020603050405020304" pitchFamily="18" charset="0"/>
              </a:rPr>
              <a:t>Data Preprocessing </a:t>
            </a:r>
            <a:r>
              <a:rPr lang="en-US" sz="2300" dirty="0">
                <a:solidFill>
                  <a:schemeClr val="bg1"/>
                </a:solidFill>
                <a:latin typeface="Times New Roman" panose="02020603050405020304" pitchFamily="18" charset="0"/>
                <a:cs typeface="Times New Roman" panose="02020603050405020304" pitchFamily="18" charset="0"/>
              </a:rPr>
              <a:t>: Rigorous preprocessing of colorectal cancer images to enhance features and reduce noise, including techniques such as image augmentation to improve model robustness.</a:t>
            </a:r>
          </a:p>
          <a:p>
            <a:pPr marL="342900" indent="-342900">
              <a:buFont typeface="Arial" panose="020B0604020202020204" pitchFamily="34" charset="0"/>
              <a:buChar char="•"/>
            </a:pPr>
            <a:endParaRPr lang="en-US" sz="23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b="1" dirty="0">
                <a:solidFill>
                  <a:schemeClr val="bg1"/>
                </a:solidFill>
                <a:latin typeface="Times New Roman" panose="02020603050405020304" pitchFamily="18" charset="0"/>
                <a:cs typeface="Times New Roman" panose="02020603050405020304" pitchFamily="18" charset="0"/>
              </a:rPr>
              <a:t>Feature Extraction and Transformation </a:t>
            </a:r>
            <a:r>
              <a:rPr lang="en-US" sz="2300" dirty="0">
                <a:solidFill>
                  <a:schemeClr val="bg1"/>
                </a:solidFill>
                <a:latin typeface="Times New Roman" panose="02020603050405020304" pitchFamily="18" charset="0"/>
                <a:cs typeface="Times New Roman" panose="02020603050405020304" pitchFamily="18" charset="0"/>
              </a:rPr>
              <a:t>: Utilization of pre-trained fusion convolutional neural networks (CNNs) to extract intricate features from images, followed by transformation using vision transformers to capture spatial relationships and generate structured representations.</a:t>
            </a:r>
          </a:p>
          <a:p>
            <a:pPr marL="342900" indent="-342900">
              <a:buFont typeface="Arial" panose="020B0604020202020204" pitchFamily="34" charset="0"/>
              <a:buChar char="•"/>
            </a:pPr>
            <a:endParaRPr lang="en-US" sz="23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b="1" dirty="0">
                <a:solidFill>
                  <a:schemeClr val="bg1"/>
                </a:solidFill>
                <a:latin typeface="Times New Roman" panose="02020603050405020304" pitchFamily="18" charset="0"/>
                <a:cs typeface="Times New Roman" panose="02020603050405020304" pitchFamily="18" charset="0"/>
              </a:rPr>
              <a:t>Sequential Analysis and Classification</a:t>
            </a:r>
            <a:r>
              <a:rPr lang="en-US" sz="2300" dirty="0">
                <a:solidFill>
                  <a:schemeClr val="bg1"/>
                </a:solidFill>
                <a:latin typeface="Times New Roman" panose="02020603050405020304" pitchFamily="18" charset="0"/>
                <a:cs typeface="Times New Roman" panose="02020603050405020304" pitchFamily="18" charset="0"/>
              </a:rPr>
              <a:t>: Application of bidirectional long short-term memory (</a:t>
            </a:r>
            <a:r>
              <a:rPr lang="en-US" sz="2300" dirty="0" err="1">
                <a:solidFill>
                  <a:schemeClr val="bg1"/>
                </a:solidFill>
                <a:latin typeface="Times New Roman" panose="02020603050405020304" pitchFamily="18" charset="0"/>
                <a:cs typeface="Times New Roman" panose="02020603050405020304" pitchFamily="18" charset="0"/>
              </a:rPr>
              <a:t>BiLSTM</a:t>
            </a:r>
            <a:r>
              <a:rPr lang="en-US" sz="2300" dirty="0">
                <a:solidFill>
                  <a:schemeClr val="bg1"/>
                </a:solidFill>
                <a:latin typeface="Times New Roman" panose="02020603050405020304" pitchFamily="18" charset="0"/>
                <a:cs typeface="Times New Roman" panose="02020603050405020304" pitchFamily="18" charset="0"/>
              </a:rPr>
              <a:t>) models to analyze sequential dependencies among transformed features, followed by classification using a multiclass support vector machine (SVM) with </a:t>
            </a:r>
            <a:r>
              <a:rPr lang="en-US" sz="2300" dirty="0" err="1">
                <a:solidFill>
                  <a:schemeClr val="bg1"/>
                </a:solidFill>
                <a:latin typeface="Times New Roman" panose="02020603050405020304" pitchFamily="18" charset="0"/>
                <a:cs typeface="Times New Roman" panose="02020603050405020304" pitchFamily="18" charset="0"/>
              </a:rPr>
              <a:t>softmax</a:t>
            </a:r>
            <a:r>
              <a:rPr lang="en-US" sz="2300" dirty="0">
                <a:solidFill>
                  <a:schemeClr val="bg1"/>
                </a:solidFill>
                <a:latin typeface="Times New Roman" panose="02020603050405020304" pitchFamily="18" charset="0"/>
                <a:cs typeface="Times New Roman" panose="02020603050405020304" pitchFamily="18" charset="0"/>
              </a:rPr>
              <a:t> implementation to refine decision boundaries and provide class probabilities.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7</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1384995"/>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Expected Outcomes:</a:t>
            </a:r>
          </a:p>
          <a:p>
            <a:endParaRPr lang="en-US" sz="2800" b="1" dirty="0">
              <a:solidFill>
                <a:srgbClr val="FFFF00"/>
              </a:solidFill>
              <a:latin typeface="Calibri" pitchFamily="34" charset="0"/>
              <a:cs typeface="Calibri" pitchFamily="34" charset="0"/>
            </a:endParaRPr>
          </a:p>
          <a:p>
            <a:endParaRPr lang="en-US" sz="2800" b="1" dirty="0">
              <a:solidFill>
                <a:srgbClr val="FF0000"/>
              </a:solidFill>
              <a:latin typeface="Calibri" pitchFamily="34" charset="0"/>
              <a:cs typeface="Calibri" pitchFamily="34" charset="0"/>
            </a:endParaRPr>
          </a:p>
        </p:txBody>
      </p:sp>
      <p:sp>
        <p:nvSpPr>
          <p:cNvPr id="4" name="TextBox 3">
            <a:extLst>
              <a:ext uri="{FF2B5EF4-FFF2-40B4-BE49-F238E27FC236}">
                <a16:creationId xmlns:a16="http://schemas.microsoft.com/office/drawing/2014/main" id="{9D7FCC6C-6E5D-3B02-1A37-D4DE5771ED0E}"/>
              </a:ext>
            </a:extLst>
          </p:cNvPr>
          <p:cNvSpPr txBox="1"/>
          <p:nvPr/>
        </p:nvSpPr>
        <p:spPr>
          <a:xfrm>
            <a:off x="152400" y="1219200"/>
            <a:ext cx="8839200" cy="4893647"/>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Accurate Detection</a:t>
            </a:r>
            <a:r>
              <a:rPr lang="en-US" sz="2400" dirty="0">
                <a:solidFill>
                  <a:schemeClr val="bg1"/>
                </a:solidFill>
                <a:latin typeface="Times New Roman" panose="02020603050405020304" pitchFamily="18" charset="0"/>
                <a:cs typeface="Times New Roman" panose="02020603050405020304" pitchFamily="18" charset="0"/>
              </a:rPr>
              <a:t>: The proposed ensemble deep learning model, incorporating vision transformers, is expected to achieve high accuracy in detecting colorectal abnormalities, leading to improved diagnostic precision.</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Early Intervention</a:t>
            </a:r>
            <a:r>
              <a:rPr lang="en-US" sz="2400" dirty="0">
                <a:solidFill>
                  <a:schemeClr val="bg1"/>
                </a:solidFill>
                <a:latin typeface="Times New Roman" panose="02020603050405020304" pitchFamily="18" charset="0"/>
                <a:cs typeface="Times New Roman" panose="02020603050405020304" pitchFamily="18" charset="0"/>
              </a:rPr>
              <a:t>: By enabling early detection of colorectal cancer, the system aims to facilitate timely intervention, potentially saving lives and improving patient outcomes.</a:t>
            </a:r>
          </a:p>
          <a:p>
            <a:pPr marL="342900" indent="-34290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Efficient Healthcare</a:t>
            </a:r>
            <a:r>
              <a:rPr lang="en-US" sz="2400" dirty="0">
                <a:solidFill>
                  <a:schemeClr val="bg1"/>
                </a:solidFill>
                <a:latin typeface="Times New Roman" panose="02020603050405020304" pitchFamily="18" charset="0"/>
                <a:cs typeface="Times New Roman" panose="02020603050405020304" pitchFamily="18" charset="0"/>
              </a:rPr>
              <a:t>: The implementation of automated diagnostic tools could enhance efficiency in healthcare delivery, streamlining the diagnostic process and reducing the burden on healthcare providers.</a:t>
            </a: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8</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523220"/>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Significance:</a:t>
            </a:r>
            <a:endParaRPr lang="en-US" sz="2800" b="1" dirty="0">
              <a:solidFill>
                <a:srgbClr val="FF0000"/>
              </a:solidFill>
              <a:latin typeface="Calibri" pitchFamily="34" charset="0"/>
              <a:cs typeface="Calibri" pitchFamily="34" charset="0"/>
            </a:endParaRPr>
          </a:p>
        </p:txBody>
      </p:sp>
      <p:sp>
        <p:nvSpPr>
          <p:cNvPr id="4" name="TextBox 3">
            <a:extLst>
              <a:ext uri="{FF2B5EF4-FFF2-40B4-BE49-F238E27FC236}">
                <a16:creationId xmlns:a16="http://schemas.microsoft.com/office/drawing/2014/main" id="{0B6715FF-386C-C098-5A5A-B1479240DB24}"/>
              </a:ext>
            </a:extLst>
          </p:cNvPr>
          <p:cNvSpPr txBox="1"/>
          <p:nvPr/>
        </p:nvSpPr>
        <p:spPr>
          <a:xfrm>
            <a:off x="381000" y="1443841"/>
            <a:ext cx="8534400" cy="3970318"/>
          </a:xfrm>
          <a:prstGeom prst="rect">
            <a:avLst/>
          </a:prstGeom>
          <a:noFill/>
        </p:spPr>
        <p:txBody>
          <a:bodyPr wrap="square">
            <a:spAutoFit/>
          </a:bodyPr>
          <a:lstStyle/>
          <a:p>
            <a:r>
              <a:rPr lang="en-US" sz="2800" dirty="0">
                <a:solidFill>
                  <a:schemeClr val="bg1"/>
                </a:solidFill>
              </a:rPr>
              <a:t>This research addresses the critical need for improved colorectal cancer detection through the integration of vision transformers with ensemble deep learning techniques. By combining these advanced methodologies, the study aims to enhance diagnostic precision and streamline healthcare delivery, thereby facilitating early intervention and personalized treatment strategies to improve patient outcomes.</a:t>
            </a:r>
            <a:endParaRPr lang="en-IN" sz="28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81F0B1A-4043-42DB-8196-1BC5AC3AD6A1}" type="slidenum">
              <a:rPr lang="en-US" smtClean="0"/>
              <a:pPr>
                <a:defRPr/>
              </a:pPr>
              <a:t>9</a:t>
            </a:fld>
            <a:endParaRPr lang="en-US"/>
          </a:p>
        </p:txBody>
      </p:sp>
      <p:pic>
        <p:nvPicPr>
          <p:cNvPr id="15366" name="Picture 6"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9" name="Rectangle 6"/>
          <p:cNvSpPr>
            <a:spLocks noChangeArrowheads="1"/>
          </p:cNvSpPr>
          <p:nvPr/>
        </p:nvSpPr>
        <p:spPr bwMode="auto">
          <a:xfrm>
            <a:off x="0" y="240792"/>
            <a:ext cx="8305800" cy="954107"/>
          </a:xfrm>
          <a:prstGeom prst="rect">
            <a:avLst/>
          </a:prstGeom>
          <a:noFill/>
          <a:ln w="9525">
            <a:noFill/>
            <a:miter lim="800000"/>
            <a:headEnd/>
            <a:tailEnd/>
          </a:ln>
        </p:spPr>
        <p:txBody>
          <a:bodyPr wrap="square">
            <a:spAutoFit/>
          </a:bodyPr>
          <a:lstStyle/>
          <a:p>
            <a:r>
              <a:rPr lang="en-US" sz="2800" b="1" dirty="0">
                <a:solidFill>
                  <a:srgbClr val="FFFF00"/>
                </a:solidFill>
                <a:latin typeface="Calibri" pitchFamily="34" charset="0"/>
                <a:cs typeface="Calibri" pitchFamily="34" charset="0"/>
              </a:rPr>
              <a:t>Challenges and Novelty: </a:t>
            </a:r>
          </a:p>
          <a:p>
            <a:endParaRPr lang="en-US" sz="2800" b="1" dirty="0">
              <a:solidFill>
                <a:srgbClr val="FF0000"/>
              </a:solidFill>
              <a:latin typeface="Calibri" pitchFamily="34" charset="0"/>
              <a:cs typeface="Calibri" pitchFamily="34" charset="0"/>
            </a:endParaRPr>
          </a:p>
        </p:txBody>
      </p:sp>
      <p:sp>
        <p:nvSpPr>
          <p:cNvPr id="4" name="TextBox 3">
            <a:extLst>
              <a:ext uri="{FF2B5EF4-FFF2-40B4-BE49-F238E27FC236}">
                <a16:creationId xmlns:a16="http://schemas.microsoft.com/office/drawing/2014/main" id="{6AE554DB-9BF6-1BEF-0117-184B4CD2123B}"/>
              </a:ext>
            </a:extLst>
          </p:cNvPr>
          <p:cNvSpPr txBox="1"/>
          <p:nvPr/>
        </p:nvSpPr>
        <p:spPr>
          <a:xfrm>
            <a:off x="381000" y="1406474"/>
            <a:ext cx="8382000" cy="4524315"/>
          </a:xfrm>
          <a:prstGeom prst="rect">
            <a:avLst/>
          </a:prstGeom>
          <a:noFill/>
        </p:spPr>
        <p:txBody>
          <a:bodyPr wrap="square">
            <a:spAutoFit/>
          </a:bodyPr>
          <a:lstStyle/>
          <a:p>
            <a:pPr marL="457200" indent="-4572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Computational Demands</a:t>
            </a:r>
            <a:r>
              <a:rPr lang="en-US" sz="2400" dirty="0">
                <a:solidFill>
                  <a:schemeClr val="bg1"/>
                </a:solidFill>
              </a:rPr>
              <a:t>: High computational resources are required for training deep models, potentially limiting scalability.</a:t>
            </a:r>
          </a:p>
          <a:p>
            <a:pPr marL="457200" indent="-457200">
              <a:buFont typeface="Arial" panose="020B0604020202020204" pitchFamily="34" charset="0"/>
              <a:buChar char="•"/>
            </a:pPr>
            <a:endParaRPr lang="en-US" sz="2400" dirty="0">
              <a:solidFill>
                <a:schemeClr val="bg1"/>
              </a:solidFill>
            </a:endParaRPr>
          </a:p>
          <a:p>
            <a:pPr marL="457200" indent="-4572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Integration Complexity</a:t>
            </a:r>
            <a:r>
              <a:rPr lang="en-US" sz="2400" dirty="0">
                <a:solidFill>
                  <a:schemeClr val="bg1"/>
                </a:solidFill>
              </a:rPr>
              <a:t>: Integrating diverse components into a cohesive system requires careful optimization and management.</a:t>
            </a:r>
          </a:p>
          <a:p>
            <a:pPr marL="457200" indent="-457200">
              <a:buFont typeface="Arial" panose="020B0604020202020204" pitchFamily="34" charset="0"/>
              <a:buChar char="•"/>
            </a:pPr>
            <a:endParaRPr lang="en-US" sz="2400" dirty="0">
              <a:solidFill>
                <a:schemeClr val="bg1"/>
              </a:solidFill>
            </a:endParaRPr>
          </a:p>
          <a:p>
            <a:pPr marL="457200" indent="-4572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Ensemble Framework</a:t>
            </a:r>
            <a:r>
              <a:rPr lang="en-US" sz="2400" dirty="0">
                <a:solidFill>
                  <a:schemeClr val="bg1"/>
                </a:solidFill>
              </a:rPr>
              <a:t>: Introducing an ensemble framework that combines vision transformers with fusion CNNs, </a:t>
            </a:r>
            <a:r>
              <a:rPr lang="en-US" sz="2400" dirty="0" err="1">
                <a:solidFill>
                  <a:schemeClr val="bg1"/>
                </a:solidFill>
              </a:rPr>
              <a:t>BiLSTM</a:t>
            </a:r>
            <a:r>
              <a:rPr lang="en-US" sz="2400" dirty="0">
                <a:solidFill>
                  <a:schemeClr val="bg1"/>
                </a:solidFill>
              </a:rPr>
              <a:t>, and multiclass SVMs, offering a novel approach to diagnostics.</a:t>
            </a:r>
            <a:endParaRPr lang="en-IN" sz="2400" dirty="0">
              <a:solidFill>
                <a:schemeClr val="bg1"/>
              </a:solidFill>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19448</TotalTime>
  <Words>652</Words>
  <Application>Microsoft Office PowerPoint</Application>
  <PresentationFormat>On-screen Show (4:3)</PresentationFormat>
  <Paragraphs>56</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Brush Script MT</vt:lpstr>
      <vt:lpstr>Calibri</vt:lpstr>
      <vt:lpstr>Franklin Gothic Book</vt:lpstr>
      <vt:lpstr>Times New Roman</vt:lpstr>
      <vt:lpstr>Wingdings 2</vt:lpstr>
      <vt:lpstr>Technic</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KATUKOORI NITHIN</cp:lastModifiedBy>
  <cp:revision>1886</cp:revision>
  <dcterms:created xsi:type="dcterms:W3CDTF">2011-03-29T09:15:57Z</dcterms:created>
  <dcterms:modified xsi:type="dcterms:W3CDTF">2024-05-11T02:16:09Z</dcterms:modified>
</cp:coreProperties>
</file>