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601" y="852982"/>
            <a:ext cx="1372489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54" y="717042"/>
            <a:ext cx="17966690" cy="1761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539" y="2889698"/>
            <a:ext cx="9088755" cy="282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6239" y="1509103"/>
            <a:ext cx="7233284" cy="1078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-10"/>
              <a:t>INTRODUCTION</a:t>
            </a:r>
            <a:endParaRPr sz="6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89" y="4217162"/>
            <a:ext cx="209550" cy="2095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1162" y="5554154"/>
            <a:ext cx="142875" cy="14287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91970" y="3860419"/>
            <a:ext cx="15932785" cy="5088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150">
                <a:latin typeface="Verdana"/>
                <a:cs typeface="Verdana"/>
              </a:rPr>
              <a:t>INTRODUCTION</a:t>
            </a:r>
            <a:r>
              <a:rPr dirty="0" sz="5150" spc="-265">
                <a:latin typeface="Verdana"/>
                <a:cs typeface="Verdana"/>
              </a:rPr>
              <a:t> </a:t>
            </a:r>
            <a:r>
              <a:rPr dirty="0" sz="5150">
                <a:latin typeface="Verdana"/>
                <a:cs typeface="Verdana"/>
              </a:rPr>
              <a:t>TO</a:t>
            </a:r>
            <a:r>
              <a:rPr dirty="0" sz="5150" spc="-265">
                <a:latin typeface="Verdana"/>
                <a:cs typeface="Verdana"/>
              </a:rPr>
              <a:t> </a:t>
            </a:r>
            <a:r>
              <a:rPr dirty="0" sz="5150" spc="-25">
                <a:latin typeface="Verdana"/>
                <a:cs typeface="Verdana"/>
              </a:rPr>
              <a:t>SQL</a:t>
            </a:r>
            <a:endParaRPr sz="5150">
              <a:latin typeface="Verdana"/>
              <a:cs typeface="Verdana"/>
            </a:endParaRPr>
          </a:p>
          <a:p>
            <a:pPr algn="just" marL="631190" marR="5080">
              <a:lnSpc>
                <a:spcPct val="100699"/>
              </a:lnSpc>
              <a:spcBef>
                <a:spcPts val="5290"/>
              </a:spcBef>
            </a:pPr>
            <a:r>
              <a:rPr dirty="0" sz="3350">
                <a:latin typeface="Verdana"/>
                <a:cs typeface="Verdana"/>
              </a:rPr>
              <a:t>SQL,  </a:t>
            </a:r>
            <a:r>
              <a:rPr dirty="0" sz="3350" spc="110">
                <a:latin typeface="Verdana"/>
                <a:cs typeface="Verdana"/>
              </a:rPr>
              <a:t>which</a:t>
            </a:r>
            <a:r>
              <a:rPr dirty="0" sz="3350">
                <a:latin typeface="Verdana"/>
                <a:cs typeface="Verdana"/>
              </a:rPr>
              <a:t>  stands</a:t>
            </a:r>
            <a:r>
              <a:rPr dirty="0" sz="3350" spc="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for</a:t>
            </a:r>
            <a:r>
              <a:rPr dirty="0" sz="3350" spc="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Structured  Query</a:t>
            </a:r>
            <a:r>
              <a:rPr dirty="0" sz="3350" spc="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Language,  is</a:t>
            </a:r>
            <a:r>
              <a:rPr dirty="0" sz="3350" spc="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a  </a:t>
            </a:r>
            <a:r>
              <a:rPr dirty="0" sz="3350" spc="45">
                <a:latin typeface="Verdana"/>
                <a:cs typeface="Verdana"/>
              </a:rPr>
              <a:t>domain- </a:t>
            </a:r>
            <a:r>
              <a:rPr dirty="0" sz="3350" spc="75">
                <a:latin typeface="Verdana"/>
                <a:cs typeface="Verdana"/>
              </a:rPr>
              <a:t>specific</a:t>
            </a:r>
            <a:r>
              <a:rPr dirty="0" sz="3350" spc="-90">
                <a:latin typeface="Verdana"/>
                <a:cs typeface="Verdana"/>
              </a:rPr>
              <a:t>  </a:t>
            </a:r>
            <a:r>
              <a:rPr dirty="0" sz="3350" spc="80">
                <a:latin typeface="Verdana"/>
                <a:cs typeface="Verdana"/>
              </a:rPr>
              <a:t>language</a:t>
            </a:r>
            <a:r>
              <a:rPr dirty="0" sz="3350" spc="-85">
                <a:latin typeface="Verdana"/>
                <a:cs typeface="Verdana"/>
              </a:rPr>
              <a:t>  </a:t>
            </a:r>
            <a:r>
              <a:rPr dirty="0" sz="3350" spc="55">
                <a:latin typeface="Verdana"/>
                <a:cs typeface="Verdana"/>
              </a:rPr>
              <a:t>used</a:t>
            </a:r>
            <a:r>
              <a:rPr dirty="0" sz="3350" spc="-90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for</a:t>
            </a:r>
            <a:r>
              <a:rPr dirty="0" sz="3350" spc="-85">
                <a:latin typeface="Verdana"/>
                <a:cs typeface="Verdana"/>
              </a:rPr>
              <a:t>  </a:t>
            </a:r>
            <a:r>
              <a:rPr dirty="0" sz="3350" spc="114">
                <a:latin typeface="Verdana"/>
                <a:cs typeface="Verdana"/>
              </a:rPr>
              <a:t>managing</a:t>
            </a:r>
            <a:r>
              <a:rPr dirty="0" sz="3350" spc="-85">
                <a:latin typeface="Verdana"/>
                <a:cs typeface="Verdana"/>
              </a:rPr>
              <a:t>  </a:t>
            </a:r>
            <a:r>
              <a:rPr dirty="0" sz="3350" spc="105">
                <a:latin typeface="Verdana"/>
                <a:cs typeface="Verdana"/>
              </a:rPr>
              <a:t>and</a:t>
            </a:r>
            <a:r>
              <a:rPr dirty="0" sz="3350" spc="-90">
                <a:latin typeface="Verdana"/>
                <a:cs typeface="Verdana"/>
              </a:rPr>
              <a:t>  </a:t>
            </a:r>
            <a:r>
              <a:rPr dirty="0" sz="3350" spc="80">
                <a:latin typeface="Verdana"/>
                <a:cs typeface="Verdana"/>
              </a:rPr>
              <a:t>manipulating</a:t>
            </a:r>
            <a:r>
              <a:rPr dirty="0" sz="3350" spc="-85">
                <a:latin typeface="Verdana"/>
                <a:cs typeface="Verdana"/>
              </a:rPr>
              <a:t>  </a:t>
            </a:r>
            <a:r>
              <a:rPr dirty="0" sz="3350" spc="-10">
                <a:latin typeface="Verdana"/>
                <a:cs typeface="Verdana"/>
              </a:rPr>
              <a:t>relational </a:t>
            </a:r>
            <a:r>
              <a:rPr dirty="0" sz="3350">
                <a:latin typeface="Verdana"/>
                <a:cs typeface="Verdana"/>
              </a:rPr>
              <a:t>databases.</a:t>
            </a:r>
            <a:r>
              <a:rPr dirty="0" sz="3350" spc="31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It</a:t>
            </a:r>
            <a:r>
              <a:rPr dirty="0" sz="3350" spc="31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is</a:t>
            </a:r>
            <a:r>
              <a:rPr dirty="0" sz="3350" spc="31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a</a:t>
            </a:r>
            <a:r>
              <a:rPr dirty="0" sz="3350" spc="31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standard</a:t>
            </a:r>
            <a:r>
              <a:rPr dirty="0" sz="3350" spc="315">
                <a:latin typeface="Verdana"/>
                <a:cs typeface="Verdana"/>
              </a:rPr>
              <a:t>  </a:t>
            </a:r>
            <a:r>
              <a:rPr dirty="0" sz="3350" spc="105">
                <a:latin typeface="Verdana"/>
                <a:cs typeface="Verdana"/>
              </a:rPr>
              <a:t>programming</a:t>
            </a:r>
            <a:r>
              <a:rPr dirty="0" sz="3350" spc="315">
                <a:latin typeface="Verdana"/>
                <a:cs typeface="Verdana"/>
              </a:rPr>
              <a:t>  </a:t>
            </a:r>
            <a:r>
              <a:rPr dirty="0" sz="3350" spc="80">
                <a:latin typeface="Verdana"/>
                <a:cs typeface="Verdana"/>
              </a:rPr>
              <a:t>language</a:t>
            </a:r>
            <a:r>
              <a:rPr dirty="0" sz="3350" spc="315">
                <a:latin typeface="Verdana"/>
                <a:cs typeface="Verdana"/>
              </a:rPr>
              <a:t>  </a:t>
            </a:r>
            <a:r>
              <a:rPr dirty="0" sz="3350" spc="-10">
                <a:latin typeface="Verdana"/>
                <a:cs typeface="Verdana"/>
              </a:rPr>
              <a:t>specifically </a:t>
            </a:r>
            <a:r>
              <a:rPr dirty="0" sz="3350" spc="80">
                <a:latin typeface="Verdana"/>
                <a:cs typeface="Verdana"/>
              </a:rPr>
              <a:t>designed</a:t>
            </a:r>
            <a:r>
              <a:rPr dirty="0" sz="3350" spc="409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for</a:t>
            </a:r>
            <a:r>
              <a:rPr dirty="0" sz="3350" spc="409">
                <a:latin typeface="Verdana"/>
                <a:cs typeface="Verdana"/>
              </a:rPr>
              <a:t>  </a:t>
            </a:r>
            <a:r>
              <a:rPr dirty="0" sz="3350" spc="50">
                <a:latin typeface="Verdana"/>
                <a:cs typeface="Verdana"/>
              </a:rPr>
              <a:t>interacting</a:t>
            </a:r>
            <a:r>
              <a:rPr dirty="0" sz="3350" spc="415">
                <a:latin typeface="Verdana"/>
                <a:cs typeface="Verdana"/>
              </a:rPr>
              <a:t>  </a:t>
            </a:r>
            <a:r>
              <a:rPr dirty="0" sz="3350" spc="85">
                <a:latin typeface="Verdana"/>
                <a:cs typeface="Verdana"/>
              </a:rPr>
              <a:t>with</a:t>
            </a:r>
            <a:r>
              <a:rPr dirty="0" sz="3350" spc="409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relational</a:t>
            </a:r>
            <a:r>
              <a:rPr dirty="0" sz="3350" spc="409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database</a:t>
            </a:r>
            <a:r>
              <a:rPr dirty="0" sz="3350" spc="409">
                <a:latin typeface="Verdana"/>
                <a:cs typeface="Verdana"/>
              </a:rPr>
              <a:t>  </a:t>
            </a:r>
            <a:r>
              <a:rPr dirty="0" sz="3350" spc="100">
                <a:latin typeface="Verdana"/>
                <a:cs typeface="Verdana"/>
              </a:rPr>
              <a:t>management </a:t>
            </a:r>
            <a:r>
              <a:rPr dirty="0" sz="3350">
                <a:latin typeface="Verdana"/>
                <a:cs typeface="Verdana"/>
              </a:rPr>
              <a:t>systems</a:t>
            </a:r>
            <a:r>
              <a:rPr dirty="0" sz="3350" spc="46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(RDBMS).</a:t>
            </a:r>
            <a:r>
              <a:rPr dirty="0" sz="3350" spc="47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SQL</a:t>
            </a:r>
            <a:r>
              <a:rPr dirty="0" sz="3350" spc="47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provides</a:t>
            </a:r>
            <a:r>
              <a:rPr dirty="0" sz="3350" spc="47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a</a:t>
            </a:r>
            <a:r>
              <a:rPr dirty="0" sz="3350" spc="47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set</a:t>
            </a:r>
            <a:r>
              <a:rPr dirty="0" sz="3350" spc="47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of</a:t>
            </a:r>
            <a:r>
              <a:rPr dirty="0" sz="3350" spc="475">
                <a:latin typeface="Verdana"/>
                <a:cs typeface="Verdana"/>
              </a:rPr>
              <a:t> </a:t>
            </a:r>
            <a:r>
              <a:rPr dirty="0" sz="3350" spc="114">
                <a:latin typeface="Verdana"/>
                <a:cs typeface="Verdana"/>
              </a:rPr>
              <a:t>commands</a:t>
            </a:r>
            <a:r>
              <a:rPr dirty="0" sz="3350" spc="47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for</a:t>
            </a:r>
            <a:r>
              <a:rPr dirty="0" sz="3350" spc="475">
                <a:latin typeface="Verdana"/>
                <a:cs typeface="Verdana"/>
              </a:rPr>
              <a:t> </a:t>
            </a:r>
            <a:r>
              <a:rPr dirty="0" sz="3350" spc="60">
                <a:latin typeface="Verdana"/>
                <a:cs typeface="Verdana"/>
              </a:rPr>
              <a:t>performing </a:t>
            </a:r>
            <a:r>
              <a:rPr dirty="0" sz="3350">
                <a:latin typeface="Verdana"/>
                <a:cs typeface="Verdana"/>
              </a:rPr>
              <a:t>tasks</a:t>
            </a:r>
            <a:r>
              <a:rPr dirty="0" sz="3350" spc="-5">
                <a:latin typeface="Verdana"/>
                <a:cs typeface="Verdana"/>
              </a:rPr>
              <a:t>  </a:t>
            </a:r>
            <a:r>
              <a:rPr dirty="0" sz="3350" spc="70">
                <a:latin typeface="Verdana"/>
                <a:cs typeface="Verdana"/>
              </a:rPr>
              <a:t>such</a:t>
            </a:r>
            <a:r>
              <a:rPr dirty="0" sz="3350">
                <a:latin typeface="Verdana"/>
                <a:cs typeface="Verdana"/>
              </a:rPr>
              <a:t>  as  </a:t>
            </a:r>
            <a:r>
              <a:rPr dirty="0" sz="3350" spc="60">
                <a:latin typeface="Verdana"/>
                <a:cs typeface="Verdana"/>
              </a:rPr>
              <a:t>querying</a:t>
            </a:r>
            <a:r>
              <a:rPr dirty="0" sz="3350" spc="-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data,  </a:t>
            </a:r>
            <a:r>
              <a:rPr dirty="0" sz="3350" spc="105">
                <a:latin typeface="Verdana"/>
                <a:cs typeface="Verdana"/>
              </a:rPr>
              <a:t>updating</a:t>
            </a:r>
            <a:r>
              <a:rPr dirty="0" sz="3350">
                <a:latin typeface="Verdana"/>
                <a:cs typeface="Verdana"/>
              </a:rPr>
              <a:t>  data,</a:t>
            </a:r>
            <a:r>
              <a:rPr dirty="0" sz="3350" spc="-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inserting</a:t>
            </a:r>
            <a:r>
              <a:rPr dirty="0" sz="3350" spc="5">
                <a:latin typeface="Verdana"/>
                <a:cs typeface="Verdana"/>
              </a:rPr>
              <a:t>  </a:t>
            </a:r>
            <a:r>
              <a:rPr dirty="0" sz="3350">
                <a:latin typeface="Verdana"/>
                <a:cs typeface="Verdana"/>
              </a:rPr>
              <a:t>data,</a:t>
            </a:r>
            <a:r>
              <a:rPr dirty="0" sz="3350" spc="-5">
                <a:latin typeface="Verdana"/>
                <a:cs typeface="Verdana"/>
              </a:rPr>
              <a:t>  </a:t>
            </a:r>
            <a:r>
              <a:rPr dirty="0" sz="3350" spc="80">
                <a:latin typeface="Verdana"/>
                <a:cs typeface="Verdana"/>
              </a:rPr>
              <a:t>and </a:t>
            </a:r>
            <a:r>
              <a:rPr dirty="0" sz="3350" spc="114">
                <a:latin typeface="Verdana"/>
                <a:cs typeface="Verdana"/>
              </a:rPr>
              <a:t>managing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65">
                <a:latin typeface="Verdana"/>
                <a:cs typeface="Verdana"/>
              </a:rPr>
              <a:t>the</a:t>
            </a:r>
            <a:r>
              <a:rPr dirty="0" sz="3350" spc="-22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structure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of</a:t>
            </a:r>
            <a:r>
              <a:rPr dirty="0" sz="3350" spc="-225">
                <a:latin typeface="Verdana"/>
                <a:cs typeface="Verdana"/>
              </a:rPr>
              <a:t> </a:t>
            </a:r>
            <a:r>
              <a:rPr dirty="0" sz="3350" spc="-50">
                <a:latin typeface="Verdana"/>
                <a:cs typeface="Verdana"/>
              </a:rPr>
              <a:t>a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-10">
                <a:latin typeface="Verdana"/>
                <a:cs typeface="Verdana"/>
              </a:rPr>
              <a:t>database.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82" y="403009"/>
            <a:ext cx="1254569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76960" algn="l"/>
                <a:tab pos="2181860" algn="l"/>
                <a:tab pos="3827779" algn="l"/>
                <a:tab pos="5434330" algn="l"/>
                <a:tab pos="7091045" algn="l"/>
                <a:tab pos="9370060" algn="l"/>
              </a:tabLst>
            </a:pPr>
            <a:r>
              <a:rPr dirty="0"/>
              <a:t>6</a:t>
            </a:r>
            <a:r>
              <a:rPr dirty="0" spc="-70"/>
              <a:t> </a:t>
            </a:r>
            <a:r>
              <a:rPr dirty="0" spc="1080"/>
              <a:t>.</a:t>
            </a:r>
            <a:r>
              <a:rPr dirty="0"/>
              <a:t>	</a:t>
            </a:r>
            <a:r>
              <a:rPr dirty="0" spc="420"/>
              <a:t>"</a:t>
            </a:r>
            <a:r>
              <a:rPr dirty="0" spc="-785"/>
              <a:t> </a:t>
            </a:r>
            <a:r>
              <a:rPr dirty="0" spc="-1864"/>
              <a:t>W</a:t>
            </a:r>
            <a:r>
              <a:rPr dirty="0"/>
              <a:t>	h</a:t>
            </a:r>
            <a:r>
              <a:rPr dirty="0" spc="195"/>
              <a:t> </a:t>
            </a:r>
            <a:r>
              <a:rPr dirty="0"/>
              <a:t>a</a:t>
            </a:r>
            <a:r>
              <a:rPr dirty="0" spc="-100"/>
              <a:t> </a:t>
            </a:r>
            <a:r>
              <a:rPr dirty="0" spc="660"/>
              <a:t>t</a:t>
            </a:r>
            <a:r>
              <a:rPr dirty="0"/>
              <a:t>	a</a:t>
            </a:r>
            <a:r>
              <a:rPr dirty="0" spc="-35"/>
              <a:t> </a:t>
            </a:r>
            <a:r>
              <a:rPr dirty="0" spc="480"/>
              <a:t>re</a:t>
            </a:r>
            <a:r>
              <a:rPr dirty="0"/>
              <a:t>	</a:t>
            </a:r>
            <a:r>
              <a:rPr dirty="0" spc="480"/>
              <a:t>th</a:t>
            </a:r>
            <a:r>
              <a:rPr dirty="0" spc="365"/>
              <a:t> </a:t>
            </a:r>
            <a:r>
              <a:rPr dirty="0" spc="-50"/>
              <a:t>e</a:t>
            </a:r>
            <a:r>
              <a:rPr dirty="0"/>
              <a:t>	</a:t>
            </a:r>
            <a:r>
              <a:rPr dirty="0" spc="484"/>
              <a:t>to</a:t>
            </a:r>
            <a:r>
              <a:rPr dirty="0" spc="175"/>
              <a:t> </a:t>
            </a:r>
            <a:r>
              <a:rPr dirty="0" spc="565"/>
              <a:t>ta</a:t>
            </a:r>
            <a:r>
              <a:rPr dirty="0" spc="20"/>
              <a:t> </a:t>
            </a:r>
            <a:r>
              <a:rPr dirty="0" spc="1125"/>
              <a:t>l</a:t>
            </a:r>
            <a:r>
              <a:rPr dirty="0"/>
              <a:t>	b</a:t>
            </a:r>
            <a:r>
              <a:rPr dirty="0" spc="195"/>
              <a:t> </a:t>
            </a:r>
            <a:r>
              <a:rPr dirty="0"/>
              <a:t>u</a:t>
            </a:r>
            <a:r>
              <a:rPr dirty="0" spc="175"/>
              <a:t> </a:t>
            </a:r>
            <a:r>
              <a:rPr dirty="0"/>
              <a:t>d</a:t>
            </a:r>
            <a:r>
              <a:rPr dirty="0" spc="195"/>
              <a:t> </a:t>
            </a:r>
            <a:r>
              <a:rPr dirty="0"/>
              <a:t>g</a:t>
            </a:r>
            <a:r>
              <a:rPr dirty="0" spc="220"/>
              <a:t> </a:t>
            </a:r>
            <a:r>
              <a:rPr dirty="0"/>
              <a:t>e</a:t>
            </a:r>
            <a:r>
              <a:rPr dirty="0" spc="-40"/>
              <a:t> </a:t>
            </a:r>
            <a:r>
              <a:rPr dirty="0" spc="710"/>
              <a:t>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64563" y="403009"/>
            <a:ext cx="498411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06545" algn="l"/>
              </a:tabLst>
            </a:pP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-5" b="1">
                <a:latin typeface="Tahoma"/>
                <a:cs typeface="Tahoma"/>
              </a:rPr>
              <a:t> </a:t>
            </a:r>
            <a:r>
              <a:rPr dirty="0" sz="4100" spc="675" b="1">
                <a:latin typeface="Tahoma"/>
                <a:cs typeface="Tahoma"/>
              </a:rPr>
              <a:t>llo</a:t>
            </a:r>
            <a:r>
              <a:rPr dirty="0" sz="4100" spc="165" b="1">
                <a:latin typeface="Tahoma"/>
                <a:cs typeface="Tahoma"/>
              </a:rPr>
              <a:t> </a:t>
            </a: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254" b="1">
                <a:latin typeface="Tahoma"/>
                <a:cs typeface="Tahoma"/>
              </a:rPr>
              <a:t> </a:t>
            </a:r>
            <a:r>
              <a:rPr dirty="0" sz="4100" spc="-2000" b="1">
                <a:latin typeface="Tahoma"/>
                <a:cs typeface="Tahoma"/>
              </a:rPr>
              <a:t>s</a:t>
            </a:r>
            <a:r>
              <a:rPr dirty="0" sz="4100" spc="-15" b="1">
                <a:latin typeface="Tahoma"/>
                <a:cs typeface="Tahoma"/>
              </a:rPr>
              <a:t>a</a:t>
            </a:r>
            <a:r>
              <a:rPr dirty="0" sz="4100" spc="15" b="1">
                <a:latin typeface="Tahoma"/>
                <a:cs typeface="Tahoma"/>
              </a:rPr>
              <a:t> </a:t>
            </a:r>
            <a:r>
              <a:rPr dirty="0" sz="4100" spc="-150" b="1">
                <a:latin typeface="Tahoma"/>
                <a:cs typeface="Tahoma"/>
              </a:rPr>
              <a:t>t</a:t>
            </a:r>
            <a:r>
              <a:rPr dirty="0" sz="4100" spc="-800" b="1">
                <a:latin typeface="Tahoma"/>
                <a:cs typeface="Tahoma"/>
              </a:rPr>
              <a:t>f</a:t>
            </a:r>
            <a:r>
              <a:rPr dirty="0" sz="4100" spc="-490" b="1">
                <a:latin typeface="Tahoma"/>
                <a:cs typeface="Tahoma"/>
              </a:rPr>
              <a:t>e</a:t>
            </a:r>
            <a:r>
              <a:rPr dirty="0" sz="4100" spc="-290" b="1">
                <a:latin typeface="Tahoma"/>
                <a:cs typeface="Tahoma"/>
              </a:rPr>
              <a:t>o</a:t>
            </a:r>
            <a:r>
              <a:rPr dirty="0" sz="4100" spc="-425" b="1">
                <a:latin typeface="Tahoma"/>
                <a:cs typeface="Tahoma"/>
              </a:rPr>
              <a:t>d</a:t>
            </a:r>
            <a:r>
              <a:rPr dirty="0" sz="4100" spc="200" b="1">
                <a:latin typeface="Tahoma"/>
                <a:cs typeface="Tahoma"/>
              </a:rPr>
              <a:t>r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-1190" b="1">
                <a:latin typeface="Tahoma"/>
                <a:cs typeface="Tahoma"/>
              </a:rPr>
              <a:t>t</a:t>
            </a:r>
            <a:r>
              <a:rPr dirty="0" sz="4100" spc="-350" b="1">
                <a:latin typeface="Tahoma"/>
                <a:cs typeface="Tahoma"/>
              </a:rPr>
              <a:t>e</a:t>
            </a:r>
            <a:r>
              <a:rPr dirty="0" sz="4100" spc="-910" b="1">
                <a:latin typeface="Tahoma"/>
                <a:cs typeface="Tahoma"/>
              </a:rPr>
              <a:t>o</a:t>
            </a:r>
            <a:r>
              <a:rPr dirty="0" sz="4100" b="1">
                <a:latin typeface="Tahoma"/>
                <a:cs typeface="Tahoma"/>
              </a:rPr>
              <a:t>a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3782" y="1031659"/>
            <a:ext cx="18154015" cy="4096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31030" algn="l"/>
                <a:tab pos="6182360" algn="l"/>
                <a:tab pos="8199120" algn="l"/>
                <a:tab pos="10871835" algn="l"/>
                <a:tab pos="13601065" algn="l"/>
              </a:tabLst>
            </a:pP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225" b="1">
                <a:latin typeface="Tahoma"/>
                <a:cs typeface="Tahoma"/>
              </a:rPr>
              <a:t> </a:t>
            </a:r>
            <a:r>
              <a:rPr dirty="0" sz="4100" spc="710" b="1">
                <a:latin typeface="Tahoma"/>
                <a:cs typeface="Tahoma"/>
              </a:rPr>
              <a:t>lie</a:t>
            </a:r>
            <a:r>
              <a:rPr dirty="0" sz="4100" spc="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250" b="1">
                <a:latin typeface="Tahoma"/>
                <a:cs typeface="Tahoma"/>
              </a:rPr>
              <a:t> </a:t>
            </a:r>
            <a:r>
              <a:rPr dirty="0" sz="4100" spc="1420" b="1">
                <a:latin typeface="Tahoma"/>
                <a:cs typeface="Tahoma"/>
              </a:rPr>
              <a:t>t</a:t>
            </a:r>
            <a:r>
              <a:rPr dirty="0" sz="4100" spc="915" b="1">
                <a:latin typeface="Tahoma"/>
                <a:cs typeface="Tahoma"/>
              </a:rPr>
              <a:t>,</a:t>
            </a:r>
            <a:r>
              <a:rPr dirty="0" sz="4100" spc="-34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-6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27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d</a:t>
            </a:r>
            <a:r>
              <a:rPr dirty="0" sz="4100" b="1">
                <a:latin typeface="Tahoma"/>
                <a:cs typeface="Tahoma"/>
              </a:rPr>
              <a:t>	h</a:t>
            </a:r>
            <a:r>
              <a:rPr dirty="0" sz="4100" spc="17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o</a:t>
            </a:r>
            <a:r>
              <a:rPr dirty="0" sz="4100" spc="-45" b="1">
                <a:latin typeface="Tahoma"/>
                <a:cs typeface="Tahoma"/>
              </a:rPr>
              <a:t> </a:t>
            </a:r>
            <a:r>
              <a:rPr dirty="0" sz="4100" spc="-1295" b="1">
                <a:latin typeface="Tahoma"/>
                <a:cs typeface="Tahoma"/>
              </a:rPr>
              <a:t>w</a:t>
            </a:r>
            <a:r>
              <a:rPr dirty="0" sz="4100" b="1">
                <a:latin typeface="Tahoma"/>
                <a:cs typeface="Tahoma"/>
              </a:rPr>
              <a:t>	d</a:t>
            </a:r>
            <a:r>
              <a:rPr dirty="0" sz="4100" spc="229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o</a:t>
            </a:r>
            <a:r>
              <a:rPr dirty="0" sz="4100" spc="7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-15" b="1">
                <a:latin typeface="Tahoma"/>
                <a:cs typeface="Tahoma"/>
              </a:rPr>
              <a:t> </a:t>
            </a:r>
            <a:r>
              <a:rPr dirty="0" sz="4100" spc="245" b="1">
                <a:latin typeface="Tahoma"/>
                <a:cs typeface="Tahoma"/>
              </a:rPr>
              <a:t>s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894" b="1">
                <a:latin typeface="Tahoma"/>
                <a:cs typeface="Tahoma"/>
              </a:rPr>
              <a:t>it</a:t>
            </a:r>
            <a:r>
              <a:rPr dirty="0" sz="4100" spc="39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v</a:t>
            </a:r>
            <a:r>
              <a:rPr dirty="0" sz="4100" spc="-17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5" b="1">
                <a:latin typeface="Tahoma"/>
                <a:cs typeface="Tahoma"/>
              </a:rPr>
              <a:t> </a:t>
            </a:r>
            <a:r>
              <a:rPr dirty="0" sz="4100" spc="825" b="1">
                <a:latin typeface="Tahoma"/>
                <a:cs typeface="Tahoma"/>
              </a:rPr>
              <a:t>r</a:t>
            </a:r>
            <a:r>
              <a:rPr dirty="0" sz="4100" spc="315" b="1">
                <a:latin typeface="Tahoma"/>
                <a:cs typeface="Tahoma"/>
              </a:rPr>
              <a:t>y</a:t>
            </a:r>
            <a:r>
              <a:rPr dirty="0" sz="4100" b="1">
                <a:latin typeface="Tahoma"/>
                <a:cs typeface="Tahoma"/>
              </a:rPr>
              <a:t>	a</a:t>
            </a:r>
            <a:r>
              <a:rPr dirty="0" sz="4100" spc="20" b="1">
                <a:latin typeface="Tahoma"/>
                <a:cs typeface="Tahoma"/>
              </a:rPr>
              <a:t> </a:t>
            </a: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100" b="1">
                <a:latin typeface="Tahoma"/>
                <a:cs typeface="Tahoma"/>
              </a:rPr>
              <a:t> </a:t>
            </a:r>
            <a:r>
              <a:rPr dirty="0" sz="4100" spc="455" b="1">
                <a:latin typeface="Tahoma"/>
                <a:cs typeface="Tahoma"/>
              </a:rPr>
              <a:t>ro</a:t>
            </a:r>
            <a:r>
              <a:rPr dirty="0" sz="4100" spc="165" b="1">
                <a:latin typeface="Tahoma"/>
                <a:cs typeface="Tahoma"/>
              </a:rPr>
              <a:t> </a:t>
            </a:r>
            <a:r>
              <a:rPr dirty="0" sz="4100" spc="295" b="1">
                <a:latin typeface="Tahoma"/>
                <a:cs typeface="Tahoma"/>
              </a:rPr>
              <a:t>s</a:t>
            </a:r>
            <a:r>
              <a:rPr dirty="0" sz="4100" spc="-360" b="1">
                <a:latin typeface="Tahoma"/>
                <a:cs typeface="Tahoma"/>
              </a:rPr>
              <a:t> </a:t>
            </a:r>
            <a:r>
              <a:rPr dirty="0" sz="4100" spc="245" b="1">
                <a:latin typeface="Tahoma"/>
                <a:cs typeface="Tahoma"/>
              </a:rPr>
              <a:t>s</a:t>
            </a:r>
            <a:r>
              <a:rPr dirty="0" sz="4100" b="1">
                <a:latin typeface="Tahoma"/>
                <a:cs typeface="Tahoma"/>
              </a:rPr>
              <a:t>	d</a:t>
            </a:r>
            <a:r>
              <a:rPr dirty="0" sz="4100" spc="280" b="1">
                <a:latin typeface="Tahoma"/>
                <a:cs typeface="Tahoma"/>
              </a:rPr>
              <a:t> </a:t>
            </a:r>
            <a:r>
              <a:rPr dirty="0" sz="4100" spc="795" b="1">
                <a:latin typeface="Tahoma"/>
                <a:cs typeface="Tahoma"/>
              </a:rPr>
              <a:t>iffe</a:t>
            </a:r>
            <a:r>
              <a:rPr dirty="0" sz="4100" spc="25" b="1">
                <a:latin typeface="Tahoma"/>
                <a:cs typeface="Tahoma"/>
              </a:rPr>
              <a:t> </a:t>
            </a:r>
            <a:r>
              <a:rPr dirty="0" sz="4100" spc="505" b="1">
                <a:latin typeface="Tahoma"/>
                <a:cs typeface="Tahoma"/>
              </a:rPr>
              <a:t>re</a:t>
            </a:r>
            <a:r>
              <a:rPr dirty="0" sz="4100" spc="3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275" b="1">
                <a:latin typeface="Tahoma"/>
                <a:cs typeface="Tahoma"/>
              </a:rPr>
              <a:t> </a:t>
            </a:r>
            <a:r>
              <a:rPr dirty="0" sz="4100" spc="710" b="1">
                <a:latin typeface="Tahoma"/>
                <a:cs typeface="Tahoma"/>
              </a:rPr>
              <a:t>t</a:t>
            </a:r>
            <a:r>
              <a:rPr dirty="0" sz="4100" spc="335" b="1">
                <a:latin typeface="Tahoma"/>
                <a:cs typeface="Tahoma"/>
              </a:rPr>
              <a:t> </a:t>
            </a: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17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o</a:t>
            </a:r>
            <a:endParaRPr sz="4100">
              <a:latin typeface="Tahoma"/>
              <a:cs typeface="Tahoma"/>
            </a:endParaRPr>
          </a:p>
          <a:p>
            <a:pPr marL="199390" marR="8926830">
              <a:lnSpc>
                <a:spcPct val="100000"/>
              </a:lnSpc>
              <a:spcBef>
                <a:spcPts val="4605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285">
                <a:latin typeface="Verdana"/>
                <a:cs typeface="Verdana"/>
              </a:rPr>
              <a:t> </a:t>
            </a:r>
            <a:r>
              <a:rPr dirty="0" sz="3750" spc="-155">
                <a:latin typeface="Verdana"/>
                <a:cs typeface="Verdana"/>
              </a:rPr>
              <a:t>c.user_id,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c.company_name, </a:t>
            </a:r>
            <a:r>
              <a:rPr dirty="0" sz="3750" spc="-25">
                <a:latin typeface="Verdana"/>
                <a:cs typeface="Verdana"/>
              </a:rPr>
              <a:t>SUM(np.budget)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85">
                <a:latin typeface="Verdana"/>
                <a:cs typeface="Verdana"/>
              </a:rPr>
              <a:t>AS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total_budget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19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clients</a:t>
            </a:r>
            <a:r>
              <a:rPr dirty="0" sz="3750" spc="-190">
                <a:latin typeface="Verdana"/>
                <a:cs typeface="Verdana"/>
              </a:rPr>
              <a:t> </a:t>
            </a:r>
            <a:r>
              <a:rPr dirty="0" sz="3750" spc="155">
                <a:latin typeface="Verdana"/>
                <a:cs typeface="Verdana"/>
              </a:rPr>
              <a:t>c</a:t>
            </a:r>
            <a:r>
              <a:rPr dirty="0" sz="3750" spc="-190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JOIN</a:t>
            </a:r>
            <a:r>
              <a:rPr dirty="0" sz="3750" spc="-19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newproject</a:t>
            </a:r>
            <a:r>
              <a:rPr dirty="0" sz="3750" spc="-190">
                <a:latin typeface="Verdana"/>
                <a:cs typeface="Verdana"/>
              </a:rPr>
              <a:t> </a:t>
            </a:r>
            <a:r>
              <a:rPr dirty="0" sz="3750" spc="135">
                <a:latin typeface="Verdana"/>
                <a:cs typeface="Verdana"/>
              </a:rPr>
              <a:t>np </a:t>
            </a:r>
            <a:r>
              <a:rPr dirty="0" sz="3750" spc="200">
                <a:latin typeface="Verdana"/>
                <a:cs typeface="Verdana"/>
              </a:rPr>
              <a:t>ON</a:t>
            </a:r>
            <a:r>
              <a:rPr dirty="0" sz="3750" spc="-310">
                <a:latin typeface="Verdana"/>
                <a:cs typeface="Verdana"/>
              </a:rPr>
              <a:t> </a:t>
            </a:r>
            <a:r>
              <a:rPr dirty="0" sz="3750" spc="-105">
                <a:latin typeface="Verdana"/>
                <a:cs typeface="Verdana"/>
              </a:rPr>
              <a:t>c.user_id</a:t>
            </a:r>
            <a:r>
              <a:rPr dirty="0" sz="3750" spc="-310">
                <a:latin typeface="Verdana"/>
                <a:cs typeface="Verdana"/>
              </a:rPr>
              <a:t> </a:t>
            </a:r>
            <a:r>
              <a:rPr dirty="0" sz="3750" spc="-925">
                <a:latin typeface="Verdana"/>
                <a:cs typeface="Verdana"/>
              </a:rPr>
              <a:t>=</a:t>
            </a:r>
            <a:r>
              <a:rPr dirty="0" sz="3750" spc="-310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np.client_id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160">
                <a:latin typeface="Verdana"/>
                <a:cs typeface="Verdana"/>
              </a:rPr>
              <a:t>GROUP</a:t>
            </a:r>
            <a:r>
              <a:rPr dirty="0" sz="3750" spc="-310">
                <a:latin typeface="Verdana"/>
                <a:cs typeface="Verdana"/>
              </a:rPr>
              <a:t> </a:t>
            </a:r>
            <a:r>
              <a:rPr dirty="0" sz="3750" spc="80">
                <a:latin typeface="Verdana"/>
                <a:cs typeface="Verdana"/>
              </a:rPr>
              <a:t>BY </a:t>
            </a:r>
            <a:r>
              <a:rPr dirty="0" sz="3750" spc="-155">
                <a:latin typeface="Verdana"/>
                <a:cs typeface="Verdana"/>
              </a:rPr>
              <a:t>c.user_id,</a:t>
            </a:r>
            <a:r>
              <a:rPr dirty="0" sz="3750" spc="-245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c.company_name;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5969093"/>
            <a:ext cx="9143999" cy="2888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186" y="2570772"/>
            <a:ext cx="899668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140">
                <a:latin typeface="Verdana"/>
                <a:cs typeface="Verdana"/>
              </a:rPr>
              <a:t>skills,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200">
                <a:latin typeface="Verdana"/>
                <a:cs typeface="Verdana"/>
              </a:rPr>
              <a:t>COUNT(*)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85">
                <a:latin typeface="Verdana"/>
                <a:cs typeface="Verdana"/>
              </a:rPr>
              <a:t>AS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skill_count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freelancer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160">
                <a:latin typeface="Verdana"/>
                <a:cs typeface="Verdana"/>
              </a:rPr>
              <a:t>GROUP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105">
                <a:latin typeface="Verdana"/>
                <a:cs typeface="Verdana"/>
              </a:rPr>
              <a:t>BY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skills;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74" y="304482"/>
            <a:ext cx="17099915" cy="1282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4100" spc="-35" b="1">
                <a:latin typeface="Tahoma"/>
                <a:cs typeface="Tahoma"/>
              </a:rPr>
              <a:t>7."What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is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spc="114" b="1">
                <a:latin typeface="Tahoma"/>
                <a:cs typeface="Tahoma"/>
              </a:rPr>
              <a:t>the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spc="60" b="1">
                <a:latin typeface="Tahoma"/>
                <a:cs typeface="Tahoma"/>
              </a:rPr>
              <a:t>distribution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of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skills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spc="215" b="1">
                <a:latin typeface="Tahoma"/>
                <a:cs typeface="Tahoma"/>
              </a:rPr>
              <a:t>among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spc="50" b="1">
                <a:latin typeface="Tahoma"/>
                <a:cs typeface="Tahoma"/>
              </a:rPr>
              <a:t>freelancers,</a:t>
            </a:r>
            <a:r>
              <a:rPr dirty="0" sz="4100" spc="-80" b="1">
                <a:latin typeface="Tahoma"/>
                <a:cs typeface="Tahoma"/>
              </a:rPr>
              <a:t> </a:t>
            </a:r>
            <a:r>
              <a:rPr dirty="0" sz="4100" spc="175" b="1">
                <a:latin typeface="Tahoma"/>
                <a:cs typeface="Tahoma"/>
              </a:rPr>
              <a:t>and</a:t>
            </a:r>
            <a:r>
              <a:rPr dirty="0" sz="4100" spc="-75" b="1">
                <a:latin typeface="Tahoma"/>
                <a:cs typeface="Tahoma"/>
              </a:rPr>
              <a:t> </a:t>
            </a:r>
            <a:r>
              <a:rPr dirty="0" sz="4100" spc="95" b="1">
                <a:latin typeface="Tahoma"/>
                <a:cs typeface="Tahoma"/>
              </a:rPr>
              <a:t>how </a:t>
            </a:r>
            <a:r>
              <a:rPr dirty="0" sz="4100" spc="145" b="1">
                <a:latin typeface="Tahoma"/>
                <a:cs typeface="Tahoma"/>
              </a:rPr>
              <a:t>many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spc="80" b="1">
                <a:latin typeface="Tahoma"/>
                <a:cs typeface="Tahoma"/>
              </a:rPr>
              <a:t>freelancers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65" b="1">
                <a:latin typeface="Tahoma"/>
                <a:cs typeface="Tahoma"/>
              </a:rPr>
              <a:t>possess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spc="125" b="1">
                <a:latin typeface="Tahoma"/>
                <a:cs typeface="Tahoma"/>
              </a:rPr>
              <a:t>each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-10" b="1">
                <a:latin typeface="Tahoma"/>
                <a:cs typeface="Tahoma"/>
              </a:rPr>
              <a:t>skill?"</a:t>
            </a:r>
            <a:endParaRPr sz="4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3793" y="1822165"/>
            <a:ext cx="8124824" cy="81476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9120" y="360312"/>
            <a:ext cx="1623377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8."What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 spc="114"/>
              <a:t>the</a:t>
            </a:r>
            <a:r>
              <a:rPr dirty="0" spc="-15"/>
              <a:t> </a:t>
            </a:r>
            <a:r>
              <a:rPr dirty="0" spc="65"/>
              <a:t>average</a:t>
            </a:r>
            <a:r>
              <a:rPr dirty="0" spc="-15"/>
              <a:t> </a:t>
            </a:r>
            <a:r>
              <a:rPr dirty="0" spc="165"/>
              <a:t>budget</a:t>
            </a:r>
            <a:r>
              <a:rPr dirty="0" spc="-15"/>
              <a:t> </a:t>
            </a:r>
            <a:r>
              <a:rPr dirty="0" spc="75"/>
              <a:t>allocated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projects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 spc="105"/>
              <a:t>each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29120" y="988962"/>
            <a:ext cx="15607030" cy="5281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b="1">
                <a:latin typeface="Tahoma"/>
                <a:cs typeface="Tahoma"/>
              </a:rPr>
              <a:t>client,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spc="175" b="1">
                <a:latin typeface="Tahoma"/>
                <a:cs typeface="Tahoma"/>
              </a:rPr>
              <a:t>and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spc="120" b="1">
                <a:latin typeface="Tahoma"/>
                <a:cs typeface="Tahoma"/>
              </a:rPr>
              <a:t>how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spc="120" b="1">
                <a:latin typeface="Tahoma"/>
                <a:cs typeface="Tahoma"/>
              </a:rPr>
              <a:t>does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it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vary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spc="215" b="1">
                <a:latin typeface="Tahoma"/>
                <a:cs typeface="Tahoma"/>
              </a:rPr>
              <a:t>among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spc="45" b="1">
                <a:latin typeface="Tahoma"/>
                <a:cs typeface="Tahoma"/>
              </a:rPr>
              <a:t>different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spc="75" b="1">
                <a:latin typeface="Tahoma"/>
                <a:cs typeface="Tahoma"/>
              </a:rPr>
              <a:t>companies?"</a:t>
            </a:r>
            <a:endParaRPr sz="4100">
              <a:latin typeface="Tahoma"/>
              <a:cs typeface="Tahoma"/>
            </a:endParaRPr>
          </a:p>
          <a:p>
            <a:pPr marL="28575">
              <a:lnSpc>
                <a:spcPct val="100000"/>
              </a:lnSpc>
              <a:spcBef>
                <a:spcPts val="4940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285">
                <a:latin typeface="Verdana"/>
                <a:cs typeface="Verdana"/>
              </a:rPr>
              <a:t> </a:t>
            </a:r>
            <a:r>
              <a:rPr dirty="0" sz="3750" spc="-155">
                <a:latin typeface="Verdana"/>
                <a:cs typeface="Verdana"/>
              </a:rPr>
              <a:t>c.user_id,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c.company_name,</a:t>
            </a:r>
            <a:endParaRPr sz="3750">
              <a:latin typeface="Verdana"/>
              <a:cs typeface="Verdana"/>
            </a:endParaRPr>
          </a:p>
          <a:p>
            <a:pPr marL="28575">
              <a:lnSpc>
                <a:spcPct val="100000"/>
              </a:lnSpc>
            </a:pPr>
            <a:r>
              <a:rPr dirty="0" sz="3750" spc="-55">
                <a:latin typeface="Verdana"/>
                <a:cs typeface="Verdana"/>
              </a:rPr>
              <a:t>AVG(np.budget)</a:t>
            </a:r>
            <a:r>
              <a:rPr dirty="0" sz="3750" spc="-204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AS</a:t>
            </a:r>
            <a:endParaRPr sz="3750">
              <a:latin typeface="Verdana"/>
              <a:cs typeface="Verdana"/>
            </a:endParaRPr>
          </a:p>
          <a:p>
            <a:pPr marL="28575" marR="7585709" indent="124460">
              <a:lnSpc>
                <a:spcPct val="100000"/>
              </a:lnSpc>
            </a:pPr>
            <a:r>
              <a:rPr dirty="0" sz="3750">
                <a:latin typeface="Verdana"/>
                <a:cs typeface="Verdana"/>
              </a:rPr>
              <a:t>avg_budget</a:t>
            </a:r>
            <a:r>
              <a:rPr dirty="0" sz="3750" spc="-260">
                <a:latin typeface="Verdana"/>
                <a:cs typeface="Verdana"/>
              </a:rPr>
              <a:t>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260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clients</a:t>
            </a:r>
            <a:r>
              <a:rPr dirty="0" sz="3750" spc="-260">
                <a:latin typeface="Verdana"/>
                <a:cs typeface="Verdana"/>
              </a:rPr>
              <a:t> </a:t>
            </a:r>
            <a:r>
              <a:rPr dirty="0" sz="3750" spc="155">
                <a:latin typeface="Verdana"/>
                <a:cs typeface="Verdana"/>
              </a:rPr>
              <a:t>c</a:t>
            </a:r>
            <a:r>
              <a:rPr dirty="0" sz="3750" spc="-254">
                <a:latin typeface="Verdana"/>
                <a:cs typeface="Verdana"/>
              </a:rPr>
              <a:t> </a:t>
            </a:r>
            <a:r>
              <a:rPr dirty="0" sz="3750" spc="-20">
                <a:latin typeface="Verdana"/>
                <a:cs typeface="Verdana"/>
              </a:rPr>
              <a:t>JOIN </a:t>
            </a:r>
            <a:r>
              <a:rPr dirty="0" sz="3750">
                <a:latin typeface="Verdana"/>
                <a:cs typeface="Verdana"/>
              </a:rPr>
              <a:t>newproject</a:t>
            </a:r>
            <a:r>
              <a:rPr dirty="0" sz="3750" spc="-215">
                <a:latin typeface="Verdana"/>
                <a:cs typeface="Verdana"/>
              </a:rPr>
              <a:t> </a:t>
            </a:r>
            <a:r>
              <a:rPr dirty="0" sz="3750" spc="160">
                <a:latin typeface="Verdana"/>
                <a:cs typeface="Verdana"/>
              </a:rPr>
              <a:t>np</a:t>
            </a:r>
            <a:r>
              <a:rPr dirty="0" sz="3750" spc="-215">
                <a:latin typeface="Verdana"/>
                <a:cs typeface="Verdana"/>
              </a:rPr>
              <a:t> </a:t>
            </a:r>
            <a:r>
              <a:rPr dirty="0" sz="3750" spc="200">
                <a:latin typeface="Verdana"/>
                <a:cs typeface="Verdana"/>
              </a:rPr>
              <a:t>ON</a:t>
            </a:r>
            <a:r>
              <a:rPr dirty="0" sz="3750" spc="-210">
                <a:latin typeface="Verdana"/>
                <a:cs typeface="Verdana"/>
              </a:rPr>
              <a:t> </a:t>
            </a:r>
            <a:r>
              <a:rPr dirty="0" sz="3750" spc="-105">
                <a:latin typeface="Verdana"/>
                <a:cs typeface="Verdana"/>
              </a:rPr>
              <a:t>c.user_id</a:t>
            </a:r>
            <a:r>
              <a:rPr dirty="0" sz="3750" spc="-215">
                <a:latin typeface="Verdana"/>
                <a:cs typeface="Verdana"/>
              </a:rPr>
              <a:t> </a:t>
            </a:r>
            <a:r>
              <a:rPr dirty="0" sz="3750" spc="-975">
                <a:latin typeface="Verdana"/>
                <a:cs typeface="Verdana"/>
              </a:rPr>
              <a:t>= </a:t>
            </a:r>
            <a:r>
              <a:rPr dirty="0" sz="3750" spc="-10">
                <a:latin typeface="Verdana"/>
                <a:cs typeface="Verdana"/>
              </a:rPr>
              <a:t>np.client_id</a:t>
            </a:r>
            <a:endParaRPr sz="3750">
              <a:latin typeface="Verdana"/>
              <a:cs typeface="Verdana"/>
            </a:endParaRPr>
          </a:p>
          <a:p>
            <a:pPr marL="28575" marR="10521950" indent="124460">
              <a:lnSpc>
                <a:spcPct val="100000"/>
              </a:lnSpc>
            </a:pPr>
            <a:r>
              <a:rPr dirty="0" sz="3750" spc="160">
                <a:latin typeface="Verdana"/>
                <a:cs typeface="Verdana"/>
              </a:rPr>
              <a:t>GROUP</a:t>
            </a:r>
            <a:r>
              <a:rPr dirty="0" sz="3750" spc="-335">
                <a:latin typeface="Verdana"/>
                <a:cs typeface="Verdana"/>
              </a:rPr>
              <a:t> </a:t>
            </a:r>
            <a:r>
              <a:rPr dirty="0" sz="3750" spc="105">
                <a:latin typeface="Verdana"/>
                <a:cs typeface="Verdana"/>
              </a:rPr>
              <a:t>BY</a:t>
            </a:r>
            <a:r>
              <a:rPr dirty="0" sz="3750" spc="-330">
                <a:latin typeface="Verdana"/>
                <a:cs typeface="Verdana"/>
              </a:rPr>
              <a:t> </a:t>
            </a:r>
            <a:r>
              <a:rPr dirty="0" sz="3750" spc="-120">
                <a:latin typeface="Verdana"/>
                <a:cs typeface="Verdana"/>
              </a:rPr>
              <a:t>c.user_id, </a:t>
            </a:r>
            <a:r>
              <a:rPr dirty="0" sz="3750" spc="-10">
                <a:latin typeface="Verdana"/>
                <a:cs typeface="Verdana"/>
              </a:rPr>
              <a:t>c.company_name;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0116" y="2051361"/>
            <a:ext cx="8096250" cy="72056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39" y="261391"/>
            <a:ext cx="16304260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/>
              <a:t>9."Which</a:t>
            </a:r>
            <a:r>
              <a:rPr dirty="0" spc="10"/>
              <a:t> </a:t>
            </a:r>
            <a:r>
              <a:rPr dirty="0" spc="55"/>
              <a:t>clients</a:t>
            </a:r>
            <a:r>
              <a:rPr dirty="0" spc="10"/>
              <a:t> </a:t>
            </a:r>
            <a:r>
              <a:rPr dirty="0" spc="65"/>
              <a:t>have</a:t>
            </a:r>
            <a:r>
              <a:rPr dirty="0" spc="15"/>
              <a:t> </a:t>
            </a:r>
            <a:r>
              <a:rPr dirty="0" spc="55"/>
              <a:t>successfully</a:t>
            </a:r>
            <a:r>
              <a:rPr dirty="0" spc="10"/>
              <a:t> </a:t>
            </a:r>
            <a:r>
              <a:rPr dirty="0" spc="145"/>
              <a:t>completed</a:t>
            </a:r>
            <a:r>
              <a:rPr dirty="0" spc="15"/>
              <a:t> </a:t>
            </a:r>
            <a:r>
              <a:rPr dirty="0"/>
              <a:t>projects</a:t>
            </a:r>
            <a:r>
              <a:rPr dirty="0" spc="10"/>
              <a:t> </a:t>
            </a:r>
            <a:r>
              <a:rPr dirty="0" spc="75"/>
              <a:t>in</a:t>
            </a:r>
            <a:r>
              <a:rPr dirty="0" spc="10"/>
              <a:t> </a:t>
            </a:r>
            <a:r>
              <a:rPr dirty="0" spc="90"/>
              <a:t>the </a:t>
            </a:r>
            <a:r>
              <a:rPr dirty="0" spc="65"/>
              <a:t>USA,</a:t>
            </a:r>
            <a:r>
              <a:rPr dirty="0" spc="-5"/>
              <a:t> </a:t>
            </a:r>
            <a:r>
              <a:rPr dirty="0" spc="175"/>
              <a:t>and</a:t>
            </a:r>
            <a:r>
              <a:rPr dirty="0" spc="5"/>
              <a:t> </a:t>
            </a:r>
            <a:r>
              <a:rPr dirty="0" spc="100"/>
              <a:t>what</a:t>
            </a:r>
            <a:r>
              <a:rPr dirty="0" spc="5"/>
              <a:t> </a:t>
            </a:r>
            <a:r>
              <a:rPr dirty="0"/>
              <a:t>are</a:t>
            </a:r>
            <a:r>
              <a:rPr dirty="0" spc="5"/>
              <a:t> </a:t>
            </a:r>
            <a:r>
              <a:rPr dirty="0"/>
              <a:t>their</a:t>
            </a:r>
            <a:r>
              <a:rPr dirty="0" spc="5"/>
              <a:t> </a:t>
            </a:r>
            <a:r>
              <a:rPr dirty="0" spc="-10"/>
              <a:t>details?"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935" y="2275167"/>
            <a:ext cx="8583295" cy="516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135">
                <a:latin typeface="Verdana"/>
                <a:cs typeface="Verdana"/>
              </a:rPr>
              <a:t>DISTINCT</a:t>
            </a:r>
            <a:r>
              <a:rPr dirty="0" sz="3750" spc="-290">
                <a:latin typeface="Verdana"/>
                <a:cs typeface="Verdana"/>
              </a:rPr>
              <a:t> </a:t>
            </a:r>
            <a:r>
              <a:rPr dirty="0" sz="3750" spc="-475">
                <a:latin typeface="Verdana"/>
                <a:cs typeface="Verdana"/>
              </a:rPr>
              <a:t>c.*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290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clients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105">
                <a:latin typeface="Verdana"/>
                <a:cs typeface="Verdana"/>
              </a:rPr>
              <a:t>c </a:t>
            </a:r>
            <a:r>
              <a:rPr dirty="0" sz="3750">
                <a:latin typeface="Verdana"/>
                <a:cs typeface="Verdana"/>
              </a:rPr>
              <a:t>JOIN</a:t>
            </a:r>
            <a:r>
              <a:rPr dirty="0" sz="3750" spc="-204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newproject</a:t>
            </a:r>
            <a:r>
              <a:rPr dirty="0" sz="3750" spc="-200">
                <a:latin typeface="Verdana"/>
                <a:cs typeface="Verdana"/>
              </a:rPr>
              <a:t> </a:t>
            </a:r>
            <a:r>
              <a:rPr dirty="0" sz="3750" spc="160">
                <a:latin typeface="Verdana"/>
                <a:cs typeface="Verdana"/>
              </a:rPr>
              <a:t>np</a:t>
            </a:r>
            <a:r>
              <a:rPr dirty="0" sz="3750" spc="-204">
                <a:latin typeface="Verdana"/>
                <a:cs typeface="Verdana"/>
              </a:rPr>
              <a:t> </a:t>
            </a:r>
            <a:r>
              <a:rPr dirty="0" sz="3750" spc="200">
                <a:latin typeface="Verdana"/>
                <a:cs typeface="Verdana"/>
              </a:rPr>
              <a:t>ON</a:t>
            </a:r>
            <a:r>
              <a:rPr dirty="0" sz="3750" spc="-200">
                <a:latin typeface="Verdana"/>
                <a:cs typeface="Verdana"/>
              </a:rPr>
              <a:t> </a:t>
            </a:r>
            <a:r>
              <a:rPr dirty="0" sz="3750" spc="-105">
                <a:latin typeface="Verdana"/>
                <a:cs typeface="Verdana"/>
              </a:rPr>
              <a:t>c.user_id</a:t>
            </a:r>
            <a:r>
              <a:rPr dirty="0" sz="3750" spc="-204">
                <a:latin typeface="Verdana"/>
                <a:cs typeface="Verdana"/>
              </a:rPr>
              <a:t> </a:t>
            </a:r>
            <a:r>
              <a:rPr dirty="0" sz="3750" spc="-975">
                <a:latin typeface="Verdana"/>
                <a:cs typeface="Verdana"/>
              </a:rPr>
              <a:t>= </a:t>
            </a:r>
            <a:r>
              <a:rPr dirty="0" sz="3750" spc="-30">
                <a:latin typeface="Verdana"/>
                <a:cs typeface="Verdana"/>
              </a:rPr>
              <a:t>np.client_id</a:t>
            </a:r>
            <a:r>
              <a:rPr dirty="0" sz="3750" spc="-24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JOIN</a:t>
            </a:r>
            <a:r>
              <a:rPr dirty="0" sz="3750" spc="-24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transactions</a:t>
            </a:r>
            <a:r>
              <a:rPr dirty="0" sz="3750" spc="-24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t</a:t>
            </a:r>
            <a:r>
              <a:rPr dirty="0" sz="3750" spc="-245">
                <a:latin typeface="Verdana"/>
                <a:cs typeface="Verdana"/>
              </a:rPr>
              <a:t> </a:t>
            </a:r>
            <a:r>
              <a:rPr dirty="0" sz="3750" spc="175">
                <a:latin typeface="Verdana"/>
                <a:cs typeface="Verdana"/>
              </a:rPr>
              <a:t>ON </a:t>
            </a:r>
            <a:r>
              <a:rPr dirty="0" sz="3750" spc="-30">
                <a:latin typeface="Verdana"/>
                <a:cs typeface="Verdana"/>
              </a:rPr>
              <a:t>np.client_id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925">
                <a:latin typeface="Verdana"/>
                <a:cs typeface="Verdana"/>
              </a:rPr>
              <a:t>=</a:t>
            </a:r>
            <a:r>
              <a:rPr dirty="0" sz="3750" spc="-290">
                <a:latin typeface="Verdana"/>
                <a:cs typeface="Verdana"/>
              </a:rPr>
              <a:t> </a:t>
            </a:r>
            <a:r>
              <a:rPr dirty="0" sz="3750" spc="-50">
                <a:latin typeface="Verdana"/>
                <a:cs typeface="Verdana"/>
              </a:rPr>
              <a:t>t.client_id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165">
                <a:latin typeface="Verdana"/>
                <a:cs typeface="Verdana"/>
              </a:rPr>
              <a:t>WHERE </a:t>
            </a:r>
            <a:r>
              <a:rPr dirty="0" sz="3750" spc="-45">
                <a:latin typeface="Verdana"/>
                <a:cs typeface="Verdana"/>
              </a:rPr>
              <a:t>t.payment_status</a:t>
            </a:r>
            <a:r>
              <a:rPr dirty="0" sz="3750" spc="-260">
                <a:latin typeface="Verdana"/>
                <a:cs typeface="Verdana"/>
              </a:rPr>
              <a:t> </a:t>
            </a:r>
            <a:r>
              <a:rPr dirty="0" sz="3750" spc="-925">
                <a:latin typeface="Verdana"/>
                <a:cs typeface="Verdana"/>
              </a:rPr>
              <a:t>=</a:t>
            </a:r>
            <a:r>
              <a:rPr dirty="0" sz="3750" spc="-260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'completed' </a:t>
            </a:r>
            <a:r>
              <a:rPr dirty="0" sz="3750" spc="190">
                <a:latin typeface="Verdana"/>
                <a:cs typeface="Verdana"/>
              </a:rPr>
              <a:t>AND</a:t>
            </a:r>
            <a:r>
              <a:rPr dirty="0" sz="3750" spc="-325">
                <a:latin typeface="Verdana"/>
                <a:cs typeface="Verdana"/>
              </a:rPr>
              <a:t> </a:t>
            </a:r>
            <a:r>
              <a:rPr dirty="0" sz="3750" spc="-229">
                <a:latin typeface="Verdana"/>
                <a:cs typeface="Verdana"/>
              </a:rPr>
              <a:t>EXISTS</a:t>
            </a:r>
            <a:r>
              <a:rPr dirty="0" sz="3750" spc="-325">
                <a:latin typeface="Verdana"/>
                <a:cs typeface="Verdana"/>
              </a:rPr>
              <a:t> </a:t>
            </a:r>
            <a:r>
              <a:rPr dirty="0" sz="3750" spc="-480">
                <a:latin typeface="Verdana"/>
                <a:cs typeface="Verdana"/>
              </a:rPr>
              <a:t>(</a:t>
            </a:r>
            <a:r>
              <a:rPr dirty="0" sz="3750" spc="-325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325">
                <a:latin typeface="Verdana"/>
                <a:cs typeface="Verdana"/>
              </a:rPr>
              <a:t> </a:t>
            </a:r>
            <a:r>
              <a:rPr dirty="0" sz="3750" spc="-1055">
                <a:latin typeface="Verdana"/>
                <a:cs typeface="Verdana"/>
              </a:rPr>
              <a:t>1</a:t>
            </a:r>
            <a:r>
              <a:rPr dirty="0" sz="3750" spc="-325">
                <a:latin typeface="Verdana"/>
                <a:cs typeface="Verdana"/>
              </a:rPr>
              <a:t> </a:t>
            </a:r>
            <a:r>
              <a:rPr dirty="0" sz="3750" spc="195">
                <a:latin typeface="Verdana"/>
                <a:cs typeface="Verdana"/>
              </a:rPr>
              <a:t>FROM</a:t>
            </a:r>
            <a:endParaRPr sz="3750">
              <a:latin typeface="Verdana"/>
              <a:cs typeface="Verdana"/>
            </a:endParaRPr>
          </a:p>
          <a:p>
            <a:pPr marL="137160" marR="2214880" indent="-125095">
              <a:lnSpc>
                <a:spcPct val="100000"/>
              </a:lnSpc>
            </a:pPr>
            <a:r>
              <a:rPr dirty="0" sz="3750" spc="50">
                <a:latin typeface="Verdana"/>
                <a:cs typeface="Verdana"/>
              </a:rPr>
              <a:t>location</a:t>
            </a:r>
            <a:r>
              <a:rPr dirty="0" sz="3750" spc="-320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l</a:t>
            </a:r>
            <a:r>
              <a:rPr dirty="0" sz="3750" spc="-315">
                <a:latin typeface="Verdana"/>
                <a:cs typeface="Verdana"/>
              </a:rPr>
              <a:t> </a:t>
            </a:r>
            <a:r>
              <a:rPr dirty="0" sz="3750" spc="165">
                <a:latin typeface="Verdana"/>
                <a:cs typeface="Verdana"/>
              </a:rPr>
              <a:t>WHERE </a:t>
            </a:r>
            <a:r>
              <a:rPr dirty="0" sz="3750" spc="-50">
                <a:latin typeface="Verdana"/>
                <a:cs typeface="Verdana"/>
              </a:rPr>
              <a:t>l.country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-925">
                <a:latin typeface="Verdana"/>
                <a:cs typeface="Verdana"/>
              </a:rPr>
              <a:t>=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-135">
                <a:latin typeface="Verdana"/>
                <a:cs typeface="Verdana"/>
              </a:rPr>
              <a:t>'USA'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165">
                <a:latin typeface="Verdana"/>
                <a:cs typeface="Verdana"/>
              </a:rPr>
              <a:t>AND </a:t>
            </a:r>
            <a:r>
              <a:rPr dirty="0" sz="3750" spc="-65">
                <a:latin typeface="Verdana"/>
                <a:cs typeface="Verdana"/>
              </a:rPr>
              <a:t>l.project_id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925">
                <a:latin typeface="Verdana"/>
                <a:cs typeface="Verdana"/>
              </a:rPr>
              <a:t>=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55">
                <a:latin typeface="Verdana"/>
                <a:cs typeface="Verdana"/>
              </a:rPr>
              <a:t>t.project_id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735">
                <a:latin typeface="Verdana"/>
                <a:cs typeface="Verdana"/>
              </a:rPr>
              <a:t>);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457450"/>
            <a:ext cx="9143999" cy="2411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10" y="327469"/>
            <a:ext cx="178238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95830" algn="l"/>
                <a:tab pos="4528185" algn="l"/>
                <a:tab pos="6015990" algn="l"/>
                <a:tab pos="11480165" algn="l"/>
                <a:tab pos="14392910" algn="l"/>
                <a:tab pos="15480665" algn="l"/>
              </a:tabLst>
            </a:pPr>
            <a:r>
              <a:rPr dirty="0"/>
              <a:t>10</a:t>
            </a:r>
            <a:r>
              <a:rPr dirty="0" spc="114"/>
              <a:t> </a:t>
            </a:r>
            <a:r>
              <a:rPr dirty="0" spc="520"/>
              <a:t>."</a:t>
            </a:r>
            <a:r>
              <a:rPr dirty="0" spc="-785"/>
              <a:t> </a:t>
            </a:r>
            <a:r>
              <a:rPr dirty="0" spc="-1864"/>
              <a:t>W</a:t>
            </a:r>
            <a:r>
              <a:rPr dirty="0"/>
              <a:t>	h</a:t>
            </a:r>
            <a:r>
              <a:rPr dirty="0" spc="24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 spc="710"/>
              <a:t>t</a:t>
            </a:r>
            <a:r>
              <a:rPr dirty="0" spc="310"/>
              <a:t> </a:t>
            </a:r>
            <a:r>
              <a:rPr dirty="0" spc="660"/>
              <a:t>is</a:t>
            </a:r>
            <a:r>
              <a:rPr dirty="0"/>
              <a:t>	</a:t>
            </a:r>
            <a:r>
              <a:rPr dirty="0" spc="480"/>
              <a:t>th</a:t>
            </a:r>
            <a:r>
              <a:rPr dirty="0" spc="365"/>
              <a:t> </a:t>
            </a:r>
            <a:r>
              <a:rPr dirty="0" spc="-50"/>
              <a:t>e</a:t>
            </a:r>
            <a:r>
              <a:rPr dirty="0"/>
              <a:t>	</a:t>
            </a:r>
            <a:r>
              <a:rPr dirty="0" spc="484"/>
              <a:t>to</a:t>
            </a:r>
            <a:r>
              <a:rPr dirty="0" spc="120"/>
              <a:t> </a:t>
            </a:r>
            <a:r>
              <a:rPr dirty="0" spc="565"/>
              <a:t>ta</a:t>
            </a:r>
            <a:r>
              <a:rPr dirty="0" spc="-35"/>
              <a:t> </a:t>
            </a:r>
            <a:r>
              <a:rPr dirty="0" spc="1175"/>
              <a:t>l</a:t>
            </a:r>
            <a:r>
              <a:rPr dirty="0" spc="-195"/>
              <a:t> </a:t>
            </a:r>
            <a:r>
              <a:rPr dirty="0" spc="505"/>
              <a:t>re</a:t>
            </a:r>
            <a:r>
              <a:rPr dirty="0" spc="-10"/>
              <a:t> </a:t>
            </a:r>
            <a:r>
              <a:rPr dirty="0"/>
              <a:t>v</a:t>
            </a:r>
            <a:r>
              <a:rPr dirty="0" spc="-204"/>
              <a:t> </a:t>
            </a:r>
            <a:r>
              <a:rPr dirty="0"/>
              <a:t>e</a:t>
            </a:r>
            <a:r>
              <a:rPr dirty="0" spc="30"/>
              <a:t> </a:t>
            </a:r>
            <a:r>
              <a:rPr dirty="0"/>
              <a:t>n</a:t>
            </a:r>
            <a:r>
              <a:rPr dirty="0" spc="280"/>
              <a:t> </a:t>
            </a:r>
            <a:r>
              <a:rPr dirty="0"/>
              <a:t>u</a:t>
            </a:r>
            <a:r>
              <a:rPr dirty="0" spc="265"/>
              <a:t> </a:t>
            </a:r>
            <a:r>
              <a:rPr dirty="0" spc="-50"/>
              <a:t>e</a:t>
            </a:r>
            <a:r>
              <a:rPr dirty="0"/>
              <a:t>	e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 spc="425"/>
              <a:t>rn</a:t>
            </a:r>
            <a:r>
              <a:rPr dirty="0" spc="330"/>
              <a:t> </a:t>
            </a:r>
            <a:r>
              <a:rPr dirty="0"/>
              <a:t>e</a:t>
            </a:r>
            <a:r>
              <a:rPr dirty="0" spc="60"/>
              <a:t> </a:t>
            </a:r>
            <a:r>
              <a:rPr dirty="0" spc="-50"/>
              <a:t>d</a:t>
            </a:r>
            <a:r>
              <a:rPr dirty="0"/>
              <a:t>	b</a:t>
            </a:r>
            <a:r>
              <a:rPr dirty="0" spc="95"/>
              <a:t> </a:t>
            </a:r>
            <a:r>
              <a:rPr dirty="0" spc="-50"/>
              <a:t>y</a:t>
            </a:r>
            <a:r>
              <a:rPr dirty="0"/>
              <a:t>	e </a:t>
            </a:r>
            <a:r>
              <a:rPr dirty="0" spc="-380"/>
              <a:t>a</a:t>
            </a:r>
            <a:r>
              <a:rPr dirty="0" spc="-980"/>
              <a:t>u</a:t>
            </a:r>
            <a:r>
              <a:rPr dirty="0" spc="-85"/>
              <a:t>c</a:t>
            </a:r>
            <a:r>
              <a:rPr dirty="0" spc="-1425"/>
              <a:t>g</a:t>
            </a:r>
            <a:r>
              <a:rPr dirty="0" spc="-45"/>
              <a:t>h</a:t>
            </a:r>
            <a:r>
              <a:rPr dirty="0" spc="-755"/>
              <a:t> </a:t>
            </a:r>
            <a:r>
              <a:rPr dirty="0" spc="195"/>
              <a:t>hf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5310" y="956119"/>
            <a:ext cx="17860010" cy="580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  <a:tabLst>
                <a:tab pos="1635760" algn="l"/>
                <a:tab pos="4382770" algn="l"/>
                <a:tab pos="4794250" algn="l"/>
                <a:tab pos="7291070" algn="l"/>
                <a:tab pos="8421370" algn="l"/>
                <a:tab pos="11506200" algn="l"/>
                <a:tab pos="12132310" algn="l"/>
                <a:tab pos="13265150" algn="l"/>
                <a:tab pos="14702155" algn="l"/>
                <a:tab pos="16189960" algn="l"/>
              </a:tabLst>
            </a:pP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18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o</a:t>
            </a:r>
            <a:r>
              <a:rPr dirty="0" sz="4100" spc="105" b="1">
                <a:latin typeface="Tahoma"/>
                <a:cs typeface="Tahoma"/>
              </a:rPr>
              <a:t> </a:t>
            </a:r>
            <a:r>
              <a:rPr dirty="0" sz="4100" spc="-1580" b="1">
                <a:latin typeface="Tahoma"/>
                <a:cs typeface="Tahoma"/>
              </a:rPr>
              <a:t>m</a:t>
            </a:r>
            <a:r>
              <a:rPr dirty="0" sz="4100" b="1">
                <a:latin typeface="Tahoma"/>
                <a:cs typeface="Tahoma"/>
              </a:rPr>
              <a:t>	p</a:t>
            </a:r>
            <a:r>
              <a:rPr dirty="0" sz="4100" spc="290" b="1">
                <a:latin typeface="Tahoma"/>
                <a:cs typeface="Tahoma"/>
              </a:rPr>
              <a:t> </a:t>
            </a:r>
            <a:r>
              <a:rPr dirty="0" sz="4100" spc="525" b="1">
                <a:latin typeface="Tahoma"/>
                <a:cs typeface="Tahoma"/>
              </a:rPr>
              <a:t>le</a:t>
            </a:r>
            <a:r>
              <a:rPr dirty="0" sz="4100" spc="35" b="1">
                <a:latin typeface="Tahoma"/>
                <a:cs typeface="Tahoma"/>
              </a:rPr>
              <a:t> </a:t>
            </a:r>
            <a:r>
              <a:rPr dirty="0" sz="4100" spc="535" b="1">
                <a:latin typeface="Tahoma"/>
                <a:cs typeface="Tahoma"/>
              </a:rPr>
              <a:t>te</a:t>
            </a:r>
            <a:r>
              <a:rPr dirty="0" sz="4100" spc="4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d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725" b="1">
                <a:latin typeface="Tahoma"/>
                <a:cs typeface="Tahoma"/>
              </a:rPr>
              <a:t>tra</a:t>
            </a:r>
            <a:r>
              <a:rPr dirty="0" sz="4100" spc="-18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260" b="1">
                <a:latin typeface="Tahoma"/>
                <a:cs typeface="Tahoma"/>
              </a:rPr>
              <a:t> </a:t>
            </a:r>
            <a:r>
              <a:rPr dirty="0" sz="4100" spc="295" b="1">
                <a:latin typeface="Tahoma"/>
                <a:cs typeface="Tahoma"/>
              </a:rPr>
              <a:t>s</a:t>
            </a:r>
            <a:r>
              <a:rPr dirty="0" sz="4100" spc="-36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-25" b="1">
                <a:latin typeface="Tahoma"/>
                <a:cs typeface="Tahoma"/>
              </a:rPr>
              <a:t> </a:t>
            </a: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120" b="1">
                <a:latin typeface="Tahoma"/>
                <a:cs typeface="Tahoma"/>
              </a:rPr>
              <a:t> </a:t>
            </a:r>
            <a:r>
              <a:rPr dirty="0" sz="4100" spc="1035" b="1">
                <a:latin typeface="Tahoma"/>
                <a:cs typeface="Tahoma"/>
              </a:rPr>
              <a:t>t</a:t>
            </a:r>
            <a:r>
              <a:rPr dirty="0" sz="4100" spc="520" b="1">
                <a:latin typeface="Tahoma"/>
                <a:cs typeface="Tahoma"/>
              </a:rPr>
              <a:t>i</a:t>
            </a:r>
            <a:r>
              <a:rPr dirty="0" sz="4100" spc="570" b="1">
                <a:latin typeface="Tahoma"/>
                <a:cs typeface="Tahoma"/>
              </a:rPr>
              <a:t>o</a:t>
            </a:r>
            <a:r>
              <a:rPr dirty="0" sz="4100" spc="10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254" b="1">
                <a:latin typeface="Tahoma"/>
                <a:cs typeface="Tahoma"/>
              </a:rPr>
              <a:t> </a:t>
            </a:r>
            <a:r>
              <a:rPr dirty="0" sz="4100" spc="295" b="1">
                <a:latin typeface="Tahoma"/>
                <a:cs typeface="Tahoma"/>
              </a:rPr>
              <a:t>s</a:t>
            </a:r>
            <a:r>
              <a:rPr dirty="0" sz="4100" spc="-360" b="1">
                <a:latin typeface="Tahoma"/>
                <a:cs typeface="Tahoma"/>
              </a:rPr>
              <a:t> </a:t>
            </a:r>
            <a:r>
              <a:rPr dirty="0" sz="4100" spc="1130" b="1">
                <a:latin typeface="Tahoma"/>
                <a:cs typeface="Tahoma"/>
              </a:rPr>
              <a:t>,</a:t>
            </a:r>
            <a:r>
              <a:rPr dirty="0" sz="4100" spc="-34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28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d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-1295" b="1">
                <a:latin typeface="Tahoma"/>
                <a:cs typeface="Tahoma"/>
              </a:rPr>
              <a:t>w</a:t>
            </a:r>
            <a:r>
              <a:rPr dirty="0" sz="4100" b="1">
                <a:latin typeface="Tahoma"/>
                <a:cs typeface="Tahoma"/>
              </a:rPr>
              <a:t>	h</a:t>
            </a:r>
            <a:r>
              <a:rPr dirty="0" sz="4100" spc="15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o</a:t>
            </a:r>
            <a:r>
              <a:rPr dirty="0" sz="4100" b="1">
                <a:latin typeface="Tahoma"/>
                <a:cs typeface="Tahoma"/>
              </a:rPr>
              <a:t>	a</a:t>
            </a:r>
            <a:r>
              <a:rPr dirty="0" sz="4100" spc="-35" b="1">
                <a:latin typeface="Tahoma"/>
                <a:cs typeface="Tahoma"/>
              </a:rPr>
              <a:t> </a:t>
            </a:r>
            <a:r>
              <a:rPr dirty="0" sz="4100" spc="480" b="1">
                <a:latin typeface="Tahoma"/>
                <a:cs typeface="Tahoma"/>
              </a:rPr>
              <a:t>re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480" b="1">
                <a:latin typeface="Tahoma"/>
                <a:cs typeface="Tahoma"/>
              </a:rPr>
              <a:t>th</a:t>
            </a:r>
            <a:r>
              <a:rPr dirty="0" sz="4100" spc="365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e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484" b="1">
                <a:latin typeface="Tahoma"/>
                <a:cs typeface="Tahoma"/>
              </a:rPr>
              <a:t>to</a:t>
            </a:r>
            <a:r>
              <a:rPr dirty="0" sz="4100" spc="10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p</a:t>
            </a:r>
            <a:r>
              <a:rPr dirty="0" sz="4100" spc="305" b="1">
                <a:latin typeface="Tahoma"/>
                <a:cs typeface="Tahoma"/>
              </a:rPr>
              <a:t> </a:t>
            </a:r>
            <a:r>
              <a:rPr dirty="0" sz="4100" spc="600" b="1">
                <a:latin typeface="Tahoma"/>
                <a:cs typeface="Tahoma"/>
              </a:rPr>
              <a:t>- </a:t>
            </a:r>
            <a:r>
              <a:rPr dirty="0" sz="4100" spc="1050" b="1">
                <a:latin typeface="Tahoma"/>
                <a:cs typeface="Tahoma"/>
              </a:rPr>
              <a:t>f</a:t>
            </a:r>
            <a:r>
              <a:rPr dirty="0" sz="4100" spc="890" b="1">
                <a:latin typeface="Tahoma"/>
                <a:cs typeface="Tahoma"/>
              </a:rPr>
              <a:t>r</a:t>
            </a:r>
            <a:r>
              <a:rPr dirty="0" sz="4100" spc="484" b="1">
                <a:latin typeface="Tahoma"/>
                <a:cs typeface="Tahoma"/>
              </a:rPr>
              <a:t>e</a:t>
            </a:r>
            <a:r>
              <a:rPr dirty="0" sz="4100" spc="4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35" b="1">
                <a:latin typeface="Tahoma"/>
                <a:cs typeface="Tahoma"/>
              </a:rPr>
              <a:t> </a:t>
            </a:r>
            <a:r>
              <a:rPr dirty="0" sz="4100" spc="515" b="1">
                <a:latin typeface="Tahoma"/>
                <a:cs typeface="Tahoma"/>
              </a:rPr>
              <a:t>la</a:t>
            </a:r>
            <a:r>
              <a:rPr dirty="0" sz="4100" spc="-2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310" b="1">
                <a:latin typeface="Tahoma"/>
                <a:cs typeface="Tahoma"/>
              </a:rPr>
              <a:t> </a:t>
            </a: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16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35" b="1">
                <a:latin typeface="Tahoma"/>
                <a:cs typeface="Tahoma"/>
              </a:rPr>
              <a:t> </a:t>
            </a:r>
            <a:r>
              <a:rPr dirty="0" sz="4100" spc="655" b="1">
                <a:latin typeface="Tahoma"/>
                <a:cs typeface="Tahoma"/>
              </a:rPr>
              <a:t>rs</a:t>
            </a:r>
            <a:r>
              <a:rPr dirty="0" sz="4100" b="1">
                <a:latin typeface="Tahoma"/>
                <a:cs typeface="Tahoma"/>
              </a:rPr>
              <a:t>	b</a:t>
            </a:r>
            <a:r>
              <a:rPr dirty="0" sz="4100" spc="19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295" b="1">
                <a:latin typeface="Tahoma"/>
                <a:cs typeface="Tahoma"/>
              </a:rPr>
              <a:t>s</a:t>
            </a:r>
            <a:r>
              <a:rPr dirty="0" sz="4100" spc="-36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15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d</a:t>
            </a:r>
            <a:r>
              <a:rPr dirty="0" sz="4100" b="1">
                <a:latin typeface="Tahoma"/>
                <a:cs typeface="Tahoma"/>
              </a:rPr>
              <a:t>	o</a:t>
            </a:r>
            <a:r>
              <a:rPr dirty="0" sz="4100" spc="45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n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480" b="1">
                <a:latin typeface="Tahoma"/>
                <a:cs typeface="Tahoma"/>
              </a:rPr>
              <a:t>th</a:t>
            </a:r>
            <a:r>
              <a:rPr dirty="0" sz="4100" spc="32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45" b="1">
                <a:latin typeface="Tahoma"/>
                <a:cs typeface="Tahoma"/>
              </a:rPr>
              <a:t> </a:t>
            </a:r>
            <a:r>
              <a:rPr dirty="0" sz="4100" spc="855" b="1">
                <a:latin typeface="Tahoma"/>
                <a:cs typeface="Tahoma"/>
              </a:rPr>
              <a:t>ir</a:t>
            </a:r>
            <a:r>
              <a:rPr dirty="0" sz="4100" spc="345" b="1">
                <a:latin typeface="Tahoma"/>
                <a:cs typeface="Tahoma"/>
              </a:rPr>
              <a:t> </a:t>
            </a:r>
            <a:r>
              <a:rPr dirty="0" sz="4100" spc="484" b="1">
                <a:latin typeface="Tahoma"/>
                <a:cs typeface="Tahoma"/>
              </a:rPr>
              <a:t>to</a:t>
            </a:r>
            <a:r>
              <a:rPr dirty="0" sz="4100" spc="140" b="1">
                <a:latin typeface="Tahoma"/>
                <a:cs typeface="Tahoma"/>
              </a:rPr>
              <a:t> </a:t>
            </a:r>
            <a:r>
              <a:rPr dirty="0" sz="4100" spc="565" b="1">
                <a:latin typeface="Tahoma"/>
                <a:cs typeface="Tahoma"/>
              </a:rPr>
              <a:t>ta</a:t>
            </a:r>
            <a:r>
              <a:rPr dirty="0" sz="4100" spc="-15" b="1">
                <a:latin typeface="Tahoma"/>
                <a:cs typeface="Tahoma"/>
              </a:rPr>
              <a:t> </a:t>
            </a:r>
            <a:r>
              <a:rPr dirty="0" sz="4100" spc="1175" b="1">
                <a:latin typeface="Tahoma"/>
                <a:cs typeface="Tahoma"/>
              </a:rPr>
              <a:t>l</a:t>
            </a:r>
            <a:r>
              <a:rPr dirty="0" sz="4100" spc="-185" b="1">
                <a:latin typeface="Tahoma"/>
                <a:cs typeface="Tahoma"/>
              </a:rPr>
              <a:t> </a:t>
            </a:r>
            <a:r>
              <a:rPr dirty="0" sz="4100" spc="505" b="1">
                <a:latin typeface="Tahoma"/>
                <a:cs typeface="Tahoma"/>
              </a:rPr>
              <a:t>re</a:t>
            </a:r>
            <a:r>
              <a:rPr dirty="0" sz="4100" spc="1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v</a:t>
            </a:r>
            <a:r>
              <a:rPr dirty="0" sz="4100" spc="-19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4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30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u</a:t>
            </a:r>
            <a:r>
              <a:rPr dirty="0" sz="4100" spc="28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-135" b="1">
                <a:latin typeface="Tahoma"/>
                <a:cs typeface="Tahoma"/>
              </a:rPr>
              <a:t> </a:t>
            </a:r>
            <a:r>
              <a:rPr dirty="0" sz="4100" spc="90" b="1">
                <a:latin typeface="Tahoma"/>
                <a:cs typeface="Tahoma"/>
              </a:rPr>
              <a:t>?</a:t>
            </a:r>
            <a:r>
              <a:rPr dirty="0" sz="4100" spc="-114" b="1">
                <a:latin typeface="Tahoma"/>
                <a:cs typeface="Tahoma"/>
              </a:rPr>
              <a:t> </a:t>
            </a:r>
            <a:r>
              <a:rPr dirty="0" sz="4100" spc="370" b="1">
                <a:latin typeface="Tahoma"/>
                <a:cs typeface="Tahoma"/>
              </a:rPr>
              <a:t>"</a:t>
            </a:r>
            <a:endParaRPr sz="4100">
              <a:latin typeface="Tahoma"/>
              <a:cs typeface="Tahoma"/>
            </a:endParaRPr>
          </a:p>
          <a:p>
            <a:pPr marL="12700" marR="9117330">
              <a:lnSpc>
                <a:spcPct val="100000"/>
              </a:lnSpc>
              <a:spcBef>
                <a:spcPts val="4110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285">
                <a:latin typeface="Verdana"/>
                <a:cs typeface="Verdana"/>
              </a:rPr>
              <a:t> </a:t>
            </a:r>
            <a:r>
              <a:rPr dirty="0" sz="3750" spc="-95">
                <a:latin typeface="Verdana"/>
                <a:cs typeface="Verdana"/>
              </a:rPr>
              <a:t>f.freelancers_id,</a:t>
            </a:r>
            <a:r>
              <a:rPr dirty="0" sz="3750" spc="-285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f.f_name, </a:t>
            </a:r>
            <a:r>
              <a:rPr dirty="0" sz="3750" spc="-45">
                <a:latin typeface="Verdana"/>
                <a:cs typeface="Verdana"/>
              </a:rPr>
              <a:t>SUM(t.amount)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85">
                <a:latin typeface="Verdana"/>
                <a:cs typeface="Verdana"/>
              </a:rPr>
              <a:t>AS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total_revenue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freelancer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60">
                <a:latin typeface="Verdana"/>
                <a:cs typeface="Verdana"/>
              </a:rPr>
              <a:t>f</a:t>
            </a:r>
            <a:r>
              <a:rPr dirty="0" sz="3750" spc="-270">
                <a:latin typeface="Verdana"/>
                <a:cs typeface="Verdana"/>
              </a:rPr>
              <a:t> </a:t>
            </a:r>
            <a:r>
              <a:rPr dirty="0" sz="3750" spc="75">
                <a:latin typeface="Verdana"/>
                <a:cs typeface="Verdana"/>
              </a:rPr>
              <a:t>LEFT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20">
                <a:latin typeface="Verdana"/>
                <a:cs typeface="Verdana"/>
              </a:rPr>
              <a:t>JOIN </a:t>
            </a:r>
            <a:r>
              <a:rPr dirty="0" sz="3750">
                <a:latin typeface="Verdana"/>
                <a:cs typeface="Verdana"/>
              </a:rPr>
              <a:t>transactions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t</a:t>
            </a:r>
            <a:r>
              <a:rPr dirty="0" sz="3750" spc="-270">
                <a:latin typeface="Verdana"/>
                <a:cs typeface="Verdana"/>
              </a:rPr>
              <a:t> </a:t>
            </a:r>
            <a:r>
              <a:rPr dirty="0" sz="3750" spc="200">
                <a:latin typeface="Verdana"/>
                <a:cs typeface="Verdana"/>
              </a:rPr>
              <a:t>ON</a:t>
            </a:r>
            <a:r>
              <a:rPr dirty="0" sz="3750" spc="-270">
                <a:latin typeface="Verdana"/>
                <a:cs typeface="Verdana"/>
              </a:rPr>
              <a:t> </a:t>
            </a:r>
            <a:r>
              <a:rPr dirty="0" sz="3750" spc="-65">
                <a:latin typeface="Verdana"/>
                <a:cs typeface="Verdana"/>
              </a:rPr>
              <a:t>f.freelancers_id</a:t>
            </a:r>
            <a:r>
              <a:rPr dirty="0" sz="3750" spc="-270">
                <a:latin typeface="Verdana"/>
                <a:cs typeface="Verdana"/>
              </a:rPr>
              <a:t> </a:t>
            </a:r>
            <a:r>
              <a:rPr dirty="0" sz="3750" spc="-975">
                <a:latin typeface="Verdana"/>
                <a:cs typeface="Verdana"/>
              </a:rPr>
              <a:t>= </a:t>
            </a:r>
            <a:r>
              <a:rPr dirty="0" sz="3750" spc="-50">
                <a:latin typeface="Verdana"/>
                <a:cs typeface="Verdana"/>
              </a:rPr>
              <a:t>t.freelancer_id</a:t>
            </a:r>
            <a:r>
              <a:rPr dirty="0" sz="3750" spc="-229">
                <a:latin typeface="Verdana"/>
                <a:cs typeface="Verdana"/>
              </a:rPr>
              <a:t> </a:t>
            </a:r>
            <a:r>
              <a:rPr dirty="0" sz="3750" spc="165">
                <a:latin typeface="Verdana"/>
                <a:cs typeface="Verdana"/>
              </a:rPr>
              <a:t>WHERE </a:t>
            </a:r>
            <a:r>
              <a:rPr dirty="0" sz="3750" spc="-45">
                <a:latin typeface="Verdana"/>
                <a:cs typeface="Verdana"/>
              </a:rPr>
              <a:t>t.payment_status</a:t>
            </a:r>
            <a:r>
              <a:rPr dirty="0" sz="3750" spc="-260">
                <a:latin typeface="Verdana"/>
                <a:cs typeface="Verdana"/>
              </a:rPr>
              <a:t> </a:t>
            </a:r>
            <a:r>
              <a:rPr dirty="0" sz="3750" spc="-925">
                <a:latin typeface="Verdana"/>
                <a:cs typeface="Verdana"/>
              </a:rPr>
              <a:t>=</a:t>
            </a:r>
            <a:r>
              <a:rPr dirty="0" sz="3750" spc="-260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'completed' </a:t>
            </a:r>
            <a:r>
              <a:rPr dirty="0" sz="3750" spc="160">
                <a:latin typeface="Verdana"/>
                <a:cs typeface="Verdana"/>
              </a:rPr>
              <a:t>GROUP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105">
                <a:latin typeface="Verdana"/>
                <a:cs typeface="Verdana"/>
              </a:rPr>
              <a:t>BY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-95">
                <a:latin typeface="Verdana"/>
                <a:cs typeface="Verdana"/>
              </a:rPr>
              <a:t>f.freelancers_id,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155">
                <a:latin typeface="Verdana"/>
                <a:cs typeface="Verdana"/>
              </a:rPr>
              <a:t>f.f_name;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765539"/>
            <a:ext cx="8353424" cy="32735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  <a:tabLst>
                <a:tab pos="1609725" algn="l"/>
                <a:tab pos="2049145" algn="l"/>
                <a:tab pos="3673475" algn="l"/>
                <a:tab pos="4528820" algn="l"/>
                <a:tab pos="6016625" algn="l"/>
                <a:tab pos="12941300" algn="l"/>
              </a:tabLst>
            </a:pPr>
            <a:r>
              <a:rPr dirty="0" spc="509"/>
              <a:t>11</a:t>
            </a:r>
            <a:r>
              <a:rPr dirty="0" spc="-45"/>
              <a:t>.</a:t>
            </a:r>
            <a:r>
              <a:rPr dirty="0" spc="225"/>
              <a:t>"</a:t>
            </a:r>
            <a:r>
              <a:rPr dirty="0" spc="-785"/>
              <a:t> </a:t>
            </a:r>
            <a:r>
              <a:rPr dirty="0" spc="-1864"/>
              <a:t>W</a:t>
            </a:r>
            <a:r>
              <a:rPr dirty="0"/>
              <a:t>		h</a:t>
            </a:r>
            <a:r>
              <a:rPr dirty="0" spc="229"/>
              <a:t> </a:t>
            </a:r>
            <a:r>
              <a:rPr dirty="0"/>
              <a:t>e</a:t>
            </a:r>
            <a:r>
              <a:rPr dirty="0" spc="-25"/>
              <a:t> </a:t>
            </a:r>
            <a:r>
              <a:rPr dirty="0" spc="-50"/>
              <a:t>n</a:t>
            </a:r>
            <a:r>
              <a:rPr dirty="0"/>
              <a:t>	</a:t>
            </a:r>
            <a:r>
              <a:rPr dirty="0" spc="660"/>
              <a:t>is</a:t>
            </a:r>
            <a:r>
              <a:rPr dirty="0"/>
              <a:t>	</a:t>
            </a:r>
            <a:r>
              <a:rPr dirty="0" spc="480"/>
              <a:t>th</a:t>
            </a:r>
            <a:r>
              <a:rPr dirty="0" spc="365"/>
              <a:t> </a:t>
            </a:r>
            <a:r>
              <a:rPr dirty="0" spc="-50"/>
              <a:t>e</a:t>
            </a:r>
            <a:r>
              <a:rPr dirty="0"/>
              <a:t>	e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800"/>
              <a:t>rlie</a:t>
            </a:r>
            <a:r>
              <a:rPr dirty="0" spc="40"/>
              <a:t> </a:t>
            </a:r>
            <a:r>
              <a:rPr dirty="0" spc="295"/>
              <a:t>s</a:t>
            </a:r>
            <a:r>
              <a:rPr dirty="0" spc="-360"/>
              <a:t> </a:t>
            </a:r>
            <a:r>
              <a:rPr dirty="0" spc="710"/>
              <a:t>t</a:t>
            </a:r>
            <a:r>
              <a:rPr dirty="0" spc="345"/>
              <a:t> </a:t>
            </a:r>
            <a:r>
              <a:rPr dirty="0"/>
              <a:t>d</a:t>
            </a:r>
            <a:r>
              <a:rPr dirty="0" spc="290"/>
              <a:t> </a:t>
            </a:r>
            <a:r>
              <a:rPr dirty="0"/>
              <a:t>e</a:t>
            </a:r>
            <a:r>
              <a:rPr dirty="0" spc="-25"/>
              <a:t> </a:t>
            </a:r>
            <a:r>
              <a:rPr dirty="0"/>
              <a:t>a d</a:t>
            </a:r>
            <a:r>
              <a:rPr dirty="0" spc="290"/>
              <a:t> </a:t>
            </a:r>
            <a:r>
              <a:rPr dirty="0" spc="650"/>
              <a:t>lin</a:t>
            </a:r>
            <a:r>
              <a:rPr dirty="0" spc="310"/>
              <a:t> </a:t>
            </a:r>
            <a:r>
              <a:rPr dirty="0" spc="-50"/>
              <a:t>e</a:t>
            </a:r>
            <a:r>
              <a:rPr dirty="0"/>
              <a:t>	a</a:t>
            </a:r>
            <a:r>
              <a:rPr dirty="0" spc="-35"/>
              <a:t> </a:t>
            </a:r>
            <a:r>
              <a:rPr dirty="0" spc="-1580"/>
              <a:t>m</a:t>
            </a:r>
            <a:r>
              <a:rPr dirty="0"/>
              <a:t> n</a:t>
            </a:r>
            <a:r>
              <a:rPr dirty="0" spc="225"/>
              <a:t> </a:t>
            </a:r>
            <a:r>
              <a:rPr dirty="0"/>
              <a:t>e</a:t>
            </a:r>
            <a:r>
              <a:rPr dirty="0" spc="-60"/>
              <a:t> </a:t>
            </a:r>
            <a:r>
              <a:rPr dirty="0" spc="-1295"/>
              <a:t>w</a:t>
            </a:r>
            <a:r>
              <a:rPr dirty="0"/>
              <a:t>	p</a:t>
            </a:r>
            <a:r>
              <a:rPr dirty="0" spc="305"/>
              <a:t> </a:t>
            </a:r>
            <a:r>
              <a:rPr dirty="0" spc="455"/>
              <a:t>ro</a:t>
            </a:r>
            <a:r>
              <a:rPr dirty="0" spc="140"/>
              <a:t> </a:t>
            </a:r>
            <a:r>
              <a:rPr dirty="0" spc="409"/>
              <a:t>je</a:t>
            </a:r>
            <a:r>
              <a:rPr dirty="0" spc="45"/>
              <a:t> </a:t>
            </a:r>
            <a:r>
              <a:rPr dirty="0" spc="235"/>
              <a:t>c</a:t>
            </a:r>
            <a:r>
              <a:rPr dirty="0" spc="-90"/>
              <a:t> </a:t>
            </a:r>
            <a:r>
              <a:rPr dirty="0" spc="710"/>
              <a:t>t</a:t>
            </a:r>
            <a:r>
              <a:rPr dirty="0" spc="360"/>
              <a:t> </a:t>
            </a:r>
            <a:r>
              <a:rPr dirty="0" spc="565"/>
              <a:t>ta</a:t>
            </a:r>
            <a:r>
              <a:rPr dirty="0" spc="-15"/>
              <a:t> </a:t>
            </a:r>
            <a:r>
              <a:rPr dirty="0"/>
              <a:t>b</a:t>
            </a:r>
            <a:r>
              <a:rPr dirty="0" spc="305"/>
              <a:t> </a:t>
            </a:r>
            <a:r>
              <a:rPr dirty="0" spc="525"/>
              <a:t>le</a:t>
            </a:r>
            <a:r>
              <a:rPr dirty="0" spc="-135"/>
              <a:t> </a:t>
            </a:r>
            <a:r>
              <a:rPr dirty="0" spc="90"/>
              <a:t>?</a:t>
            </a:r>
            <a:r>
              <a:rPr dirty="0" spc="-114"/>
              <a:t> </a:t>
            </a:r>
            <a:r>
              <a:rPr dirty="0" spc="370"/>
              <a:t>"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797267" y="852982"/>
            <a:ext cx="354012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3539" algn="l"/>
              </a:tabLst>
            </a:pPr>
            <a:r>
              <a:rPr dirty="0" sz="4100" b="1">
                <a:latin typeface="Tahoma"/>
                <a:cs typeface="Tahoma"/>
              </a:rPr>
              <a:t>o</a:t>
            </a:r>
            <a:r>
              <a:rPr dirty="0" sz="4100" spc="1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18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g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-1225" b="1">
                <a:latin typeface="Tahoma"/>
                <a:cs typeface="Tahoma"/>
              </a:rPr>
              <a:t>a</a:t>
            </a:r>
            <a:r>
              <a:rPr dirty="0" sz="4100" spc="605" b="1">
                <a:latin typeface="Tahoma"/>
                <a:cs typeface="Tahoma"/>
              </a:rPr>
              <a:t>h</a:t>
            </a:r>
            <a:r>
              <a:rPr dirty="0" sz="4100" spc="-285" b="1">
                <a:latin typeface="Tahoma"/>
                <a:cs typeface="Tahoma"/>
              </a:rPr>
              <a:t>l</a:t>
            </a:r>
            <a:r>
              <a:rPr dirty="0" sz="4100" spc="-1065" b="1">
                <a:latin typeface="Tahoma"/>
                <a:cs typeface="Tahoma"/>
              </a:rPr>
              <a:t>e</a:t>
            </a:r>
            <a:r>
              <a:rPr dirty="0" sz="4100" spc="310" b="1">
                <a:latin typeface="Tahoma"/>
                <a:cs typeface="Tahoma"/>
              </a:rPr>
              <a:t>l</a:t>
            </a:r>
            <a:r>
              <a:rPr dirty="0" sz="4100" spc="-150" b="1">
                <a:latin typeface="Tahoma"/>
                <a:cs typeface="Tahoma"/>
              </a:rPr>
              <a:t> </a:t>
            </a:r>
            <a:r>
              <a:rPr dirty="0" sz="4100" spc="455" b="1">
                <a:latin typeface="Tahoma"/>
                <a:cs typeface="Tahoma"/>
              </a:rPr>
              <a:t>th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6601" y="3194811"/>
            <a:ext cx="862584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290">
                <a:latin typeface="Verdana"/>
                <a:cs typeface="Verdana"/>
              </a:rPr>
              <a:t> </a:t>
            </a:r>
            <a:r>
              <a:rPr dirty="0" sz="3750" spc="-40">
                <a:latin typeface="Verdana"/>
                <a:cs typeface="Verdana"/>
              </a:rPr>
              <a:t>MIN(deadline)</a:t>
            </a:r>
            <a:r>
              <a:rPr dirty="0" sz="3750" spc="-285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AS </a:t>
            </a:r>
            <a:r>
              <a:rPr dirty="0" sz="3750" spc="-30">
                <a:latin typeface="Verdana"/>
                <a:cs typeface="Verdana"/>
              </a:rPr>
              <a:t>earliest_deadline</a:t>
            </a:r>
            <a:r>
              <a:rPr dirty="0" sz="3750" spc="-270">
                <a:latin typeface="Verdana"/>
                <a:cs typeface="Verdana"/>
              </a:rPr>
              <a:t>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265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newproject;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01" y="5570483"/>
            <a:ext cx="9143999" cy="36194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555" y="462896"/>
            <a:ext cx="17844770" cy="186690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80"/>
              </a:spcBef>
            </a:pPr>
            <a:r>
              <a:rPr dirty="0" sz="4000" spc="-65"/>
              <a:t>12</a:t>
            </a:r>
            <a:r>
              <a:rPr dirty="0" sz="4000" spc="-45"/>
              <a:t> </a:t>
            </a:r>
            <a:r>
              <a:rPr dirty="0" sz="4000" spc="495"/>
              <a:t>."</a:t>
            </a:r>
            <a:r>
              <a:rPr dirty="0" sz="4000" spc="-765"/>
              <a:t> </a:t>
            </a:r>
            <a:r>
              <a:rPr dirty="0" sz="4000" spc="-1770"/>
              <a:t>W</a:t>
            </a:r>
            <a:r>
              <a:rPr dirty="0" sz="4000" spc="2180"/>
              <a:t> </a:t>
            </a:r>
            <a:r>
              <a:rPr dirty="0" sz="4000" spc="-204"/>
              <a:t>h</a:t>
            </a:r>
            <a:r>
              <a:rPr dirty="0" sz="4000" spc="330"/>
              <a:t> </a:t>
            </a:r>
            <a:r>
              <a:rPr dirty="0" sz="4000" spc="-50"/>
              <a:t>a</a:t>
            </a:r>
            <a:r>
              <a:rPr dirty="0" sz="4000" spc="15"/>
              <a:t> </a:t>
            </a:r>
            <a:r>
              <a:rPr dirty="0" sz="4000" spc="680"/>
              <a:t>t</a:t>
            </a:r>
            <a:r>
              <a:rPr dirty="0" sz="4000" spc="390"/>
              <a:t> </a:t>
            </a:r>
            <a:r>
              <a:rPr dirty="0" sz="4000" spc="-50"/>
              <a:t>a</a:t>
            </a:r>
            <a:r>
              <a:rPr dirty="0" sz="4000" spc="15"/>
              <a:t> </a:t>
            </a:r>
            <a:r>
              <a:rPr dirty="0" sz="4000" spc="484"/>
              <a:t>re</a:t>
            </a:r>
            <a:r>
              <a:rPr dirty="0" sz="4000" spc="1190"/>
              <a:t> </a:t>
            </a:r>
            <a:r>
              <a:rPr dirty="0" sz="4000" spc="459"/>
              <a:t>th</a:t>
            </a:r>
            <a:r>
              <a:rPr dirty="0" sz="4000" spc="350"/>
              <a:t> </a:t>
            </a:r>
            <a:r>
              <a:rPr dirty="0" sz="4000" spc="-25"/>
              <a:t>e</a:t>
            </a:r>
            <a:r>
              <a:rPr dirty="0" sz="4000" spc="1190"/>
              <a:t> </a:t>
            </a:r>
            <a:r>
              <a:rPr dirty="0" sz="4000" spc="-180"/>
              <a:t>d</a:t>
            </a:r>
            <a:r>
              <a:rPr dirty="0" sz="4000" spc="335"/>
              <a:t> </a:t>
            </a:r>
            <a:r>
              <a:rPr dirty="0" sz="4000" spc="665"/>
              <a:t>is</a:t>
            </a:r>
            <a:r>
              <a:rPr dirty="0" sz="4000" spc="-355"/>
              <a:t> </a:t>
            </a:r>
            <a:r>
              <a:rPr dirty="0" sz="4000" spc="975"/>
              <a:t>t</a:t>
            </a:r>
            <a:r>
              <a:rPr dirty="0" sz="4000" spc="475"/>
              <a:t>i</a:t>
            </a:r>
            <a:r>
              <a:rPr dirty="0" sz="4000" spc="525"/>
              <a:t>n</a:t>
            </a:r>
            <a:r>
              <a:rPr dirty="0" sz="4000" spc="350"/>
              <a:t> </a:t>
            </a:r>
            <a:r>
              <a:rPr dirty="0" sz="4000" spc="229"/>
              <a:t>c</a:t>
            </a:r>
            <a:r>
              <a:rPr dirty="0" sz="4000" spc="-60"/>
              <a:t> </a:t>
            </a:r>
            <a:r>
              <a:rPr dirty="0" sz="4000" spc="680"/>
              <a:t>t</a:t>
            </a:r>
            <a:r>
              <a:rPr dirty="0" sz="4000" spc="390"/>
              <a:t> </a:t>
            </a:r>
            <a:r>
              <a:rPr dirty="0" sz="4000" spc="-180"/>
              <a:t>p</a:t>
            </a:r>
            <a:r>
              <a:rPr dirty="0" sz="4000" spc="335"/>
              <a:t> </a:t>
            </a:r>
            <a:r>
              <a:rPr dirty="0" sz="4000" spc="434"/>
              <a:t>ro</a:t>
            </a:r>
            <a:r>
              <a:rPr dirty="0" sz="4000" spc="170"/>
              <a:t> </a:t>
            </a:r>
            <a:r>
              <a:rPr dirty="0" sz="4000" spc="405"/>
              <a:t>je</a:t>
            </a:r>
            <a:r>
              <a:rPr dirty="0" sz="4000" spc="75"/>
              <a:t> </a:t>
            </a:r>
            <a:r>
              <a:rPr dirty="0" sz="4000" spc="229"/>
              <a:t>c</a:t>
            </a:r>
            <a:r>
              <a:rPr dirty="0" sz="4000" spc="-60"/>
              <a:t> </a:t>
            </a:r>
            <a:r>
              <a:rPr dirty="0" sz="4000" spc="680"/>
              <a:t>t</a:t>
            </a:r>
            <a:r>
              <a:rPr dirty="0" sz="4000" spc="390"/>
              <a:t> </a:t>
            </a:r>
            <a:r>
              <a:rPr dirty="0" sz="4000" spc="-180"/>
              <a:t>d</a:t>
            </a:r>
            <a:r>
              <a:rPr dirty="0" sz="4000" spc="335"/>
              <a:t> </a:t>
            </a:r>
            <a:r>
              <a:rPr dirty="0" sz="4000" spc="-25"/>
              <a:t>e</a:t>
            </a:r>
            <a:r>
              <a:rPr dirty="0" sz="4000" spc="75"/>
              <a:t> </a:t>
            </a:r>
            <a:r>
              <a:rPr dirty="0" sz="4000" spc="835"/>
              <a:t>t</a:t>
            </a:r>
            <a:r>
              <a:rPr dirty="0" sz="4000" spc="420"/>
              <a:t>a</a:t>
            </a:r>
            <a:r>
              <a:rPr dirty="0" sz="4000" spc="-260"/>
              <a:t>,</a:t>
            </a:r>
            <a:r>
              <a:rPr dirty="0" sz="4000" spc="220"/>
              <a:t>i</a:t>
            </a:r>
            <a:r>
              <a:rPr dirty="0" sz="4000" spc="-1920"/>
              <a:t>b</a:t>
            </a:r>
            <a:r>
              <a:rPr dirty="0" sz="4000" spc="335"/>
              <a:t>l</a:t>
            </a:r>
            <a:r>
              <a:rPr dirty="0" sz="4000" spc="-484"/>
              <a:t>s</a:t>
            </a:r>
            <a:r>
              <a:rPr dirty="0" sz="4000" spc="-220"/>
              <a:t>u</a:t>
            </a:r>
            <a:r>
              <a:rPr dirty="0" sz="4000" spc="210"/>
              <a:t>,</a:t>
            </a:r>
            <a:r>
              <a:rPr dirty="0" sz="4000" spc="-915"/>
              <a:t>d</a:t>
            </a:r>
            <a:r>
              <a:rPr dirty="0" sz="4000" spc="335"/>
              <a:t>i</a:t>
            </a:r>
            <a:r>
              <a:rPr dirty="0" sz="4000" spc="-1705"/>
              <a:t>n</a:t>
            </a:r>
            <a:r>
              <a:rPr dirty="0" sz="4000" spc="385"/>
              <a:t>g</a:t>
            </a:r>
            <a:r>
              <a:rPr dirty="0" sz="4000" spc="-90"/>
              <a:t> </a:t>
            </a:r>
            <a:r>
              <a:rPr dirty="0" sz="4000" spc="-1710"/>
              <a:t>c</a:t>
            </a:r>
            <a:r>
              <a:rPr dirty="0" sz="4000" spc="10"/>
              <a:t>e</a:t>
            </a:r>
            <a:r>
              <a:rPr dirty="0" sz="4000" spc="-565"/>
              <a:t> </a:t>
            </a:r>
            <a:r>
              <a:rPr dirty="0" sz="4000" spc="-445"/>
              <a:t>l</a:t>
            </a:r>
            <a:r>
              <a:rPr dirty="0" sz="4000" spc="-80"/>
              <a:t>t</a:t>
            </a:r>
            <a:r>
              <a:rPr dirty="0" sz="4000" spc="-795"/>
              <a:t>u</a:t>
            </a:r>
            <a:r>
              <a:rPr dirty="0" sz="4000" spc="445"/>
              <a:t>,</a:t>
            </a:r>
            <a:r>
              <a:rPr dirty="0" sz="4000" spc="1030"/>
              <a:t> </a:t>
            </a:r>
            <a:r>
              <a:rPr dirty="0" sz="4000" spc="-180"/>
              <a:t>d</a:t>
            </a:r>
            <a:r>
              <a:rPr dirty="0" sz="4000" spc="335"/>
              <a:t> </a:t>
            </a:r>
            <a:r>
              <a:rPr dirty="0" sz="4000" spc="-25"/>
              <a:t>e</a:t>
            </a:r>
            <a:r>
              <a:rPr dirty="0" sz="4000" spc="15"/>
              <a:t> </a:t>
            </a:r>
            <a:r>
              <a:rPr dirty="0" sz="4000" spc="-50"/>
              <a:t>a</a:t>
            </a:r>
            <a:r>
              <a:rPr dirty="0" sz="4000" spc="35"/>
              <a:t> </a:t>
            </a:r>
            <a:r>
              <a:rPr dirty="0" sz="4000" spc="-180"/>
              <a:t>d</a:t>
            </a:r>
            <a:r>
              <a:rPr dirty="0" sz="4000" spc="335"/>
              <a:t> </a:t>
            </a:r>
            <a:r>
              <a:rPr dirty="0" sz="4000" spc="630"/>
              <a:t>lin</a:t>
            </a:r>
            <a:r>
              <a:rPr dirty="0" sz="4000" spc="350"/>
              <a:t> </a:t>
            </a:r>
            <a:r>
              <a:rPr dirty="0" sz="4000" spc="-25"/>
              <a:t>e</a:t>
            </a:r>
            <a:r>
              <a:rPr dirty="0" sz="4000" spc="75"/>
              <a:t> </a:t>
            </a:r>
            <a:r>
              <a:rPr dirty="0" sz="4000" spc="1100"/>
              <a:t>,</a:t>
            </a:r>
            <a:r>
              <a:rPr dirty="0" sz="4000" spc="-335"/>
              <a:t> </a:t>
            </a:r>
            <a:r>
              <a:rPr dirty="0" sz="4000" spc="1015"/>
              <a:t>f</a:t>
            </a:r>
            <a:r>
              <a:rPr dirty="0" sz="4000" spc="860"/>
              <a:t>r</a:t>
            </a:r>
            <a:r>
              <a:rPr dirty="0" sz="4000" spc="465"/>
              <a:t>e</a:t>
            </a:r>
            <a:r>
              <a:rPr dirty="0" sz="4000" spc="75"/>
              <a:t> </a:t>
            </a:r>
            <a:r>
              <a:rPr dirty="0" sz="4000" spc="-25"/>
              <a:t>e</a:t>
            </a:r>
            <a:r>
              <a:rPr dirty="0" sz="4000" spc="75"/>
              <a:t> </a:t>
            </a:r>
            <a:r>
              <a:rPr dirty="0" sz="4000" spc="500"/>
              <a:t>la</a:t>
            </a:r>
            <a:r>
              <a:rPr dirty="0" sz="4000" spc="15"/>
              <a:t> </a:t>
            </a:r>
            <a:r>
              <a:rPr dirty="0" sz="4000" spc="-204"/>
              <a:t>n</a:t>
            </a:r>
            <a:r>
              <a:rPr dirty="0" sz="4000" spc="350"/>
              <a:t> </a:t>
            </a:r>
            <a:r>
              <a:rPr dirty="0" sz="4000" spc="229"/>
              <a:t>c</a:t>
            </a:r>
            <a:r>
              <a:rPr dirty="0" sz="4000" spc="-120"/>
              <a:t> </a:t>
            </a:r>
            <a:r>
              <a:rPr dirty="0" sz="4000" spc="-25"/>
              <a:t>e</a:t>
            </a:r>
            <a:r>
              <a:rPr dirty="0" sz="4000" spc="75"/>
              <a:t> </a:t>
            </a:r>
            <a:r>
              <a:rPr dirty="0" sz="4000" spc="605"/>
              <a:t>r</a:t>
            </a:r>
            <a:r>
              <a:rPr dirty="0" sz="4000" spc="-735"/>
              <a:t> </a:t>
            </a:r>
            <a:r>
              <a:rPr dirty="0" sz="4000" spc="585"/>
              <a:t>'s</a:t>
            </a:r>
            <a:r>
              <a:rPr dirty="0" sz="4000" spc="760"/>
              <a:t> </a:t>
            </a:r>
            <a:r>
              <a:rPr dirty="0" sz="4000" spc="204"/>
              <a:t>ID,</a:t>
            </a:r>
            <a:r>
              <a:rPr dirty="0" sz="4000" spc="-335"/>
              <a:t> </a:t>
            </a:r>
            <a:r>
              <a:rPr dirty="0" sz="4000" spc="-50"/>
              <a:t>a</a:t>
            </a:r>
            <a:r>
              <a:rPr dirty="0" sz="4000" spc="15"/>
              <a:t> </a:t>
            </a:r>
            <a:r>
              <a:rPr dirty="0" sz="4000" spc="-204"/>
              <a:t>n</a:t>
            </a:r>
            <a:r>
              <a:rPr dirty="0" sz="4000" spc="350"/>
              <a:t> </a:t>
            </a:r>
            <a:r>
              <a:rPr dirty="0" sz="4000" spc="-180"/>
              <a:t>d</a:t>
            </a:r>
            <a:r>
              <a:rPr dirty="0" sz="4000" spc="1450"/>
              <a:t> </a:t>
            </a:r>
            <a:r>
              <a:rPr dirty="0" sz="4000" spc="459"/>
              <a:t>th</a:t>
            </a:r>
            <a:r>
              <a:rPr dirty="0" sz="4000" spc="350"/>
              <a:t> </a:t>
            </a:r>
            <a:r>
              <a:rPr dirty="0" sz="4000" spc="-25"/>
              <a:t>e</a:t>
            </a:r>
            <a:r>
              <a:rPr dirty="0" sz="4000" spc="75"/>
              <a:t> </a:t>
            </a:r>
            <a:r>
              <a:rPr dirty="0" sz="4000" spc="825"/>
              <a:t>ir</a:t>
            </a:r>
            <a:r>
              <a:rPr dirty="0" sz="4000" spc="375"/>
              <a:t> </a:t>
            </a:r>
            <a:r>
              <a:rPr dirty="0" sz="4000" spc="285"/>
              <a:t>s</a:t>
            </a:r>
            <a:r>
              <a:rPr dirty="0" sz="4000" spc="-355"/>
              <a:t> </a:t>
            </a:r>
            <a:r>
              <a:rPr dirty="0" sz="4000" spc="-75"/>
              <a:t>k</a:t>
            </a:r>
            <a:r>
              <a:rPr dirty="0" sz="4000" spc="110"/>
              <a:t> </a:t>
            </a:r>
            <a:r>
              <a:rPr dirty="0" sz="4000" spc="325"/>
              <a:t>i</a:t>
            </a:r>
            <a:r>
              <a:rPr dirty="0" sz="4000" spc="165"/>
              <a:t>l</a:t>
            </a:r>
            <a:r>
              <a:rPr dirty="0" sz="4000" spc="-1700"/>
              <a:t>e</a:t>
            </a:r>
            <a:r>
              <a:rPr dirty="0" sz="4000" spc="325"/>
              <a:t>l</a:t>
            </a:r>
            <a:r>
              <a:rPr dirty="0" sz="4000" spc="-805"/>
              <a:t>s</a:t>
            </a:r>
            <a:r>
              <a:rPr dirty="0" sz="4000" spc="165"/>
              <a:t>e</a:t>
            </a:r>
            <a:r>
              <a:rPr dirty="0" sz="4000" spc="-110"/>
              <a:t>,</a:t>
            </a:r>
            <a:r>
              <a:rPr dirty="0" sz="4000" spc="55"/>
              <a:t>l</a:t>
            </a:r>
            <a:r>
              <a:rPr dirty="0" sz="4000" spc="-1235"/>
              <a:t>s</a:t>
            </a:r>
            <a:r>
              <a:rPr dirty="0" sz="4000" spc="665"/>
              <a:t>a</a:t>
            </a:r>
            <a:r>
              <a:rPr dirty="0" sz="4000" spc="-1170"/>
              <a:t>o</a:t>
            </a:r>
            <a:r>
              <a:rPr dirty="0" sz="4000" spc="375"/>
              <a:t>n</a:t>
            </a:r>
            <a:r>
              <a:rPr dirty="0" sz="4000" spc="-725"/>
              <a:t> </a:t>
            </a:r>
            <a:r>
              <a:rPr dirty="0" sz="4000" spc="-775"/>
              <a:t>r</a:t>
            </a:r>
            <a:r>
              <a:rPr dirty="0" sz="4000" spc="-345"/>
              <a:t>c</a:t>
            </a:r>
            <a:r>
              <a:rPr dirty="0" sz="4000" spc="-340"/>
              <a:t>t</a:t>
            </a:r>
            <a:r>
              <a:rPr dirty="0" sz="4000" spc="-1085"/>
              <a:t>e</a:t>
            </a:r>
            <a:r>
              <a:rPr dirty="0" sz="4000" spc="180"/>
              <a:t>e</a:t>
            </a:r>
            <a:r>
              <a:rPr dirty="0" sz="4000" spc="-15"/>
              <a:t> </a:t>
            </a:r>
            <a:r>
              <a:rPr dirty="0" sz="4000" spc="285"/>
              <a:t>s</a:t>
            </a:r>
            <a:r>
              <a:rPr dirty="0" sz="4000" spc="-355"/>
              <a:t> </a:t>
            </a:r>
            <a:r>
              <a:rPr dirty="0" sz="4000" spc="-75"/>
              <a:t>k</a:t>
            </a:r>
            <a:r>
              <a:rPr dirty="0" sz="4000" spc="110"/>
              <a:t> </a:t>
            </a:r>
            <a:r>
              <a:rPr dirty="0" sz="4000" spc="855"/>
              <a:t>ills</a:t>
            </a:r>
            <a:r>
              <a:rPr dirty="0" sz="4000" spc="-415"/>
              <a:t> </a:t>
            </a:r>
            <a:r>
              <a:rPr dirty="0" sz="4000" spc="90"/>
              <a:t>?</a:t>
            </a:r>
            <a:r>
              <a:rPr dirty="0" sz="4000" spc="-90"/>
              <a:t> </a:t>
            </a:r>
            <a:r>
              <a:rPr dirty="0" sz="4000" spc="390"/>
              <a:t>"</a:t>
            </a:r>
            <a:endParaRPr sz="4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pc="-10"/>
              <a:t>SELECT</a:t>
            </a:r>
            <a:r>
              <a:rPr dirty="0" spc="-280"/>
              <a:t> </a:t>
            </a:r>
            <a:r>
              <a:rPr dirty="0" spc="-130"/>
              <a:t>DISTINCT</a:t>
            </a:r>
            <a:r>
              <a:rPr dirty="0" spc="-275"/>
              <a:t> </a:t>
            </a:r>
            <a:r>
              <a:rPr dirty="0" spc="-85"/>
              <a:t>np.title,</a:t>
            </a:r>
            <a:r>
              <a:rPr dirty="0" spc="-280"/>
              <a:t> </a:t>
            </a:r>
            <a:r>
              <a:rPr dirty="0" spc="-10"/>
              <a:t>np.budget, </a:t>
            </a:r>
            <a:r>
              <a:rPr dirty="0" spc="-35"/>
              <a:t>np.deadline,</a:t>
            </a:r>
            <a:r>
              <a:rPr dirty="0" spc="-245"/>
              <a:t> </a:t>
            </a:r>
            <a:r>
              <a:rPr dirty="0" spc="-55"/>
              <a:t>np.freelancers_id,</a:t>
            </a:r>
            <a:r>
              <a:rPr dirty="0" spc="-240"/>
              <a:t> </a:t>
            </a:r>
            <a:r>
              <a:rPr dirty="0" spc="-10"/>
              <a:t>f.skills </a:t>
            </a:r>
            <a:r>
              <a:rPr dirty="0" spc="235"/>
              <a:t>FROM</a:t>
            </a:r>
            <a:r>
              <a:rPr dirty="0" spc="-215"/>
              <a:t> </a:t>
            </a:r>
            <a:r>
              <a:rPr dirty="0" spc="50"/>
              <a:t>newproject</a:t>
            </a:r>
            <a:r>
              <a:rPr dirty="0" spc="-215"/>
              <a:t> </a:t>
            </a:r>
            <a:r>
              <a:rPr dirty="0" spc="180"/>
              <a:t>np</a:t>
            </a:r>
            <a:r>
              <a:rPr dirty="0" spc="-210"/>
              <a:t> </a:t>
            </a:r>
            <a:r>
              <a:rPr dirty="0"/>
              <a:t>JOIN</a:t>
            </a:r>
            <a:r>
              <a:rPr dirty="0" spc="-215"/>
              <a:t> </a:t>
            </a:r>
            <a:r>
              <a:rPr dirty="0"/>
              <a:t>freelancer</a:t>
            </a:r>
            <a:r>
              <a:rPr dirty="0" spc="-215"/>
              <a:t> </a:t>
            </a:r>
            <a:r>
              <a:rPr dirty="0" spc="-50"/>
              <a:t>f </a:t>
            </a:r>
            <a:r>
              <a:rPr dirty="0" spc="220"/>
              <a:t>ON</a:t>
            </a:r>
            <a:r>
              <a:rPr dirty="0" spc="-275"/>
              <a:t> </a:t>
            </a:r>
            <a:r>
              <a:rPr dirty="0" spc="-30"/>
              <a:t>np.freelancers_id</a:t>
            </a:r>
            <a:r>
              <a:rPr dirty="0" spc="-275"/>
              <a:t> </a:t>
            </a:r>
            <a:r>
              <a:rPr dirty="0" spc="-900"/>
              <a:t>=</a:t>
            </a:r>
            <a:r>
              <a:rPr dirty="0" spc="-275"/>
              <a:t> </a:t>
            </a:r>
            <a:r>
              <a:rPr dirty="0" spc="-10"/>
              <a:t>f.freelancers_id </a:t>
            </a:r>
            <a:r>
              <a:rPr dirty="0" spc="155"/>
              <a:t>ORDER</a:t>
            </a:r>
            <a:r>
              <a:rPr dirty="0" spc="-320"/>
              <a:t> </a:t>
            </a:r>
            <a:r>
              <a:rPr dirty="0" spc="125"/>
              <a:t>BY</a:t>
            </a:r>
            <a:r>
              <a:rPr dirty="0" spc="-315"/>
              <a:t> </a:t>
            </a:r>
            <a:r>
              <a:rPr dirty="0" spc="-85"/>
              <a:t>f.skills;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1168" y="5734708"/>
            <a:ext cx="11122203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347" y="3392868"/>
            <a:ext cx="209550" cy="2095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22422" y="3036125"/>
            <a:ext cx="5362575" cy="815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150" spc="-10">
                <a:latin typeface="Verdana"/>
                <a:cs typeface="Verdana"/>
              </a:rPr>
              <a:t>INTRODUCTION</a:t>
            </a:r>
            <a:endParaRPr sz="51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322" y="4529528"/>
            <a:ext cx="1763776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latin typeface="Tahoma"/>
                <a:cs typeface="Tahoma"/>
              </a:rPr>
              <a:t>Title:</a:t>
            </a:r>
            <a:r>
              <a:rPr dirty="0" sz="3000" spc="204" b="1">
                <a:latin typeface="Tahoma"/>
                <a:cs typeface="Tahoma"/>
              </a:rPr>
              <a:t> </a:t>
            </a:r>
            <a:r>
              <a:rPr dirty="0" sz="3000" spc="55" b="1">
                <a:latin typeface="Tahoma"/>
                <a:cs typeface="Tahoma"/>
              </a:rPr>
              <a:t>Freelance</a:t>
            </a:r>
            <a:r>
              <a:rPr dirty="0" sz="3000" spc="210" b="1">
                <a:latin typeface="Tahoma"/>
                <a:cs typeface="Tahoma"/>
              </a:rPr>
              <a:t> </a:t>
            </a:r>
            <a:r>
              <a:rPr dirty="0" sz="3000" spc="105" b="1">
                <a:latin typeface="Tahoma"/>
                <a:cs typeface="Tahoma"/>
              </a:rPr>
              <a:t>Management</a:t>
            </a:r>
            <a:r>
              <a:rPr dirty="0" sz="3000" spc="204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Database</a:t>
            </a:r>
            <a:r>
              <a:rPr dirty="0" sz="3000" spc="21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Script</a:t>
            </a:r>
            <a:r>
              <a:rPr dirty="0" sz="3000" spc="21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Introduction:</a:t>
            </a:r>
            <a:r>
              <a:rPr dirty="0" sz="3000" spc="204" b="1">
                <a:latin typeface="Tahoma"/>
                <a:cs typeface="Tahoma"/>
              </a:rPr>
              <a:t> </a:t>
            </a:r>
            <a:r>
              <a:rPr dirty="0" sz="3000" spc="50" b="1">
                <a:latin typeface="Tahoma"/>
                <a:cs typeface="Tahoma"/>
              </a:rPr>
              <a:t>The</a:t>
            </a:r>
            <a:r>
              <a:rPr dirty="0" sz="3000" spc="21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"Freelance</a:t>
            </a:r>
            <a:r>
              <a:rPr dirty="0" sz="3000" spc="204" b="1">
                <a:latin typeface="Tahoma"/>
                <a:cs typeface="Tahoma"/>
              </a:rPr>
              <a:t> </a:t>
            </a:r>
            <a:r>
              <a:rPr dirty="0" sz="3000" spc="95" b="1">
                <a:latin typeface="Tahoma"/>
                <a:cs typeface="Tahoma"/>
              </a:rPr>
              <a:t>Management </a:t>
            </a:r>
            <a:r>
              <a:rPr dirty="0" sz="3000" b="1">
                <a:latin typeface="Tahoma"/>
                <a:cs typeface="Tahoma"/>
              </a:rPr>
              <a:t>Database</a:t>
            </a:r>
            <a:r>
              <a:rPr dirty="0" sz="3000" spc="665" b="1">
                <a:latin typeface="Tahoma"/>
                <a:cs typeface="Tahoma"/>
              </a:rPr>
              <a:t>     </a:t>
            </a:r>
            <a:r>
              <a:rPr dirty="0" sz="3000" b="1">
                <a:latin typeface="Tahoma"/>
                <a:cs typeface="Tahoma"/>
              </a:rPr>
              <a:t>Script"</a:t>
            </a:r>
            <a:r>
              <a:rPr dirty="0" sz="3000" spc="670" b="1">
                <a:latin typeface="Tahoma"/>
                <a:cs typeface="Tahoma"/>
              </a:rPr>
              <a:t>     </a:t>
            </a:r>
            <a:r>
              <a:rPr dirty="0" sz="3000" b="1">
                <a:latin typeface="Tahoma"/>
                <a:cs typeface="Tahoma"/>
              </a:rPr>
              <a:t>establishes</a:t>
            </a:r>
            <a:r>
              <a:rPr dirty="0" sz="3000" spc="670" b="1">
                <a:latin typeface="Tahoma"/>
                <a:cs typeface="Tahoma"/>
              </a:rPr>
              <a:t>     </a:t>
            </a:r>
            <a:r>
              <a:rPr dirty="0" sz="3000" b="1">
                <a:latin typeface="Tahoma"/>
                <a:cs typeface="Tahoma"/>
              </a:rPr>
              <a:t>a</a:t>
            </a:r>
            <a:r>
              <a:rPr dirty="0" sz="3000" spc="670" b="1">
                <a:latin typeface="Tahoma"/>
                <a:cs typeface="Tahoma"/>
              </a:rPr>
              <a:t>     </a:t>
            </a:r>
            <a:r>
              <a:rPr dirty="0" sz="3000" spc="70" b="1">
                <a:latin typeface="Tahoma"/>
                <a:cs typeface="Tahoma"/>
              </a:rPr>
              <a:t>comprehensive</a:t>
            </a:r>
            <a:r>
              <a:rPr dirty="0" sz="3000" spc="665" b="1">
                <a:latin typeface="Tahoma"/>
                <a:cs typeface="Tahoma"/>
              </a:rPr>
              <a:t>     </a:t>
            </a:r>
            <a:r>
              <a:rPr dirty="0" sz="3000" b="1">
                <a:latin typeface="Tahoma"/>
                <a:cs typeface="Tahoma"/>
              </a:rPr>
              <a:t>database</a:t>
            </a:r>
            <a:r>
              <a:rPr dirty="0" sz="3000" spc="670" b="1">
                <a:latin typeface="Tahoma"/>
                <a:cs typeface="Tahoma"/>
              </a:rPr>
              <a:t>     </a:t>
            </a:r>
            <a:r>
              <a:rPr dirty="0" sz="3000" spc="114" b="1">
                <a:latin typeface="Tahoma"/>
                <a:cs typeface="Tahoma"/>
              </a:rPr>
              <a:t>named </a:t>
            </a:r>
            <a:r>
              <a:rPr dirty="0" sz="3000" b="1">
                <a:latin typeface="Tahoma"/>
                <a:cs typeface="Tahoma"/>
              </a:rPr>
              <a:t>"freelancemanagement2,"</a:t>
            </a:r>
            <a:r>
              <a:rPr dirty="0" sz="3000" spc="265" b="1">
                <a:latin typeface="Tahoma"/>
                <a:cs typeface="Tahoma"/>
              </a:rPr>
              <a:t>  </a:t>
            </a:r>
            <a:r>
              <a:rPr dirty="0" sz="3000" spc="90" b="1">
                <a:latin typeface="Tahoma"/>
                <a:cs typeface="Tahoma"/>
              </a:rPr>
              <a:t>designed</a:t>
            </a:r>
            <a:r>
              <a:rPr dirty="0" sz="3000" spc="26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to</a:t>
            </a:r>
            <a:r>
              <a:rPr dirty="0" sz="3000" spc="270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facilitate</a:t>
            </a:r>
            <a:r>
              <a:rPr dirty="0" sz="3000" spc="265" b="1">
                <a:latin typeface="Tahoma"/>
                <a:cs typeface="Tahoma"/>
              </a:rPr>
              <a:t>  </a:t>
            </a:r>
            <a:r>
              <a:rPr dirty="0" sz="3000" spc="55" b="1">
                <a:latin typeface="Tahoma"/>
                <a:cs typeface="Tahoma"/>
              </a:rPr>
              <a:t>efficient</a:t>
            </a:r>
            <a:r>
              <a:rPr dirty="0" sz="3000" spc="270" b="1">
                <a:latin typeface="Tahoma"/>
                <a:cs typeface="Tahoma"/>
              </a:rPr>
              <a:t>  </a:t>
            </a:r>
            <a:r>
              <a:rPr dirty="0" sz="3000" spc="114" b="1">
                <a:latin typeface="Tahoma"/>
                <a:cs typeface="Tahoma"/>
              </a:rPr>
              <a:t>management</a:t>
            </a:r>
            <a:r>
              <a:rPr dirty="0" sz="3000" spc="26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of</a:t>
            </a:r>
            <a:r>
              <a:rPr dirty="0" sz="3000" spc="265" b="1">
                <a:latin typeface="Tahoma"/>
                <a:cs typeface="Tahoma"/>
              </a:rPr>
              <a:t>  </a:t>
            </a:r>
            <a:r>
              <a:rPr dirty="0" sz="3000" spc="50" b="1">
                <a:latin typeface="Tahoma"/>
                <a:cs typeface="Tahoma"/>
              </a:rPr>
              <a:t>freelance </a:t>
            </a:r>
            <a:r>
              <a:rPr dirty="0" sz="3000" b="1">
                <a:latin typeface="Tahoma"/>
                <a:cs typeface="Tahoma"/>
              </a:rPr>
              <a:t>projects.</a:t>
            </a:r>
            <a:r>
              <a:rPr dirty="0" sz="3000" spc="15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This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script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creates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tables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for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freelancers,</a:t>
            </a:r>
            <a:r>
              <a:rPr dirty="0" sz="3000" spc="15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clients,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spc="80" b="1">
                <a:latin typeface="Tahoma"/>
                <a:cs typeface="Tahoma"/>
              </a:rPr>
              <a:t>new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projects,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transactions,</a:t>
            </a:r>
            <a:r>
              <a:rPr dirty="0" sz="3000" spc="155" b="1">
                <a:latin typeface="Tahoma"/>
                <a:cs typeface="Tahoma"/>
              </a:rPr>
              <a:t> </a:t>
            </a:r>
            <a:r>
              <a:rPr dirty="0" sz="3000" spc="85" b="1">
                <a:latin typeface="Tahoma"/>
                <a:cs typeface="Tahoma"/>
              </a:rPr>
              <a:t>and </a:t>
            </a:r>
            <a:r>
              <a:rPr dirty="0" sz="3000" b="1">
                <a:latin typeface="Tahoma"/>
                <a:cs typeface="Tahoma"/>
              </a:rPr>
              <a:t>project</a:t>
            </a:r>
            <a:r>
              <a:rPr dirty="0" sz="3000" spc="71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locations,</a:t>
            </a:r>
            <a:r>
              <a:rPr dirty="0" sz="3000" spc="710" b="1">
                <a:latin typeface="Tahoma"/>
                <a:cs typeface="Tahoma"/>
              </a:rPr>
              <a:t> </a:t>
            </a:r>
            <a:r>
              <a:rPr dirty="0" sz="3000" spc="70" b="1">
                <a:latin typeface="Tahoma"/>
                <a:cs typeface="Tahoma"/>
              </a:rPr>
              <a:t>capturing</a:t>
            </a:r>
            <a:r>
              <a:rPr dirty="0" sz="3000" spc="71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crucial</a:t>
            </a:r>
            <a:r>
              <a:rPr dirty="0" sz="3000" spc="710" b="1">
                <a:latin typeface="Tahoma"/>
                <a:cs typeface="Tahoma"/>
              </a:rPr>
              <a:t> </a:t>
            </a:r>
            <a:r>
              <a:rPr dirty="0" sz="3000" spc="50" b="1">
                <a:latin typeface="Tahoma"/>
                <a:cs typeface="Tahoma"/>
              </a:rPr>
              <a:t>data</a:t>
            </a:r>
            <a:r>
              <a:rPr dirty="0" sz="3000" spc="715" b="1">
                <a:latin typeface="Tahoma"/>
                <a:cs typeface="Tahoma"/>
              </a:rPr>
              <a:t> </a:t>
            </a:r>
            <a:r>
              <a:rPr dirty="0" sz="3000" spc="85" b="1">
                <a:latin typeface="Tahoma"/>
                <a:cs typeface="Tahoma"/>
              </a:rPr>
              <a:t>such</a:t>
            </a:r>
            <a:r>
              <a:rPr dirty="0" sz="3000" spc="71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as</a:t>
            </a:r>
            <a:r>
              <a:rPr dirty="0" sz="3000" spc="715" b="1">
                <a:latin typeface="Tahoma"/>
                <a:cs typeface="Tahoma"/>
              </a:rPr>
              <a:t> </a:t>
            </a:r>
            <a:r>
              <a:rPr dirty="0" sz="3000" spc="50" b="1">
                <a:latin typeface="Tahoma"/>
                <a:cs typeface="Tahoma"/>
              </a:rPr>
              <a:t>freelancer</a:t>
            </a:r>
            <a:r>
              <a:rPr dirty="0" sz="3000" spc="71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details,</a:t>
            </a:r>
            <a:r>
              <a:rPr dirty="0" sz="3000" spc="71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client</a:t>
            </a:r>
            <a:r>
              <a:rPr dirty="0" sz="3000" spc="710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information, </a:t>
            </a:r>
            <a:r>
              <a:rPr dirty="0" sz="3000" b="1">
                <a:latin typeface="Tahoma"/>
                <a:cs typeface="Tahoma"/>
              </a:rPr>
              <a:t>project</a:t>
            </a:r>
            <a:r>
              <a:rPr dirty="0" sz="3000" spc="4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specifications,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55" b="1">
                <a:latin typeface="Tahoma"/>
                <a:cs typeface="Tahoma"/>
              </a:rPr>
              <a:t>financial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transactions,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110" b="1">
                <a:latin typeface="Tahoma"/>
                <a:cs typeface="Tahoma"/>
              </a:rPr>
              <a:t>and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70" b="1">
                <a:latin typeface="Tahoma"/>
                <a:cs typeface="Tahoma"/>
              </a:rPr>
              <a:t>geographical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project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locations.</a:t>
            </a:r>
            <a:r>
              <a:rPr dirty="0" sz="3000" spc="430" b="1">
                <a:latin typeface="Tahoma"/>
                <a:cs typeface="Tahoma"/>
              </a:rPr>
              <a:t> </a:t>
            </a:r>
            <a:r>
              <a:rPr dirty="0" sz="3000" spc="95" b="1">
                <a:latin typeface="Tahoma"/>
                <a:cs typeface="Tahoma"/>
              </a:rPr>
              <a:t>With</a:t>
            </a:r>
            <a:r>
              <a:rPr dirty="0" sz="3000" spc="425" b="1">
                <a:latin typeface="Tahoma"/>
                <a:cs typeface="Tahoma"/>
              </a:rPr>
              <a:t> </a:t>
            </a:r>
            <a:r>
              <a:rPr dirty="0" sz="3000" spc="-50" b="1">
                <a:latin typeface="Tahoma"/>
                <a:cs typeface="Tahoma"/>
              </a:rPr>
              <a:t>a </a:t>
            </a:r>
            <a:r>
              <a:rPr dirty="0" sz="3000" spc="-25" b="1">
                <a:latin typeface="Tahoma"/>
                <a:cs typeface="Tahoma"/>
              </a:rPr>
              <a:t>well-</a:t>
            </a:r>
            <a:r>
              <a:rPr dirty="0" sz="3000" spc="55" b="1">
                <a:latin typeface="Tahoma"/>
                <a:cs typeface="Tahoma"/>
              </a:rPr>
              <a:t>organized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structure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spc="110" b="1">
                <a:latin typeface="Tahoma"/>
                <a:cs typeface="Tahoma"/>
              </a:rPr>
              <a:t>and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spc="65" b="1">
                <a:latin typeface="Tahoma"/>
                <a:cs typeface="Tahoma"/>
              </a:rPr>
              <a:t>populated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with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spc="70" b="1">
                <a:latin typeface="Tahoma"/>
                <a:cs typeface="Tahoma"/>
              </a:rPr>
              <a:t>sample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data,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this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script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serves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as</a:t>
            </a:r>
            <a:r>
              <a:rPr dirty="0" sz="3000" spc="105" b="1">
                <a:latin typeface="Tahoma"/>
                <a:cs typeface="Tahoma"/>
              </a:rPr>
              <a:t>  </a:t>
            </a:r>
            <a:r>
              <a:rPr dirty="0" sz="3000" spc="45" b="1">
                <a:latin typeface="Tahoma"/>
                <a:cs typeface="Tahoma"/>
              </a:rPr>
              <a:t>the </a:t>
            </a:r>
            <a:r>
              <a:rPr dirty="0" sz="3000" spc="60" b="1">
                <a:latin typeface="Tahoma"/>
                <a:cs typeface="Tahoma"/>
              </a:rPr>
              <a:t>foundation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for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a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robust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spc="60" b="1">
                <a:latin typeface="Tahoma"/>
                <a:cs typeface="Tahoma"/>
              </a:rPr>
              <a:t>freelance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collaboration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system,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spc="60" b="1">
                <a:latin typeface="Tahoma"/>
                <a:cs typeface="Tahoma"/>
              </a:rPr>
              <a:t>providing</a:t>
            </a:r>
            <a:r>
              <a:rPr dirty="0" sz="3000" spc="13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a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platform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for</a:t>
            </a:r>
            <a:r>
              <a:rPr dirty="0" sz="3000" spc="125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seamless </a:t>
            </a:r>
            <a:r>
              <a:rPr dirty="0" sz="3000" b="1">
                <a:latin typeface="Tahoma"/>
                <a:cs typeface="Tahoma"/>
              </a:rPr>
              <a:t>project</a:t>
            </a:r>
            <a:r>
              <a:rPr dirty="0" sz="3000" spc="-2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tracking,</a:t>
            </a:r>
            <a:r>
              <a:rPr dirty="0" sz="3000" spc="-20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skill</a:t>
            </a:r>
            <a:r>
              <a:rPr dirty="0" sz="3000" spc="-25" b="1">
                <a:latin typeface="Tahoma"/>
                <a:cs typeface="Tahoma"/>
              </a:rPr>
              <a:t>  </a:t>
            </a:r>
            <a:r>
              <a:rPr dirty="0" sz="3000" spc="60" b="1">
                <a:latin typeface="Tahoma"/>
                <a:cs typeface="Tahoma"/>
              </a:rPr>
              <a:t>matching,</a:t>
            </a:r>
            <a:r>
              <a:rPr dirty="0" sz="3000" spc="-20" b="1">
                <a:latin typeface="Tahoma"/>
                <a:cs typeface="Tahoma"/>
              </a:rPr>
              <a:t>  </a:t>
            </a:r>
            <a:r>
              <a:rPr dirty="0" sz="3000" spc="110" b="1">
                <a:latin typeface="Tahoma"/>
                <a:cs typeface="Tahoma"/>
              </a:rPr>
              <a:t>and</a:t>
            </a:r>
            <a:r>
              <a:rPr dirty="0" sz="3000" spc="-25" b="1">
                <a:latin typeface="Tahoma"/>
                <a:cs typeface="Tahoma"/>
              </a:rPr>
              <a:t>  </a:t>
            </a:r>
            <a:r>
              <a:rPr dirty="0" sz="3000" spc="55" b="1">
                <a:latin typeface="Tahoma"/>
                <a:cs typeface="Tahoma"/>
              </a:rPr>
              <a:t>financial</a:t>
            </a:r>
            <a:r>
              <a:rPr dirty="0" sz="3000" spc="-20" b="1">
                <a:latin typeface="Tahoma"/>
                <a:cs typeface="Tahoma"/>
              </a:rPr>
              <a:t>  </a:t>
            </a:r>
            <a:r>
              <a:rPr dirty="0" sz="3000" spc="114" b="1">
                <a:latin typeface="Tahoma"/>
                <a:cs typeface="Tahoma"/>
              </a:rPr>
              <a:t>management</a:t>
            </a:r>
            <a:r>
              <a:rPr dirty="0" sz="3000" spc="-25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in</a:t>
            </a:r>
            <a:r>
              <a:rPr dirty="0" sz="3000" spc="-20" b="1">
                <a:latin typeface="Tahoma"/>
                <a:cs typeface="Tahoma"/>
              </a:rPr>
              <a:t>  </a:t>
            </a:r>
            <a:r>
              <a:rPr dirty="0" sz="3000" spc="70" b="1">
                <a:latin typeface="Tahoma"/>
                <a:cs typeface="Tahoma"/>
              </a:rPr>
              <a:t>the</a:t>
            </a:r>
            <a:r>
              <a:rPr dirty="0" sz="3000" spc="-25" b="1">
                <a:latin typeface="Tahoma"/>
                <a:cs typeface="Tahoma"/>
              </a:rPr>
              <a:t>  </a:t>
            </a:r>
            <a:r>
              <a:rPr dirty="0" sz="3000" spc="90" b="1">
                <a:latin typeface="Tahoma"/>
                <a:cs typeface="Tahoma"/>
              </a:rPr>
              <a:t>dynamic</a:t>
            </a:r>
            <a:r>
              <a:rPr dirty="0" sz="3000" spc="-20" b="1">
                <a:latin typeface="Tahoma"/>
                <a:cs typeface="Tahoma"/>
              </a:rPr>
              <a:t>  </a:t>
            </a:r>
            <a:r>
              <a:rPr dirty="0" sz="3000" b="1">
                <a:latin typeface="Tahoma"/>
                <a:cs typeface="Tahoma"/>
              </a:rPr>
              <a:t>world</a:t>
            </a:r>
            <a:r>
              <a:rPr dirty="0" sz="3000" spc="-25" b="1">
                <a:latin typeface="Tahoma"/>
                <a:cs typeface="Tahoma"/>
              </a:rPr>
              <a:t>  of </a:t>
            </a:r>
            <a:r>
              <a:rPr dirty="0" sz="3000" spc="35" b="1">
                <a:latin typeface="Tahoma"/>
                <a:cs typeface="Tahoma"/>
              </a:rPr>
              <a:t>freelancing.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18046" y="569961"/>
            <a:ext cx="11188065" cy="1884680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764030" marR="5080" indent="-1751964">
              <a:lnSpc>
                <a:spcPct val="101200"/>
              </a:lnSpc>
              <a:spcBef>
                <a:spcPts val="35"/>
              </a:spcBef>
            </a:pPr>
            <a:r>
              <a:rPr dirty="0" sz="6050" spc="335"/>
              <a:t>FREELANCE</a:t>
            </a:r>
            <a:r>
              <a:rPr dirty="0" sz="6050" spc="-5"/>
              <a:t> </a:t>
            </a:r>
            <a:r>
              <a:rPr dirty="0" sz="6050" spc="320"/>
              <a:t>MANAGEMENT </a:t>
            </a:r>
            <a:r>
              <a:rPr dirty="0" sz="6050" spc="360"/>
              <a:t>DATABASE</a:t>
            </a:r>
            <a:r>
              <a:rPr dirty="0" sz="6050"/>
              <a:t> </a:t>
            </a:r>
            <a:r>
              <a:rPr dirty="0" sz="6050" spc="-10"/>
              <a:t>SCRIPT</a:t>
            </a:r>
            <a:endParaRPr sz="6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9241" rIns="0" bIns="0" rtlCol="0" vert="horz">
            <a:spAutoFit/>
          </a:bodyPr>
          <a:lstStyle/>
          <a:p>
            <a:pPr marL="4145279">
              <a:lnSpc>
                <a:spcPct val="100000"/>
              </a:lnSpc>
              <a:spcBef>
                <a:spcPts val="114"/>
              </a:spcBef>
            </a:pPr>
            <a:r>
              <a:rPr dirty="0" sz="5750" spc="75"/>
              <a:t>INFORMATION</a:t>
            </a:r>
            <a:r>
              <a:rPr dirty="0" sz="5750"/>
              <a:t> </a:t>
            </a:r>
            <a:r>
              <a:rPr dirty="0" sz="5750" spc="385"/>
              <a:t>OF</a:t>
            </a:r>
            <a:r>
              <a:rPr dirty="0" sz="5750" spc="5"/>
              <a:t> </a:t>
            </a:r>
            <a:r>
              <a:rPr dirty="0" sz="5750" spc="-25"/>
              <a:t>ENTITIES</a:t>
            </a:r>
            <a:endParaRPr sz="5750"/>
          </a:p>
        </p:txBody>
      </p:sp>
      <p:sp>
        <p:nvSpPr>
          <p:cNvPr id="3" name="object 3" descr=""/>
          <p:cNvSpPr txBox="1"/>
          <p:nvPr/>
        </p:nvSpPr>
        <p:spPr>
          <a:xfrm>
            <a:off x="198894" y="2719540"/>
            <a:ext cx="17816830" cy="4524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0">
                <a:latin typeface="Verdana"/>
                <a:cs typeface="Verdana"/>
              </a:rPr>
              <a:t>FREELANCERS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160">
                <a:latin typeface="Verdana"/>
                <a:cs typeface="Verdana"/>
              </a:rPr>
              <a:t>DETAILS:-</a:t>
            </a:r>
            <a:r>
              <a:rPr dirty="0" sz="3350" spc="-490">
                <a:latin typeface="Verdana"/>
                <a:cs typeface="Verdana"/>
              </a:rPr>
              <a:t>(</a:t>
            </a:r>
            <a:r>
              <a:rPr dirty="0" sz="3350" spc="-235">
                <a:latin typeface="Verdana"/>
                <a:cs typeface="Verdana"/>
              </a:rPr>
              <a:t> </a:t>
            </a:r>
            <a:r>
              <a:rPr dirty="0" sz="3350" spc="-10">
                <a:latin typeface="Verdana"/>
                <a:cs typeface="Verdana"/>
              </a:rPr>
              <a:t>freelancers_id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500">
                <a:latin typeface="Verdana"/>
                <a:cs typeface="Verdana"/>
              </a:rPr>
              <a:t>,</a:t>
            </a:r>
            <a:r>
              <a:rPr dirty="0" sz="3350" spc="-235">
                <a:latin typeface="Verdana"/>
                <a:cs typeface="Verdana"/>
              </a:rPr>
              <a:t> </a:t>
            </a:r>
            <a:r>
              <a:rPr dirty="0" sz="3350" spc="-20">
                <a:latin typeface="Verdana"/>
                <a:cs typeface="Verdana"/>
              </a:rPr>
              <a:t>f_name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60">
                <a:latin typeface="Verdana"/>
                <a:cs typeface="Verdana"/>
              </a:rPr>
              <a:t>,contact_info,skills</a:t>
            </a:r>
            <a:r>
              <a:rPr dirty="0" sz="3350" spc="-235">
                <a:latin typeface="Verdana"/>
                <a:cs typeface="Verdana"/>
              </a:rPr>
              <a:t> </a:t>
            </a:r>
            <a:r>
              <a:rPr dirty="0" sz="3350" spc="-45">
                <a:latin typeface="Verdana"/>
                <a:cs typeface="Verdana"/>
              </a:rPr>
              <a:t>,rating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655">
                <a:latin typeface="Verdana"/>
                <a:cs typeface="Verdana"/>
              </a:rPr>
              <a:t>);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350" spc="-45">
                <a:latin typeface="Verdana"/>
                <a:cs typeface="Verdana"/>
              </a:rPr>
              <a:t>CLIENTS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170">
                <a:latin typeface="Verdana"/>
                <a:cs typeface="Verdana"/>
              </a:rPr>
              <a:t>DETAILS:-</a:t>
            </a:r>
            <a:r>
              <a:rPr dirty="0" sz="3350" spc="-235">
                <a:latin typeface="Verdana"/>
                <a:cs typeface="Verdana"/>
              </a:rPr>
              <a:t> </a:t>
            </a:r>
            <a:r>
              <a:rPr dirty="0" sz="3350" spc="-100">
                <a:latin typeface="Verdana"/>
                <a:cs typeface="Verdana"/>
              </a:rPr>
              <a:t>(user_id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,company_name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10">
                <a:latin typeface="Verdana"/>
                <a:cs typeface="Verdana"/>
              </a:rPr>
              <a:t>,contact_person</a:t>
            </a:r>
            <a:r>
              <a:rPr dirty="0" sz="3350" spc="-235">
                <a:latin typeface="Verdana"/>
                <a:cs typeface="Verdana"/>
              </a:rPr>
              <a:t> </a:t>
            </a:r>
            <a:r>
              <a:rPr dirty="0" sz="3350" spc="-655">
                <a:latin typeface="Verdana"/>
                <a:cs typeface="Verdana"/>
              </a:rPr>
              <a:t>);</a:t>
            </a: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20"/>
              </a:spcBef>
            </a:pPr>
            <a:r>
              <a:rPr dirty="0" sz="3350" spc="250">
                <a:latin typeface="Verdana"/>
                <a:cs typeface="Verdana"/>
              </a:rPr>
              <a:t>NEW</a:t>
            </a:r>
            <a:r>
              <a:rPr dirty="0" sz="3350" spc="-270">
                <a:latin typeface="Verdana"/>
                <a:cs typeface="Verdana"/>
              </a:rPr>
              <a:t> </a:t>
            </a:r>
            <a:r>
              <a:rPr dirty="0" sz="3350" spc="105">
                <a:latin typeface="Verdana"/>
                <a:cs typeface="Verdana"/>
              </a:rPr>
              <a:t>PROJECT</a:t>
            </a:r>
            <a:r>
              <a:rPr dirty="0" sz="3350" spc="-265">
                <a:latin typeface="Verdana"/>
                <a:cs typeface="Verdana"/>
              </a:rPr>
              <a:t> </a:t>
            </a:r>
            <a:r>
              <a:rPr dirty="0" sz="3350" spc="-114">
                <a:latin typeface="Verdana"/>
                <a:cs typeface="Verdana"/>
              </a:rPr>
              <a:t>TABLE:-</a:t>
            </a:r>
            <a:r>
              <a:rPr dirty="0" sz="3350" spc="-270">
                <a:latin typeface="Verdana"/>
                <a:cs typeface="Verdana"/>
              </a:rPr>
              <a:t> </a:t>
            </a:r>
            <a:r>
              <a:rPr dirty="0" sz="3350" spc="-40">
                <a:latin typeface="Verdana"/>
                <a:cs typeface="Verdana"/>
              </a:rPr>
              <a:t>(client_id</a:t>
            </a:r>
            <a:r>
              <a:rPr dirty="0" sz="3350" spc="-265">
                <a:latin typeface="Verdana"/>
                <a:cs typeface="Verdana"/>
              </a:rPr>
              <a:t> </a:t>
            </a:r>
            <a:r>
              <a:rPr dirty="0" sz="3350" spc="-500">
                <a:latin typeface="Verdana"/>
                <a:cs typeface="Verdana"/>
              </a:rPr>
              <a:t>,</a:t>
            </a:r>
            <a:r>
              <a:rPr dirty="0" sz="3350" spc="-265">
                <a:latin typeface="Verdana"/>
                <a:cs typeface="Verdana"/>
              </a:rPr>
              <a:t> </a:t>
            </a:r>
            <a:r>
              <a:rPr dirty="0" sz="3350" spc="-85">
                <a:latin typeface="Verdana"/>
                <a:cs typeface="Verdana"/>
              </a:rPr>
              <a:t>title,</a:t>
            </a:r>
            <a:r>
              <a:rPr dirty="0" sz="3350" spc="-270">
                <a:latin typeface="Verdana"/>
                <a:cs typeface="Verdana"/>
              </a:rPr>
              <a:t> </a:t>
            </a:r>
            <a:r>
              <a:rPr dirty="0" sz="3350" spc="135">
                <a:latin typeface="Verdana"/>
                <a:cs typeface="Verdana"/>
              </a:rPr>
              <a:t>budget</a:t>
            </a:r>
            <a:r>
              <a:rPr dirty="0" sz="3350" spc="-265">
                <a:latin typeface="Verdana"/>
                <a:cs typeface="Verdana"/>
              </a:rPr>
              <a:t> </a:t>
            </a:r>
            <a:r>
              <a:rPr dirty="0" sz="3350" spc="-500">
                <a:latin typeface="Verdana"/>
                <a:cs typeface="Verdana"/>
              </a:rPr>
              <a:t>,</a:t>
            </a:r>
            <a:r>
              <a:rPr dirty="0" sz="3350" spc="-265">
                <a:latin typeface="Verdana"/>
                <a:cs typeface="Verdana"/>
              </a:rPr>
              <a:t> </a:t>
            </a:r>
            <a:r>
              <a:rPr dirty="0" sz="3350" spc="55">
                <a:latin typeface="Verdana"/>
                <a:cs typeface="Verdana"/>
              </a:rPr>
              <a:t>deadline</a:t>
            </a:r>
            <a:r>
              <a:rPr dirty="0" sz="3350" spc="-270">
                <a:latin typeface="Verdana"/>
                <a:cs typeface="Verdana"/>
              </a:rPr>
              <a:t> </a:t>
            </a:r>
            <a:r>
              <a:rPr dirty="0" sz="3350" spc="-500">
                <a:latin typeface="Verdana"/>
                <a:cs typeface="Verdana"/>
              </a:rPr>
              <a:t>,</a:t>
            </a:r>
            <a:r>
              <a:rPr dirty="0" sz="3350" spc="-265">
                <a:latin typeface="Verdana"/>
                <a:cs typeface="Verdana"/>
              </a:rPr>
              <a:t> </a:t>
            </a:r>
            <a:r>
              <a:rPr dirty="0" sz="3350" spc="-10">
                <a:latin typeface="Verdana"/>
                <a:cs typeface="Verdana"/>
              </a:rPr>
              <a:t>freelancers_id</a:t>
            </a:r>
            <a:r>
              <a:rPr dirty="0" sz="3350" spc="-270">
                <a:latin typeface="Verdana"/>
                <a:cs typeface="Verdana"/>
              </a:rPr>
              <a:t> </a:t>
            </a:r>
            <a:r>
              <a:rPr dirty="0" sz="3350" spc="-655">
                <a:latin typeface="Verdana"/>
                <a:cs typeface="Verdana"/>
              </a:rPr>
              <a:t>);</a:t>
            </a:r>
            <a:endParaRPr sz="3350">
              <a:latin typeface="Verdana"/>
              <a:cs typeface="Verdana"/>
            </a:endParaRPr>
          </a:p>
          <a:p>
            <a:pPr marL="12700" marR="5080">
              <a:lnSpc>
                <a:spcPct val="171900"/>
              </a:lnSpc>
              <a:spcBef>
                <a:spcPts val="1265"/>
              </a:spcBef>
            </a:pPr>
            <a:r>
              <a:rPr dirty="0" sz="3350">
                <a:latin typeface="Verdana"/>
                <a:cs typeface="Verdana"/>
              </a:rPr>
              <a:t>TRANSACTION</a:t>
            </a:r>
            <a:r>
              <a:rPr dirty="0" sz="3350" spc="-125">
                <a:latin typeface="Verdana"/>
                <a:cs typeface="Verdana"/>
              </a:rPr>
              <a:t> </a:t>
            </a:r>
            <a:r>
              <a:rPr dirty="0" sz="3350" spc="-105">
                <a:latin typeface="Verdana"/>
                <a:cs typeface="Verdana"/>
              </a:rPr>
              <a:t>TABLE:-</a:t>
            </a:r>
            <a:r>
              <a:rPr dirty="0" sz="3350" spc="-55">
                <a:latin typeface="Verdana"/>
                <a:cs typeface="Verdana"/>
              </a:rPr>
              <a:t>(project_id</a:t>
            </a:r>
            <a:r>
              <a:rPr dirty="0" sz="3350" spc="-120">
                <a:latin typeface="Verdana"/>
                <a:cs typeface="Verdana"/>
              </a:rPr>
              <a:t> </a:t>
            </a:r>
            <a:r>
              <a:rPr dirty="0" sz="3350" spc="-45">
                <a:latin typeface="Verdana"/>
                <a:cs typeface="Verdana"/>
              </a:rPr>
              <a:t>,freelancer_id,client_id,amount,payment_status); </a:t>
            </a:r>
            <a:r>
              <a:rPr dirty="0" sz="3350">
                <a:latin typeface="Verdana"/>
                <a:cs typeface="Verdana"/>
              </a:rPr>
              <a:t>LOCATION</a:t>
            </a:r>
            <a:r>
              <a:rPr dirty="0" sz="3350" spc="-145">
                <a:latin typeface="Verdana"/>
                <a:cs typeface="Verdana"/>
              </a:rPr>
              <a:t> </a:t>
            </a:r>
            <a:r>
              <a:rPr dirty="0" sz="3350" spc="-170">
                <a:latin typeface="Verdana"/>
                <a:cs typeface="Verdana"/>
              </a:rPr>
              <a:t>DETAILS:-</a:t>
            </a:r>
            <a:r>
              <a:rPr dirty="0" sz="3350" spc="-140">
                <a:latin typeface="Verdana"/>
                <a:cs typeface="Verdana"/>
              </a:rPr>
              <a:t> </a:t>
            </a:r>
            <a:r>
              <a:rPr dirty="0" sz="3350" spc="-55">
                <a:latin typeface="Verdana"/>
                <a:cs typeface="Verdana"/>
              </a:rPr>
              <a:t>(country,state,project_id,freelancers_id</a:t>
            </a:r>
            <a:r>
              <a:rPr dirty="0" sz="3350" spc="-145">
                <a:latin typeface="Verdana"/>
                <a:cs typeface="Verdana"/>
              </a:rPr>
              <a:t> </a:t>
            </a:r>
            <a:r>
              <a:rPr dirty="0" sz="3350" spc="-655">
                <a:latin typeface="Verdana"/>
                <a:cs typeface="Verdana"/>
              </a:rPr>
              <a:t>);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988" y="2407704"/>
            <a:ext cx="8505825" cy="4514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0685" y="1154938"/>
            <a:ext cx="602996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90"/>
              <a:t>FREELANCERS</a:t>
            </a:r>
            <a:r>
              <a:rPr dirty="0" spc="5"/>
              <a:t> </a:t>
            </a:r>
            <a:r>
              <a:rPr dirty="0" spc="210"/>
              <a:t>TABLE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918009" y="1792561"/>
            <a:ext cx="592328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229" b="1">
                <a:latin typeface="Tahoma"/>
                <a:cs typeface="Tahoma"/>
              </a:rPr>
              <a:t>NEWPROJECT</a:t>
            </a:r>
            <a:r>
              <a:rPr dirty="0" sz="4100" spc="25" b="1">
                <a:latin typeface="Tahoma"/>
                <a:cs typeface="Tahoma"/>
              </a:rPr>
              <a:t> </a:t>
            </a:r>
            <a:r>
              <a:rPr dirty="0" sz="4100" spc="200" b="1">
                <a:latin typeface="Tahoma"/>
                <a:cs typeface="Tahoma"/>
              </a:rPr>
              <a:t>TABLE</a:t>
            </a:r>
            <a:endParaRPr sz="4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809" y="2981325"/>
            <a:ext cx="8648700" cy="40849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9038" rIns="0" bIns="0" rtlCol="0" vert="horz">
            <a:spAutoFit/>
          </a:bodyPr>
          <a:lstStyle/>
          <a:p>
            <a:pPr marL="2059939">
              <a:lnSpc>
                <a:spcPct val="100000"/>
              </a:lnSpc>
              <a:spcBef>
                <a:spcPts val="125"/>
              </a:spcBef>
            </a:pPr>
            <a:r>
              <a:rPr dirty="0" spc="45"/>
              <a:t>CLIENTS</a:t>
            </a:r>
            <a:r>
              <a:rPr dirty="0" spc="25"/>
              <a:t> </a:t>
            </a:r>
            <a:r>
              <a:rPr dirty="0" spc="210"/>
              <a:t>TABLE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1976" y="228003"/>
            <a:ext cx="9143999" cy="10058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53" y="885977"/>
            <a:ext cx="637667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14"/>
              <a:t>TRANSACTIONS</a:t>
            </a:r>
            <a:r>
              <a:rPr dirty="0" spc="25"/>
              <a:t> </a:t>
            </a:r>
            <a:r>
              <a:rPr dirty="0" spc="200"/>
              <a:t>TABLE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98287" y="2083458"/>
            <a:ext cx="17522825" cy="8203565"/>
            <a:chOff x="498287" y="2083458"/>
            <a:chExt cx="17522825" cy="82035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287" y="2416365"/>
              <a:ext cx="9143999" cy="50291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109" y="2083458"/>
              <a:ext cx="8382000" cy="820353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292420" y="1204252"/>
            <a:ext cx="488505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14" b="1">
                <a:latin typeface="Tahoma"/>
                <a:cs typeface="Tahoma"/>
              </a:rPr>
              <a:t>LOCATION</a:t>
            </a:r>
            <a:r>
              <a:rPr dirty="0" sz="4100" spc="5" b="1">
                <a:latin typeface="Tahoma"/>
                <a:cs typeface="Tahoma"/>
              </a:rPr>
              <a:t> </a:t>
            </a:r>
            <a:r>
              <a:rPr dirty="0" sz="4100" spc="200" b="1">
                <a:latin typeface="Tahoma"/>
                <a:cs typeface="Tahoma"/>
              </a:rPr>
              <a:t>TABLE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37" y="1914233"/>
            <a:ext cx="9143999" cy="2362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2655" marR="5080" indent="-639445">
              <a:lnSpc>
                <a:spcPct val="100600"/>
              </a:lnSpc>
              <a:spcBef>
                <a:spcPts val="95"/>
              </a:spcBef>
              <a:tabLst>
                <a:tab pos="2748280" algn="l"/>
                <a:tab pos="3901440" algn="l"/>
                <a:tab pos="7461250" algn="l"/>
                <a:tab pos="9081770" algn="l"/>
                <a:tab pos="10586720" algn="l"/>
                <a:tab pos="11340465" algn="l"/>
                <a:tab pos="12492990" algn="l"/>
                <a:tab pos="15351760" algn="l"/>
                <a:tab pos="16634460" algn="l"/>
                <a:tab pos="17222470" algn="l"/>
              </a:tabLst>
            </a:pPr>
            <a:r>
              <a:rPr dirty="0" spc="680"/>
              <a:t>l.</a:t>
            </a:r>
            <a:r>
              <a:rPr dirty="0" spc="-65"/>
              <a:t> </a:t>
            </a:r>
            <a:r>
              <a:rPr dirty="0" spc="-10"/>
              <a:t>"Does</a:t>
            </a:r>
            <a:r>
              <a:rPr dirty="0"/>
              <a:t>	</a:t>
            </a:r>
            <a:r>
              <a:rPr dirty="0" spc="90"/>
              <a:t>the</a:t>
            </a:r>
            <a:r>
              <a:rPr dirty="0"/>
              <a:t>	</a:t>
            </a:r>
            <a:r>
              <a:rPr dirty="0" spc="-10"/>
              <a:t>'newproject'</a:t>
            </a:r>
            <a:r>
              <a:rPr dirty="0"/>
              <a:t>	</a:t>
            </a:r>
            <a:r>
              <a:rPr dirty="0" spc="70"/>
              <a:t>table</a:t>
            </a:r>
            <a:r>
              <a:rPr dirty="0"/>
              <a:t>	</a:t>
            </a:r>
            <a:r>
              <a:rPr dirty="0" spc="-10"/>
              <a:t>exist</a:t>
            </a:r>
            <a:r>
              <a:rPr dirty="0"/>
              <a:t>	</a:t>
            </a:r>
            <a:r>
              <a:rPr dirty="0" spc="50"/>
              <a:t>in</a:t>
            </a:r>
            <a:r>
              <a:rPr dirty="0"/>
              <a:t>	</a:t>
            </a:r>
            <a:r>
              <a:rPr dirty="0" spc="90"/>
              <a:t>the</a:t>
            </a:r>
            <a:r>
              <a:rPr dirty="0"/>
              <a:t>	</a:t>
            </a:r>
            <a:r>
              <a:rPr dirty="0" spc="-10"/>
              <a:t>database,</a:t>
            </a:r>
            <a:r>
              <a:rPr dirty="0"/>
              <a:t>	</a:t>
            </a:r>
            <a:r>
              <a:rPr dirty="0" spc="150"/>
              <a:t>and</a:t>
            </a:r>
            <a:r>
              <a:rPr dirty="0"/>
              <a:t>	</a:t>
            </a:r>
            <a:r>
              <a:rPr dirty="0" spc="-25"/>
              <a:t>if</a:t>
            </a:r>
            <a:r>
              <a:rPr dirty="0"/>
              <a:t>	</a:t>
            </a:r>
            <a:r>
              <a:rPr dirty="0" spc="-75"/>
              <a:t>so, </a:t>
            </a:r>
            <a:r>
              <a:rPr dirty="0" spc="100"/>
              <a:t>what</a:t>
            </a:r>
            <a:r>
              <a:rPr dirty="0" spc="-20"/>
              <a:t> </a:t>
            </a:r>
            <a:r>
              <a:rPr dirty="0" spc="75"/>
              <a:t>information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 spc="114"/>
              <a:t>about</a:t>
            </a:r>
            <a:r>
              <a:rPr dirty="0" spc="-15"/>
              <a:t> </a:t>
            </a:r>
            <a:r>
              <a:rPr dirty="0" spc="-20"/>
              <a:t>it?"</a:t>
            </a:r>
          </a:p>
          <a:p>
            <a:pPr marL="12700">
              <a:lnSpc>
                <a:spcPts val="3770"/>
              </a:lnSpc>
            </a:pPr>
            <a:r>
              <a:rPr dirty="0" sz="3750" spc="130" b="0">
                <a:latin typeface="Verdana"/>
                <a:cs typeface="Verdana"/>
              </a:rPr>
              <a:t>SHOW</a:t>
            </a:r>
            <a:r>
              <a:rPr dirty="0" sz="3750" spc="-305" b="0">
                <a:latin typeface="Verdana"/>
                <a:cs typeface="Verdana"/>
              </a:rPr>
              <a:t> </a:t>
            </a:r>
            <a:r>
              <a:rPr dirty="0" sz="3750" b="0">
                <a:latin typeface="Verdana"/>
                <a:cs typeface="Verdana"/>
              </a:rPr>
              <a:t>TABLES</a:t>
            </a:r>
            <a:r>
              <a:rPr dirty="0" sz="3750" spc="-305" b="0">
                <a:latin typeface="Verdana"/>
                <a:cs typeface="Verdana"/>
              </a:rPr>
              <a:t> </a:t>
            </a:r>
            <a:r>
              <a:rPr dirty="0" sz="3750" spc="-50" b="0">
                <a:latin typeface="Verdana"/>
                <a:cs typeface="Verdana"/>
              </a:rPr>
              <a:t>LIKE</a:t>
            </a:r>
            <a:r>
              <a:rPr dirty="0" sz="3750" spc="-305" b="0">
                <a:latin typeface="Verdana"/>
                <a:cs typeface="Verdana"/>
              </a:rPr>
              <a:t> </a:t>
            </a:r>
            <a:r>
              <a:rPr dirty="0" sz="3750" spc="-10" b="0">
                <a:latin typeface="Verdana"/>
                <a:cs typeface="Verdana"/>
              </a:rPr>
              <a:t>'newproject';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1379" y="4792662"/>
            <a:ext cx="304292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07945" algn="l"/>
              </a:tabLst>
            </a:pPr>
            <a:r>
              <a:rPr dirty="0" sz="4100" spc="-10" b="1">
                <a:latin typeface="Tahoma"/>
                <a:cs typeface="Tahoma"/>
              </a:rPr>
              <a:t>2."What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-25" b="1">
                <a:latin typeface="Tahoma"/>
                <a:cs typeface="Tahoma"/>
              </a:rPr>
              <a:t>is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50298" y="4792662"/>
            <a:ext cx="1112520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93825" algn="l"/>
                <a:tab pos="4079875" algn="l"/>
                <a:tab pos="7747000" algn="l"/>
                <a:tab pos="9812655" algn="l"/>
              </a:tabLst>
            </a:pPr>
            <a:r>
              <a:rPr dirty="0" sz="4100" spc="90" b="1">
                <a:latin typeface="Tahoma"/>
                <a:cs typeface="Tahoma"/>
              </a:rPr>
              <a:t>the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70" b="1">
                <a:latin typeface="Tahoma"/>
                <a:cs typeface="Tahoma"/>
              </a:rPr>
              <a:t>detailed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65" b="1">
                <a:latin typeface="Tahoma"/>
                <a:cs typeface="Tahoma"/>
              </a:rPr>
              <a:t>information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105" b="1">
                <a:latin typeface="Tahoma"/>
                <a:cs typeface="Tahoma"/>
              </a:rPr>
              <a:t>about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105" b="1">
                <a:latin typeface="Tahoma"/>
                <a:cs typeface="Tahoma"/>
              </a:rPr>
              <a:t>each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221959" y="4792662"/>
            <a:ext cx="208153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0" b="1">
                <a:latin typeface="Tahoma"/>
                <a:cs typeface="Tahoma"/>
              </a:rPr>
              <a:t>project,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1379" y="5421312"/>
            <a:ext cx="1378267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76600" algn="l"/>
                <a:tab pos="5904230" algn="l"/>
                <a:tab pos="8408035" algn="l"/>
                <a:tab pos="10452735" algn="l"/>
              </a:tabLst>
            </a:pPr>
            <a:r>
              <a:rPr dirty="0" sz="4100" spc="120" b="1">
                <a:latin typeface="Tahoma"/>
                <a:cs typeface="Tahoma"/>
              </a:rPr>
              <a:t>including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40" b="1">
                <a:latin typeface="Tahoma"/>
                <a:cs typeface="Tahoma"/>
              </a:rPr>
              <a:t>project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-10" b="1">
                <a:latin typeface="Tahoma"/>
                <a:cs typeface="Tahoma"/>
              </a:rPr>
              <a:t>details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155" b="1">
                <a:latin typeface="Tahoma"/>
                <a:cs typeface="Tahoma"/>
              </a:rPr>
              <a:t>from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-10" b="1">
                <a:latin typeface="Tahoma"/>
                <a:cs typeface="Tahoma"/>
              </a:rPr>
              <a:t>'newproject'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623684" y="5421312"/>
            <a:ext cx="267970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57045" algn="l"/>
              </a:tabLst>
            </a:pPr>
            <a:r>
              <a:rPr dirty="0" sz="4100" spc="150" b="1">
                <a:latin typeface="Tahoma"/>
                <a:cs typeface="Tahoma"/>
              </a:rPr>
              <a:t>and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90" b="1">
                <a:latin typeface="Tahoma"/>
                <a:cs typeface="Tahoma"/>
              </a:rPr>
              <a:t>the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1379" y="6049962"/>
            <a:ext cx="12529820" cy="3133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10" b="1">
                <a:latin typeface="Tahoma"/>
                <a:cs typeface="Tahoma"/>
              </a:rPr>
              <a:t>corresponding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165" b="1">
                <a:latin typeface="Tahoma"/>
                <a:cs typeface="Tahoma"/>
              </a:rPr>
              <a:t>company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190" b="1">
                <a:latin typeface="Tahoma"/>
                <a:cs typeface="Tahoma"/>
              </a:rPr>
              <a:t>name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175" b="1">
                <a:latin typeface="Tahoma"/>
                <a:cs typeface="Tahoma"/>
              </a:rPr>
              <a:t>from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-10" b="1">
                <a:latin typeface="Tahoma"/>
                <a:cs typeface="Tahoma"/>
              </a:rPr>
              <a:t>'clients'?"</a:t>
            </a:r>
            <a:endParaRPr sz="4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4100">
              <a:latin typeface="Tahoma"/>
              <a:cs typeface="Tahoma"/>
            </a:endParaRPr>
          </a:p>
          <a:p>
            <a:pPr algn="just" marL="276860" marR="4052570">
              <a:lnSpc>
                <a:spcPct val="100000"/>
              </a:lnSpc>
            </a:pPr>
            <a:r>
              <a:rPr dirty="0" sz="3000">
                <a:latin typeface="Verdana"/>
                <a:cs typeface="Verdana"/>
              </a:rPr>
              <a:t>CREATE</a:t>
            </a:r>
            <a:r>
              <a:rPr dirty="0" sz="3000" spc="5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VIEW</a:t>
            </a:r>
            <a:r>
              <a:rPr dirty="0" sz="3000" spc="5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project_details</a:t>
            </a:r>
            <a:r>
              <a:rPr dirty="0" sz="3000" spc="5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AS</a:t>
            </a:r>
            <a:r>
              <a:rPr dirty="0" sz="3000" spc="51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SELECT </a:t>
            </a:r>
            <a:r>
              <a:rPr dirty="0" sz="3000" spc="-335">
                <a:latin typeface="Verdana"/>
                <a:cs typeface="Verdana"/>
              </a:rPr>
              <a:t>np.*,</a:t>
            </a:r>
            <a:r>
              <a:rPr dirty="0" sz="3000" spc="5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c.company_name</a:t>
            </a:r>
            <a:r>
              <a:rPr dirty="0" sz="3000" spc="600">
                <a:latin typeface="Verdana"/>
                <a:cs typeface="Verdana"/>
              </a:rPr>
              <a:t> </a:t>
            </a:r>
            <a:r>
              <a:rPr dirty="0" sz="3000" spc="170">
                <a:latin typeface="Verdana"/>
                <a:cs typeface="Verdana"/>
              </a:rPr>
              <a:t>FROM</a:t>
            </a:r>
            <a:r>
              <a:rPr dirty="0" sz="3000" spc="60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newproject </a:t>
            </a:r>
            <a:r>
              <a:rPr dirty="0" sz="3000" spc="130">
                <a:latin typeface="Verdana"/>
                <a:cs typeface="Verdana"/>
              </a:rPr>
              <a:t>np</a:t>
            </a:r>
            <a:r>
              <a:rPr dirty="0" sz="3000" spc="395">
                <a:latin typeface="Verdana"/>
                <a:cs typeface="Verdana"/>
              </a:rPr>
              <a:t>  </a:t>
            </a:r>
            <a:r>
              <a:rPr dirty="0" sz="3000">
                <a:latin typeface="Verdana"/>
                <a:cs typeface="Verdana"/>
              </a:rPr>
              <a:t>JOIN</a:t>
            </a:r>
            <a:r>
              <a:rPr dirty="0" sz="3000" spc="395">
                <a:latin typeface="Verdana"/>
                <a:cs typeface="Verdana"/>
              </a:rPr>
              <a:t>  </a:t>
            </a:r>
            <a:r>
              <a:rPr dirty="0" sz="3000">
                <a:latin typeface="Verdana"/>
                <a:cs typeface="Verdana"/>
              </a:rPr>
              <a:t>clients</a:t>
            </a:r>
            <a:r>
              <a:rPr dirty="0" sz="3000" spc="395">
                <a:latin typeface="Verdana"/>
                <a:cs typeface="Verdana"/>
              </a:rPr>
              <a:t>  </a:t>
            </a:r>
            <a:r>
              <a:rPr dirty="0" sz="3000" spc="125">
                <a:latin typeface="Verdana"/>
                <a:cs typeface="Verdana"/>
              </a:rPr>
              <a:t>c</a:t>
            </a:r>
            <a:r>
              <a:rPr dirty="0" sz="3000" spc="400">
                <a:latin typeface="Verdana"/>
                <a:cs typeface="Verdana"/>
              </a:rPr>
              <a:t>  </a:t>
            </a:r>
            <a:r>
              <a:rPr dirty="0" sz="3000" spc="160">
                <a:latin typeface="Verdana"/>
                <a:cs typeface="Verdana"/>
              </a:rPr>
              <a:t>ON</a:t>
            </a:r>
            <a:r>
              <a:rPr dirty="0" sz="3000" spc="395">
                <a:latin typeface="Verdana"/>
                <a:cs typeface="Verdana"/>
              </a:rPr>
              <a:t>  </a:t>
            </a:r>
            <a:r>
              <a:rPr dirty="0" sz="3000">
                <a:latin typeface="Verdana"/>
                <a:cs typeface="Verdana"/>
              </a:rPr>
              <a:t>np.client_id</a:t>
            </a:r>
            <a:r>
              <a:rPr dirty="0" sz="3000" spc="395">
                <a:latin typeface="Verdana"/>
                <a:cs typeface="Verdana"/>
              </a:rPr>
              <a:t>  </a:t>
            </a:r>
            <a:r>
              <a:rPr dirty="0" sz="3000" spc="-785">
                <a:latin typeface="Verdana"/>
                <a:cs typeface="Verdana"/>
              </a:rPr>
              <a:t>= </a:t>
            </a:r>
            <a:r>
              <a:rPr dirty="0" sz="3000" spc="-50">
                <a:latin typeface="Verdana"/>
                <a:cs typeface="Verdana"/>
              </a:rPr>
              <a:t>c.user_id;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37" y="6685917"/>
            <a:ext cx="9143999" cy="31051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0264" y="902709"/>
            <a:ext cx="12294235" cy="12719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250"/>
              </a:spcBef>
              <a:tabLst>
                <a:tab pos="1805939" algn="l"/>
                <a:tab pos="3842385" algn="l"/>
                <a:tab pos="5403850" algn="l"/>
                <a:tab pos="7894320" algn="l"/>
                <a:tab pos="8759825" algn="l"/>
                <a:tab pos="9022080" algn="l"/>
                <a:tab pos="10917555" algn="l"/>
              </a:tabLst>
            </a:pPr>
            <a:r>
              <a:rPr dirty="0" sz="4100" b="1">
                <a:latin typeface="Tahoma"/>
                <a:cs typeface="Tahoma"/>
              </a:rPr>
              <a:t>3</a:t>
            </a:r>
            <a:r>
              <a:rPr dirty="0" sz="4100" spc="-300" b="1">
                <a:latin typeface="Tahoma"/>
                <a:cs typeface="Tahoma"/>
              </a:rPr>
              <a:t> </a:t>
            </a:r>
            <a:r>
              <a:rPr dirty="0" sz="4100" spc="-350" b="1">
                <a:latin typeface="Tahoma"/>
                <a:cs typeface="Tahoma"/>
              </a:rPr>
              <a:t>.</a:t>
            </a:r>
            <a:r>
              <a:rPr dirty="0" sz="4100" spc="340" b="1">
                <a:latin typeface="Tahoma"/>
                <a:cs typeface="Tahoma"/>
              </a:rPr>
              <a:t>"</a:t>
            </a:r>
            <a:r>
              <a:rPr dirty="0" sz="4100" spc="-75" b="1">
                <a:latin typeface="Tahoma"/>
                <a:cs typeface="Tahoma"/>
              </a:rPr>
              <a:t>W</a:t>
            </a:r>
            <a:r>
              <a:rPr dirty="0" sz="4100" b="1">
                <a:latin typeface="Tahoma"/>
                <a:cs typeface="Tahoma"/>
              </a:rPr>
              <a:t>	h</a:t>
            </a:r>
            <a:r>
              <a:rPr dirty="0" sz="4100" spc="215" b="1">
                <a:latin typeface="Tahoma"/>
                <a:cs typeface="Tahoma"/>
              </a:rPr>
              <a:t> </a:t>
            </a:r>
            <a:r>
              <a:rPr dirty="0" sz="4100" spc="655" b="1">
                <a:latin typeface="Tahoma"/>
                <a:cs typeface="Tahoma"/>
              </a:rPr>
              <a:t>ic</a:t>
            </a:r>
            <a:r>
              <a:rPr dirty="0" sz="4100" spc="-20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h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1050" b="1">
                <a:latin typeface="Tahoma"/>
                <a:cs typeface="Tahoma"/>
              </a:rPr>
              <a:t>f</a:t>
            </a:r>
            <a:r>
              <a:rPr dirty="0" sz="4100" spc="890" b="1">
                <a:latin typeface="Tahoma"/>
                <a:cs typeface="Tahoma"/>
              </a:rPr>
              <a:t>r</a:t>
            </a:r>
            <a:r>
              <a:rPr dirty="0" sz="4100" spc="484" b="1">
                <a:latin typeface="Tahoma"/>
                <a:cs typeface="Tahoma"/>
              </a:rPr>
              <a:t>e</a:t>
            </a:r>
            <a:r>
              <a:rPr dirty="0" sz="4100" spc="3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30" b="1">
                <a:latin typeface="Tahoma"/>
                <a:cs typeface="Tahoma"/>
              </a:rPr>
              <a:t> </a:t>
            </a:r>
            <a:r>
              <a:rPr dirty="0" sz="4100" spc="515" b="1">
                <a:latin typeface="Tahoma"/>
                <a:cs typeface="Tahoma"/>
              </a:rPr>
              <a:t>la</a:t>
            </a:r>
            <a:r>
              <a:rPr dirty="0" sz="4100" spc="-2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305" b="1">
                <a:latin typeface="Tahoma"/>
                <a:cs typeface="Tahoma"/>
              </a:rPr>
              <a:t> </a:t>
            </a:r>
            <a:r>
              <a:rPr dirty="0" sz="4100" spc="235" b="1">
                <a:latin typeface="Tahoma"/>
                <a:cs typeface="Tahoma"/>
              </a:rPr>
              <a:t>c</a:t>
            </a:r>
            <a:r>
              <a:rPr dirty="0" sz="4100" spc="-16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30" b="1">
                <a:latin typeface="Tahoma"/>
                <a:cs typeface="Tahoma"/>
              </a:rPr>
              <a:t> </a:t>
            </a:r>
            <a:r>
              <a:rPr dirty="0" sz="4100" spc="655" b="1">
                <a:latin typeface="Tahoma"/>
                <a:cs typeface="Tahoma"/>
              </a:rPr>
              <a:t>rs</a:t>
            </a:r>
            <a:r>
              <a:rPr dirty="0" sz="4100" b="1">
                <a:latin typeface="Tahoma"/>
                <a:cs typeface="Tahoma"/>
              </a:rPr>
              <a:t>	h</a:t>
            </a:r>
            <a:r>
              <a:rPr dirty="0" sz="4100" spc="23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-10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v</a:t>
            </a:r>
            <a:r>
              <a:rPr dirty="0" sz="4100" spc="-229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e</a:t>
            </a:r>
            <a:r>
              <a:rPr dirty="0" sz="4100" b="1">
                <a:latin typeface="Tahoma"/>
                <a:cs typeface="Tahoma"/>
              </a:rPr>
              <a:t>	</a:t>
            </a:r>
            <a:r>
              <a:rPr dirty="0" sz="4100" spc="480" b="1">
                <a:latin typeface="Tahoma"/>
                <a:cs typeface="Tahoma"/>
              </a:rPr>
              <a:t>th</a:t>
            </a:r>
            <a:r>
              <a:rPr dirty="0" sz="4100" spc="355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e </a:t>
            </a:r>
            <a:r>
              <a:rPr dirty="0" sz="4100" spc="480" b="1">
                <a:latin typeface="Tahoma"/>
                <a:cs typeface="Tahoma"/>
              </a:rPr>
              <a:t>th</a:t>
            </a:r>
            <a:r>
              <a:rPr dirty="0" sz="4100" spc="31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35" b="1">
                <a:latin typeface="Tahoma"/>
                <a:cs typeface="Tahoma"/>
              </a:rPr>
              <a:t> </a:t>
            </a:r>
            <a:r>
              <a:rPr dirty="0" sz="4100" spc="855" b="1">
                <a:latin typeface="Tahoma"/>
                <a:cs typeface="Tahoma"/>
              </a:rPr>
              <a:t>ir</a:t>
            </a:r>
            <a:r>
              <a:rPr dirty="0" sz="4100" spc="335" b="1">
                <a:latin typeface="Tahoma"/>
                <a:cs typeface="Tahoma"/>
              </a:rPr>
              <a:t> </a:t>
            </a:r>
            <a:r>
              <a:rPr dirty="0" sz="4100" spc="500" b="1">
                <a:latin typeface="Tahoma"/>
                <a:cs typeface="Tahoma"/>
              </a:rPr>
              <a:t>ra</a:t>
            </a:r>
            <a:r>
              <a:rPr dirty="0" sz="4100" spc="-2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n</a:t>
            </a:r>
            <a:r>
              <a:rPr dirty="0" sz="4100" spc="29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k</a:t>
            </a:r>
            <a:r>
              <a:rPr dirty="0" sz="4100" spc="80" b="1">
                <a:latin typeface="Tahoma"/>
                <a:cs typeface="Tahoma"/>
              </a:rPr>
              <a:t> </a:t>
            </a:r>
            <a:r>
              <a:rPr dirty="0" sz="4100" spc="434" b="1">
                <a:latin typeface="Tahoma"/>
                <a:cs typeface="Tahoma"/>
              </a:rPr>
              <a:t>in</a:t>
            </a:r>
            <a:r>
              <a:rPr dirty="0" sz="4100" spc="31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g</a:t>
            </a:r>
            <a:r>
              <a:rPr dirty="0" sz="4100" b="1">
                <a:latin typeface="Tahoma"/>
                <a:cs typeface="Tahoma"/>
              </a:rPr>
              <a:t>	b</a:t>
            </a:r>
            <a:r>
              <a:rPr dirty="0" sz="4100" spc="18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</a:t>
            </a:r>
            <a:r>
              <a:rPr dirty="0" sz="4100" spc="-50" b="1">
                <a:latin typeface="Tahoma"/>
                <a:cs typeface="Tahoma"/>
              </a:rPr>
              <a:t> </a:t>
            </a:r>
            <a:r>
              <a:rPr dirty="0" sz="4100" spc="295" b="1">
                <a:latin typeface="Tahoma"/>
                <a:cs typeface="Tahoma"/>
              </a:rPr>
              <a:t>s</a:t>
            </a:r>
            <a:r>
              <a:rPr dirty="0" sz="4100" spc="-36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e</a:t>
            </a:r>
            <a:r>
              <a:rPr dirty="0" sz="4100" spc="1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d</a:t>
            </a:r>
            <a:r>
              <a:rPr dirty="0" sz="4100" b="1">
                <a:latin typeface="Tahoma"/>
                <a:cs typeface="Tahoma"/>
              </a:rPr>
              <a:t>	o</a:t>
            </a:r>
            <a:r>
              <a:rPr dirty="0" sz="4100" spc="40" b="1">
                <a:latin typeface="Tahoma"/>
                <a:cs typeface="Tahoma"/>
              </a:rPr>
              <a:t> </a:t>
            </a:r>
            <a:r>
              <a:rPr dirty="0" sz="4100" spc="-50" b="1">
                <a:latin typeface="Tahoma"/>
                <a:cs typeface="Tahoma"/>
              </a:rPr>
              <a:t>n</a:t>
            </a:r>
            <a:r>
              <a:rPr dirty="0" sz="4100" b="1">
                <a:latin typeface="Tahoma"/>
                <a:cs typeface="Tahoma"/>
              </a:rPr>
              <a:t>		</a:t>
            </a:r>
            <a:r>
              <a:rPr dirty="0" sz="4100" spc="500" b="1">
                <a:latin typeface="Tahoma"/>
                <a:cs typeface="Tahoma"/>
              </a:rPr>
              <a:t>ra</a:t>
            </a:r>
            <a:r>
              <a:rPr dirty="0" sz="4100" spc="-25" b="1">
                <a:latin typeface="Tahoma"/>
                <a:cs typeface="Tahoma"/>
              </a:rPr>
              <a:t> </a:t>
            </a:r>
            <a:r>
              <a:rPr dirty="0" sz="4100" spc="1005" b="1">
                <a:latin typeface="Tahoma"/>
                <a:cs typeface="Tahoma"/>
              </a:rPr>
              <a:t>t</a:t>
            </a:r>
            <a:r>
              <a:rPr dirty="0" sz="4100" spc="495" b="1">
                <a:latin typeface="Tahoma"/>
                <a:cs typeface="Tahoma"/>
              </a:rPr>
              <a:t>i</a:t>
            </a:r>
            <a:r>
              <a:rPr dirty="0" sz="4100" spc="545" b="1">
                <a:latin typeface="Tahoma"/>
                <a:cs typeface="Tahoma"/>
              </a:rPr>
              <a:t>n</a:t>
            </a:r>
            <a:r>
              <a:rPr dirty="0" sz="4100" spc="31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g</a:t>
            </a:r>
            <a:r>
              <a:rPr dirty="0" sz="4100" spc="400" b="1">
                <a:latin typeface="Tahoma"/>
                <a:cs typeface="Tahoma"/>
              </a:rPr>
              <a:t> </a:t>
            </a:r>
            <a:r>
              <a:rPr dirty="0" sz="4100" spc="65" b="1">
                <a:latin typeface="Tahoma"/>
                <a:cs typeface="Tahoma"/>
              </a:rPr>
              <a:t>?</a:t>
            </a:r>
            <a:r>
              <a:rPr dirty="0" sz="4100" spc="-130" b="1">
                <a:latin typeface="Tahoma"/>
                <a:cs typeface="Tahoma"/>
              </a:rPr>
              <a:t> </a:t>
            </a:r>
            <a:r>
              <a:rPr dirty="0" sz="4100" spc="350" b="1">
                <a:latin typeface="Tahoma"/>
                <a:cs typeface="Tahoma"/>
              </a:rPr>
              <a:t>"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66931" y="902709"/>
            <a:ext cx="5163820" cy="6527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</a:t>
            </a:r>
            <a:r>
              <a:rPr dirty="0" spc="180"/>
              <a:t> </a:t>
            </a:r>
            <a:r>
              <a:rPr dirty="0" spc="450"/>
              <a:t>ig</a:t>
            </a:r>
            <a:r>
              <a:rPr dirty="0" spc="285"/>
              <a:t> </a:t>
            </a:r>
            <a:r>
              <a:rPr dirty="0"/>
              <a:t>h</a:t>
            </a:r>
            <a:r>
              <a:rPr dirty="0" spc="270"/>
              <a:t> </a:t>
            </a:r>
            <a:r>
              <a:rPr dirty="0"/>
              <a:t>e</a:t>
            </a:r>
            <a:r>
              <a:rPr dirty="0" spc="-300"/>
              <a:t> </a:t>
            </a:r>
            <a:r>
              <a:rPr dirty="0" spc="-3075"/>
              <a:t>w</a:t>
            </a:r>
            <a:r>
              <a:rPr dirty="0" spc="55"/>
              <a:t>s</a:t>
            </a:r>
            <a:r>
              <a:rPr dirty="0" spc="-365"/>
              <a:t> </a:t>
            </a:r>
            <a:r>
              <a:rPr dirty="0" spc="-695"/>
              <a:t>t</a:t>
            </a:r>
            <a:r>
              <a:rPr dirty="0" spc="85"/>
              <a:t>h</a:t>
            </a:r>
            <a:r>
              <a:rPr dirty="0" spc="165"/>
              <a:t> </a:t>
            </a:r>
            <a:r>
              <a:rPr dirty="0" spc="-1430"/>
              <a:t>r</a:t>
            </a:r>
            <a:r>
              <a:rPr dirty="0" spc="610"/>
              <a:t>a</a:t>
            </a:r>
            <a:r>
              <a:rPr dirty="0" spc="-1275"/>
              <a:t>a</a:t>
            </a:r>
            <a:r>
              <a:rPr dirty="0" spc="610"/>
              <a:t>t</a:t>
            </a:r>
            <a:r>
              <a:rPr dirty="0" spc="300"/>
              <a:t>t</a:t>
            </a:r>
            <a:r>
              <a:rPr dirty="0" spc="235"/>
              <a:t>i</a:t>
            </a:r>
            <a:r>
              <a:rPr dirty="0" spc="-1445"/>
              <a:t>s</a:t>
            </a:r>
            <a:r>
              <a:rPr dirty="0" spc="285"/>
              <a:t>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5011" y="2673751"/>
            <a:ext cx="887857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-114">
                <a:latin typeface="Verdana"/>
                <a:cs typeface="Verdana"/>
              </a:rPr>
              <a:t>f_name,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55">
                <a:latin typeface="Verdana"/>
                <a:cs typeface="Verdana"/>
              </a:rPr>
              <a:t>rating,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75">
                <a:latin typeface="Verdana"/>
                <a:cs typeface="Verdana"/>
              </a:rPr>
              <a:t>RANK()</a:t>
            </a:r>
            <a:r>
              <a:rPr dirty="0" sz="3750" spc="-305">
                <a:latin typeface="Verdana"/>
                <a:cs typeface="Verdana"/>
              </a:rPr>
              <a:t> </a:t>
            </a:r>
            <a:r>
              <a:rPr dirty="0" sz="3750" spc="50">
                <a:latin typeface="Verdana"/>
                <a:cs typeface="Verdana"/>
              </a:rPr>
              <a:t>OVER </a:t>
            </a:r>
            <a:r>
              <a:rPr dirty="0" sz="3750">
                <a:latin typeface="Verdana"/>
                <a:cs typeface="Verdana"/>
              </a:rPr>
              <a:t>(ORDER</a:t>
            </a:r>
            <a:r>
              <a:rPr dirty="0" sz="3750" spc="-235">
                <a:latin typeface="Verdana"/>
                <a:cs typeface="Verdana"/>
              </a:rPr>
              <a:t> </a:t>
            </a:r>
            <a:r>
              <a:rPr dirty="0" sz="3750" spc="105">
                <a:latin typeface="Verdana"/>
                <a:cs typeface="Verdana"/>
              </a:rPr>
              <a:t>BY</a:t>
            </a:r>
            <a:r>
              <a:rPr dirty="0" sz="3750" spc="-23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rating</a:t>
            </a:r>
            <a:r>
              <a:rPr dirty="0" sz="3750" spc="-229">
                <a:latin typeface="Verdana"/>
                <a:cs typeface="Verdana"/>
              </a:rPr>
              <a:t> </a:t>
            </a:r>
            <a:r>
              <a:rPr dirty="0" sz="3750" spc="-80">
                <a:latin typeface="Verdana"/>
                <a:cs typeface="Verdana"/>
              </a:rPr>
              <a:t>DESC)</a:t>
            </a:r>
            <a:r>
              <a:rPr dirty="0" sz="3750" spc="-235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AS</a:t>
            </a: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750" spc="-35">
                <a:latin typeface="Verdana"/>
                <a:cs typeface="Verdana"/>
              </a:rPr>
              <a:t>rating_rank</a:t>
            </a:r>
            <a:r>
              <a:rPr dirty="0" sz="3750" spc="-285">
                <a:latin typeface="Verdana"/>
                <a:cs typeface="Verdana"/>
              </a:rPr>
              <a:t>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freelancer;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2235" y="1770343"/>
            <a:ext cx="8210550" cy="7724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919" y="381355"/>
            <a:ext cx="15245080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/>
              <a:t>4."What</a:t>
            </a:r>
            <a:r>
              <a:rPr dirty="0" spc="-20"/>
              <a:t> </a:t>
            </a:r>
            <a:r>
              <a:rPr dirty="0"/>
              <a:t>are</a:t>
            </a:r>
            <a:r>
              <a:rPr dirty="0" spc="-20"/>
              <a:t> </a:t>
            </a:r>
            <a:r>
              <a:rPr dirty="0" spc="114"/>
              <a:t>the</a:t>
            </a:r>
            <a:r>
              <a:rPr dirty="0" spc="-20"/>
              <a:t> </a:t>
            </a:r>
            <a:r>
              <a:rPr dirty="0" spc="105"/>
              <a:t>top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20"/>
              <a:t> </a:t>
            </a:r>
            <a:r>
              <a:rPr dirty="0"/>
              <a:t>projects</a:t>
            </a:r>
            <a:r>
              <a:rPr dirty="0" spc="-20"/>
              <a:t> </a:t>
            </a:r>
            <a:r>
              <a:rPr dirty="0" spc="65"/>
              <a:t>with</a:t>
            </a:r>
            <a:r>
              <a:rPr dirty="0" spc="-20"/>
              <a:t> </a:t>
            </a:r>
            <a:r>
              <a:rPr dirty="0" spc="114"/>
              <a:t>the</a:t>
            </a:r>
            <a:r>
              <a:rPr dirty="0" spc="-15"/>
              <a:t> </a:t>
            </a:r>
            <a:r>
              <a:rPr dirty="0" spc="120"/>
              <a:t>highest</a:t>
            </a:r>
            <a:r>
              <a:rPr dirty="0" spc="-20"/>
              <a:t> </a:t>
            </a:r>
            <a:r>
              <a:rPr dirty="0" spc="75"/>
              <a:t>budgets, </a:t>
            </a:r>
            <a:r>
              <a:rPr dirty="0" spc="175"/>
              <a:t>and</a:t>
            </a:r>
            <a:r>
              <a:rPr dirty="0" spc="15"/>
              <a:t> </a:t>
            </a:r>
            <a:r>
              <a:rPr dirty="0" spc="100"/>
              <a:t>what</a:t>
            </a:r>
            <a:r>
              <a:rPr dirty="0" spc="20"/>
              <a:t> </a:t>
            </a:r>
            <a:r>
              <a:rPr dirty="0"/>
              <a:t>are</a:t>
            </a:r>
            <a:r>
              <a:rPr dirty="0" spc="20"/>
              <a:t> </a:t>
            </a:r>
            <a:r>
              <a:rPr dirty="0"/>
              <a:t>their</a:t>
            </a:r>
            <a:r>
              <a:rPr dirty="0" spc="20"/>
              <a:t> </a:t>
            </a:r>
            <a:r>
              <a:rPr dirty="0" spc="-10"/>
              <a:t>details?"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579" y="1531035"/>
            <a:ext cx="8886825" cy="25946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7919" y="1676339"/>
            <a:ext cx="16146144" cy="724598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534035" marR="9007475" indent="-127635">
              <a:lnSpc>
                <a:spcPct val="102000"/>
              </a:lnSpc>
              <a:spcBef>
                <a:spcPts val="30"/>
              </a:spcBef>
            </a:pPr>
            <a:r>
              <a:rPr dirty="0" sz="3800">
                <a:latin typeface="Verdana"/>
                <a:cs typeface="Verdana"/>
              </a:rPr>
              <a:t>SELECT</a:t>
            </a:r>
            <a:r>
              <a:rPr dirty="0" sz="3800" spc="-315">
                <a:latin typeface="Verdana"/>
                <a:cs typeface="Verdana"/>
              </a:rPr>
              <a:t> </a:t>
            </a:r>
            <a:r>
              <a:rPr dirty="0" sz="3800" spc="-944">
                <a:latin typeface="Verdana"/>
                <a:cs typeface="Verdana"/>
              </a:rPr>
              <a:t>*</a:t>
            </a:r>
            <a:r>
              <a:rPr dirty="0" sz="3800" spc="-315">
                <a:latin typeface="Verdana"/>
                <a:cs typeface="Verdana"/>
              </a:rPr>
              <a:t> </a:t>
            </a:r>
            <a:r>
              <a:rPr dirty="0" sz="3800" spc="245">
                <a:latin typeface="Verdana"/>
                <a:cs typeface="Verdana"/>
              </a:rPr>
              <a:t>FROM</a:t>
            </a:r>
            <a:r>
              <a:rPr dirty="0" sz="3800" spc="-310">
                <a:latin typeface="Verdana"/>
                <a:cs typeface="Verdana"/>
              </a:rPr>
              <a:t> </a:t>
            </a:r>
            <a:r>
              <a:rPr dirty="0" sz="3800" spc="40">
                <a:latin typeface="Verdana"/>
                <a:cs typeface="Verdana"/>
              </a:rPr>
              <a:t>newproject </a:t>
            </a:r>
            <a:r>
              <a:rPr dirty="0" sz="3800" spc="160">
                <a:latin typeface="Verdana"/>
                <a:cs typeface="Verdana"/>
              </a:rPr>
              <a:t>ORDER</a:t>
            </a:r>
            <a:r>
              <a:rPr dirty="0" sz="3800" spc="-320">
                <a:latin typeface="Verdana"/>
                <a:cs typeface="Verdana"/>
              </a:rPr>
              <a:t> </a:t>
            </a:r>
            <a:r>
              <a:rPr dirty="0" sz="3800" spc="110">
                <a:latin typeface="Verdana"/>
                <a:cs typeface="Verdana"/>
              </a:rPr>
              <a:t>BY</a:t>
            </a:r>
            <a:endParaRPr sz="3800">
              <a:latin typeface="Verdana"/>
              <a:cs typeface="Verdana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dirty="0" sz="3800" spc="150">
                <a:latin typeface="Verdana"/>
                <a:cs typeface="Verdana"/>
              </a:rPr>
              <a:t>budget</a:t>
            </a:r>
            <a:r>
              <a:rPr dirty="0" sz="3800" spc="-315">
                <a:latin typeface="Verdana"/>
                <a:cs typeface="Verdana"/>
              </a:rPr>
              <a:t> </a:t>
            </a:r>
            <a:r>
              <a:rPr dirty="0" sz="3800" spc="50">
                <a:latin typeface="Verdana"/>
                <a:cs typeface="Verdana"/>
              </a:rPr>
              <a:t>DESC</a:t>
            </a:r>
            <a:r>
              <a:rPr dirty="0" sz="3800" spc="-310">
                <a:latin typeface="Verdana"/>
                <a:cs typeface="Verdana"/>
              </a:rPr>
              <a:t> </a:t>
            </a:r>
            <a:r>
              <a:rPr dirty="0" sz="3800" spc="-114">
                <a:latin typeface="Verdana"/>
                <a:cs typeface="Verdana"/>
              </a:rPr>
              <a:t>LIMIT</a:t>
            </a:r>
            <a:r>
              <a:rPr dirty="0" sz="3800" spc="-310">
                <a:latin typeface="Verdana"/>
                <a:cs typeface="Verdana"/>
              </a:rPr>
              <a:t> </a:t>
            </a:r>
            <a:r>
              <a:rPr dirty="0" sz="3800" spc="-625">
                <a:latin typeface="Verdana"/>
                <a:cs typeface="Verdana"/>
              </a:rPr>
              <a:t>5;</a:t>
            </a:r>
            <a:endParaRPr sz="3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800">
              <a:latin typeface="Verdana"/>
              <a:cs typeface="Verdana"/>
            </a:endParaRPr>
          </a:p>
          <a:p>
            <a:pPr marL="12700" marR="5080">
              <a:lnSpc>
                <a:spcPct val="100600"/>
              </a:lnSpc>
            </a:pPr>
            <a:r>
              <a:rPr dirty="0" sz="4100" spc="-254" b="1">
                <a:latin typeface="Tahoma"/>
                <a:cs typeface="Tahoma"/>
              </a:rPr>
              <a:t>5.</a:t>
            </a:r>
            <a:r>
              <a:rPr dirty="0" sz="4100" spc="-60" b="1">
                <a:latin typeface="Tahoma"/>
                <a:cs typeface="Tahoma"/>
              </a:rPr>
              <a:t> </a:t>
            </a:r>
            <a:r>
              <a:rPr dirty="0" sz="4100" spc="195" b="1">
                <a:latin typeface="Tahoma"/>
                <a:cs typeface="Tahoma"/>
              </a:rPr>
              <a:t>Which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spc="80" b="1">
                <a:latin typeface="Tahoma"/>
                <a:cs typeface="Tahoma"/>
              </a:rPr>
              <a:t>freelancers</a:t>
            </a:r>
            <a:r>
              <a:rPr dirty="0" sz="4100" spc="-60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are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spc="95" b="1">
                <a:latin typeface="Tahoma"/>
                <a:cs typeface="Tahoma"/>
              </a:rPr>
              <a:t>located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spc="75" b="1">
                <a:latin typeface="Tahoma"/>
                <a:cs typeface="Tahoma"/>
              </a:rPr>
              <a:t>in</a:t>
            </a:r>
            <a:r>
              <a:rPr dirty="0" sz="4100" spc="-60" b="1">
                <a:latin typeface="Tahoma"/>
                <a:cs typeface="Tahoma"/>
              </a:rPr>
              <a:t> </a:t>
            </a:r>
            <a:r>
              <a:rPr dirty="0" sz="4100" spc="-70" b="1">
                <a:latin typeface="Tahoma"/>
                <a:cs typeface="Tahoma"/>
              </a:rPr>
              <a:t>India,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spc="175" b="1">
                <a:latin typeface="Tahoma"/>
                <a:cs typeface="Tahoma"/>
              </a:rPr>
              <a:t>and</a:t>
            </a:r>
            <a:r>
              <a:rPr dirty="0" sz="4100" spc="-60" b="1">
                <a:latin typeface="Tahoma"/>
                <a:cs typeface="Tahoma"/>
              </a:rPr>
              <a:t> </a:t>
            </a:r>
            <a:r>
              <a:rPr dirty="0" sz="4100" spc="100" b="1">
                <a:latin typeface="Tahoma"/>
                <a:cs typeface="Tahoma"/>
              </a:rPr>
              <a:t>what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b="1">
                <a:latin typeface="Tahoma"/>
                <a:cs typeface="Tahoma"/>
              </a:rPr>
              <a:t>are</a:t>
            </a:r>
            <a:r>
              <a:rPr dirty="0" sz="4100" spc="-55" b="1">
                <a:latin typeface="Tahoma"/>
                <a:cs typeface="Tahoma"/>
              </a:rPr>
              <a:t> </a:t>
            </a:r>
            <a:r>
              <a:rPr dirty="0" sz="4100" spc="-20" b="1">
                <a:latin typeface="Tahoma"/>
                <a:cs typeface="Tahoma"/>
              </a:rPr>
              <a:t>their </a:t>
            </a:r>
            <a:r>
              <a:rPr dirty="0" sz="4100" spc="-10" b="1">
                <a:latin typeface="Tahoma"/>
                <a:cs typeface="Tahoma"/>
              </a:rPr>
              <a:t>details?"</a:t>
            </a:r>
            <a:endParaRPr sz="410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  <a:spcBef>
                <a:spcPts val="4420"/>
              </a:spcBef>
            </a:pPr>
            <a:r>
              <a:rPr dirty="0" sz="3750" spc="-10">
                <a:latin typeface="Verdana"/>
                <a:cs typeface="Verdana"/>
              </a:rPr>
              <a:t>SELECT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580">
                <a:latin typeface="Verdana"/>
                <a:cs typeface="Verdana"/>
              </a:rPr>
              <a:t>f.*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215">
                <a:latin typeface="Verdana"/>
                <a:cs typeface="Verdana"/>
              </a:rPr>
              <a:t>FROM</a:t>
            </a:r>
            <a:r>
              <a:rPr dirty="0" sz="3750" spc="-270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freelancer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50">
                <a:latin typeface="Verdana"/>
                <a:cs typeface="Verdana"/>
              </a:rPr>
              <a:t>f</a:t>
            </a:r>
            <a:endParaRPr sz="3750">
              <a:latin typeface="Verdana"/>
              <a:cs typeface="Verdana"/>
            </a:endParaRPr>
          </a:p>
          <a:p>
            <a:pPr marL="406400" marR="7094220" indent="124460">
              <a:lnSpc>
                <a:spcPct val="100000"/>
              </a:lnSpc>
            </a:pPr>
            <a:r>
              <a:rPr dirty="0" sz="3750">
                <a:latin typeface="Verdana"/>
                <a:cs typeface="Verdana"/>
              </a:rPr>
              <a:t>JOIN</a:t>
            </a:r>
            <a:r>
              <a:rPr dirty="0" sz="3750" spc="-265">
                <a:latin typeface="Verdana"/>
                <a:cs typeface="Verdana"/>
              </a:rPr>
              <a:t> </a:t>
            </a:r>
            <a:r>
              <a:rPr dirty="0" sz="3750" spc="50">
                <a:latin typeface="Verdana"/>
                <a:cs typeface="Verdana"/>
              </a:rPr>
              <a:t>location</a:t>
            </a:r>
            <a:r>
              <a:rPr dirty="0" sz="3750" spc="-265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l</a:t>
            </a:r>
            <a:r>
              <a:rPr dirty="0" sz="3750" spc="-265">
                <a:latin typeface="Verdana"/>
                <a:cs typeface="Verdana"/>
              </a:rPr>
              <a:t> </a:t>
            </a:r>
            <a:r>
              <a:rPr dirty="0" sz="3750" spc="200">
                <a:latin typeface="Verdana"/>
                <a:cs typeface="Verdana"/>
              </a:rPr>
              <a:t>ON</a:t>
            </a:r>
            <a:r>
              <a:rPr dirty="0" sz="3750" spc="-265">
                <a:latin typeface="Verdana"/>
                <a:cs typeface="Verdana"/>
              </a:rPr>
              <a:t> </a:t>
            </a:r>
            <a:r>
              <a:rPr dirty="0" sz="3750" spc="-65">
                <a:latin typeface="Verdana"/>
                <a:cs typeface="Verdana"/>
              </a:rPr>
              <a:t>f.freelancers_id</a:t>
            </a:r>
            <a:r>
              <a:rPr dirty="0" sz="3750" spc="-265">
                <a:latin typeface="Verdana"/>
                <a:cs typeface="Verdana"/>
              </a:rPr>
              <a:t> </a:t>
            </a:r>
            <a:r>
              <a:rPr dirty="0" sz="3750" spc="-975">
                <a:latin typeface="Verdana"/>
                <a:cs typeface="Verdana"/>
              </a:rPr>
              <a:t>= </a:t>
            </a:r>
            <a:r>
              <a:rPr dirty="0" sz="3750" spc="-10">
                <a:latin typeface="Verdana"/>
                <a:cs typeface="Verdana"/>
              </a:rPr>
              <a:t>l.freelancers_id</a:t>
            </a:r>
            <a:endParaRPr sz="3750">
              <a:latin typeface="Verdana"/>
              <a:cs typeface="Verdana"/>
            </a:endParaRPr>
          </a:p>
          <a:p>
            <a:pPr marL="406400">
              <a:lnSpc>
                <a:spcPct val="100000"/>
              </a:lnSpc>
            </a:pPr>
            <a:r>
              <a:rPr dirty="0" sz="3750" spc="175">
                <a:latin typeface="Verdana"/>
                <a:cs typeface="Verdana"/>
              </a:rPr>
              <a:t>WHERE</a:t>
            </a:r>
            <a:r>
              <a:rPr dirty="0" sz="3750" spc="-310">
                <a:latin typeface="Verdana"/>
                <a:cs typeface="Verdana"/>
              </a:rPr>
              <a:t> </a:t>
            </a:r>
            <a:r>
              <a:rPr dirty="0" sz="3750" spc="-50">
                <a:latin typeface="Verdana"/>
                <a:cs typeface="Verdana"/>
              </a:rPr>
              <a:t>l.country</a:t>
            </a:r>
            <a:r>
              <a:rPr dirty="0" sz="3750" spc="-310">
                <a:latin typeface="Verdana"/>
                <a:cs typeface="Verdana"/>
              </a:rPr>
              <a:t> </a:t>
            </a:r>
            <a:r>
              <a:rPr dirty="0" sz="3750" spc="-925">
                <a:latin typeface="Verdana"/>
                <a:cs typeface="Verdana"/>
              </a:rPr>
              <a:t>=</a:t>
            </a:r>
            <a:r>
              <a:rPr dirty="0" sz="3750" spc="-310">
                <a:latin typeface="Verdana"/>
                <a:cs typeface="Verdana"/>
              </a:rPr>
              <a:t> </a:t>
            </a:r>
            <a:r>
              <a:rPr dirty="0" sz="3750" spc="-100">
                <a:latin typeface="Verdana"/>
                <a:cs typeface="Verdana"/>
              </a:rPr>
              <a:t>'INDIA';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50" y="6641224"/>
            <a:ext cx="8477249" cy="21166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2024-02-21T07:11:37Z</dcterms:created>
  <dcterms:modified xsi:type="dcterms:W3CDTF">2024-02-21T07:11:37Z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2024-02-21T00:00:00Z</vt:filetime>
  </property>
  <property fmtid="{D5CDD505-2E9C-101B-9397-08002B2CF9AE}" pid="5" name="Producer">
    <vt:lpwstr>GPL Ghostscript 10.02.0</vt:lpwstr>
  </property>
</Properties>
</file>