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3abea5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3abea5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3abea54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3abea54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3abea54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3abea54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3abea54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3abea54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3abea54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3abea54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3abea54d3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3abea54d3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3abea54d3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3abea54d3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3abea54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3abea54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Loan Repayment Prediction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K.Nithin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AutoNum type="arabicParenR"/>
            </a:pPr>
            <a:r>
              <a:rPr lang="en"/>
              <a:t>Missing Data Handling : columns (emp_title, emp_length, num_actv_bc_tl,tot_cur_ba,mort_acc,title,revol_util and pub_rec_bankruptcies)</a:t>
            </a:r>
            <a:endParaRPr/>
          </a:p>
          <a:p>
            <a:pPr indent="-311150" lvl="0" marL="457200" rtl="0" algn="l">
              <a:spcBef>
                <a:spcPts val="0"/>
              </a:spcBef>
              <a:spcAft>
                <a:spcPts val="0"/>
              </a:spcAft>
              <a:buSzPts val="1300"/>
              <a:buAutoNum type="arabicParenR"/>
            </a:pPr>
            <a:r>
              <a:rPr lang="en"/>
              <a:t>There is a class imbalance of target variable With Paid more than Defaulted  </a:t>
            </a:r>
            <a:endParaRPr/>
          </a:p>
          <a:p>
            <a:pPr indent="-311150" lvl="0" marL="457200" rtl="0" algn="l">
              <a:spcBef>
                <a:spcPts val="0"/>
              </a:spcBef>
              <a:spcAft>
                <a:spcPts val="0"/>
              </a:spcAft>
              <a:buSzPts val="1300"/>
              <a:buAutoNum type="arabicParenR"/>
            </a:pPr>
            <a:r>
              <a:rPr lang="en"/>
              <a:t>People with salaries less than 25-30k take more loans than anyone else</a:t>
            </a:r>
            <a:endParaRPr/>
          </a:p>
          <a:p>
            <a:pPr indent="-311150" lvl="0" marL="457200" rtl="0" algn="l">
              <a:spcBef>
                <a:spcPts val="0"/>
              </a:spcBef>
              <a:spcAft>
                <a:spcPts val="0"/>
              </a:spcAft>
              <a:buSzPts val="1300"/>
              <a:buAutoNum type="arabicParenR"/>
            </a:pPr>
            <a:r>
              <a:rPr lang="en"/>
              <a:t>Countries like New York, LA, Texas have people who have taken more loans and the interest rates falls near 12.5%  </a:t>
            </a:r>
            <a:endParaRPr/>
          </a:p>
          <a:p>
            <a:pPr indent="-311150" lvl="0" marL="457200" rtl="0" algn="l">
              <a:spcBef>
                <a:spcPts val="0"/>
              </a:spcBef>
              <a:spcAft>
                <a:spcPts val="0"/>
              </a:spcAft>
              <a:buSzPts val="1300"/>
              <a:buAutoNum type="arabicParenR"/>
            </a:pPr>
            <a:r>
              <a:rPr lang="en"/>
              <a:t>Grades of B,C are sanctioned more often than anything else.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Handling Class Imbalance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Handled class imbalance by upsampling the minority data. </a:t>
            </a:r>
            <a:endParaRPr/>
          </a:p>
          <a:p>
            <a:pPr indent="0" lvl="0" marL="0" rtl="0" algn="l">
              <a:spcBef>
                <a:spcPts val="1200"/>
              </a:spcBef>
              <a:spcAft>
                <a:spcPts val="0"/>
              </a:spcAft>
              <a:buNone/>
            </a:pPr>
            <a:r>
              <a:rPr lang="en"/>
              <a:t>Downsampling majority data would lead to loss of important information.</a:t>
            </a:r>
            <a:endParaRPr/>
          </a:p>
          <a:p>
            <a:pPr indent="0" lvl="0" marL="0" rtl="0" algn="l">
              <a:spcBef>
                <a:spcPts val="1200"/>
              </a:spcBef>
              <a:spcAft>
                <a:spcPts val="0"/>
              </a:spcAft>
              <a:buNone/>
            </a:pPr>
            <a:r>
              <a:rPr lang="en"/>
              <a:t>Used SMOTE for handling class Imbalance this seemed to be the best since it generates data based on k nearest neighbors which doesn’t lead to random data being added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Selected and why</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AutoNum type="arabicParenR"/>
            </a:pPr>
            <a:r>
              <a:rPr lang="en" sz="1500"/>
              <a:t>First i divided features into categorical and numerical data.</a:t>
            </a:r>
            <a:endParaRPr sz="1500"/>
          </a:p>
          <a:p>
            <a:pPr indent="-323850" lvl="0" marL="457200" rtl="0" algn="l">
              <a:lnSpc>
                <a:spcPct val="95000"/>
              </a:lnSpc>
              <a:spcBef>
                <a:spcPts val="0"/>
              </a:spcBef>
              <a:spcAft>
                <a:spcPts val="0"/>
              </a:spcAft>
              <a:buSzPts val="1500"/>
              <a:buAutoNum type="arabicParenR"/>
            </a:pPr>
            <a:r>
              <a:rPr lang="en" sz="1500"/>
              <a:t>For categorical data i used Chi k square method to figure </a:t>
            </a:r>
            <a:r>
              <a:rPr lang="en" sz="1500"/>
              <a:t>out which features to select. At first it gives Emp_title to be extremely important but due to the high cardinality of the feature and after trying to reduce the dimensionality i came to 100 categories which will still create too many columns during encoding. So i found it better to drop the column but i would like to figure out a way to include it in the model.</a:t>
            </a:r>
            <a:endParaRPr sz="1500"/>
          </a:p>
          <a:p>
            <a:pPr indent="-323850" lvl="0" marL="457200" rtl="0" algn="l">
              <a:lnSpc>
                <a:spcPct val="95000"/>
              </a:lnSpc>
              <a:spcBef>
                <a:spcPts val="0"/>
              </a:spcBef>
              <a:spcAft>
                <a:spcPts val="0"/>
              </a:spcAft>
              <a:buSzPts val="1500"/>
              <a:buAutoNum type="arabicParenR"/>
            </a:pPr>
            <a:r>
              <a:rPr lang="en" sz="1500"/>
              <a:t>For numerical data i used pearson correlation. All the features give a correlation of less than 0.5%  so i figured i would remove all the numerical features with correlation &lt; 0.01</a:t>
            </a:r>
            <a:endParaRPr sz="1500"/>
          </a:p>
          <a:p>
            <a:pPr indent="-323850" lvl="0" marL="457200" rtl="0" algn="l">
              <a:lnSpc>
                <a:spcPct val="95000"/>
              </a:lnSpc>
              <a:spcBef>
                <a:spcPts val="0"/>
              </a:spcBef>
              <a:spcAft>
                <a:spcPts val="0"/>
              </a:spcAft>
              <a:buSzPts val="1500"/>
              <a:buAutoNum type="arabicParenR"/>
            </a:pPr>
            <a:r>
              <a:rPr lang="en" sz="1500"/>
              <a:t>Then i created three new columns based on the features given.</a:t>
            </a:r>
            <a:endParaRPr sz="1500"/>
          </a:p>
          <a:p>
            <a:pPr indent="0" lvl="0" marL="45720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Selected and why</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500"/>
              <a:t>I knew i wanted to go with random forest regression after looking at the outliers as most of the data in the dataset is of people who don’t earn that much or don’t have a lot of open credit lines or total balance left in their banks which seems logical as loans would be taken by such people but more data of the richer class would give a more complete dataset. So i didn’t want to remove those outliers as i am using random forest regression which is not affected by outliers that much. Random Forest gave me a better confusion matrix and better f1 score than other algorithms. Since it is ensemble technique it fits the data better. Gradboost also gives almost the same results but falls in the cross validation score whereas random forest gives better stability against outliers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and metrics</a:t>
            </a:r>
            <a:endParaRPr/>
          </a:p>
        </p:txBody>
      </p:sp>
      <p:sp>
        <p:nvSpPr>
          <p:cNvPr id="159" name="Google Shape;159;p18"/>
          <p:cNvSpPr txBox="1"/>
          <p:nvPr>
            <p:ph idx="1" type="body"/>
          </p:nvPr>
        </p:nvSpPr>
        <p:spPr>
          <a:xfrm>
            <a:off x="819150" y="1990725"/>
            <a:ext cx="7505700" cy="2746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014"/>
              <a:t>Evaluation metrics: validtiion set</a:t>
            </a:r>
            <a:endParaRPr sz="1014"/>
          </a:p>
          <a:p>
            <a:pPr indent="0" lvl="0" marL="0" rtl="0" algn="l">
              <a:lnSpc>
                <a:spcPct val="105000"/>
              </a:lnSpc>
              <a:spcBef>
                <a:spcPts val="1200"/>
              </a:spcBef>
              <a:spcAft>
                <a:spcPts val="0"/>
              </a:spcAft>
              <a:buSzPts val="605"/>
              <a:buNone/>
            </a:pPr>
            <a:r>
              <a:rPr lang="en" sz="1014"/>
              <a:t>Confusion matrix </a:t>
            </a:r>
            <a:endParaRPr sz="1014"/>
          </a:p>
          <a:p>
            <a:pPr indent="0" lvl="0" marL="0" rtl="0" algn="l">
              <a:lnSpc>
                <a:spcPct val="105000"/>
              </a:lnSpc>
              <a:spcBef>
                <a:spcPts val="1200"/>
              </a:spcBef>
              <a:spcAft>
                <a:spcPts val="0"/>
              </a:spcAft>
              <a:buSzPts val="605"/>
              <a:buNone/>
            </a:pPr>
            <a:r>
              <a:rPr lang="en" sz="1050">
                <a:solidFill>
                  <a:srgbClr val="000000"/>
                </a:solidFill>
                <a:highlight>
                  <a:srgbClr val="FFFFFF"/>
                </a:highlight>
                <a:latin typeface="Arial"/>
                <a:ea typeface="Arial"/>
                <a:cs typeface="Arial"/>
                <a:sym typeface="Arial"/>
              </a:rPr>
              <a:t>array([[11160,  3325],</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       [  408, 13907]], dtype=int64)</a:t>
            </a:r>
            <a:endParaRPr sz="1014"/>
          </a:p>
          <a:p>
            <a:pPr indent="0" lvl="0" marL="0" rtl="0" algn="l">
              <a:lnSpc>
                <a:spcPct val="105000"/>
              </a:lnSpc>
              <a:spcBef>
                <a:spcPts val="0"/>
              </a:spcBef>
              <a:spcAft>
                <a:spcPts val="0"/>
              </a:spcAft>
              <a:buSzPts val="605"/>
              <a:buNone/>
            </a:pPr>
            <a:r>
              <a:t/>
            </a:r>
            <a:endParaRPr sz="1014"/>
          </a:p>
          <a:p>
            <a:pPr indent="0" lvl="0" marL="0" rtl="0" algn="l">
              <a:lnSpc>
                <a:spcPct val="105000"/>
              </a:lnSpc>
              <a:spcBef>
                <a:spcPts val="1200"/>
              </a:spcBef>
              <a:spcAft>
                <a:spcPts val="0"/>
              </a:spcAft>
              <a:buSzPts val="605"/>
              <a:buNone/>
            </a:pPr>
            <a:r>
              <a:rPr lang="en" sz="1014"/>
              <a:t>Test set</a:t>
            </a:r>
            <a:endParaRPr sz="1014"/>
          </a:p>
          <a:p>
            <a:pPr indent="0" lvl="0" marL="0" rtl="0" algn="l">
              <a:lnSpc>
                <a:spcPct val="105000"/>
              </a:lnSpc>
              <a:spcBef>
                <a:spcPts val="1200"/>
              </a:spcBef>
              <a:spcAft>
                <a:spcPts val="0"/>
              </a:spcAft>
              <a:buSzPts val="605"/>
              <a:buNone/>
            </a:pPr>
            <a:r>
              <a:rPr lang="en" sz="1014"/>
              <a:t>Confusion matrix</a:t>
            </a:r>
            <a:endParaRPr sz="1014"/>
          </a:p>
          <a:p>
            <a:pPr indent="0" lvl="0" marL="0" rtl="0" algn="l">
              <a:lnSpc>
                <a:spcPct val="105000"/>
              </a:lnSpc>
              <a:spcBef>
                <a:spcPts val="1200"/>
              </a:spcBef>
              <a:spcAft>
                <a:spcPts val="0"/>
              </a:spcAft>
              <a:buSzPts val="605"/>
              <a:buNone/>
            </a:pPr>
            <a:r>
              <a:rPr lang="en" sz="1050">
                <a:solidFill>
                  <a:srgbClr val="000000"/>
                </a:solidFill>
                <a:highlight>
                  <a:srgbClr val="FFFFFF"/>
                </a:highlight>
                <a:latin typeface="Arial"/>
                <a:ea typeface="Arial"/>
                <a:cs typeface="Arial"/>
                <a:sym typeface="Arial"/>
              </a:rPr>
              <a:t>array([[17219,  5129],</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       [  601, 21358]], dtype=int64)</a:t>
            </a:r>
            <a:endParaRPr sz="1050">
              <a:solidFill>
                <a:srgbClr val="000000"/>
              </a:solidFill>
              <a:highlight>
                <a:srgbClr val="FFFFFF"/>
              </a:highlight>
              <a:latin typeface="Arial"/>
              <a:ea typeface="Arial"/>
              <a:cs typeface="Arial"/>
              <a:sym typeface="Arial"/>
            </a:endParaRPr>
          </a:p>
          <a:p>
            <a:pPr indent="0" lvl="0" marL="0" rtl="0" algn="l">
              <a:lnSpc>
                <a:spcPct val="105000"/>
              </a:lnSpc>
              <a:spcBef>
                <a:spcPts val="0"/>
              </a:spcBef>
              <a:spcAft>
                <a:spcPts val="1200"/>
              </a:spcAft>
              <a:buSzPts val="605"/>
              <a:buNone/>
            </a:pPr>
            <a:r>
              <a:t/>
            </a:r>
            <a:endParaRPr sz="1014"/>
          </a:p>
        </p:txBody>
      </p:sp>
      <p:sp>
        <p:nvSpPr>
          <p:cNvPr id="160" name="Google Shape;160;p18"/>
          <p:cNvSpPr txBox="1"/>
          <p:nvPr/>
        </p:nvSpPr>
        <p:spPr>
          <a:xfrm>
            <a:off x="4572000" y="1625250"/>
            <a:ext cx="3722700" cy="1597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605"/>
              <a:buFont typeface="Arial"/>
              <a:buNone/>
            </a:pPr>
            <a:r>
              <a:t/>
            </a:r>
            <a:endParaRPr sz="1014">
              <a:solidFill>
                <a:schemeClr val="dk2"/>
              </a:solidFill>
              <a:latin typeface="Calibri"/>
              <a:ea typeface="Calibri"/>
              <a:cs typeface="Calibri"/>
              <a:sym typeface="Calibri"/>
            </a:endParaRPr>
          </a:p>
          <a:p>
            <a:pPr indent="0" lvl="0" marL="0" rtl="0" algn="l">
              <a:lnSpc>
                <a:spcPct val="105000"/>
              </a:lnSpc>
              <a:spcBef>
                <a:spcPts val="1200"/>
              </a:spcBef>
              <a:spcAft>
                <a:spcPts val="0"/>
              </a:spcAft>
              <a:buNone/>
            </a:pPr>
            <a:r>
              <a:rPr lang="en" sz="1014">
                <a:solidFill>
                  <a:schemeClr val="dk2"/>
                </a:solidFill>
                <a:latin typeface="Calibri"/>
                <a:ea typeface="Calibri"/>
                <a:cs typeface="Calibri"/>
                <a:sym typeface="Calibri"/>
              </a:rPr>
              <a:t>F1 score:</a:t>
            </a:r>
            <a:r>
              <a:rPr lang="en" sz="1050">
                <a:highlight>
                  <a:srgbClr val="FFFFFF"/>
                </a:highlight>
              </a:rPr>
              <a:t>0.88</a:t>
            </a:r>
            <a:endParaRPr sz="1050">
              <a:highlight>
                <a:srgbClr val="FFFFFF"/>
              </a:highlight>
            </a:endParaRPr>
          </a:p>
          <a:p>
            <a:pPr indent="0" lvl="0" marL="0" rtl="0" algn="l">
              <a:lnSpc>
                <a:spcPct val="105000"/>
              </a:lnSpc>
              <a:spcBef>
                <a:spcPts val="1200"/>
              </a:spcBef>
              <a:spcAft>
                <a:spcPts val="0"/>
              </a:spcAft>
              <a:buNone/>
            </a:pPr>
            <a:r>
              <a:rPr lang="en" sz="1014">
                <a:solidFill>
                  <a:schemeClr val="dk2"/>
                </a:solidFill>
                <a:latin typeface="Calibri"/>
                <a:ea typeface="Calibri"/>
                <a:cs typeface="Calibri"/>
                <a:sym typeface="Calibri"/>
              </a:rPr>
              <a:t>Accuracy: </a:t>
            </a:r>
            <a:r>
              <a:rPr lang="en" sz="1050">
                <a:highlight>
                  <a:srgbClr val="FFFFFF"/>
                </a:highlight>
              </a:rPr>
              <a:t>0.87</a:t>
            </a:r>
            <a:endParaRPr sz="1014">
              <a:solidFill>
                <a:schemeClr val="dk2"/>
              </a:solidFill>
              <a:latin typeface="Calibri"/>
              <a:ea typeface="Calibri"/>
              <a:cs typeface="Calibri"/>
              <a:sym typeface="Calibri"/>
            </a:endParaRPr>
          </a:p>
          <a:p>
            <a:pPr indent="0" lvl="0" marL="0" rtl="0" algn="l">
              <a:lnSpc>
                <a:spcPct val="105000"/>
              </a:lnSpc>
              <a:spcBef>
                <a:spcPts val="1200"/>
              </a:spcBef>
              <a:spcAft>
                <a:spcPts val="0"/>
              </a:spcAft>
              <a:buNone/>
            </a:pPr>
            <a:r>
              <a:rPr lang="en" sz="1014">
                <a:solidFill>
                  <a:schemeClr val="dk2"/>
                </a:solidFill>
                <a:latin typeface="Calibri"/>
                <a:ea typeface="Calibri"/>
                <a:cs typeface="Calibri"/>
                <a:sym typeface="Calibri"/>
              </a:rPr>
              <a:t>Precision:</a:t>
            </a:r>
            <a:r>
              <a:rPr lang="en" sz="1050">
                <a:highlight>
                  <a:srgbClr val="FFFFFF"/>
                </a:highlight>
              </a:rPr>
              <a:t>0.81</a:t>
            </a:r>
            <a:endParaRPr sz="1014">
              <a:solidFill>
                <a:schemeClr val="dk2"/>
              </a:solidFill>
              <a:latin typeface="Calibri"/>
              <a:ea typeface="Calibri"/>
              <a:cs typeface="Calibri"/>
              <a:sym typeface="Calibri"/>
            </a:endParaRPr>
          </a:p>
          <a:p>
            <a:pPr indent="0" lvl="0" marL="0" rtl="0" algn="l">
              <a:lnSpc>
                <a:spcPct val="105000"/>
              </a:lnSpc>
              <a:spcBef>
                <a:spcPts val="1200"/>
              </a:spcBef>
              <a:spcAft>
                <a:spcPts val="0"/>
              </a:spcAft>
              <a:buNone/>
            </a:pPr>
            <a:r>
              <a:rPr lang="en" sz="1014">
                <a:solidFill>
                  <a:schemeClr val="dk2"/>
                </a:solidFill>
                <a:latin typeface="Calibri"/>
                <a:ea typeface="Calibri"/>
                <a:cs typeface="Calibri"/>
                <a:sym typeface="Calibri"/>
              </a:rPr>
              <a:t>Recall:  </a:t>
            </a:r>
            <a:r>
              <a:rPr lang="en" sz="1050">
                <a:highlight>
                  <a:srgbClr val="FFFFFF"/>
                </a:highlight>
              </a:rPr>
              <a:t>0.97</a:t>
            </a:r>
            <a:endParaRPr sz="1050">
              <a:highlight>
                <a:srgbClr val="FFFFFF"/>
              </a:highlight>
            </a:endParaRPr>
          </a:p>
          <a:p>
            <a:pPr indent="0" lvl="0" marL="0" rtl="0" algn="l">
              <a:lnSpc>
                <a:spcPct val="105000"/>
              </a:lnSpc>
              <a:spcBef>
                <a:spcPts val="1200"/>
              </a:spcBef>
              <a:spcAft>
                <a:spcPts val="1200"/>
              </a:spcAft>
              <a:buClr>
                <a:srgbClr val="000000"/>
              </a:buClr>
              <a:buSzPts val="605"/>
              <a:buFont typeface="Arial"/>
              <a:buNone/>
            </a:pPr>
            <a:r>
              <a:t/>
            </a:r>
            <a:endParaRPr sz="1014">
              <a:solidFill>
                <a:schemeClr val="dk2"/>
              </a:solidFill>
              <a:latin typeface="Calibri"/>
              <a:ea typeface="Calibri"/>
              <a:cs typeface="Calibri"/>
              <a:sym typeface="Calibri"/>
            </a:endParaRPr>
          </a:p>
        </p:txBody>
      </p:sp>
      <p:sp>
        <p:nvSpPr>
          <p:cNvPr id="161" name="Google Shape;161;p18"/>
          <p:cNvSpPr txBox="1"/>
          <p:nvPr/>
        </p:nvSpPr>
        <p:spPr>
          <a:xfrm>
            <a:off x="4572000" y="3304500"/>
            <a:ext cx="3425100" cy="1651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014">
              <a:solidFill>
                <a:schemeClr val="dk2"/>
              </a:solidFill>
              <a:latin typeface="Calibri"/>
              <a:ea typeface="Calibri"/>
              <a:cs typeface="Calibri"/>
              <a:sym typeface="Calibri"/>
            </a:endParaRPr>
          </a:p>
          <a:p>
            <a:pPr indent="0" lvl="0" marL="0" rtl="0" algn="l">
              <a:lnSpc>
                <a:spcPct val="105000"/>
              </a:lnSpc>
              <a:spcBef>
                <a:spcPts val="1200"/>
              </a:spcBef>
              <a:spcAft>
                <a:spcPts val="0"/>
              </a:spcAft>
              <a:buNone/>
            </a:pPr>
            <a:r>
              <a:rPr lang="en" sz="1014">
                <a:solidFill>
                  <a:schemeClr val="dk2"/>
                </a:solidFill>
                <a:latin typeface="Calibri"/>
                <a:ea typeface="Calibri"/>
                <a:cs typeface="Calibri"/>
                <a:sym typeface="Calibri"/>
              </a:rPr>
              <a:t>F1 score:</a:t>
            </a:r>
            <a:r>
              <a:rPr lang="en" sz="1050">
                <a:highlight>
                  <a:srgbClr val="FFFFFF"/>
                </a:highlight>
              </a:rPr>
              <a:t>0.88</a:t>
            </a:r>
            <a:endParaRPr sz="1050">
              <a:highlight>
                <a:srgbClr val="FFFFFF"/>
              </a:highlight>
            </a:endParaRPr>
          </a:p>
          <a:p>
            <a:pPr indent="0" lvl="0" marL="0" rtl="0" algn="l">
              <a:lnSpc>
                <a:spcPct val="105000"/>
              </a:lnSpc>
              <a:spcBef>
                <a:spcPts val="1200"/>
              </a:spcBef>
              <a:spcAft>
                <a:spcPts val="0"/>
              </a:spcAft>
              <a:buNone/>
            </a:pPr>
            <a:r>
              <a:rPr lang="en" sz="1014">
                <a:solidFill>
                  <a:schemeClr val="dk2"/>
                </a:solidFill>
                <a:latin typeface="Calibri"/>
                <a:ea typeface="Calibri"/>
                <a:cs typeface="Calibri"/>
                <a:sym typeface="Calibri"/>
              </a:rPr>
              <a:t>Accuracy: </a:t>
            </a:r>
            <a:r>
              <a:rPr lang="en" sz="1050">
                <a:highlight>
                  <a:srgbClr val="FFFFFF"/>
                </a:highlight>
              </a:rPr>
              <a:t>0.87</a:t>
            </a:r>
            <a:endParaRPr sz="1014">
              <a:solidFill>
                <a:schemeClr val="dk2"/>
              </a:solidFill>
              <a:latin typeface="Calibri"/>
              <a:ea typeface="Calibri"/>
              <a:cs typeface="Calibri"/>
              <a:sym typeface="Calibri"/>
            </a:endParaRPr>
          </a:p>
          <a:p>
            <a:pPr indent="0" lvl="0" marL="0" rtl="0" algn="l">
              <a:lnSpc>
                <a:spcPct val="105000"/>
              </a:lnSpc>
              <a:spcBef>
                <a:spcPts val="1200"/>
              </a:spcBef>
              <a:spcAft>
                <a:spcPts val="0"/>
              </a:spcAft>
              <a:buNone/>
            </a:pPr>
            <a:r>
              <a:rPr lang="en" sz="1014">
                <a:solidFill>
                  <a:schemeClr val="dk2"/>
                </a:solidFill>
                <a:latin typeface="Calibri"/>
                <a:ea typeface="Calibri"/>
                <a:cs typeface="Calibri"/>
                <a:sym typeface="Calibri"/>
              </a:rPr>
              <a:t>Precision:</a:t>
            </a:r>
            <a:r>
              <a:rPr lang="en" sz="1050">
                <a:highlight>
                  <a:srgbClr val="FFFFFF"/>
                </a:highlight>
              </a:rPr>
              <a:t>0.81</a:t>
            </a:r>
            <a:endParaRPr sz="1014">
              <a:solidFill>
                <a:schemeClr val="dk2"/>
              </a:solidFill>
              <a:latin typeface="Calibri"/>
              <a:ea typeface="Calibri"/>
              <a:cs typeface="Calibri"/>
              <a:sym typeface="Calibri"/>
            </a:endParaRPr>
          </a:p>
          <a:p>
            <a:pPr indent="0" lvl="0" marL="0" rtl="0" algn="l">
              <a:lnSpc>
                <a:spcPct val="105000"/>
              </a:lnSpc>
              <a:spcBef>
                <a:spcPts val="1200"/>
              </a:spcBef>
              <a:spcAft>
                <a:spcPts val="0"/>
              </a:spcAft>
              <a:buNone/>
            </a:pPr>
            <a:r>
              <a:rPr lang="en" sz="1014">
                <a:solidFill>
                  <a:schemeClr val="dk2"/>
                </a:solidFill>
                <a:latin typeface="Calibri"/>
                <a:ea typeface="Calibri"/>
                <a:cs typeface="Calibri"/>
                <a:sym typeface="Calibri"/>
              </a:rPr>
              <a:t>Recall:  </a:t>
            </a:r>
            <a:r>
              <a:rPr lang="en" sz="1050">
                <a:highlight>
                  <a:srgbClr val="FFFFFF"/>
                </a:highlight>
              </a:rPr>
              <a:t>0.97</a:t>
            </a:r>
            <a:endParaRPr sz="1050">
              <a:highlight>
                <a:srgbClr val="FFFFFF"/>
              </a:highlight>
            </a:endParaRPr>
          </a:p>
          <a:p>
            <a:pPr indent="0" lvl="0" marL="0" rtl="0" algn="l">
              <a:lnSpc>
                <a:spcPct val="105000"/>
              </a:lnSpc>
              <a:spcBef>
                <a:spcPts val="1200"/>
              </a:spcBef>
              <a:spcAft>
                <a:spcPts val="1200"/>
              </a:spcAft>
              <a:buNone/>
            </a:pPr>
            <a:r>
              <a:t/>
            </a:r>
            <a:endParaRPr sz="1014">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Cross validation metrics</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000000"/>
                </a:solidFill>
                <a:highlight>
                  <a:srgbClr val="FFFFFF"/>
                </a:highlight>
                <a:latin typeface="Arial"/>
                <a:ea typeface="Arial"/>
                <a:cs typeface="Arial"/>
                <a:sym typeface="Arial"/>
              </a:rPr>
              <a:t>Cross Validation Scores:  [0.8278695  0.79038629 0.79654791 0.96579509 0.99131053]</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50">
                <a:solidFill>
                  <a:srgbClr val="000000"/>
                </a:solidFill>
                <a:highlight>
                  <a:srgbClr val="FFFFFF"/>
                </a:highlight>
                <a:latin typeface="Arial"/>
                <a:ea typeface="Arial"/>
                <a:cs typeface="Arial"/>
                <a:sym typeface="Arial"/>
              </a:rPr>
              <a:t>Average CV Score:  0.874381862706375</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50">
                <a:solidFill>
                  <a:srgbClr val="000000"/>
                </a:solidFill>
                <a:highlight>
                  <a:srgbClr val="FFFFFF"/>
                </a:highlight>
                <a:latin typeface="Arial"/>
                <a:ea typeface="Arial"/>
                <a:cs typeface="Arial"/>
                <a:sym typeface="Arial"/>
              </a:rPr>
              <a:t>Number of CV Scores used in Average:  5</a:t>
            </a:r>
            <a:endParaRPr sz="14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101600" marR="101600" rtl="0" algn="l">
              <a:lnSpc>
                <a:spcPct val="121429"/>
              </a:lnSpc>
              <a:spcBef>
                <a:spcPts val="1200"/>
              </a:spcBef>
              <a:spcAft>
                <a:spcPts val="0"/>
              </a:spcAft>
              <a:buNone/>
            </a:pPr>
            <a:r>
              <a:t/>
            </a:r>
            <a:endParaRPr sz="1800">
              <a:solidFill>
                <a:srgbClr val="000000"/>
              </a:solidFill>
              <a:latin typeface="Arial"/>
              <a:ea typeface="Arial"/>
              <a:cs typeface="Arial"/>
              <a:sym typeface="Arial"/>
            </a:endParaRPr>
          </a:p>
          <a:p>
            <a:pPr indent="0" lvl="0" marL="101600" marR="101600" rtl="0" algn="r">
              <a:lnSpc>
                <a:spcPct val="121429"/>
              </a:lnSpc>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 Grid Search on the dataframe for tuning</a:t>
            </a:r>
            <a:endParaRPr/>
          </a:p>
          <a:p>
            <a:pPr indent="0" lvl="0" marL="0" rtl="0" algn="l">
              <a:spcBef>
                <a:spcPts val="1200"/>
              </a:spcBef>
              <a:spcAft>
                <a:spcPts val="0"/>
              </a:spcAft>
              <a:buNone/>
            </a:pPr>
            <a:r>
              <a:rPr lang="en"/>
              <a:t>max_features= 7, min_samples_leaf= 1, min_samples_split= 2, n_estimators= 200</a:t>
            </a:r>
            <a:endParaRPr/>
          </a:p>
          <a:p>
            <a:pPr indent="0" lvl="0" marL="0" rtl="0" algn="l">
              <a:spcBef>
                <a:spcPts val="1200"/>
              </a:spcBef>
              <a:spcAft>
                <a:spcPts val="0"/>
              </a:spcAft>
              <a:buNone/>
            </a:pPr>
            <a:r>
              <a:rPr lang="en"/>
              <a:t>max_depth=None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Mistakes/Errors i made</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Selecting ‘title’ Feature as it reduced the f1 score of the model. Substituting it with ’emp_length’. Chi k square gave title a very high correlation but there were 5320 unique values in the feature which means 5229 columns would be created after one hot encoding so on trying to reduce dimensionality i found ‘purpose’ to act like a root category for ‘title’. But this approach reduced correlation to almost negligible. Perhaps it was the number of the unique values that increased the correlation as the same thing happened with ‘emp_title’</a:t>
            </a:r>
            <a:endParaRPr/>
          </a:p>
          <a:p>
            <a:pPr indent="-311150" lvl="0" marL="457200" rtl="0" algn="l">
              <a:spcBef>
                <a:spcPts val="0"/>
              </a:spcBef>
              <a:spcAft>
                <a:spcPts val="0"/>
              </a:spcAft>
              <a:buSzPts val="1300"/>
              <a:buAutoNum type="arabicParenR"/>
            </a:pPr>
            <a:r>
              <a:rPr lang="en"/>
              <a:t> Should have done more data visualizations as I feel i haven’t extracted as many features as i could have. I focused more on feature engineering and scaling and selection based on correlation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