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Daily Traffic variation in </a:t>
            </a:r>
            <a:r>
              <a:rPr lang="en-US" dirty="0" err="1" smtClean="0"/>
              <a:t>Tbps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</c:rich>
      </c:tx>
      <c:layout>
        <c:manualLayout>
          <c:xMode val="edge"/>
          <c:yMode val="edge"/>
          <c:x val="0.221121710747695"/>
          <c:y val="0.04594882868307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646012517666061"/>
          <c:y val="0.289714408417436"/>
          <c:w val="0.907620970455616"/>
          <c:h val="0.44543427132806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Bandwidth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2.0</c:v>
                </c:pt>
                <c:pt idx="1">
                  <c:v>2.0</c:v>
                </c:pt>
                <c:pt idx="2">
                  <c:v>2.0</c:v>
                </c:pt>
                <c:pt idx="3">
                  <c:v>2.0</c:v>
                </c:pt>
                <c:pt idx="4">
                  <c:v>2.0</c:v>
                </c:pt>
                <c:pt idx="5">
                  <c:v>2.0</c:v>
                </c:pt>
                <c:pt idx="6">
                  <c:v>4.0</c:v>
                </c:pt>
                <c:pt idx="7">
                  <c:v>6.0</c:v>
                </c:pt>
                <c:pt idx="8">
                  <c:v>8.0</c:v>
                </c:pt>
                <c:pt idx="9">
                  <c:v>8.0</c:v>
                </c:pt>
                <c:pt idx="10">
                  <c:v>8.0</c:v>
                </c:pt>
                <c:pt idx="11">
                  <c:v>8.0</c:v>
                </c:pt>
                <c:pt idx="12">
                  <c:v>8.0</c:v>
                </c:pt>
                <c:pt idx="13">
                  <c:v>8.0</c:v>
                </c:pt>
                <c:pt idx="14">
                  <c:v>8.0</c:v>
                </c:pt>
                <c:pt idx="15">
                  <c:v>8.0</c:v>
                </c:pt>
                <c:pt idx="16">
                  <c:v>8.0</c:v>
                </c:pt>
                <c:pt idx="17">
                  <c:v>8.0</c:v>
                </c:pt>
                <c:pt idx="18">
                  <c:v>8.0</c:v>
                </c:pt>
                <c:pt idx="19">
                  <c:v>8.0</c:v>
                </c:pt>
                <c:pt idx="20">
                  <c:v>6.0</c:v>
                </c:pt>
                <c:pt idx="21">
                  <c:v>4.0</c:v>
                </c:pt>
                <c:pt idx="22">
                  <c:v>2.0</c:v>
                </c:pt>
                <c:pt idx="23">
                  <c:v>2.0</c:v>
                </c:pt>
                <c:pt idx="24">
                  <c:v>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9268432"/>
        <c:axId val="199270208"/>
      </c:lineChart>
      <c:catAx>
        <c:axId val="19926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70208"/>
        <c:crosses val="autoZero"/>
        <c:auto val="1"/>
        <c:lblAlgn val="ctr"/>
        <c:lblOffset val="100"/>
        <c:noMultiLvlLbl val="0"/>
      </c:catAx>
      <c:valAx>
        <c:axId val="19927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68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391498923211522"/>
          <c:y val="0.184833549700239"/>
          <c:w val="0.204655289960668"/>
          <c:h val="0.0634793347054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0.04712</cdr:x>
      <cdr:y>0.50875</cdr:y>
    </cdr:from>
    <cdr:to>
      <cdr:x>0.97019</cdr:x>
      <cdr:y>0.50875</cdr:y>
    </cdr:to>
    <cdr:cxnSp macro="">
      <cdr:nvCxnSpPr>
        <cdr:cNvPr id="5" name="Straight Connector 4"/>
        <cdr:cNvCxnSpPr/>
      </cdr:nvCxnSpPr>
      <cdr:spPr>
        <a:xfrm xmlns:a="http://schemas.openxmlformats.org/drawingml/2006/main">
          <a:off x="280035" y="1504482"/>
          <a:ext cx="548640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6C62-C3AA-BC46-8002-27A129908533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1AF5-53DE-574C-B662-50D93133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6C62-C3AA-BC46-8002-27A129908533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1AF5-53DE-574C-B662-50D93133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6C62-C3AA-BC46-8002-27A129908533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1AF5-53DE-574C-B662-50D93133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4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6C62-C3AA-BC46-8002-27A129908533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1AF5-53DE-574C-B662-50D93133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3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6C62-C3AA-BC46-8002-27A129908533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1AF5-53DE-574C-B662-50D93133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4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6C62-C3AA-BC46-8002-27A129908533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1AF5-53DE-574C-B662-50D93133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7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6C62-C3AA-BC46-8002-27A129908533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1AF5-53DE-574C-B662-50D93133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6C62-C3AA-BC46-8002-27A129908533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1AF5-53DE-574C-B662-50D93133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8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6C62-C3AA-BC46-8002-27A129908533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1AF5-53DE-574C-B662-50D93133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1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6C62-C3AA-BC46-8002-27A129908533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1AF5-53DE-574C-B662-50D93133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5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6C62-C3AA-BC46-8002-27A129908533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1AF5-53DE-574C-B662-50D93133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46C62-C3AA-BC46-8002-27A129908533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1AF5-53DE-574C-B662-50D93133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dpi.com/1996-1073/9/10/837/pdf" TargetMode="Externa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472" y="2155014"/>
            <a:ext cx="10426430" cy="1325563"/>
          </a:xfrm>
        </p:spPr>
        <p:txBody>
          <a:bodyPr/>
          <a:lstStyle/>
          <a:p>
            <a:r>
              <a:rPr lang="en-US" dirty="0" err="1" smtClean="0"/>
              <a:t>Dymanic</a:t>
            </a:r>
            <a:r>
              <a:rPr lang="en-US" dirty="0" smtClean="0"/>
              <a:t> switch fabric power management using ML </a:t>
            </a:r>
            <a:r>
              <a:rPr lang="mr-IN" dirty="0" smtClean="0"/>
              <a:t>–</a:t>
            </a:r>
            <a:r>
              <a:rPr lang="en-US" dirty="0" smtClean="0"/>
              <a:t> logistic regression.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7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Traffic variation at core routers</a:t>
            </a:r>
            <a:br>
              <a:rPr lang="en-US" dirty="0" smtClean="0"/>
            </a:br>
            <a:r>
              <a:rPr lang="en-US" dirty="0" smtClean="0"/>
              <a:t>(Reference </a:t>
            </a:r>
            <a:r>
              <a:rPr lang="en-US" dirty="0"/>
              <a:t>- </a:t>
            </a:r>
            <a:r>
              <a:rPr lang="en-US" i="1" u="sng" dirty="0">
                <a:hlinkClick r:id="rId2"/>
              </a:rPr>
              <a:t>www.mdpi.com/1996-1073/9/10/837/pdf</a:t>
            </a:r>
            <a:r>
              <a:rPr lang="en-US" i="1" dirty="0"/>
              <a:t>.)</a:t>
            </a:r>
            <a:r>
              <a:rPr lang="en-US" dirty="0"/>
              <a:t> </a:t>
            </a:r>
          </a:p>
        </p:txBody>
      </p:sp>
      <p:sp>
        <p:nvSpPr>
          <p:cNvPr id="253" name="Rectangle 299"/>
          <p:cNvSpPr>
            <a:spLocks noChangeArrowheads="1"/>
          </p:cNvSpPr>
          <p:nvPr/>
        </p:nvSpPr>
        <p:spPr bwMode="auto">
          <a:xfrm>
            <a:off x="5461000" y="3752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4" name="Rectangle 303"/>
          <p:cNvSpPr>
            <a:spLocks noChangeArrowheads="1"/>
          </p:cNvSpPr>
          <p:nvPr/>
        </p:nvSpPr>
        <p:spPr bwMode="auto">
          <a:xfrm>
            <a:off x="5461000" y="4210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5" name="Rectangle 306"/>
          <p:cNvSpPr>
            <a:spLocks noChangeArrowheads="1"/>
          </p:cNvSpPr>
          <p:nvPr/>
        </p:nvSpPr>
        <p:spPr bwMode="auto">
          <a:xfrm>
            <a:off x="5461000" y="4210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6" name="Rectangle 307"/>
          <p:cNvSpPr>
            <a:spLocks noChangeArrowheads="1"/>
          </p:cNvSpPr>
          <p:nvPr/>
        </p:nvSpPr>
        <p:spPr bwMode="auto">
          <a:xfrm>
            <a:off x="5461000" y="4210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7" name="Rectangle 310"/>
          <p:cNvSpPr>
            <a:spLocks noChangeArrowheads="1"/>
          </p:cNvSpPr>
          <p:nvPr/>
        </p:nvSpPr>
        <p:spPr bwMode="auto">
          <a:xfrm>
            <a:off x="5461000" y="4667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8" name="Rectangle 313"/>
          <p:cNvSpPr>
            <a:spLocks noChangeArrowheads="1"/>
          </p:cNvSpPr>
          <p:nvPr/>
        </p:nvSpPr>
        <p:spPr bwMode="auto">
          <a:xfrm>
            <a:off x="5461000" y="4667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9" name="Rectangle 315"/>
          <p:cNvSpPr>
            <a:spLocks noChangeArrowheads="1"/>
          </p:cNvSpPr>
          <p:nvPr/>
        </p:nvSpPr>
        <p:spPr bwMode="auto">
          <a:xfrm>
            <a:off x="5461000" y="4667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0" name="Rectangle 317"/>
          <p:cNvSpPr>
            <a:spLocks noChangeArrowheads="1"/>
          </p:cNvSpPr>
          <p:nvPr/>
        </p:nvSpPr>
        <p:spPr bwMode="auto">
          <a:xfrm>
            <a:off x="5461000" y="5124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1" name="Rectangle 321"/>
          <p:cNvSpPr>
            <a:spLocks noChangeArrowheads="1"/>
          </p:cNvSpPr>
          <p:nvPr/>
        </p:nvSpPr>
        <p:spPr bwMode="auto">
          <a:xfrm>
            <a:off x="5461000" y="5124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2" name="Rectangle 322"/>
          <p:cNvSpPr>
            <a:spLocks noChangeArrowheads="1"/>
          </p:cNvSpPr>
          <p:nvPr/>
        </p:nvSpPr>
        <p:spPr bwMode="auto">
          <a:xfrm>
            <a:off x="5461000" y="5581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3" name="Rectangle 324"/>
          <p:cNvSpPr>
            <a:spLocks noChangeArrowheads="1"/>
          </p:cNvSpPr>
          <p:nvPr/>
        </p:nvSpPr>
        <p:spPr bwMode="auto">
          <a:xfrm>
            <a:off x="5461000" y="5581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4" name="Rectangle 328"/>
          <p:cNvSpPr>
            <a:spLocks noChangeArrowheads="1"/>
          </p:cNvSpPr>
          <p:nvPr/>
        </p:nvSpPr>
        <p:spPr bwMode="auto">
          <a:xfrm>
            <a:off x="5461000" y="5581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5" name="Rectangle 329"/>
          <p:cNvSpPr>
            <a:spLocks noChangeArrowheads="1"/>
          </p:cNvSpPr>
          <p:nvPr/>
        </p:nvSpPr>
        <p:spPr bwMode="auto">
          <a:xfrm>
            <a:off x="5461000" y="6038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6" name="Rectangle 333"/>
          <p:cNvSpPr>
            <a:spLocks noChangeArrowheads="1"/>
          </p:cNvSpPr>
          <p:nvPr/>
        </p:nvSpPr>
        <p:spPr bwMode="auto">
          <a:xfrm>
            <a:off x="5461000" y="6496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7" name="Rectangle 334"/>
          <p:cNvSpPr>
            <a:spLocks noChangeArrowheads="1"/>
          </p:cNvSpPr>
          <p:nvPr/>
        </p:nvSpPr>
        <p:spPr bwMode="auto">
          <a:xfrm>
            <a:off x="5461000" y="6953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8" name="Rectangle 336"/>
          <p:cNvSpPr>
            <a:spLocks noChangeArrowheads="1"/>
          </p:cNvSpPr>
          <p:nvPr/>
        </p:nvSpPr>
        <p:spPr bwMode="auto">
          <a:xfrm>
            <a:off x="5461000" y="7410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9" name="Rectangle 337"/>
          <p:cNvSpPr>
            <a:spLocks noChangeArrowheads="1"/>
          </p:cNvSpPr>
          <p:nvPr/>
        </p:nvSpPr>
        <p:spPr bwMode="auto">
          <a:xfrm>
            <a:off x="5461000" y="7867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0" name="Rectangle 338"/>
          <p:cNvSpPr>
            <a:spLocks noChangeArrowheads="1"/>
          </p:cNvSpPr>
          <p:nvPr/>
        </p:nvSpPr>
        <p:spPr bwMode="auto">
          <a:xfrm>
            <a:off x="5461000" y="8324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1" name="Rectangle 342"/>
          <p:cNvSpPr>
            <a:spLocks noChangeArrowheads="1"/>
          </p:cNvSpPr>
          <p:nvPr/>
        </p:nvSpPr>
        <p:spPr bwMode="auto">
          <a:xfrm>
            <a:off x="5461000" y="8782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2" name="Rectangle 344"/>
          <p:cNvSpPr>
            <a:spLocks noChangeArrowheads="1"/>
          </p:cNvSpPr>
          <p:nvPr/>
        </p:nvSpPr>
        <p:spPr bwMode="auto">
          <a:xfrm>
            <a:off x="5461000" y="9239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4" name="Chart 93"/>
          <p:cNvGraphicFramePr/>
          <p:nvPr>
            <p:extLst>
              <p:ext uri="{D42A27DB-BD31-4B8C-83A1-F6EECF244321}">
                <p14:modId xmlns:p14="http://schemas.microsoft.com/office/powerpoint/2010/main" val="310532418"/>
              </p:ext>
            </p:extLst>
          </p:nvPr>
        </p:nvGraphicFramePr>
        <p:xfrm>
          <a:off x="739301" y="1950402"/>
          <a:ext cx="9679021" cy="4362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261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2390"/>
          </a:xfrm>
        </p:spPr>
        <p:txBody>
          <a:bodyPr/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/>
              <a:t>Power savings strategy: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According to </a:t>
            </a:r>
            <a:r>
              <a:rPr lang="en-US" dirty="0" smtClean="0"/>
              <a:t>Research studies </a:t>
            </a:r>
            <a:r>
              <a:rPr lang="en-US" dirty="0" smtClean="0"/>
              <a:t>done</a:t>
            </a:r>
            <a:r>
              <a:rPr lang="en-US" dirty="0" smtClean="0"/>
              <a:t>, traffic </a:t>
            </a:r>
            <a:r>
              <a:rPr lang="en-US" dirty="0" smtClean="0"/>
              <a:t>variations in the </a:t>
            </a:r>
            <a:r>
              <a:rPr lang="en-US" dirty="0" smtClean="0"/>
              <a:t>core routers </a:t>
            </a:r>
            <a:r>
              <a:rPr lang="en-US" dirty="0" smtClean="0"/>
              <a:t>are in bell shape </a:t>
            </a:r>
            <a:r>
              <a:rPr lang="mr-IN" dirty="0" smtClean="0"/>
              <a:t>–</a:t>
            </a:r>
            <a:r>
              <a:rPr lang="en-US" dirty="0" smtClean="0"/>
              <a:t> daily variation.</a:t>
            </a:r>
          </a:p>
          <a:p>
            <a:pPr lvl="0"/>
            <a:r>
              <a:rPr lang="en-US" dirty="0" smtClean="0"/>
              <a:t>There are also seasonal variation </a:t>
            </a:r>
            <a:r>
              <a:rPr lang="mr-IN" dirty="0" smtClean="0"/>
              <a:t>–</a:t>
            </a:r>
            <a:r>
              <a:rPr lang="en-US" dirty="0" smtClean="0"/>
              <a:t> like vacation, festivals etc.</a:t>
            </a:r>
          </a:p>
          <a:p>
            <a:pPr lvl="0"/>
            <a:r>
              <a:rPr lang="en-US" dirty="0"/>
              <a:t> </a:t>
            </a:r>
            <a:r>
              <a:rPr lang="en-US" dirty="0" smtClean="0"/>
              <a:t>So Router may not need to function at </a:t>
            </a:r>
            <a:r>
              <a:rPr lang="en-US" dirty="0" smtClean="0"/>
              <a:t>line(Full) </a:t>
            </a:r>
            <a:r>
              <a:rPr lang="en-US" dirty="0" smtClean="0"/>
              <a:t>rate always.</a:t>
            </a:r>
          </a:p>
          <a:p>
            <a:pPr lvl="0"/>
            <a:r>
              <a:rPr lang="en-US" dirty="0" smtClean="0"/>
              <a:t>A suitable Machine learning (ML)algorithm can be used to learn the traffic variation and predict BW requirement.</a:t>
            </a:r>
          </a:p>
          <a:p>
            <a:pPr lvl="0"/>
            <a:r>
              <a:rPr lang="en-US" dirty="0" smtClean="0"/>
              <a:t>ML algorithm like logistic regression can be used to predict and classify as  peak BW </a:t>
            </a:r>
            <a:r>
              <a:rPr lang="en-US" dirty="0" smtClean="0"/>
              <a:t> or </a:t>
            </a:r>
            <a:r>
              <a:rPr lang="en-US" dirty="0" smtClean="0"/>
              <a:t>low BW from input traffic.</a:t>
            </a:r>
          </a:p>
          <a:p>
            <a:pPr lvl="0"/>
            <a:r>
              <a:rPr lang="en-US" dirty="0" smtClean="0"/>
              <a:t>May be applied to all ASICs in </a:t>
            </a:r>
            <a:r>
              <a:rPr lang="en-US" dirty="0" err="1" smtClean="0"/>
              <a:t>datapath</a:t>
            </a:r>
            <a:r>
              <a:rPr lang="en-US" dirty="0" smtClean="0"/>
              <a:t> with suitable </a:t>
            </a:r>
            <a:r>
              <a:rPr lang="en-US" dirty="0" smtClean="0"/>
              <a:t>damping</a:t>
            </a:r>
            <a:r>
              <a:rPr lang="en-US" dirty="0" smtClean="0"/>
              <a:t>.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6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556"/>
          </a:xfrm>
        </p:spPr>
        <p:txBody>
          <a:bodyPr/>
          <a:lstStyle/>
          <a:p>
            <a:r>
              <a:rPr lang="en-US" dirty="0" smtClean="0"/>
              <a:t>Prototype- </a:t>
            </a: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Fabric plane 0 to 5</a:t>
            </a:r>
            <a:r>
              <a:rPr lang="en-US" dirty="0" smtClean="0"/>
              <a:t> </a:t>
            </a:r>
            <a:r>
              <a:rPr lang="en-US" dirty="0" smtClean="0"/>
              <a:t>is chosen to power off </a:t>
            </a:r>
          </a:p>
          <a:p>
            <a:r>
              <a:rPr lang="en-US" dirty="0" smtClean="0"/>
              <a:t>Single chassis NCS6k has 8Tbps BW and around 10Tbps </a:t>
            </a:r>
            <a:r>
              <a:rPr lang="en-US" dirty="0" smtClean="0"/>
              <a:t>full fabric </a:t>
            </a:r>
            <a:r>
              <a:rPr lang="en-US" dirty="0" smtClean="0"/>
              <a:t>BW</a:t>
            </a:r>
          </a:p>
          <a:p>
            <a:r>
              <a:rPr lang="en-US" dirty="0" smtClean="0"/>
              <a:t>Input traffic rate of 5Tbps is taken as threshold </a:t>
            </a:r>
          </a:p>
          <a:p>
            <a:r>
              <a:rPr lang="en-US" dirty="0" smtClean="0"/>
              <a:t>Below which </a:t>
            </a:r>
            <a:r>
              <a:rPr lang="en-US" dirty="0" smtClean="0"/>
              <a:t>causes low-BW level (&lt;5Tbps)</a:t>
            </a:r>
          </a:p>
          <a:p>
            <a:r>
              <a:rPr lang="en-US" dirty="0" smtClean="0"/>
              <a:t>above </a:t>
            </a:r>
            <a:r>
              <a:rPr lang="en-US" dirty="0" smtClean="0"/>
              <a:t>or </a:t>
            </a:r>
            <a:r>
              <a:rPr lang="en-US" dirty="0" smtClean="0"/>
              <a:t>equals high-BW level(&gt;=5Tbps)</a:t>
            </a:r>
            <a:endParaRPr lang="en-US" dirty="0" smtClean="0"/>
          </a:p>
          <a:p>
            <a:r>
              <a:rPr lang="en-US" dirty="0" smtClean="0"/>
              <a:t> Input </a:t>
            </a:r>
            <a:r>
              <a:rPr lang="en-US" dirty="0" smtClean="0"/>
              <a:t>data rates  from all interfaces are sampled </a:t>
            </a:r>
            <a:r>
              <a:rPr lang="en-US" dirty="0" smtClean="0"/>
              <a:t>at 1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preprocessed.</a:t>
            </a:r>
            <a:endParaRPr lang="en-US" dirty="0" smtClean="0"/>
          </a:p>
          <a:p>
            <a:r>
              <a:rPr lang="en-US" dirty="0" smtClean="0"/>
              <a:t>ML </a:t>
            </a:r>
            <a:r>
              <a:rPr lang="en-US" dirty="0" smtClean="0"/>
              <a:t>algorithm is called every 1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logistic regression predicts low-BW or </a:t>
            </a:r>
            <a:r>
              <a:rPr lang="en-US" dirty="0" smtClean="0"/>
              <a:t>high-BW , Based on this we can put fabric planes(ASIC groups) in low power mode via giving command to the SFE driver.</a:t>
            </a:r>
            <a:endParaRPr lang="en-US" dirty="0" smtClean="0"/>
          </a:p>
          <a:p>
            <a:r>
              <a:rPr lang="en-US" dirty="0" smtClean="0"/>
              <a:t>SFE driver puts the ASICs to sleep(powers off)/resumes on 2 fabric planes to </a:t>
            </a:r>
            <a:r>
              <a:rPr lang="en-US" smtClean="0"/>
              <a:t>save </a:t>
            </a:r>
            <a:r>
              <a:rPr lang="en-US" smtClean="0"/>
              <a:t>power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5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175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Dymanic switch fabric power management using ML – logistic regression.</vt:lpstr>
      <vt:lpstr>Traffic variation at core routers (Reference - www.mdpi.com/1996-1073/9/10/837/pdf.) </vt:lpstr>
      <vt:lpstr>Power savings strategy: </vt:lpstr>
      <vt:lpstr>Prototype- details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Optimization of NCS6k FIA driver</dc:title>
  <dc:creator>Microsoft Office User</dc:creator>
  <cp:lastModifiedBy>Microsoft Office User</cp:lastModifiedBy>
  <cp:revision>26</cp:revision>
  <dcterms:created xsi:type="dcterms:W3CDTF">2018-09-24T13:45:46Z</dcterms:created>
  <dcterms:modified xsi:type="dcterms:W3CDTF">2018-11-23T13:49:37Z</dcterms:modified>
</cp:coreProperties>
</file>