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2" r:id="rId8"/>
    <p:sldId id="268" r:id="rId9"/>
    <p:sldId id="264" r:id="rId10"/>
    <p:sldId id="269" r:id="rId11"/>
    <p:sldId id="263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587A-BC89-42CB-9CCB-D7D6A64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50BAE-E2E7-4208-9881-C62C64AF2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D9C1-56EC-4BC1-BCDC-02163AA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DADB-26E5-44A1-B53F-298B88BD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5348-0671-431A-BB04-0F58A16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A160-B107-4C89-A4C6-336B1AE6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D92AA-A4D2-48A8-A3C3-95B303860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DE34-A199-4042-91F2-B1A3751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9A51-2350-41BD-9A44-645F7AC7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29B7-1940-4A26-824F-FBE2F5B3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00E9D-CC64-482E-9848-165E86BA8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6232-9F00-4129-A330-0F1C9667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8DB3-87D6-41F4-937E-7066EC7E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436E-599A-4275-ADE0-8F36752D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CF9C-D523-463A-8011-0BEA3FE2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4BFB-C622-4A4A-A9A9-2C34FD09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C55-B46A-49B0-A1C9-25A28135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1311-A46D-4356-942B-92221CC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3688-8C78-4C11-9BBB-FFD5460E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E233-184A-4330-B20B-D944549F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456B-AA73-43FC-AB19-2F3AB92E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BFE3-1500-4246-93C4-8EAE1C90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6D11-BFDF-463D-A52A-3EBFA96A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C016-02DE-49A2-AC0A-E971C04A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BD21-C47E-4E36-B123-FC0DFF67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DCAB-5F18-471F-9B7D-AC3B874C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EF22-4E47-4075-AF81-B2D3F3C1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6AE1-6399-41A3-9CAF-AE86CF2D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F4F6-8C43-41C2-9C69-112390F9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F8CA0-63FE-400D-8A28-8F8082B6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54D0-191B-46F7-AEE1-B857E8C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BBE1-B774-40FC-9BF4-E26D33D1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2547-C0E8-41A1-9605-061BEE47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8D5E-21A0-4330-B12C-9AB4FEF8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828AC-878A-4551-896E-CBE9AA2E5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CF814-DD48-4F00-9C4E-3FF07FC8D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BE2D5-A42E-43CB-B146-260116EE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25293-BCF1-4D7F-B82E-AA9342D5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4BE0E-24AC-48E1-A715-B74256B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C631-F7D5-4F66-9B9B-E716E329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23F33-65E4-4E1A-AEDC-71EBAC9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9EA2E-07AA-43BF-B57E-7307B57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3B871-9908-4188-A921-BAB486B8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AA23F-503B-4695-8A27-72D614D7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32537-B6CE-4E7A-A15F-1E90BB9A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F0333-C029-4047-A317-4BFF191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A499-0A98-4F20-B5B8-ED6F65D5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CF20-9C69-4C80-A2DC-AABA4462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3A0A-3FC3-4BBA-832E-9A3755912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755A-F27C-4303-B414-B04C4B9C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F0E2-2850-48F4-8CCF-938DEC5B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2420-3414-4801-974D-2BFED78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A84D-A176-4A26-86EE-36240DDC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7CE37-D861-4C28-9A06-9F5A00954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E4C5-BACD-48B9-A585-C7A2B0D6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DF16A-0963-480C-945E-04C58FC0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C1F22-600F-49D3-B8F2-9C0DF50C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3806-01DB-4622-9589-9E202933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6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D723E-4817-487F-9F89-8578EEBB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9262-10A2-4524-87B5-658D43A2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AC6F-7B22-46F8-86AE-691EF1B6D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742F-9CD1-49D6-82DB-9B99DEFF455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C96D-96BA-49D3-93A2-9861FE1C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2A5F-067A-45A5-89BF-3181AFB3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0A0F-5E88-4284-9778-80E3033B6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0E26B-D281-433D-83FC-95CABB77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SDN based Pub Sub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3D02C-7C39-4081-85C3-0BC15A22F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Nithin and Ziqi</a:t>
            </a:r>
          </a:p>
        </p:txBody>
      </p:sp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F8F1-BEB8-420B-895C-5F7474B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4910-529E-4D94-892E-97498EA8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674" y="1651537"/>
            <a:ext cx="6906491" cy="270871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Literature survey done</a:t>
            </a:r>
          </a:p>
          <a:p>
            <a:r>
              <a:rPr lang="en-US" dirty="0"/>
              <a:t>SDN Controller is installed and configured with Mininet.</a:t>
            </a:r>
          </a:p>
          <a:p>
            <a:r>
              <a:rPr lang="en-US" dirty="0"/>
              <a:t>Test topology is created.</a:t>
            </a:r>
          </a:p>
          <a:p>
            <a:r>
              <a:rPr lang="en-US" dirty="0"/>
              <a:t>The System architecture is designed/Finalized</a:t>
            </a:r>
          </a:p>
          <a:p>
            <a:r>
              <a:rPr lang="en-US" dirty="0"/>
              <a:t>Implemented and completed  the Pub sub QoS experiment</a:t>
            </a:r>
          </a:p>
          <a:p>
            <a:r>
              <a:rPr lang="en-US" dirty="0"/>
              <a:t>Implemented and completed  the Pub sub speed 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64D75-006F-4292-B77D-4C5B7102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References, Q&amp;A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6D51-186B-481C-8977-3DA4D68B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800" b="1" i="0" u="none" strike="noStrike" baseline="0" dirty="0">
                <a:latin typeface="URWPalladioL-Roma"/>
              </a:rPr>
              <a:t>Wang, Y.; Zhang, Y.; Chen, J. Pursuing Differentiated Services in a SDN-Based IoT-Oriented Pub/Sub System. In Proceedings of the 2017 IEEE International Conference on Web Services (ICWS), Honolulu, HI, USA,25–30 June 2017; pp. 906–909.</a:t>
            </a:r>
            <a:endParaRPr lang="en-US" b="1" dirty="0"/>
          </a:p>
          <a:p>
            <a:r>
              <a:rPr lang="en-US" b="1" i="0" u="none" strike="noStrike" baseline="0" dirty="0">
                <a:latin typeface="URWPalladioL-Bold"/>
              </a:rPr>
              <a:t>Shi, Yulong &amp; Zhang, Yang &amp; Jacobsen, Hans-Arno &amp; Tang, Lulu &amp; Elliott, Geoffrey &amp; Zhang, </a:t>
            </a:r>
            <a:r>
              <a:rPr lang="en-US" b="1" i="0" u="none" strike="noStrike" baseline="0" dirty="0" err="1">
                <a:latin typeface="URWPalladioL-Bold"/>
              </a:rPr>
              <a:t>Guanqun</a:t>
            </a:r>
            <a:r>
              <a:rPr lang="en-US" b="1" i="0" u="none" strike="noStrike" baseline="0" dirty="0">
                <a:latin typeface="URWPalladioL-Bold"/>
              </a:rPr>
              <a:t> &amp; Chen, </a:t>
            </a:r>
            <a:r>
              <a:rPr lang="en-US" b="1" i="0" u="none" strike="noStrike" baseline="0" dirty="0" err="1">
                <a:latin typeface="URWPalladioL-Bold"/>
              </a:rPr>
              <a:t>Xiwei</a:t>
            </a:r>
            <a:r>
              <a:rPr lang="en-US" b="1" i="0" u="none" strike="noStrike" baseline="0" dirty="0">
                <a:latin typeface="URWPalladioL-Bold"/>
              </a:rPr>
              <a:t> &amp; Chen, </a:t>
            </a:r>
            <a:r>
              <a:rPr lang="en-US" b="1" i="0" u="none" strike="noStrike" baseline="0" dirty="0" err="1">
                <a:latin typeface="URWPalladioL-Bold"/>
              </a:rPr>
              <a:t>Junliang</a:t>
            </a:r>
            <a:r>
              <a:rPr lang="en-US" b="1" i="0" u="none" strike="noStrike" baseline="0" dirty="0">
                <a:latin typeface="URWPalladioL-Bold"/>
              </a:rPr>
              <a:t>. (2019). Using Machine Learning to Provide Reliable Differentiated Services for IoT in SDN-Like Publish/Subscribe Middleware. Sensors (Switzerland). 19. 10.3390/s19061449. </a:t>
            </a:r>
          </a:p>
        </p:txBody>
      </p:sp>
    </p:spTree>
    <p:extLst>
      <p:ext uri="{BB962C8B-B14F-4D97-AF65-F5344CB8AC3E}">
        <p14:creationId xmlns:p14="http://schemas.microsoft.com/office/powerpoint/2010/main" val="28682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E089-4D0D-4945-BD77-318F189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CDD8-63CC-4290-9504-4011AA55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914400" indent="-457200"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Pub/Sub systems are used extensively in big data/IoT systems for asynchronous messaging.  </a:t>
            </a:r>
          </a:p>
          <a:p>
            <a:pPr marL="914400" indent="-457200"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efficient,</a:t>
            </a:r>
            <a:r>
              <a:rPr lang="en-US" sz="2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message forwarding and QoS guarantees for IoT applications.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indent="-457200"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traditional broker-based Pub/Sub will not be fast enough for some of these Stringent QoS based IoT requirements. </a:t>
            </a:r>
          </a:p>
          <a:p>
            <a:pPr marL="914400" indent="-457200"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</a:t>
            </a:r>
            <a:r>
              <a:rPr lang="en-US" sz="2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SDN can realize Pub/Sub in network layer, which is faster than application layer.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49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AEFB-8EC1-41E5-AF66-F233FD99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Rationale -1 Traditional Pub/Sub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0F0DE6-DDFB-4821-9F27-BDDE3FAD1808}"/>
              </a:ext>
            </a:extLst>
          </p:cNvPr>
          <p:cNvSpPr/>
          <p:nvPr/>
        </p:nvSpPr>
        <p:spPr>
          <a:xfrm>
            <a:off x="4439847" y="4158078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DD34F2-5E19-40C0-812B-7398936E7D87}"/>
              </a:ext>
            </a:extLst>
          </p:cNvPr>
          <p:cNvSpPr/>
          <p:nvPr/>
        </p:nvSpPr>
        <p:spPr>
          <a:xfrm>
            <a:off x="4455168" y="2250015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BD426-9B0C-499E-838F-B1BA4608816C}"/>
              </a:ext>
            </a:extLst>
          </p:cNvPr>
          <p:cNvSpPr/>
          <p:nvPr/>
        </p:nvSpPr>
        <p:spPr>
          <a:xfrm>
            <a:off x="6499166" y="3205739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7AC96C-8D50-4072-AA03-E3F3138EE916}"/>
              </a:ext>
            </a:extLst>
          </p:cNvPr>
          <p:cNvSpPr/>
          <p:nvPr/>
        </p:nvSpPr>
        <p:spPr>
          <a:xfrm>
            <a:off x="8434203" y="2250015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51AFD-CDB4-4B52-BDD2-92B13F7C6171}"/>
              </a:ext>
            </a:extLst>
          </p:cNvPr>
          <p:cNvSpPr/>
          <p:nvPr/>
        </p:nvSpPr>
        <p:spPr>
          <a:xfrm>
            <a:off x="8543164" y="4066493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3E9A62E-FA6A-4E07-B49E-4D0B2635F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75140"/>
              </p:ext>
            </p:extLst>
          </p:nvPr>
        </p:nvGraphicFramePr>
        <p:xfrm>
          <a:off x="7209812" y="408816"/>
          <a:ext cx="4564546" cy="114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73">
                  <a:extLst>
                    <a:ext uri="{9D8B030D-6E8A-4147-A177-3AD203B41FA5}">
                      <a16:colId xmlns:a16="http://schemas.microsoft.com/office/drawing/2014/main" val="2367007887"/>
                    </a:ext>
                  </a:extLst>
                </a:gridCol>
                <a:gridCol w="2282273">
                  <a:extLst>
                    <a:ext uri="{9D8B030D-6E8A-4147-A177-3AD203B41FA5}">
                      <a16:colId xmlns:a16="http://schemas.microsoft.com/office/drawing/2014/main" val="1408701634"/>
                    </a:ext>
                  </a:extLst>
                </a:gridCol>
              </a:tblGrid>
              <a:tr h="381356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417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r>
                        <a:rPr lang="en-US" dirty="0"/>
                        <a:t>topic1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sub1, sub2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4517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605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AB037-2356-498B-B89F-84B04C06DCF9}"/>
              </a:ext>
            </a:extLst>
          </p:cNvPr>
          <p:cNvCxnSpPr>
            <a:stCxn id="3" idx="7"/>
            <a:endCxn id="10" idx="2"/>
          </p:cNvCxnSpPr>
          <p:nvPr/>
        </p:nvCxnSpPr>
        <p:spPr>
          <a:xfrm flipV="1">
            <a:off x="5741499" y="3738256"/>
            <a:ext cx="757667" cy="57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2A3B42-9219-44D8-B935-7F799D7BBBF1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 flipV="1">
            <a:off x="7800818" y="2782532"/>
            <a:ext cx="633385" cy="5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ADECB3-483C-4387-B967-7000E99699FB}"/>
              </a:ext>
            </a:extLst>
          </p:cNvPr>
          <p:cNvCxnSpPr>
            <a:stCxn id="10" idx="5"/>
            <a:endCxn id="12" idx="2"/>
          </p:cNvCxnSpPr>
          <p:nvPr/>
        </p:nvCxnSpPr>
        <p:spPr>
          <a:xfrm>
            <a:off x="7800818" y="4114802"/>
            <a:ext cx="742346" cy="48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5658D7-6C28-4BBE-B511-E82EF4C3DDE0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5980148" y="2782532"/>
            <a:ext cx="742346" cy="5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D9EC11-F356-46AC-B6FF-C39728857C5F}"/>
              </a:ext>
            </a:extLst>
          </p:cNvPr>
          <p:cNvCxnSpPr>
            <a:stCxn id="10" idx="0"/>
          </p:cNvCxnSpPr>
          <p:nvPr/>
        </p:nvCxnSpPr>
        <p:spPr>
          <a:xfrm flipV="1">
            <a:off x="7261656" y="1642369"/>
            <a:ext cx="1172547" cy="156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3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9909-50A3-41F9-BB7B-F744D84C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Rationale -2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SDN-based Pub/Sub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10251-91A0-4057-A8E0-AF632D37593B}"/>
              </a:ext>
            </a:extLst>
          </p:cNvPr>
          <p:cNvSpPr txBox="1"/>
          <p:nvPr/>
        </p:nvSpPr>
        <p:spPr>
          <a:xfrm>
            <a:off x="3887234" y="5512669"/>
            <a:ext cx="802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topic is encoded as  Multicast IPv6 address now. </a:t>
            </a:r>
            <a:endParaRPr lang="en-GB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B23F55-2F37-4706-8478-76003C442D15}"/>
              </a:ext>
            </a:extLst>
          </p:cNvPr>
          <p:cNvSpPr/>
          <p:nvPr/>
        </p:nvSpPr>
        <p:spPr>
          <a:xfrm>
            <a:off x="4404336" y="4158078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A63F79-3740-40C9-B33B-927FB0A09D1C}"/>
              </a:ext>
            </a:extLst>
          </p:cNvPr>
          <p:cNvSpPr/>
          <p:nvPr/>
        </p:nvSpPr>
        <p:spPr>
          <a:xfrm>
            <a:off x="4419657" y="2250015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FEFC04-1651-4E29-9DF6-3F38D2F0E883}"/>
              </a:ext>
            </a:extLst>
          </p:cNvPr>
          <p:cNvSpPr/>
          <p:nvPr/>
        </p:nvSpPr>
        <p:spPr>
          <a:xfrm>
            <a:off x="6463655" y="3205739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586143-B14E-418E-82EA-38FFF640B472}"/>
              </a:ext>
            </a:extLst>
          </p:cNvPr>
          <p:cNvSpPr/>
          <p:nvPr/>
        </p:nvSpPr>
        <p:spPr>
          <a:xfrm>
            <a:off x="8398692" y="2250015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CB4F82-153F-44FE-A130-7466012B84EC}"/>
              </a:ext>
            </a:extLst>
          </p:cNvPr>
          <p:cNvSpPr/>
          <p:nvPr/>
        </p:nvSpPr>
        <p:spPr>
          <a:xfrm>
            <a:off x="8507653" y="4066493"/>
            <a:ext cx="1524980" cy="106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179BB4A-F0E6-4047-ABB1-93CB3381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66835"/>
              </p:ext>
            </p:extLst>
          </p:nvPr>
        </p:nvGraphicFramePr>
        <p:xfrm>
          <a:off x="7174301" y="408816"/>
          <a:ext cx="4564546" cy="114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273">
                  <a:extLst>
                    <a:ext uri="{9D8B030D-6E8A-4147-A177-3AD203B41FA5}">
                      <a16:colId xmlns:a16="http://schemas.microsoft.com/office/drawing/2014/main" val="2367007887"/>
                    </a:ext>
                  </a:extLst>
                </a:gridCol>
                <a:gridCol w="2282273">
                  <a:extLst>
                    <a:ext uri="{9D8B030D-6E8A-4147-A177-3AD203B41FA5}">
                      <a16:colId xmlns:a16="http://schemas.microsoft.com/office/drawing/2014/main" val="1408701634"/>
                    </a:ext>
                  </a:extLst>
                </a:gridCol>
              </a:tblGrid>
              <a:tr h="381356">
                <a:tc>
                  <a:txBody>
                    <a:bodyPr/>
                    <a:lstStyle/>
                    <a:p>
                      <a:r>
                        <a:rPr lang="en-US" dirty="0" err="1"/>
                        <a:t>IP_address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417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sub1, sub2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4517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8605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F9BC6D-6CBB-4202-9973-36D27F57265C}"/>
              </a:ext>
            </a:extLst>
          </p:cNvPr>
          <p:cNvCxnSpPr>
            <a:stCxn id="8" idx="7"/>
            <a:endCxn id="11" idx="2"/>
          </p:cNvCxnSpPr>
          <p:nvPr/>
        </p:nvCxnSpPr>
        <p:spPr>
          <a:xfrm flipV="1">
            <a:off x="5705988" y="3738256"/>
            <a:ext cx="757667" cy="57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5CD18D-A288-47B2-8202-BA21AC4619B7}"/>
              </a:ext>
            </a:extLst>
          </p:cNvPr>
          <p:cNvCxnSpPr>
            <a:stCxn id="11" idx="7"/>
            <a:endCxn id="12" idx="2"/>
          </p:cNvCxnSpPr>
          <p:nvPr/>
        </p:nvCxnSpPr>
        <p:spPr>
          <a:xfrm flipV="1">
            <a:off x="7765307" y="2782532"/>
            <a:ext cx="633385" cy="5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A10AB1-56A8-4F10-9355-6C644FCA24E1}"/>
              </a:ext>
            </a:extLst>
          </p:cNvPr>
          <p:cNvCxnSpPr>
            <a:stCxn id="11" idx="5"/>
            <a:endCxn id="13" idx="2"/>
          </p:cNvCxnSpPr>
          <p:nvPr/>
        </p:nvCxnSpPr>
        <p:spPr>
          <a:xfrm>
            <a:off x="7765307" y="4114802"/>
            <a:ext cx="742346" cy="48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4C5825-5F7A-4345-BF98-6C05128044B1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5944637" y="2782532"/>
            <a:ext cx="742346" cy="57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B2FE4-9E22-4709-AB52-9175E22AD1C4}"/>
              </a:ext>
            </a:extLst>
          </p:cNvPr>
          <p:cNvCxnSpPr>
            <a:stCxn id="11" idx="0"/>
          </p:cNvCxnSpPr>
          <p:nvPr/>
        </p:nvCxnSpPr>
        <p:spPr>
          <a:xfrm flipV="1">
            <a:off x="7226145" y="1642369"/>
            <a:ext cx="1172547" cy="156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7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9814EF9-43D9-4EDB-9715-AB5BE4B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SDN based Pub Sub Architecture -1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E358C-0F49-4D62-972A-4AD77568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65650" cy="4557420"/>
          </a:xfrm>
        </p:spPr>
        <p:txBody>
          <a:bodyPr>
            <a:normAutofit/>
          </a:bodyPr>
          <a:lstStyle/>
          <a:p>
            <a:r>
              <a:rPr lang="en-US" sz="2200" dirty="0"/>
              <a:t>The first one is the architecture for SDN-based Pub-Sub. </a:t>
            </a:r>
          </a:p>
          <a:p>
            <a:r>
              <a:rPr lang="en-US" sz="2200" dirty="0"/>
              <a:t>The second one is the architecture for broker-based Pub-Sub. </a:t>
            </a:r>
          </a:p>
          <a:p>
            <a:r>
              <a:rPr lang="en-US" sz="2200" dirty="0"/>
              <a:t>Now consider the case that sub1 and sub2 subscribe topic1. And pub1 publishes a message of topic1. </a:t>
            </a:r>
          </a:p>
          <a:p>
            <a:r>
              <a:rPr lang="en-US" sz="2200" dirty="0"/>
              <a:t>We want to compare the response time.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D3A428-0CD5-4187-A835-54C15F9499D0}"/>
              </a:ext>
            </a:extLst>
          </p:cNvPr>
          <p:cNvSpPr/>
          <p:nvPr/>
        </p:nvSpPr>
        <p:spPr>
          <a:xfrm>
            <a:off x="5151067" y="1927540"/>
            <a:ext cx="1035756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E97CFC-A518-4888-96DA-8ACC3D4397D8}"/>
              </a:ext>
            </a:extLst>
          </p:cNvPr>
          <p:cNvSpPr/>
          <p:nvPr/>
        </p:nvSpPr>
        <p:spPr>
          <a:xfrm>
            <a:off x="6439111" y="1921930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28927B-2645-4F6E-8380-85AD6A27A150}"/>
              </a:ext>
            </a:extLst>
          </p:cNvPr>
          <p:cNvSpPr/>
          <p:nvPr/>
        </p:nvSpPr>
        <p:spPr>
          <a:xfrm>
            <a:off x="7606748" y="1921930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30165F-108A-47ED-A808-09DCC76356C6}"/>
              </a:ext>
            </a:extLst>
          </p:cNvPr>
          <p:cNvSpPr/>
          <p:nvPr/>
        </p:nvSpPr>
        <p:spPr>
          <a:xfrm>
            <a:off x="8711527" y="1924008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BB3029-B00B-4349-8E17-23E275F8EC4B}"/>
              </a:ext>
            </a:extLst>
          </p:cNvPr>
          <p:cNvSpPr/>
          <p:nvPr/>
        </p:nvSpPr>
        <p:spPr>
          <a:xfrm>
            <a:off x="9896264" y="1149496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78E28A-717C-4010-B704-A0CACF43C2ED}"/>
              </a:ext>
            </a:extLst>
          </p:cNvPr>
          <p:cNvSpPr/>
          <p:nvPr/>
        </p:nvSpPr>
        <p:spPr>
          <a:xfrm>
            <a:off x="9872389" y="1932676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C57388-0BB1-40A1-B903-EADF1ABEFCFB}"/>
              </a:ext>
            </a:extLst>
          </p:cNvPr>
          <p:cNvSpPr/>
          <p:nvPr/>
        </p:nvSpPr>
        <p:spPr>
          <a:xfrm>
            <a:off x="9898494" y="2725917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CEED2-716D-48E9-A689-23A1CC4605EB}"/>
              </a:ext>
            </a:extLst>
          </p:cNvPr>
          <p:cNvSpPr/>
          <p:nvPr/>
        </p:nvSpPr>
        <p:spPr>
          <a:xfrm>
            <a:off x="10977147" y="1127828"/>
            <a:ext cx="1022506" cy="579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9E5E6C-774F-4E26-9DB6-2B4D932FB679}"/>
              </a:ext>
            </a:extLst>
          </p:cNvPr>
          <p:cNvSpPr/>
          <p:nvPr/>
        </p:nvSpPr>
        <p:spPr>
          <a:xfrm>
            <a:off x="11022776" y="1940461"/>
            <a:ext cx="974096" cy="54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6EE259-5D74-493E-BB92-5BF8102D01BC}"/>
              </a:ext>
            </a:extLst>
          </p:cNvPr>
          <p:cNvSpPr/>
          <p:nvPr/>
        </p:nvSpPr>
        <p:spPr>
          <a:xfrm>
            <a:off x="11022776" y="2717965"/>
            <a:ext cx="974095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A10E74-7D6C-43A1-8C89-C6490C43384F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186823" y="2200836"/>
            <a:ext cx="252288" cy="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F069B5-3CD0-40A7-9F2E-F97E1BBC63A5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7316641" y="2200836"/>
            <a:ext cx="29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5C8744-37C6-4029-AADC-05D7C3200948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484278" y="2200836"/>
            <a:ext cx="227249" cy="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D8780-229D-4BF8-9C54-F60A65122331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9589057" y="2202914"/>
            <a:ext cx="283332" cy="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035183-9FEA-4EFB-A401-00BBB67F5CDF}"/>
              </a:ext>
            </a:extLst>
          </p:cNvPr>
          <p:cNvCxnSpPr>
            <a:stCxn id="17" idx="7"/>
            <a:endCxn id="18" idx="2"/>
          </p:cNvCxnSpPr>
          <p:nvPr/>
        </p:nvCxnSpPr>
        <p:spPr>
          <a:xfrm flipV="1">
            <a:off x="9460546" y="1428402"/>
            <a:ext cx="435718" cy="57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7AB488-05F5-4FD9-A107-0EE7990269AC}"/>
              </a:ext>
            </a:extLst>
          </p:cNvPr>
          <p:cNvCxnSpPr>
            <a:stCxn id="17" idx="5"/>
            <a:endCxn id="20" idx="2"/>
          </p:cNvCxnSpPr>
          <p:nvPr/>
        </p:nvCxnSpPr>
        <p:spPr>
          <a:xfrm>
            <a:off x="9460546" y="2400130"/>
            <a:ext cx="437948" cy="60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71C71E-B6AD-43BD-831F-6E4AC9059C43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10773794" y="1417568"/>
            <a:ext cx="203353" cy="1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639644-3FEA-4779-948E-316F767E60F6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10749919" y="2211582"/>
            <a:ext cx="272857" cy="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2FC0B8-4D28-4B04-B551-CA7A28E737AC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0776024" y="2996871"/>
            <a:ext cx="246752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A6AE208-3B66-46B2-8043-CE8208DB81BF}"/>
              </a:ext>
            </a:extLst>
          </p:cNvPr>
          <p:cNvSpPr/>
          <p:nvPr/>
        </p:nvSpPr>
        <p:spPr>
          <a:xfrm>
            <a:off x="5151067" y="5026856"/>
            <a:ext cx="1035756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0D335-6A12-4457-A08B-AA7F79362438}"/>
              </a:ext>
            </a:extLst>
          </p:cNvPr>
          <p:cNvSpPr/>
          <p:nvPr/>
        </p:nvSpPr>
        <p:spPr>
          <a:xfrm>
            <a:off x="6439111" y="5021246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F35B84-2044-49DB-BC07-D2A4FA74BC23}"/>
              </a:ext>
            </a:extLst>
          </p:cNvPr>
          <p:cNvSpPr/>
          <p:nvPr/>
        </p:nvSpPr>
        <p:spPr>
          <a:xfrm>
            <a:off x="7606748" y="5021246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133B04-AC4B-4FD5-A52F-FA0BB39447CF}"/>
              </a:ext>
            </a:extLst>
          </p:cNvPr>
          <p:cNvSpPr/>
          <p:nvPr/>
        </p:nvSpPr>
        <p:spPr>
          <a:xfrm>
            <a:off x="8711527" y="5023324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A6426D-D4FA-46A6-A56D-3D3DE0CF5397}"/>
              </a:ext>
            </a:extLst>
          </p:cNvPr>
          <p:cNvSpPr/>
          <p:nvPr/>
        </p:nvSpPr>
        <p:spPr>
          <a:xfrm>
            <a:off x="9896264" y="4248812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6F6385-C5BE-4B4D-A9A8-E5D921589906}"/>
              </a:ext>
            </a:extLst>
          </p:cNvPr>
          <p:cNvSpPr/>
          <p:nvPr/>
        </p:nvSpPr>
        <p:spPr>
          <a:xfrm>
            <a:off x="9872389" y="5031992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6BC255-DEDD-48E2-8AA7-FC37F2277655}"/>
              </a:ext>
            </a:extLst>
          </p:cNvPr>
          <p:cNvSpPr/>
          <p:nvPr/>
        </p:nvSpPr>
        <p:spPr>
          <a:xfrm>
            <a:off x="9898494" y="5825233"/>
            <a:ext cx="877530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F09EDD-59D6-45B3-8BBA-204CE86D0AD2}"/>
              </a:ext>
            </a:extLst>
          </p:cNvPr>
          <p:cNvSpPr/>
          <p:nvPr/>
        </p:nvSpPr>
        <p:spPr>
          <a:xfrm>
            <a:off x="10977147" y="4227144"/>
            <a:ext cx="1022506" cy="579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7B9F48-689D-4D25-A1C1-DAB46AEB1C88}"/>
              </a:ext>
            </a:extLst>
          </p:cNvPr>
          <p:cNvSpPr/>
          <p:nvPr/>
        </p:nvSpPr>
        <p:spPr>
          <a:xfrm>
            <a:off x="11022776" y="5039777"/>
            <a:ext cx="974096" cy="54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9E562A8-C737-4942-821D-7156E3457391}"/>
              </a:ext>
            </a:extLst>
          </p:cNvPr>
          <p:cNvSpPr/>
          <p:nvPr/>
        </p:nvSpPr>
        <p:spPr>
          <a:xfrm>
            <a:off x="11022776" y="5817281"/>
            <a:ext cx="974095" cy="557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DFDF62-15EF-4190-BAE0-D33D56AFFD8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6186823" y="5300152"/>
            <a:ext cx="252288" cy="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9F4C1C-AB74-47E1-8C2D-99CB8E5C5A9F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7316641" y="5300152"/>
            <a:ext cx="29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E67814-8ABB-4CC0-9AE1-C2953B9944F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8484278" y="5300152"/>
            <a:ext cx="227249" cy="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958C5F-F9D3-4A51-A103-F62EC7B38CEA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>
            <a:off x="9589057" y="5302230"/>
            <a:ext cx="283332" cy="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01ED4E-31AB-4DE3-B293-8CECFD54B71F}"/>
              </a:ext>
            </a:extLst>
          </p:cNvPr>
          <p:cNvCxnSpPr>
            <a:stCxn id="36" idx="7"/>
            <a:endCxn id="37" idx="2"/>
          </p:cNvCxnSpPr>
          <p:nvPr/>
        </p:nvCxnSpPr>
        <p:spPr>
          <a:xfrm flipV="1">
            <a:off x="9460546" y="4527718"/>
            <a:ext cx="435718" cy="57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DC6965-C308-404C-B60A-2456A2950375}"/>
              </a:ext>
            </a:extLst>
          </p:cNvPr>
          <p:cNvCxnSpPr>
            <a:stCxn id="36" idx="5"/>
            <a:endCxn id="39" idx="2"/>
          </p:cNvCxnSpPr>
          <p:nvPr/>
        </p:nvCxnSpPr>
        <p:spPr>
          <a:xfrm>
            <a:off x="9460546" y="5499446"/>
            <a:ext cx="437948" cy="60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DE5B8A-6035-4EEE-ABFF-59E68B473CD3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 flipV="1">
            <a:off x="10773794" y="4516884"/>
            <a:ext cx="203353" cy="1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1D43DA-B758-4A0B-AB0D-184546525894}"/>
              </a:ext>
            </a:extLst>
          </p:cNvPr>
          <p:cNvCxnSpPr>
            <a:stCxn id="38" idx="6"/>
            <a:endCxn id="41" idx="2"/>
          </p:cNvCxnSpPr>
          <p:nvPr/>
        </p:nvCxnSpPr>
        <p:spPr>
          <a:xfrm>
            <a:off x="10749919" y="5310898"/>
            <a:ext cx="272857" cy="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9E1E9E-4DA5-4709-92DC-5C67586DC0A0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 flipV="1">
            <a:off x="10776024" y="6096187"/>
            <a:ext cx="246752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F288984-9B67-4BD9-8DA1-7AA8FD158D74}"/>
              </a:ext>
            </a:extLst>
          </p:cNvPr>
          <p:cNvSpPr/>
          <p:nvPr/>
        </p:nvSpPr>
        <p:spPr>
          <a:xfrm>
            <a:off x="7394228" y="4015085"/>
            <a:ext cx="1302569" cy="534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968F6A-F716-4A61-8B05-995522FF7C84}"/>
              </a:ext>
            </a:extLst>
          </p:cNvPr>
          <p:cNvCxnSpPr>
            <a:stCxn id="35" idx="0"/>
            <a:endCxn id="9" idx="4"/>
          </p:cNvCxnSpPr>
          <p:nvPr/>
        </p:nvCxnSpPr>
        <p:spPr>
          <a:xfrm flipV="1">
            <a:off x="8045513" y="4550039"/>
            <a:ext cx="0" cy="47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DA59B8E-47E0-4B0D-8512-EDD34E452959}"/>
              </a:ext>
            </a:extLst>
          </p:cNvPr>
          <p:cNvSpPr/>
          <p:nvPr/>
        </p:nvSpPr>
        <p:spPr>
          <a:xfrm>
            <a:off x="7304275" y="241908"/>
            <a:ext cx="1743004" cy="7591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60696C-5CF2-4A87-AB7D-8DABC3E381B9}"/>
              </a:ext>
            </a:extLst>
          </p:cNvPr>
          <p:cNvCxnSpPr>
            <a:cxnSpLocks/>
            <a:stCxn id="57" idx="3"/>
            <a:endCxn id="15" idx="0"/>
          </p:cNvCxnSpPr>
          <p:nvPr/>
        </p:nvCxnSpPr>
        <p:spPr>
          <a:xfrm flipH="1">
            <a:off x="6877876" y="889919"/>
            <a:ext cx="681656" cy="1032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C5DBD8-B86C-4342-8E25-6D1E81EC8278}"/>
              </a:ext>
            </a:extLst>
          </p:cNvPr>
          <p:cNvCxnSpPr>
            <a:cxnSpLocks/>
            <a:stCxn id="57" idx="4"/>
            <a:endCxn id="16" idx="0"/>
          </p:cNvCxnSpPr>
          <p:nvPr/>
        </p:nvCxnSpPr>
        <p:spPr>
          <a:xfrm flipH="1">
            <a:off x="8045513" y="1001100"/>
            <a:ext cx="130264" cy="920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5A2A3-6342-4751-907F-5DCF22F74ACA}"/>
              </a:ext>
            </a:extLst>
          </p:cNvPr>
          <p:cNvCxnSpPr>
            <a:cxnSpLocks/>
            <a:stCxn id="57" idx="5"/>
            <a:endCxn id="17" idx="0"/>
          </p:cNvCxnSpPr>
          <p:nvPr/>
        </p:nvCxnSpPr>
        <p:spPr>
          <a:xfrm>
            <a:off x="8792022" y="889919"/>
            <a:ext cx="358270" cy="10340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C46D90-983A-45E9-B79E-B8F21B3AEAD7}"/>
              </a:ext>
            </a:extLst>
          </p:cNvPr>
          <p:cNvCxnSpPr>
            <a:cxnSpLocks/>
            <a:stCxn id="57" idx="6"/>
            <a:endCxn id="18" idx="2"/>
          </p:cNvCxnSpPr>
          <p:nvPr/>
        </p:nvCxnSpPr>
        <p:spPr>
          <a:xfrm>
            <a:off x="9047279" y="621504"/>
            <a:ext cx="848985" cy="806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AE8FDA-C3EF-46FE-96AD-9CA44AD8BD15}"/>
              </a:ext>
            </a:extLst>
          </p:cNvPr>
          <p:cNvCxnSpPr>
            <a:cxnSpLocks/>
            <a:stCxn id="57" idx="5"/>
            <a:endCxn id="20" idx="1"/>
          </p:cNvCxnSpPr>
          <p:nvPr/>
        </p:nvCxnSpPr>
        <p:spPr>
          <a:xfrm>
            <a:off x="8792022" y="889919"/>
            <a:ext cx="1234983" cy="1917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0209682-824F-42EB-8E92-3B170268AB1B}"/>
              </a:ext>
            </a:extLst>
          </p:cNvPr>
          <p:cNvCxnSpPr>
            <a:cxnSpLocks/>
            <a:stCxn id="57" idx="6"/>
            <a:endCxn id="19" idx="1"/>
          </p:cNvCxnSpPr>
          <p:nvPr/>
        </p:nvCxnSpPr>
        <p:spPr>
          <a:xfrm>
            <a:off x="9047279" y="621504"/>
            <a:ext cx="953621" cy="13928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B487830-E9C9-4DBB-AB21-D3DE1CC718A8}"/>
              </a:ext>
            </a:extLst>
          </p:cNvPr>
          <p:cNvSpPr txBox="1"/>
          <p:nvPr/>
        </p:nvSpPr>
        <p:spPr>
          <a:xfrm>
            <a:off x="9851792" y="42134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SDN-based Pub-Sub</a:t>
            </a:r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A80F86-7AD8-4890-95F2-50C325DE8137}"/>
              </a:ext>
            </a:extLst>
          </p:cNvPr>
          <p:cNvSpPr txBox="1"/>
          <p:nvPr/>
        </p:nvSpPr>
        <p:spPr>
          <a:xfrm>
            <a:off x="9750116" y="3645753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Pub-Sub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2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4E3B-0044-4990-B898-F9FD302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158" y="87332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SDN based Pub Sub Architecture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C23-E095-415A-AD25-FF9C3C7B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4" y="1273215"/>
            <a:ext cx="3937019" cy="484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Technology: 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Daylight controller SDN controller on Ubuntu 18.04 (Control plane)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Mininet (SDN switch simulator) on ubuntu 18.04  for SDN switch (Data plane)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based Pub Sub application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2FAC-89A3-4F62-B13C-D11A3EDA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33" y="3819937"/>
            <a:ext cx="7572375" cy="232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62677-F76A-4DE1-B4EA-E2A3EBB9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91" y="940364"/>
            <a:ext cx="2745235" cy="28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553B-3EAC-45D7-9381-4DB6D6A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4524"/>
          </a:xfrm>
        </p:spPr>
        <p:txBody>
          <a:bodyPr/>
          <a:lstStyle/>
          <a:p>
            <a:r>
              <a:rPr lang="en-US" dirty="0"/>
              <a:t>Pub </a:t>
            </a:r>
            <a:r>
              <a:rPr lang="en-US" dirty="0" err="1"/>
              <a:t>SuB</a:t>
            </a:r>
            <a:r>
              <a:rPr lang="en-US" dirty="0"/>
              <a:t> QoS using SDN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9600-8BD7-4376-9982-11EA8F31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937" y="1589650"/>
            <a:ext cx="3690284" cy="4351338"/>
          </a:xfrm>
        </p:spPr>
        <p:txBody>
          <a:bodyPr/>
          <a:lstStyle/>
          <a:p>
            <a:r>
              <a:rPr lang="en-US" sz="2400" dirty="0"/>
              <a:t>QoS of throughput is enforced between topics.</a:t>
            </a:r>
          </a:p>
          <a:p>
            <a:r>
              <a:rPr lang="en-US" sz="2400" dirty="0"/>
              <a:t>Stock topic is allocated  higher bandwidth</a:t>
            </a:r>
          </a:p>
          <a:p>
            <a:r>
              <a:rPr lang="en-US" sz="2400" dirty="0"/>
              <a:t>Weather topic is allocated lower bandwidth</a:t>
            </a:r>
          </a:p>
          <a:p>
            <a:r>
              <a:rPr lang="en-US" sz="2400" dirty="0"/>
              <a:t>QoS is always enforced for different network scenario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B2571-F6A5-4539-BBAC-A5C764E0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0419"/>
            <a:ext cx="6825316" cy="40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F8F1-BEB8-420B-895C-5F7474B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 and outcome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4910-529E-4D94-892E-97498EA8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752355"/>
            <a:ext cx="6906491" cy="5220422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Realize traditional  Broker-based Pub-Sub(Kafka/Custom-based) on Chameleon Cloud (CC) or on laptop VM. </a:t>
            </a:r>
          </a:p>
          <a:p>
            <a:r>
              <a:rPr lang="en-US" dirty="0"/>
              <a:t>Realize SDN-based Pub-Sub using </a:t>
            </a:r>
            <a:r>
              <a:rPr lang="en-US" dirty="0" err="1"/>
              <a:t>OpenDaylight</a:t>
            </a:r>
            <a:r>
              <a:rPr lang="en-US" dirty="0"/>
              <a:t> (POX)  SDN controller/POX </a:t>
            </a:r>
            <a:r>
              <a:rPr lang="en-US" dirty="0" err="1"/>
              <a:t>controler</a:t>
            </a:r>
            <a:r>
              <a:rPr lang="en-US" dirty="0"/>
              <a:t> and Mininet on CC (Chameleon Cloud). </a:t>
            </a:r>
          </a:p>
          <a:p>
            <a:r>
              <a:rPr lang="en-US" dirty="0"/>
              <a:t>Compare the </a:t>
            </a:r>
            <a:r>
              <a:rPr lang="en-US" b="1" dirty="0"/>
              <a:t>response time/latency between</a:t>
            </a:r>
            <a:r>
              <a:rPr lang="en-US" dirty="0"/>
              <a:t> them and see how faster the SDN-based Pub-Sub is.</a:t>
            </a:r>
          </a:p>
          <a:p>
            <a:r>
              <a:rPr lang="en-US" b="1" dirty="0"/>
              <a:t>QoS enforcement </a:t>
            </a:r>
            <a:r>
              <a:rPr lang="en-US" dirty="0"/>
              <a:t>using 2 topics(1 High priority and 1 Low priority topic). </a:t>
            </a:r>
          </a:p>
        </p:txBody>
      </p:sp>
    </p:spTree>
    <p:extLst>
      <p:ext uri="{BB962C8B-B14F-4D97-AF65-F5344CB8AC3E}">
        <p14:creationId xmlns:p14="http://schemas.microsoft.com/office/powerpoint/2010/main" val="195136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EF8F1-BEB8-420B-895C-5F7474B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TeamWork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4910-529E-4D94-892E-97498EA8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387157"/>
            <a:ext cx="6906491" cy="5585619"/>
          </a:xfrm>
        </p:spPr>
        <p:txBody>
          <a:bodyPr anchor="ctr">
            <a:norm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b="1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Ziqi’s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work: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pyzmq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documentations and found radio-dish pattern can be used    for multicast;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Wrote sample pub and sub code with radio-dish pattern.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Designed and setup the experiment to compare the speed of network-layer Pub-Sub and traditional Pub-Sub.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b="1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Nithin’s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work: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Designed the topic to IPv4 address encoding.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Created the multicast Publish middleware in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pyzmq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python.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Implemented and tested the unicast based SDN based pub sub middleware with 2 topics (1 high priority and 1 low priority) for QoS enforcement in Mininet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Openflow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switch and POX SDN controller. 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Implemented the experiment to enforce QoS among the topics of pub sub.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1CA786E108845A71D679038F65EBA" ma:contentTypeVersion="7" ma:contentTypeDescription="Create a new document." ma:contentTypeScope="" ma:versionID="368837ff5c8ea2054b1aaf7bb9fd057c">
  <xsd:schema xmlns:xsd="http://www.w3.org/2001/XMLSchema" xmlns:xs="http://www.w3.org/2001/XMLSchema" xmlns:p="http://schemas.microsoft.com/office/2006/metadata/properties" xmlns:ns3="cff7153c-eaa2-407a-a410-f2047e9c7be4" xmlns:ns4="dcd04a43-8bc8-40a7-8c4c-0b1826d19ae1" targetNamespace="http://schemas.microsoft.com/office/2006/metadata/properties" ma:root="true" ma:fieldsID="f8c39979007bb7905c14a52271bf0095" ns3:_="" ns4:_="">
    <xsd:import namespace="cff7153c-eaa2-407a-a410-f2047e9c7be4"/>
    <xsd:import namespace="dcd04a43-8bc8-40a7-8c4c-0b1826d19a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7153c-eaa2-407a-a410-f2047e9c7b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04a43-8bc8-40a7-8c4c-0b1826d19a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7D90A0-ACA6-4B11-99E6-26F69C6E63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778A-14AB-4E6D-A00A-D9339CBB2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7153c-eaa2-407a-a410-f2047e9c7be4"/>
    <ds:schemaRef ds:uri="dcd04a43-8bc8-40a7-8c4c-0b1826d19a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8BF3E4-0B24-4C29-8B02-5C1116EB8A8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cd04a43-8bc8-40a7-8c4c-0b1826d19ae1"/>
    <ds:schemaRef ds:uri="http://purl.org/dc/terms/"/>
    <ds:schemaRef ds:uri="http://schemas.microsoft.com/office/infopath/2007/PartnerControls"/>
    <ds:schemaRef ds:uri="cff7153c-eaa2-407a-a410-f2047e9c7b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640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URWPalladioL-Bold</vt:lpstr>
      <vt:lpstr>URWPalladioL-Roma</vt:lpstr>
      <vt:lpstr>Office Theme</vt:lpstr>
      <vt:lpstr>SDN based Pub Sub</vt:lpstr>
      <vt:lpstr>Overview</vt:lpstr>
      <vt:lpstr>Rationale -1 Traditional Pub/Sub</vt:lpstr>
      <vt:lpstr>Rationale -2 SDN-based Pub/Sub</vt:lpstr>
      <vt:lpstr>SDN based Pub Sub Architecture -1</vt:lpstr>
      <vt:lpstr>SDN based Pub Sub Architecture -2</vt:lpstr>
      <vt:lpstr>Pub SuB QoS using SDN </vt:lpstr>
      <vt:lpstr>Demo and outcome</vt:lpstr>
      <vt:lpstr>TeamWork</vt:lpstr>
      <vt:lpstr>Status</vt:lpstr>
      <vt:lpstr>References,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based Pub Sub</dc:title>
  <dc:creator>Guruswamy, Nithin Kumar</dc:creator>
  <cp:lastModifiedBy>Guruswamy, Nithin Kumar</cp:lastModifiedBy>
  <cp:revision>49</cp:revision>
  <dcterms:created xsi:type="dcterms:W3CDTF">2020-11-15T18:14:44Z</dcterms:created>
  <dcterms:modified xsi:type="dcterms:W3CDTF">2020-12-10T18:44:10Z</dcterms:modified>
</cp:coreProperties>
</file>