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1"/>
  </p:notesMasterIdLst>
  <p:handoutMasterIdLst>
    <p:handoutMasterId r:id="rId22"/>
  </p:handoutMasterIdLst>
  <p:sldIdLst>
    <p:sldId id="256" r:id="rId2"/>
    <p:sldId id="273" r:id="rId3"/>
    <p:sldId id="257"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78"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10"/>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29-08-2023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2308"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214G1A3269</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Nithin</a:t>
            </a:r>
            <a:r>
              <a:rPr lang="en-US" sz="2600" b="0" dirty="0">
                <a:effectLst>
                  <a:outerShdw blurRad="38100" dist="38100" dir="2700000" algn="tl">
                    <a:srgbClr val="000000">
                      <a:alpha val="43137"/>
                    </a:srgbClr>
                  </a:outerShdw>
                </a:effectLst>
              </a:rPr>
              <a:t> Kumar Reddy K</a:t>
            </a:r>
          </a:p>
          <a:p>
            <a:pPr>
              <a:spcBef>
                <a:spcPts val="300"/>
              </a:spcBef>
            </a:pPr>
            <a:r>
              <a:rPr lang="en-US" sz="1200" b="0" dirty="0"/>
              <a:t>Roll No. 214G1A3269</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288618"/>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9BFD4-3905-0A92-4391-A98A3063680B}"/>
              </a:ext>
            </a:extLst>
          </p:cNvPr>
          <p:cNvSpPr>
            <a:spLocks noGrp="1"/>
          </p:cNvSpPr>
          <p:nvPr>
            <p:ph type="title"/>
          </p:nvPr>
        </p:nvSpPr>
        <p:spPr/>
        <p:txBody>
          <a:bodyPr/>
          <a:lstStyle/>
          <a:p>
            <a:r>
              <a:rPr lang="en-IN" dirty="0"/>
              <a:t>Contd…</a:t>
            </a:r>
          </a:p>
        </p:txBody>
      </p:sp>
      <p:pic>
        <p:nvPicPr>
          <p:cNvPr id="4" name="Content Placeholder 3">
            <a:extLst>
              <a:ext uri="{FF2B5EF4-FFF2-40B4-BE49-F238E27FC236}">
                <a16:creationId xmlns:a16="http://schemas.microsoft.com/office/drawing/2014/main" id="{4A1DB886-AFB1-4C6E-167C-4D5A1F3893B2}"/>
              </a:ext>
            </a:extLst>
          </p:cNvPr>
          <p:cNvPicPr>
            <a:picLocks noGrp="1" noChangeAspect="1"/>
          </p:cNvPicPr>
          <p:nvPr>
            <p:ph idx="1"/>
          </p:nvPr>
        </p:nvPicPr>
        <p:blipFill>
          <a:blip r:embed="rId2" cstate="print"/>
          <a:stretch>
            <a:fillRect/>
          </a:stretch>
        </p:blipFill>
        <p:spPr>
          <a:xfrm>
            <a:off x="656088" y="1315456"/>
            <a:ext cx="7013675" cy="2113544"/>
          </a:xfrm>
          <a:prstGeom prst="rect">
            <a:avLst/>
          </a:prstGeom>
        </p:spPr>
      </p:pic>
      <p:pic>
        <p:nvPicPr>
          <p:cNvPr id="5" name="Picture 4">
            <a:extLst>
              <a:ext uri="{FF2B5EF4-FFF2-40B4-BE49-F238E27FC236}">
                <a16:creationId xmlns:a16="http://schemas.microsoft.com/office/drawing/2014/main" id="{C6CC3F21-C58D-0FA6-CC29-EBC5C50CF783}"/>
              </a:ext>
            </a:extLst>
          </p:cNvPr>
          <p:cNvPicPr>
            <a:picLocks noChangeAspect="1"/>
          </p:cNvPicPr>
          <p:nvPr/>
        </p:nvPicPr>
        <p:blipFill>
          <a:blip r:embed="rId3" cstate="print"/>
          <a:stretch>
            <a:fillRect/>
          </a:stretch>
        </p:blipFill>
        <p:spPr>
          <a:xfrm>
            <a:off x="3760237" y="3796133"/>
            <a:ext cx="6811347" cy="2520691"/>
          </a:xfrm>
          <a:prstGeom prst="rect">
            <a:avLst/>
          </a:prstGeom>
        </p:spPr>
      </p:pic>
    </p:spTree>
    <p:extLst>
      <p:ext uri="{BB962C8B-B14F-4D97-AF65-F5344CB8AC3E}">
        <p14:creationId xmlns:p14="http://schemas.microsoft.com/office/powerpoint/2010/main" val="14461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E86B-B7D5-F85E-525D-250BF884DE1B}"/>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1878E767-4147-8092-11CC-F36A81F26AA7}"/>
              </a:ext>
            </a:extLst>
          </p:cNvPr>
          <p:cNvSpPr>
            <a:spLocks noGrp="1"/>
          </p:cNvSpPr>
          <p:nvPr>
            <p:ph idx="1"/>
          </p:nvPr>
        </p:nvSpPr>
        <p:spPr/>
        <p:txBody>
          <a:bodyPr/>
          <a:lstStyle/>
          <a:p>
            <a:pPr marL="0" marR="0" algn="just">
              <a:lnSpc>
                <a:spcPct val="150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Get Data into the 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topic we will study about two types they are Set up a data pipeline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Refine your Data Pipeline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set up a data pipeline again divide into sub parts they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Integration basics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Connect to Systems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Extract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Transform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Load a Data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2242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407E-4688-7D2A-3BF5-1F501B2E10B0}"/>
              </a:ext>
            </a:extLst>
          </p:cNvPr>
          <p:cNvSpPr>
            <a:spLocks noGrp="1"/>
          </p:cNvSpPr>
          <p:nvPr>
            <p:ph type="title"/>
          </p:nvPr>
        </p:nvSpPr>
        <p:spPr>
          <a:xfrm>
            <a:off x="0" y="260751"/>
            <a:ext cx="12192000" cy="714892"/>
          </a:xfrm>
        </p:spPr>
        <p:txBody>
          <a:bodyPr/>
          <a:lstStyle/>
          <a:p>
            <a:r>
              <a:rPr lang="en-IN" dirty="0"/>
              <a:t>Contd…</a:t>
            </a:r>
          </a:p>
        </p:txBody>
      </p:sp>
      <p:sp>
        <p:nvSpPr>
          <p:cNvPr id="3" name="Content Placeholder 2">
            <a:extLst>
              <a:ext uri="{FF2B5EF4-FFF2-40B4-BE49-F238E27FC236}">
                <a16:creationId xmlns:a16="http://schemas.microsoft.com/office/drawing/2014/main" id="{40D6B392-DEFE-C406-CA6E-1C0019533C91}"/>
              </a:ext>
            </a:extLst>
          </p:cNvPr>
          <p:cNvSpPr>
            <a:spLocks noGrp="1"/>
          </p:cNvSpPr>
          <p:nvPr>
            <p:ph idx="1"/>
          </p:nvPr>
        </p:nvSpPr>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Celonis Process Mining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Celonis process mining platform is called the Execution Management System (EMS). In addition to traditional process mining functionality, the EMS offers a cloud-based solution for real-time data extraction and analysis, as well as task mining functionality. Celonis EMS also includes process modeling and process simulation functionality.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Top features: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Wide adoption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Integrations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Customization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Broad user community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9376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CC63-78C5-24EF-68B2-3D3B8C6047FF}"/>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708AFAE8-FE41-63BA-E7DA-61035D888D4F}"/>
              </a:ext>
            </a:extLst>
          </p:cNvPr>
          <p:cNvSpPr>
            <a:spLocks noGrp="1"/>
          </p:cNvSpPr>
          <p:nvPr>
            <p:ph idx="1"/>
          </p:nvPr>
        </p:nvSpPr>
        <p:spPr>
          <a:xfrm>
            <a:off x="0" y="1230281"/>
            <a:ext cx="11779135" cy="5394960"/>
          </a:xfrm>
        </p:spPr>
        <p:txBody>
          <a:bodyPr/>
          <a:lstStyle/>
          <a:p>
            <a:r>
              <a:rPr lang="en-US" dirty="0">
                <a:effectLst/>
                <a:latin typeface="Times New Roman" panose="02020603050405020304" pitchFamily="18" charset="0"/>
                <a:ea typeface="Times New Roman" panose="02020603050405020304" pitchFamily="18" charset="0"/>
              </a:rPr>
              <a:t>Celonis PQL provides a wide range of different operators which can be combined to answer complex business questions. The following list gives an overview of the most important classes of operators.</a:t>
            </a:r>
          </a:p>
          <a:p>
            <a:endParaRPr lang="en-US" sz="1800" dirty="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Comparison</a:t>
            </a:r>
            <a:r>
              <a:rPr lang="en-US" sz="1800" b="1"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b="1"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SQL</a:t>
            </a:r>
            <a:r>
              <a:rPr lang="en-US" sz="1800" b="1"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b="1"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PQL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image15.jpeg">
            <a:extLst>
              <a:ext uri="{FF2B5EF4-FFF2-40B4-BE49-F238E27FC236}">
                <a16:creationId xmlns:a16="http://schemas.microsoft.com/office/drawing/2014/main" id="{B3DC26A6-7459-AAF0-F9A7-F3AA54DB0B22}"/>
              </a:ext>
            </a:extLst>
          </p:cNvPr>
          <p:cNvPicPr>
            <a:picLocks noChangeAspect="1"/>
          </p:cNvPicPr>
          <p:nvPr/>
        </p:nvPicPr>
        <p:blipFill>
          <a:blip r:embed="rId2" cstate="print"/>
          <a:stretch>
            <a:fillRect/>
          </a:stretch>
        </p:blipFill>
        <p:spPr>
          <a:xfrm>
            <a:off x="1579261" y="2612571"/>
            <a:ext cx="7182184" cy="2901820"/>
          </a:xfrm>
          <a:prstGeom prst="rect">
            <a:avLst/>
          </a:prstGeom>
        </p:spPr>
      </p:pic>
    </p:spTree>
    <p:extLst>
      <p:ext uri="{BB962C8B-B14F-4D97-AF65-F5344CB8AC3E}">
        <p14:creationId xmlns:p14="http://schemas.microsoft.com/office/powerpoint/2010/main" val="2853679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BB06-A5CA-F008-EA2D-611BF56D1AED}"/>
              </a:ext>
            </a:extLst>
          </p:cNvPr>
          <p:cNvSpPr>
            <a:spLocks noGrp="1"/>
          </p:cNvSpPr>
          <p:nvPr>
            <p:ph type="title"/>
          </p:nvPr>
        </p:nvSpPr>
        <p:spPr/>
        <p:txBody>
          <a:bodyPr/>
          <a:lstStyle/>
          <a:p>
            <a:r>
              <a:rPr lang="en-IN" dirty="0"/>
              <a:t>Real Time Applications</a:t>
            </a:r>
          </a:p>
        </p:txBody>
      </p:sp>
      <p:sp>
        <p:nvSpPr>
          <p:cNvPr id="3" name="Content Placeholder 2">
            <a:extLst>
              <a:ext uri="{FF2B5EF4-FFF2-40B4-BE49-F238E27FC236}">
                <a16:creationId xmlns:a16="http://schemas.microsoft.com/office/drawing/2014/main" id="{6C50BE6A-160D-1818-4623-AD1E877E3CDA}"/>
              </a:ext>
            </a:extLst>
          </p:cNvPr>
          <p:cNvSpPr>
            <a:spLocks noGrp="1"/>
          </p:cNvSpPr>
          <p:nvPr>
            <p:ph idx="1"/>
          </p:nvPr>
        </p:nvSpPr>
        <p:spPr/>
        <p:txBody>
          <a:bodyPr/>
          <a:lstStyle/>
          <a:p>
            <a:pPr marL="0" indent="0">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rPr>
              <a:t>1. Retail: Inventory Management and Fulfillment</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rPr>
              <a:t>2. Healthcare: Patient Journey Analysis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rPr>
              <a:t>3. Finance: Invoice Processing</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rPr>
              <a:t>4. Manufacturing: Production Line Efficiency</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rPr>
              <a:t>5. Customer Support: Helpdesk Operations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rPr>
              <a:t>6. IT Service Management: Incident Handling</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rPr>
              <a:t>7. Logistics: Order Processing</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rPr>
              <a:t>8. Insurance: Claims Processing</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rPr>
              <a:t>9. Energy: Maintenance and Repairs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rPr>
              <a:t>10. HR</a:t>
            </a:r>
            <a:r>
              <a:rPr lang="en-US" sz="1800" b="1" spc="35"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Process</a:t>
            </a:r>
            <a:r>
              <a:rPr lang="en-US" sz="1800" b="1" spc="25"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Mining:</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31688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6477-8A07-D29E-1865-4DB63A258CF9}"/>
              </a:ext>
            </a:extLst>
          </p:cNvPr>
          <p:cNvSpPr>
            <a:spLocks noGrp="1"/>
          </p:cNvSpPr>
          <p:nvPr>
            <p:ph type="title"/>
          </p:nvPr>
        </p:nvSpPr>
        <p:spPr/>
        <p:txBody>
          <a:bodyPr/>
          <a:lstStyle/>
          <a:p>
            <a:r>
              <a:rPr lang="en-IN" dirty="0"/>
              <a:t>Contd…</a:t>
            </a:r>
          </a:p>
        </p:txBody>
      </p:sp>
      <p:pic>
        <p:nvPicPr>
          <p:cNvPr id="4098" name="Picture 2" descr="What is Process Mining? All You Need to Know | Quixy">
            <a:extLst>
              <a:ext uri="{FF2B5EF4-FFF2-40B4-BE49-F238E27FC236}">
                <a16:creationId xmlns:a16="http://schemas.microsoft.com/office/drawing/2014/main" id="{9791C19D-7924-6C33-F58E-A600F39A13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3459" y="1380931"/>
            <a:ext cx="9752381" cy="444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889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64F2B-29A9-A078-D05D-1887EC749664}"/>
              </a:ext>
            </a:extLst>
          </p:cNvPr>
          <p:cNvSpPr>
            <a:spLocks noGrp="1"/>
          </p:cNvSpPr>
          <p:nvPr>
            <p:ph type="title"/>
          </p:nvPr>
        </p:nvSpPr>
        <p:spPr/>
        <p:txBody>
          <a:bodyPr/>
          <a:lstStyle/>
          <a:p>
            <a:r>
              <a:rPr lang="en-IN" dirty="0"/>
              <a:t>Learning outcomes</a:t>
            </a:r>
          </a:p>
        </p:txBody>
      </p:sp>
      <p:sp>
        <p:nvSpPr>
          <p:cNvPr id="3" name="Content Placeholder 2">
            <a:extLst>
              <a:ext uri="{FF2B5EF4-FFF2-40B4-BE49-F238E27FC236}">
                <a16:creationId xmlns:a16="http://schemas.microsoft.com/office/drawing/2014/main" id="{9500DF42-381F-A2A0-9340-629AB0A16D4D}"/>
              </a:ext>
            </a:extLst>
          </p:cNvPr>
          <p:cNvSpPr>
            <a:spLocks noGrp="1"/>
          </p:cNvSpPr>
          <p:nvPr>
            <p:ph idx="1"/>
          </p:nvPr>
        </p:nvSpPr>
        <p:spPr/>
        <p:txBody>
          <a:bodyPr/>
          <a:lstStyle/>
          <a:p>
            <a:pPr marL="342900" marR="0" lvl="0" indent="-342900" algn="just">
              <a:lnSpc>
                <a:spcPct val="115000"/>
              </a:lnSpc>
              <a:spcBef>
                <a:spcPts val="0"/>
              </a:spcBef>
              <a:spcAft>
                <a:spcPts val="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Perform the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basictasks</a:t>
            </a:r>
            <a:r>
              <a:rPr lang="en-IN" dirty="0">
                <a:effectLst/>
                <a:latin typeface="Times New Roman" panose="02020603050405020304" pitchFamily="18" charset="0"/>
                <a:ea typeface="Calibri" panose="020F0502020204030204" pitchFamily="34" charset="0"/>
                <a:cs typeface="Times New Roman" panose="02020603050405020304" pitchFamily="18" charset="0"/>
              </a:rPr>
              <a:t> necessary to build Celonis analyses.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15000"/>
              </a:lnSpc>
              <a:spcBef>
                <a:spcPts val="0"/>
              </a:spcBef>
              <a:spcAft>
                <a:spcPts val="0"/>
              </a:spcAft>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Become familiar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withAnalysis</a:t>
            </a:r>
            <a:r>
              <a:rPr lang="en-IN" dirty="0">
                <a:effectLst/>
                <a:latin typeface="Times New Roman" panose="02020603050405020304" pitchFamily="18" charset="0"/>
                <a:ea typeface="Calibri" panose="020F0502020204030204" pitchFamily="34" charset="0"/>
                <a:cs typeface="Times New Roman" panose="02020603050405020304" pitchFamily="18" charset="0"/>
              </a:rPr>
              <a:t> Settings and Permissions.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0" algn="just">
              <a:lnSpc>
                <a:spcPct val="115000"/>
              </a:lnSpc>
              <a:spcBef>
                <a:spcPts val="0"/>
              </a:spcBef>
              <a:spcAft>
                <a:spcPts val="0"/>
              </a:spcAft>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Publish analyses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usingbest</a:t>
            </a:r>
            <a:r>
              <a:rPr lang="en-IN" dirty="0">
                <a:effectLst/>
                <a:latin typeface="Times New Roman" panose="02020603050405020304" pitchFamily="18" charset="0"/>
                <a:ea typeface="Calibri" panose="020F0502020204030204" pitchFamily="34" charset="0"/>
                <a:cs typeface="Times New Roman" panose="02020603050405020304" pitchFamily="18" charset="0"/>
              </a:rPr>
              <a:t> practices in version control.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just">
              <a:lnSpc>
                <a:spcPct val="115000"/>
              </a:lnSpc>
              <a:spcBef>
                <a:spcPts val="0"/>
              </a:spcBef>
              <a:spcAft>
                <a:spcPts val="0"/>
              </a:spcAft>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Put your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knowledgeabout</a:t>
            </a:r>
            <a:r>
              <a:rPr lang="en-IN" dirty="0">
                <a:effectLst/>
                <a:latin typeface="Times New Roman" panose="02020603050405020304" pitchFamily="18" charset="0"/>
                <a:ea typeface="Calibri" panose="020F0502020204030204" pitchFamily="34" charset="0"/>
                <a:cs typeface="Times New Roman" panose="02020603050405020304" pitchFamily="18" charset="0"/>
              </a:rPr>
              <a:t> the theoretical foundations of Process Mining into practice</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nSpc>
                <a:spcPct val="115000"/>
              </a:lnSpc>
              <a:spcBef>
                <a:spcPts val="0"/>
              </a:spcBef>
              <a:spcAft>
                <a:spcPts val="10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Save an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analysisselection</a:t>
            </a:r>
            <a:r>
              <a:rPr lang="en-IN" dirty="0">
                <a:effectLst/>
                <a:latin typeface="Times New Roman" panose="02020603050405020304" pitchFamily="18" charset="0"/>
                <a:ea typeface="Calibri" panose="020F0502020204030204" pitchFamily="34" charset="0"/>
                <a:cs typeface="Times New Roman" panose="02020603050405020304" pitchFamily="18" charset="0"/>
              </a:rPr>
              <a:t> for future reference and share it with your team;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exportvisualizations</a:t>
            </a:r>
            <a:r>
              <a:rPr lang="en-IN" dirty="0">
                <a:effectLst/>
                <a:latin typeface="Times New Roman" panose="02020603050405020304" pitchFamily="18" charset="0"/>
                <a:ea typeface="Calibri" panose="020F0502020204030204" pitchFamily="34" charset="0"/>
                <a:cs typeface="Times New Roman" panose="02020603050405020304" pitchFamily="18" charset="0"/>
              </a:rPr>
              <a:t> and process data.</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Wingdings" panose="05000000000000000000" pitchFamily="2" charset="2"/>
              <a:buChar char=""/>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45989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8D23-D253-AFE9-16ED-069949411955}"/>
              </a:ext>
            </a:extLst>
          </p:cNvPr>
          <p:cNvSpPr>
            <a:spLocks noGrp="1"/>
          </p:cNvSpPr>
          <p:nvPr>
            <p:ph type="title"/>
          </p:nvPr>
        </p:nvSpPr>
        <p:spPr/>
        <p:txBody>
          <a:bodyPr/>
          <a:lstStyle/>
          <a:p>
            <a:r>
              <a:rPr lang="en-IN" dirty="0"/>
              <a:t>Git Hub Dashboard and Link</a:t>
            </a:r>
          </a:p>
        </p:txBody>
      </p:sp>
      <p:sp>
        <p:nvSpPr>
          <p:cNvPr id="3" name="Content Placeholder 2">
            <a:extLst>
              <a:ext uri="{FF2B5EF4-FFF2-40B4-BE49-F238E27FC236}">
                <a16:creationId xmlns:a16="http://schemas.microsoft.com/office/drawing/2014/main" id="{91EF2AAA-C5A3-5F7D-25D0-DA7FD6B99B1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95183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a:xfrm>
            <a:off x="0" y="232759"/>
            <a:ext cx="12192000" cy="714892"/>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57200" indent="-457200"/>
            <a:r>
              <a:rPr lang="en-US" sz="3200" b="0" i="0" dirty="0">
                <a:effectLst/>
                <a:latin typeface="Google Sans"/>
              </a:rPr>
              <a:t>The main objectives of data mining are to identify patterns, discover relationships, and uncover insights that can be used to improve decision-making.</a:t>
            </a:r>
          </a:p>
          <a:p>
            <a:pPr marL="0" indent="0">
              <a:buNone/>
            </a:pPr>
            <a:endParaRPr lang="en-US" sz="3200" b="1" dirty="0">
              <a:latin typeface="Google Sans"/>
            </a:endParaRPr>
          </a:p>
          <a:p>
            <a:pPr marL="457200" indent="-457200"/>
            <a:r>
              <a:rPr lang="en-US" sz="3200" dirty="0">
                <a:latin typeface="Google Sans"/>
              </a:rPr>
              <a:t>D</a:t>
            </a:r>
            <a:r>
              <a:rPr lang="en-US" sz="3200" b="0" i="0" dirty="0">
                <a:effectLst/>
                <a:latin typeface="Google Sans"/>
              </a:rPr>
              <a:t>ata mining is a common technique that separates data points into different classes. It allows you to organize data sets of all sorts, including complex and large datasets as well as small and simple ones. It primarily involves using algorithms that you can easily modify to improve the data quality.</a:t>
            </a:r>
            <a:endParaRPr lang="en-US" sz="3200" b="1" dirty="0"/>
          </a:p>
          <a:p>
            <a:pPr marL="0" indent="0">
              <a:buNone/>
            </a:pPr>
            <a:endParaRPr lang="en-US" sz="2400" b="1"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08BA-A8BB-6BF3-8188-5E2043D7D51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096D998-573B-2DE3-CB3B-327B12196D78}"/>
              </a:ext>
            </a:extLst>
          </p:cNvPr>
          <p:cNvSpPr>
            <a:spLocks noGrp="1"/>
          </p:cNvSpPr>
          <p:nvPr>
            <p:ph idx="1"/>
          </p:nvPr>
        </p:nvSpPr>
        <p:spPr/>
        <p:txBody>
          <a:bodyPr/>
          <a:lstStyle/>
          <a:p>
            <a:pPr algn="l"/>
            <a:r>
              <a:rPr lang="en-US" b="1" i="0" dirty="0">
                <a:effectLst/>
                <a:latin typeface="Google Sans"/>
              </a:rPr>
              <a:t>Why use process mining?</a:t>
            </a:r>
          </a:p>
          <a:p>
            <a:pPr marL="0" indent="0" algn="l">
              <a:buNone/>
            </a:pPr>
            <a:endParaRPr lang="en-US" b="1" i="0" dirty="0">
              <a:effectLst/>
              <a:latin typeface="arial" panose="020B0604020202020204" pitchFamily="34" charset="0"/>
            </a:endParaRPr>
          </a:p>
          <a:p>
            <a:pPr algn="l"/>
            <a:r>
              <a:rPr lang="en-US" b="0" i="0" dirty="0">
                <a:effectLst/>
                <a:latin typeface="Google Sans"/>
              </a:rPr>
              <a:t>Process mining helps auditors analyze data faster and enables you to predict where compliance issues and risk factors are likely to exist. Since process mining gives you complete insights into your processes, you get a clearer picture of potential problem areas.</a:t>
            </a:r>
          </a:p>
          <a:p>
            <a:pPr marL="0" indent="0" algn="l">
              <a:buNone/>
            </a:pPr>
            <a:endParaRPr lang="en-US" b="0" i="0" dirty="0">
              <a:effectLst/>
              <a:latin typeface="Google Sans"/>
            </a:endParaRPr>
          </a:p>
          <a:p>
            <a:pPr algn="l"/>
            <a:r>
              <a:rPr lang="en-US" b="0" i="0" dirty="0">
                <a:effectLst/>
                <a:latin typeface="Google Sans"/>
              </a:rPr>
              <a:t>The most common use case of process mining for consultants is in process improvement projects. As such, the use case is very similar to the one of Process Improvement Teams </a:t>
            </a:r>
          </a:p>
          <a:p>
            <a:pPr algn="l"/>
            <a:endParaRPr lang="en-US" b="0" i="0" dirty="0">
              <a:effectLst/>
              <a:latin typeface="Google Sans"/>
            </a:endParaRPr>
          </a:p>
          <a:p>
            <a:pPr algn="l">
              <a:buFont typeface="Wingdings" panose="05000000000000000000" pitchFamily="2" charset="2"/>
              <a:buChar char="ü"/>
            </a:pPr>
            <a:endParaRPr lang="en-US" b="0" i="0"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185610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7A7C5-1F00-D641-A2A3-01AA19B20372}"/>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6DC426AC-8DC3-8387-0BB5-FE5DF21C5F65}"/>
              </a:ext>
            </a:extLst>
          </p:cNvPr>
          <p:cNvSpPr>
            <a:spLocks noGrp="1"/>
          </p:cNvSpPr>
          <p:nvPr>
            <p:ph idx="1"/>
          </p:nvPr>
        </p:nvSpPr>
        <p:spPr/>
        <p:txBody>
          <a:bodyPr>
            <a:normAutofit lnSpcReduction="10000"/>
          </a:bodyPr>
          <a:lstStyle/>
          <a:p>
            <a:r>
              <a:rPr lang="en-IN" b="1" dirty="0"/>
              <a:t>Properties of Data Mining:</a:t>
            </a:r>
          </a:p>
          <a:p>
            <a:pPr marL="0" indent="0">
              <a:buNone/>
            </a:pPr>
            <a:r>
              <a:rPr lang="en-IN" dirty="0"/>
              <a:t>1.Automatic discovery of patterns</a:t>
            </a:r>
          </a:p>
          <a:p>
            <a:pPr marL="0" indent="0">
              <a:buNone/>
            </a:pPr>
            <a:r>
              <a:rPr lang="en-IN" dirty="0"/>
              <a:t>2.Prediction of likely outcomes</a:t>
            </a:r>
          </a:p>
          <a:p>
            <a:pPr marL="0" indent="0">
              <a:buNone/>
            </a:pPr>
            <a:r>
              <a:rPr lang="en-IN" dirty="0"/>
              <a:t>3.Creation of actionable information</a:t>
            </a:r>
          </a:p>
          <a:p>
            <a:pPr marL="0" indent="0">
              <a:buNone/>
            </a:pPr>
            <a:r>
              <a:rPr lang="en-IN" dirty="0"/>
              <a:t>4.Focus on large datasets and databases</a:t>
            </a:r>
          </a:p>
          <a:p>
            <a:r>
              <a:rPr lang="en-IN" b="1" dirty="0"/>
              <a:t>Classification of Data Mining:</a:t>
            </a:r>
          </a:p>
          <a:p>
            <a:pPr marL="0" indent="0">
              <a:buNone/>
            </a:pPr>
            <a:r>
              <a:rPr lang="en-IN" dirty="0"/>
              <a:t>1.Database Technology</a:t>
            </a:r>
          </a:p>
          <a:p>
            <a:pPr marL="0" indent="0">
              <a:buNone/>
            </a:pPr>
            <a:r>
              <a:rPr lang="en-IN" dirty="0"/>
              <a:t>2.Statistics</a:t>
            </a:r>
          </a:p>
          <a:p>
            <a:pPr marL="0" indent="0">
              <a:buNone/>
            </a:pPr>
            <a:r>
              <a:rPr lang="en-IN" dirty="0"/>
              <a:t>3.Machine Learning</a:t>
            </a:r>
          </a:p>
          <a:p>
            <a:pPr marL="0" indent="0">
              <a:buNone/>
            </a:pPr>
            <a:r>
              <a:rPr lang="en-IN" dirty="0"/>
              <a:t>4.Information Science</a:t>
            </a:r>
          </a:p>
          <a:p>
            <a:pPr marL="0" indent="0">
              <a:buNone/>
            </a:pPr>
            <a:r>
              <a:rPr lang="en-IN" dirty="0"/>
              <a:t>5.Visualization</a:t>
            </a:r>
          </a:p>
        </p:txBody>
      </p:sp>
    </p:spTree>
    <p:extLst>
      <p:ext uri="{BB962C8B-B14F-4D97-AF65-F5344CB8AC3E}">
        <p14:creationId xmlns:p14="http://schemas.microsoft.com/office/powerpoint/2010/main" val="2760759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9A753-E5C5-3CA0-F401-6653751BF3D2}"/>
              </a:ext>
            </a:extLst>
          </p:cNvPr>
          <p:cNvSpPr>
            <a:spLocks noGrp="1"/>
          </p:cNvSpPr>
          <p:nvPr>
            <p:ph type="title"/>
          </p:nvPr>
        </p:nvSpPr>
        <p:spPr>
          <a:xfrm>
            <a:off x="-6928" y="242597"/>
            <a:ext cx="12192000" cy="727788"/>
          </a:xfrm>
        </p:spPr>
        <p:txBody>
          <a:bodyPr/>
          <a:lstStyle/>
          <a:p>
            <a:r>
              <a:rPr lang="en-IN" dirty="0"/>
              <a:t>Technology</a:t>
            </a:r>
          </a:p>
        </p:txBody>
      </p:sp>
      <p:sp>
        <p:nvSpPr>
          <p:cNvPr id="3" name="Content Placeholder 2">
            <a:extLst>
              <a:ext uri="{FF2B5EF4-FFF2-40B4-BE49-F238E27FC236}">
                <a16:creationId xmlns:a16="http://schemas.microsoft.com/office/drawing/2014/main" id="{18311DB5-004A-5F97-6652-DA2514D764FB}"/>
              </a:ext>
            </a:extLst>
          </p:cNvPr>
          <p:cNvSpPr>
            <a:spLocks noGrp="1"/>
          </p:cNvSpPr>
          <p:nvPr>
            <p:ph idx="1"/>
          </p:nvPr>
        </p:nvSpPr>
        <p:spPr/>
        <p:txBody>
          <a:bodyPr/>
          <a:lstStyle/>
          <a:p>
            <a:r>
              <a:rPr lang="en-IN" dirty="0"/>
              <a:t>To </a:t>
            </a:r>
            <a:r>
              <a:rPr lang="en-IN" dirty="0" err="1"/>
              <a:t>analyze</a:t>
            </a:r>
            <a:r>
              <a:rPr lang="en-IN" dirty="0"/>
              <a:t> the track processes</a:t>
            </a:r>
          </a:p>
          <a:p>
            <a:pPr marL="0" indent="0">
              <a:buNone/>
            </a:pPr>
            <a:endParaRPr lang="en-IN" dirty="0"/>
          </a:p>
          <a:p>
            <a:r>
              <a:rPr lang="en-US" b="0" i="0" dirty="0">
                <a:effectLst/>
                <a:latin typeface="Google Sans"/>
              </a:rPr>
              <a:t>Process mining applies data science to discover, validate and improve workflows.</a:t>
            </a:r>
          </a:p>
          <a:p>
            <a:pPr marL="0" indent="0">
              <a:buNone/>
            </a:pPr>
            <a:endParaRPr lang="en-US" b="0" i="0" dirty="0">
              <a:effectLst/>
              <a:latin typeface="Google Sans"/>
            </a:endParaRPr>
          </a:p>
          <a:p>
            <a:r>
              <a:rPr lang="en-US" b="0" i="0" dirty="0">
                <a:effectLst/>
                <a:latin typeface="Google Sans"/>
              </a:rPr>
              <a:t> </a:t>
            </a:r>
            <a:r>
              <a:rPr lang="en-US" dirty="0">
                <a:latin typeface="Google Sans"/>
              </a:rPr>
              <a:t>T</a:t>
            </a:r>
            <a:r>
              <a:rPr lang="en-US" b="0" i="0" dirty="0">
                <a:effectLst/>
                <a:latin typeface="Google Sans"/>
              </a:rPr>
              <a:t>ool that quickly analyzes all of your process data from various systems like an ERP, CRM or MES</a:t>
            </a:r>
          </a:p>
          <a:p>
            <a:pPr marL="0" indent="0">
              <a:buNone/>
            </a:pPr>
            <a:endParaRPr lang="en-US" b="0" i="0" dirty="0">
              <a:effectLst/>
              <a:latin typeface="Google Sans"/>
            </a:endParaRPr>
          </a:p>
          <a:p>
            <a:r>
              <a:rPr lang="en-US" b="0" i="0" dirty="0">
                <a:effectLst/>
                <a:latin typeface="Google Sans"/>
              </a:rPr>
              <a:t>Process mining, like any other data-driven analysis approach, needs to deal with data quality problems. A data source may be a simple flat file, an Excel spreadsheet, a transaction log, or a database table</a:t>
            </a:r>
            <a:r>
              <a:rPr lang="en-US" b="0" i="0" dirty="0">
                <a:solidFill>
                  <a:srgbClr val="BDC1C6"/>
                </a:solidFill>
                <a:effectLst/>
                <a:latin typeface="Google Sans"/>
              </a:rPr>
              <a:t>.</a:t>
            </a:r>
            <a:endParaRPr lang="en-US" b="0" i="0" dirty="0">
              <a:effectLst/>
              <a:latin typeface="Google Sans"/>
            </a:endParaRPr>
          </a:p>
          <a:p>
            <a:endParaRPr lang="en-US" dirty="0">
              <a:latin typeface="Google Sans"/>
            </a:endParaRPr>
          </a:p>
          <a:p>
            <a:endParaRPr lang="en-IN" dirty="0"/>
          </a:p>
        </p:txBody>
      </p:sp>
    </p:spTree>
    <p:extLst>
      <p:ext uri="{BB962C8B-B14F-4D97-AF65-F5344CB8AC3E}">
        <p14:creationId xmlns:p14="http://schemas.microsoft.com/office/powerpoint/2010/main" val="331727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9288-055A-6C76-962F-22ADBC488748}"/>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77D70B6C-A7B3-D749-6AE1-951ABE0D321D}"/>
              </a:ext>
            </a:extLst>
          </p:cNvPr>
          <p:cNvSpPr>
            <a:spLocks noGrp="1"/>
          </p:cNvSpPr>
          <p:nvPr>
            <p:ph idx="1"/>
          </p:nvPr>
        </p:nvSpPr>
        <p:spPr/>
        <p:txBody>
          <a:bodyPr/>
          <a:lstStyle/>
          <a:p>
            <a:pPr algn="l" rtl="0"/>
            <a:r>
              <a:rPr lang="en-US" b="0" i="0" dirty="0">
                <a:solidFill>
                  <a:srgbClr val="000000"/>
                </a:solidFill>
                <a:effectLst/>
                <a:latin typeface="roboto" panose="02000000000000000000" pitchFamily="2" charset="0"/>
              </a:rPr>
              <a:t>Financial services, telecommunications, healthcare, and retail are just a few examples of industries where process mining can be used for business process management and process improvement. These sectors have a wealth of data that can be used as a starting point, and process deviations from their intended behavior can have expensive repercussions.</a:t>
            </a:r>
          </a:p>
          <a:p>
            <a:pPr algn="l" rtl="0"/>
            <a:endParaRPr lang="en-US" b="0" i="0" dirty="0">
              <a:solidFill>
                <a:srgbClr val="000000"/>
              </a:solidFill>
              <a:effectLst/>
              <a:latin typeface="roboto" panose="02000000000000000000" pitchFamily="2" charset="0"/>
            </a:endParaRPr>
          </a:p>
          <a:p>
            <a:pPr marL="0" indent="0">
              <a:buNone/>
            </a:pPr>
            <a:endParaRPr lang="en-IN" dirty="0"/>
          </a:p>
        </p:txBody>
      </p:sp>
      <p:pic>
        <p:nvPicPr>
          <p:cNvPr id="3074" name="Picture 2">
            <a:extLst>
              <a:ext uri="{FF2B5EF4-FFF2-40B4-BE49-F238E27FC236}">
                <a16:creationId xmlns:a16="http://schemas.microsoft.com/office/drawing/2014/main" id="{CF6F5AB2-3B06-DBC4-C198-790295490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247" y="3428999"/>
            <a:ext cx="7143750" cy="319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26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6A98-E353-A071-95D6-6FEF622750BD}"/>
              </a:ext>
            </a:extLst>
          </p:cNvPr>
          <p:cNvSpPr>
            <a:spLocks noGrp="1"/>
          </p:cNvSpPr>
          <p:nvPr>
            <p:ph type="title"/>
          </p:nvPr>
        </p:nvSpPr>
        <p:spPr/>
        <p:txBody>
          <a:bodyPr/>
          <a:lstStyle/>
          <a:p>
            <a:r>
              <a:rPr lang="en-IN" dirty="0"/>
              <a:t>Modules</a:t>
            </a:r>
          </a:p>
        </p:txBody>
      </p:sp>
      <p:sp>
        <p:nvSpPr>
          <p:cNvPr id="4" name="Content Placeholder 3">
            <a:extLst>
              <a:ext uri="{FF2B5EF4-FFF2-40B4-BE49-F238E27FC236}">
                <a16:creationId xmlns:a16="http://schemas.microsoft.com/office/drawing/2014/main" id="{3A72717D-293C-0ADF-D0BB-5BB17A7EC618}"/>
              </a:ext>
            </a:extLst>
          </p:cNvPr>
          <p:cNvSpPr>
            <a:spLocks noGrp="1"/>
          </p:cNvSpPr>
          <p:nvPr>
            <p:ph idx="1"/>
          </p:nvPr>
        </p:nvSpPr>
        <p:spPr/>
        <p:txBody>
          <a:bodyPr/>
          <a:lstStyle/>
          <a:p>
            <a:r>
              <a:rPr lang="en-IN" b="1" i="0" dirty="0">
                <a:solidFill>
                  <a:srgbClr val="313537"/>
                </a:solidFill>
                <a:effectLst/>
                <a:latin typeface="Poppins" panose="00000500000000000000" pitchFamily="2" charset="0"/>
              </a:rPr>
              <a:t>Introduction to Process Mining:</a:t>
            </a:r>
          </a:p>
          <a:p>
            <a:pPr marL="0" indent="0">
              <a:buNone/>
            </a:pPr>
            <a:endParaRPr lang="en-IN" b="1" i="0" dirty="0">
              <a:solidFill>
                <a:srgbClr val="313537"/>
              </a:solidFill>
              <a:effectLst/>
              <a:latin typeface="Poppins" panose="00000500000000000000" pitchFamily="2"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process is a systematic series of actions, tasks, or steps that are executed in a specific sequence to achieve a desired outcome or goal. Processes are fundamental to various fields, including business operations, manufacturing, software development, and more. They provide structure and organization to activities, ensuring that tasks are performed in an orderly and efficient manner.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rPr>
              <a:t>Process mining has a wide range of uses across different industries and sectors. Its applications span from improving operational efficiency to ensuring compliance and driving digital transformation</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Process mining uncovers opportunities to streamline or automate processes, for example, with robotic process automation (RPA).‍</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20857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C845D-6C7D-E98C-3911-AD1990B2E8EA}"/>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0EDEF1C5-BD58-F991-A017-78EB78AE9015}"/>
              </a:ext>
            </a:extLst>
          </p:cNvPr>
          <p:cNvSpPr>
            <a:spLocks noGrp="1"/>
          </p:cNvSpPr>
          <p:nvPr>
            <p:ph idx="1"/>
          </p:nvPr>
        </p:nvSpPr>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Implementation of Process Mining: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50000"/>
              </a:lnSpc>
            </a:pPr>
            <a:r>
              <a:rPr lang="en-US" sz="1800" dirty="0">
                <a:solidFill>
                  <a:srgbClr val="000000"/>
                </a:solidFill>
                <a:effectLst/>
                <a:latin typeface="Times New Roman" panose="02020603050405020304" pitchFamily="18" charset="0"/>
                <a:ea typeface="Times New Roman" panose="02020603050405020304" pitchFamily="18" charset="0"/>
              </a:rPr>
              <a:t>1. Identify the process(es) to be analyzed</a:t>
            </a:r>
            <a:endParaRPr lang="en-IN" sz="1800" dirty="0">
              <a:effectLst/>
              <a:latin typeface="Times New Roman" panose="02020603050405020304" pitchFamily="18" charset="0"/>
              <a:ea typeface="Times New Roman" panose="02020603050405020304" pitchFamily="18" charset="0"/>
            </a:endParaRPr>
          </a:p>
          <a:p>
            <a:pPr>
              <a:lnSpc>
                <a:spcPct val="250000"/>
              </a:lnSpc>
            </a:pPr>
            <a:r>
              <a:rPr lang="en-US" sz="1800" dirty="0">
                <a:solidFill>
                  <a:srgbClr val="000000"/>
                </a:solidFill>
                <a:effectLst/>
                <a:latin typeface="Times New Roman" panose="02020603050405020304" pitchFamily="18" charset="0"/>
                <a:ea typeface="Times New Roman" panose="02020603050405020304" pitchFamily="18" charset="0"/>
              </a:rPr>
              <a:t>2. Collect or integrate data</a:t>
            </a:r>
            <a:endParaRPr lang="en-IN" sz="1800" dirty="0">
              <a:effectLst/>
              <a:latin typeface="Times New Roman" panose="02020603050405020304" pitchFamily="18" charset="0"/>
              <a:ea typeface="Times New Roman" panose="02020603050405020304" pitchFamily="18" charset="0"/>
            </a:endParaRPr>
          </a:p>
          <a:p>
            <a:pPr>
              <a:lnSpc>
                <a:spcPct val="250000"/>
              </a:lnSpc>
            </a:pPr>
            <a:r>
              <a:rPr lang="en-US" sz="1800" dirty="0">
                <a:solidFill>
                  <a:srgbClr val="000000"/>
                </a:solidFill>
                <a:effectLst/>
                <a:latin typeface="Times New Roman" panose="02020603050405020304" pitchFamily="18" charset="0"/>
                <a:ea typeface="Times New Roman" panose="02020603050405020304" pitchFamily="18" charset="0"/>
              </a:rPr>
              <a:t>3. Verify data quality</a:t>
            </a:r>
            <a:endParaRPr lang="en-IN" sz="1800" dirty="0">
              <a:effectLst/>
              <a:latin typeface="Times New Roman" panose="02020603050405020304" pitchFamily="18" charset="0"/>
              <a:ea typeface="Times New Roman" panose="02020603050405020304" pitchFamily="18" charset="0"/>
            </a:endParaRPr>
          </a:p>
          <a:p>
            <a:pPr>
              <a:lnSpc>
                <a:spcPct val="250000"/>
              </a:lnSpc>
            </a:pPr>
            <a:r>
              <a:rPr lang="en-US" sz="1800" dirty="0">
                <a:solidFill>
                  <a:srgbClr val="000000"/>
                </a:solidFill>
                <a:effectLst/>
                <a:latin typeface="Times New Roman" panose="02020603050405020304" pitchFamily="18" charset="0"/>
                <a:ea typeface="Times New Roman" panose="02020603050405020304" pitchFamily="18" charset="0"/>
              </a:rPr>
              <a:t>4. Analyze the data</a:t>
            </a:r>
            <a:endParaRPr lang="en-IN" sz="1800" dirty="0">
              <a:effectLst/>
              <a:latin typeface="Times New Roman" panose="02020603050405020304" pitchFamily="18" charset="0"/>
              <a:ea typeface="Times New Roman" panose="02020603050405020304" pitchFamily="18" charset="0"/>
            </a:endParaRPr>
          </a:p>
          <a:p>
            <a:pPr>
              <a:lnSpc>
                <a:spcPct val="250000"/>
              </a:lnSpc>
            </a:pPr>
            <a:r>
              <a:rPr lang="en-US" sz="1800" dirty="0">
                <a:solidFill>
                  <a:srgbClr val="000000"/>
                </a:solidFill>
                <a:effectLst/>
                <a:latin typeface="Times New Roman" panose="02020603050405020304" pitchFamily="18" charset="0"/>
                <a:ea typeface="Times New Roman" panose="02020603050405020304" pitchFamily="18" charset="0"/>
              </a:rPr>
              <a:t>5. Interpret the results and implement changes</a:t>
            </a:r>
            <a:endParaRPr lang="en-IN" sz="1800" dirty="0">
              <a:effectLst/>
              <a:latin typeface="Times New Roman" panose="02020603050405020304" pitchFamily="18" charset="0"/>
              <a:ea typeface="Times New Roman" panose="02020603050405020304" pitchFamily="18" charset="0"/>
            </a:endParaRPr>
          </a:p>
          <a:p>
            <a:pPr>
              <a:lnSpc>
                <a:spcPct val="250000"/>
              </a:lnSpc>
            </a:pPr>
            <a:r>
              <a:rPr lang="en-US" sz="1800" dirty="0">
                <a:solidFill>
                  <a:srgbClr val="000000"/>
                </a:solidFill>
                <a:effectLst/>
                <a:latin typeface="Times New Roman" panose="02020603050405020304" pitchFamily="18" charset="0"/>
                <a:ea typeface="Times New Roman" panose="02020603050405020304" pitchFamily="18" charset="0"/>
              </a:rPr>
              <a:t>6. Monitor and adjust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8989554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883</TotalTime>
  <Words>921</Words>
  <Application>Microsoft Office PowerPoint</Application>
  <PresentationFormat>Widescreen</PresentationFormat>
  <Paragraphs>123</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Arial</vt:lpstr>
      <vt:lpstr>Calibri</vt:lpstr>
      <vt:lpstr>Courier New</vt:lpstr>
      <vt:lpstr>Google Sans</vt:lpstr>
      <vt:lpstr>Poppins</vt:lpstr>
      <vt:lpstr>roboto</vt:lpstr>
      <vt:lpstr>Symbol</vt:lpstr>
      <vt:lpstr>Times New Roman</vt:lpstr>
      <vt:lpstr>Wingdings</vt:lpstr>
      <vt:lpstr>Custom Design</vt:lpstr>
      <vt:lpstr>PowerPoint Presentation</vt:lpstr>
      <vt:lpstr>Contents</vt:lpstr>
      <vt:lpstr>Course Objective</vt:lpstr>
      <vt:lpstr>Introduction</vt:lpstr>
      <vt:lpstr>Contd…</vt:lpstr>
      <vt:lpstr>Technology</vt:lpstr>
      <vt:lpstr>Applications</vt:lpstr>
      <vt:lpstr>Modules</vt:lpstr>
      <vt:lpstr>Contd…</vt:lpstr>
      <vt:lpstr>Contd…</vt:lpstr>
      <vt:lpstr>Contd…</vt:lpstr>
      <vt:lpstr>Contd…</vt:lpstr>
      <vt:lpstr>Contd…</vt:lpstr>
      <vt:lpstr>Real Time Applications</vt:lpstr>
      <vt:lpstr>Contd…</vt:lpstr>
      <vt:lpstr>Learning outcomes</vt:lpstr>
      <vt:lpstr>Git Hub Dashboard and Link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GM Sumanth</cp:lastModifiedBy>
  <cp:revision>114</cp:revision>
  <dcterms:created xsi:type="dcterms:W3CDTF">2019-06-11T05:35:51Z</dcterms:created>
  <dcterms:modified xsi:type="dcterms:W3CDTF">2023-08-29T10:57:11Z</dcterms:modified>
</cp:coreProperties>
</file>