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T Sans Narrow"/>
      <p:regular r:id="rId37"/>
      <p:bold r:id="rId38"/>
    </p:embeddedFont>
    <p:embeddedFont>
      <p:font typeface="Montserrat"/>
      <p:regular r:id="rId39"/>
      <p:bold r:id="rId40"/>
      <p:italic r:id="rId41"/>
      <p:boldItalic r:id="rId42"/>
    </p:embeddedFont>
    <p:embeddedFont>
      <p:font typeface="Helvetica Neue"/>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HelveticaNeue-bold.fntdata"/><Relationship Id="rId43" Type="http://schemas.openxmlformats.org/officeDocument/2006/relationships/font" Target="fonts/HelveticaNeue-regular.fntdata"/><Relationship Id="rId46" Type="http://schemas.openxmlformats.org/officeDocument/2006/relationships/font" Target="fonts/HelveticaNeue-boldItalic.fntdata"/><Relationship Id="rId45"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PTSansNarrow-regular.fntdata"/><Relationship Id="rId36" Type="http://schemas.openxmlformats.org/officeDocument/2006/relationships/slide" Target="slides/slide31.xml"/><Relationship Id="rId39" Type="http://schemas.openxmlformats.org/officeDocument/2006/relationships/font" Target="fonts/Montserrat-regular.fntdata"/><Relationship Id="rId38" Type="http://schemas.openxmlformats.org/officeDocument/2006/relationships/font" Target="fonts/PTSansNarrow-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are a lot of software programming philosophies out there. Realistically, most engineers will adopt the one their organization values the most, and influence it from there.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7e1478aa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7e1478aa2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1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62" name="Shape 62"/>
        <p:cNvGrpSpPr/>
        <p:nvPr/>
      </p:nvGrpSpPr>
      <p:grpSpPr>
        <a:xfrm>
          <a:off x="0" y="0"/>
          <a:ext cx="0" cy="0"/>
          <a:chOff x="0" y="0"/>
          <a:chExt cx="0" cy="0"/>
        </a:xfrm>
      </p:grpSpPr>
      <p:sp>
        <p:nvSpPr>
          <p:cNvPr id="63" name="Google Shape;63;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4" name="Google Shape;64;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 name="Google Shape;6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showMasterSp="0">
  <p:cSld name="Title &amp; Photo">
    <p:spTree>
      <p:nvGrpSpPr>
        <p:cNvPr id="66" name="Shape 66"/>
        <p:cNvGrpSpPr/>
        <p:nvPr/>
      </p:nvGrpSpPr>
      <p:grpSpPr>
        <a:xfrm>
          <a:off x="0" y="0"/>
          <a:ext cx="0" cy="0"/>
          <a:chOff x="0" y="0"/>
          <a:chExt cx="0" cy="0"/>
        </a:xfrm>
      </p:grpSpPr>
      <p:pic>
        <p:nvPicPr>
          <p:cNvPr descr="Image" id="67" name="Google Shape;67;p14"/>
          <p:cNvPicPr preferRelativeResize="0"/>
          <p:nvPr/>
        </p:nvPicPr>
        <p:blipFill rotWithShape="1">
          <a:blip r:embed="rId2">
            <a:alphaModFix/>
          </a:blip>
          <a:srcRect b="32491" l="0" r="0" t="0"/>
          <a:stretch/>
        </p:blipFill>
        <p:spPr>
          <a:xfrm>
            <a:off x="4769991" y="3400556"/>
            <a:ext cx="4401160" cy="1769428"/>
          </a:xfrm>
          <a:prstGeom prst="rect">
            <a:avLst/>
          </a:prstGeom>
          <a:noFill/>
          <a:ln>
            <a:noFill/>
          </a:ln>
        </p:spPr>
      </p:pic>
      <p:pic>
        <p:nvPicPr>
          <p:cNvPr descr="Image" id="68" name="Google Shape;68;p14"/>
          <p:cNvPicPr preferRelativeResize="0"/>
          <p:nvPr/>
        </p:nvPicPr>
        <p:blipFill rotWithShape="1">
          <a:blip r:embed="rId3">
            <a:alphaModFix/>
          </a:blip>
          <a:srcRect b="0" l="0" r="0" t="0"/>
          <a:stretch/>
        </p:blipFill>
        <p:spPr>
          <a:xfrm>
            <a:off x="235527" y="165300"/>
            <a:ext cx="1535796" cy="291421"/>
          </a:xfrm>
          <a:prstGeom prst="rect">
            <a:avLst/>
          </a:prstGeom>
          <a:noFill/>
          <a:ln>
            <a:noFill/>
          </a:ln>
        </p:spPr>
      </p:pic>
      <p:sp>
        <p:nvSpPr>
          <p:cNvPr id="69" name="Google Shape;69;p14"/>
          <p:cNvSpPr txBox="1"/>
          <p:nvPr>
            <p:ph idx="12" type="sldNum"/>
          </p:nvPr>
        </p:nvSpPr>
        <p:spPr>
          <a:xfrm>
            <a:off x="4500562" y="4905375"/>
            <a:ext cx="138300" cy="140400"/>
          </a:xfrm>
          <a:prstGeom prst="rect">
            <a:avLst/>
          </a:prstGeom>
          <a:noFill/>
          <a:ln>
            <a:noFill/>
          </a:ln>
        </p:spPr>
        <p:txBody>
          <a:bodyPr anchorCtr="0" anchor="b" bIns="19050" lIns="19050" spcFirstLastPara="1" rIns="19050" wrap="square" tIns="19050">
            <a:noAutofit/>
          </a:bodyPr>
          <a:lstStyle>
            <a:lvl1pPr indent="0" lvl="0"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700"/>
              <a:buFont typeface="Helvetica Neue"/>
              <a:buNone/>
              <a:defRPr b="0" i="0" sz="7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26" name="Shape 26"/>
        <p:cNvGrpSpPr/>
        <p:nvPr/>
      </p:nvGrpSpPr>
      <p:grpSpPr>
        <a:xfrm>
          <a:off x="0" y="0"/>
          <a:ext cx="0" cy="0"/>
          <a:chOff x="0" y="0"/>
          <a:chExt cx="0" cy="0"/>
        </a:xfrm>
      </p:grpSpPr>
      <p:sp>
        <p:nvSpPr>
          <p:cNvPr id="27" name="Google Shape;27;p4"/>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28" name="Google Shape;2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10"/>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 name="Google Shape;51;p10"/>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python.org/3/library/unittest.html" TargetMode="External"/><Relationship Id="rId4" Type="http://schemas.openxmlformats.org/officeDocument/2006/relationships/hyperlink" Target="https://docs.pytest.org/en/6.2.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realpython.com/pytest-python-testing/" TargetMode="External"/><Relationship Id="rId4" Type="http://schemas.openxmlformats.org/officeDocument/2006/relationships/hyperlink" Target="https://docs.pytest.org/en/7.2.x/getting-started.html" TargetMode="External"/><Relationship Id="rId5" Type="http://schemas.openxmlformats.org/officeDocument/2006/relationships/hyperlink" Target="https://docs.python.org/3/library/unittest.html" TargetMode="External"/><Relationship Id="rId6" Type="http://schemas.openxmlformats.org/officeDocument/2006/relationships/hyperlink" Target="https://github.com/numpy/numpy/blob/v2.3.3/numpy/polynomial/tests/test_symbol.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atlassian.com/continuous-delivery/software-testing/types-of-software-tes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t>Testing</a:t>
            </a:r>
            <a:endParaRPr/>
          </a:p>
        </p:txBody>
      </p:sp>
      <p:sp>
        <p:nvSpPr>
          <p:cNvPr id="75" name="Google Shape;75;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ReDI School</a:t>
            </a:r>
            <a:endParaRPr/>
          </a:p>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The structure of a test</a:t>
            </a:r>
            <a:endParaRPr/>
          </a:p>
        </p:txBody>
      </p:sp>
      <p:sp>
        <p:nvSpPr>
          <p:cNvPr id="132" name="Google Shape;132;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test method has three parts:</a:t>
            </a:r>
            <a:endParaRPr/>
          </a:p>
          <a:p>
            <a:pPr indent="-342900" lvl="0" marL="457200" rtl="0" algn="l">
              <a:lnSpc>
                <a:spcPct val="115000"/>
              </a:lnSpc>
              <a:spcBef>
                <a:spcPts val="1600"/>
              </a:spcBef>
              <a:spcAft>
                <a:spcPts val="0"/>
              </a:spcAft>
              <a:buSzPts val="1800"/>
              <a:buChar char="●"/>
            </a:pPr>
            <a:r>
              <a:rPr b="1" i="1" lang="en"/>
              <a:t>Arrange</a:t>
            </a:r>
            <a:r>
              <a:rPr lang="en"/>
              <a:t>: Create the required data, provision collaborators, instantiate the </a:t>
            </a:r>
            <a:r>
              <a:rPr i="1" lang="en"/>
              <a:t>component under test </a:t>
            </a:r>
            <a:r>
              <a:rPr lang="en"/>
              <a:t>if necessary.</a:t>
            </a:r>
            <a:endParaRPr/>
          </a:p>
          <a:p>
            <a:pPr indent="-342900" lvl="0" marL="457200" rtl="0" algn="l">
              <a:lnSpc>
                <a:spcPct val="115000"/>
              </a:lnSpc>
              <a:spcBef>
                <a:spcPts val="0"/>
              </a:spcBef>
              <a:spcAft>
                <a:spcPts val="0"/>
              </a:spcAft>
              <a:buSzPts val="1800"/>
              <a:buChar char="●"/>
            </a:pPr>
            <a:r>
              <a:rPr b="1" i="1" lang="en"/>
              <a:t>Act</a:t>
            </a:r>
            <a:r>
              <a:rPr b="1" lang="en"/>
              <a:t>:</a:t>
            </a:r>
            <a:r>
              <a:rPr lang="en"/>
              <a:t> Exercise the component under test.</a:t>
            </a:r>
            <a:endParaRPr/>
          </a:p>
          <a:p>
            <a:pPr indent="-342900" lvl="0" marL="457200" rtl="0" algn="l">
              <a:lnSpc>
                <a:spcPct val="115000"/>
              </a:lnSpc>
              <a:spcBef>
                <a:spcPts val="0"/>
              </a:spcBef>
              <a:spcAft>
                <a:spcPts val="0"/>
              </a:spcAft>
              <a:buSzPts val="1800"/>
              <a:buChar char="●"/>
            </a:pPr>
            <a:r>
              <a:rPr b="1" i="1" lang="en"/>
              <a:t>Assert</a:t>
            </a:r>
            <a:r>
              <a:rPr b="1" lang="en"/>
              <a:t>:</a:t>
            </a:r>
            <a:r>
              <a:rPr lang="en"/>
              <a:t> Check whether the component under test behaved as it should.</a:t>
            </a:r>
            <a:endParaRPr/>
          </a:p>
          <a:p>
            <a:pPr indent="0" lvl="0" marL="0" rtl="0" algn="l">
              <a:lnSpc>
                <a:spcPct val="115000"/>
              </a:lnSpc>
              <a:spcBef>
                <a:spcPts val="1600"/>
              </a:spcBef>
              <a:spcAft>
                <a:spcPts val="0"/>
              </a:spcAft>
              <a:buSzPts val="1800"/>
              <a:buNone/>
            </a:pPr>
            <a:r>
              <a:rPr lang="en"/>
              <a:t>The </a:t>
            </a:r>
            <a:r>
              <a:rPr i="1" lang="en"/>
              <a:t>assert</a:t>
            </a:r>
            <a:r>
              <a:rPr lang="en"/>
              <a:t> step normally decides the outcome of the test.</a:t>
            </a:r>
            <a:endParaRPr/>
          </a:p>
          <a:p>
            <a:pPr indent="0" lvl="0" marL="0" rtl="0" algn="l">
              <a:lnSpc>
                <a:spcPct val="115000"/>
              </a:lnSpc>
              <a:spcBef>
                <a:spcPts val="1600"/>
              </a:spcBef>
              <a:spcAft>
                <a:spcPts val="1600"/>
              </a:spcAft>
              <a:buSzPts val="1800"/>
              <a:buNone/>
            </a:pPr>
            <a:r>
              <a:rPr lang="en"/>
              <a:t>If anything in the test raises an (uncaught) exception, then the test automatically fails.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1247400" y="1555800"/>
            <a:ext cx="66492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Open Sans"/>
                <a:ea typeface="Open Sans"/>
                <a:cs typeface="Open Sans"/>
                <a:sym typeface="Open Sans"/>
              </a:rPr>
              <a:t>When should you write tests?</a:t>
            </a:r>
            <a:endParaRPr b="1" i="0" sz="60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1681950" y="1555800"/>
            <a:ext cx="57801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Open Sans"/>
                <a:ea typeface="Open Sans"/>
                <a:cs typeface="Open Sans"/>
                <a:sym typeface="Open Sans"/>
              </a:rPr>
              <a:t>Testing in Python</a:t>
            </a:r>
            <a:endParaRPr b="1" i="0" sz="60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Testing in Python</a:t>
            </a:r>
            <a:endParaRPr/>
          </a:p>
        </p:txBody>
      </p:sp>
      <p:sp>
        <p:nvSpPr>
          <p:cNvPr id="148" name="Google Shape;148;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Python Standard Library includes </a:t>
            </a:r>
            <a:r>
              <a:rPr lang="en" u="sng">
                <a:solidFill>
                  <a:schemeClr val="hlink"/>
                </a:solidFill>
                <a:hlinkClick r:id="rId3"/>
              </a:rPr>
              <a:t>unittest</a:t>
            </a:r>
            <a:r>
              <a:rPr lang="en"/>
              <a:t>, which has most things you need for testing.</a:t>
            </a:r>
            <a:endParaRPr/>
          </a:p>
          <a:p>
            <a:pPr indent="0" lvl="0" marL="0" rtl="0" algn="l">
              <a:lnSpc>
                <a:spcPct val="115000"/>
              </a:lnSpc>
              <a:spcBef>
                <a:spcPts val="1600"/>
              </a:spcBef>
              <a:spcAft>
                <a:spcPts val="1600"/>
              </a:spcAft>
              <a:buSzPts val="1800"/>
              <a:buNone/>
            </a:pPr>
            <a:r>
              <a:rPr lang="en"/>
              <a:t>Alternatively, there is </a:t>
            </a:r>
            <a:r>
              <a:rPr lang="en" u="sng">
                <a:solidFill>
                  <a:schemeClr val="hlink"/>
                </a:solidFill>
                <a:hlinkClick r:id="rId4"/>
              </a:rPr>
              <a:t>Pytest</a:t>
            </a:r>
            <a:r>
              <a:rPr lang="en"/>
              <a:t>, which is more ergonomic and powerful.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(unittest)</a:t>
            </a:r>
            <a:endParaRPr/>
          </a:p>
        </p:txBody>
      </p:sp>
      <p:sp>
        <p:nvSpPr>
          <p:cNvPr id="154" name="Google Shape;154;p28"/>
          <p:cNvSpPr txBox="1"/>
          <p:nvPr>
            <p:ph idx="1" type="body"/>
          </p:nvPr>
        </p:nvSpPr>
        <p:spPr>
          <a:xfrm>
            <a:off x="311700" y="1266325"/>
            <a:ext cx="3826800" cy="15864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class Adder:</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def __init__(self, 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self.n = 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def add(self, m):</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return self.n + m</a:t>
            </a:r>
            <a:endParaRPr sz="1200">
              <a:latin typeface="Courier New"/>
              <a:ea typeface="Courier New"/>
              <a:cs typeface="Courier New"/>
              <a:sym typeface="Courier New"/>
            </a:endParaRPr>
          </a:p>
        </p:txBody>
      </p:sp>
      <p:sp>
        <p:nvSpPr>
          <p:cNvPr id="155" name="Google Shape;155;p28"/>
          <p:cNvSpPr txBox="1"/>
          <p:nvPr>
            <p:ph idx="1" type="body"/>
          </p:nvPr>
        </p:nvSpPr>
        <p:spPr>
          <a:xfrm>
            <a:off x="4417775" y="1266325"/>
            <a:ext cx="4317300" cy="1941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import unittest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class AdderTest(unittest.TestCase):</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def test_add_1_returns_next_number(self):</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subject = Adder(10)</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result = subject.add(1)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self.assertEqual(result, 11)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if __name__ == '__main__':</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unittest.main()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p:txBody>
      </p:sp>
      <p:sp>
        <p:nvSpPr>
          <p:cNvPr id="156" name="Google Shape;156;p28"/>
          <p:cNvSpPr txBox="1"/>
          <p:nvPr/>
        </p:nvSpPr>
        <p:spPr>
          <a:xfrm>
            <a:off x="1109250" y="2966625"/>
            <a:ext cx="223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Component under test</a:t>
            </a:r>
            <a:endParaRPr b="0" i="0" sz="1400" u="none" cap="none" strike="noStrike">
              <a:solidFill>
                <a:srgbClr val="000000"/>
              </a:solidFill>
              <a:latin typeface="Open Sans"/>
              <a:ea typeface="Open Sans"/>
              <a:cs typeface="Open Sans"/>
              <a:sym typeface="Open Sans"/>
            </a:endParaRPr>
          </a:p>
        </p:txBody>
      </p:sp>
      <p:sp>
        <p:nvSpPr>
          <p:cNvPr id="157" name="Google Shape;157;p28"/>
          <p:cNvSpPr txBox="1"/>
          <p:nvPr/>
        </p:nvSpPr>
        <p:spPr>
          <a:xfrm>
            <a:off x="5460575" y="3321225"/>
            <a:ext cx="223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Tests</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(unittest)</a:t>
            </a:r>
            <a:endParaRPr/>
          </a:p>
        </p:txBody>
      </p:sp>
      <p:sp>
        <p:nvSpPr>
          <p:cNvPr id="163" name="Google Shape;163;p29"/>
          <p:cNvSpPr txBox="1"/>
          <p:nvPr>
            <p:ph idx="1" type="body"/>
          </p:nvPr>
        </p:nvSpPr>
        <p:spPr>
          <a:xfrm>
            <a:off x="4417775" y="1266325"/>
            <a:ext cx="4317300" cy="1941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import unittest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en" sz="1200">
                <a:latin typeface="Courier New"/>
                <a:ea typeface="Courier New"/>
                <a:cs typeface="Courier New"/>
                <a:sym typeface="Courier New"/>
              </a:rPr>
              <a:t>class AdderTest(unittest.TestCase):</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def test_add_1_returns_next_number(self):</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subject = Adder(10)</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result = subject.add(1)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self.assertEqual(result, 11)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if __name__ == '__main__':</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unittest.main()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p:txBody>
      </p:sp>
      <p:sp>
        <p:nvSpPr>
          <p:cNvPr id="164" name="Google Shape;164;p29"/>
          <p:cNvSpPr txBox="1"/>
          <p:nvPr/>
        </p:nvSpPr>
        <p:spPr>
          <a:xfrm>
            <a:off x="561650" y="1463250"/>
            <a:ext cx="23499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Test class, to group tests</a:t>
            </a:r>
            <a:endParaRPr b="0" i="0" sz="1400" u="none" cap="none" strike="noStrike">
              <a:solidFill>
                <a:srgbClr val="000000"/>
              </a:solidFill>
              <a:latin typeface="Open Sans"/>
              <a:ea typeface="Open Sans"/>
              <a:cs typeface="Open Sans"/>
              <a:sym typeface="Open Sans"/>
            </a:endParaRPr>
          </a:p>
        </p:txBody>
      </p:sp>
      <p:cxnSp>
        <p:nvCxnSpPr>
          <p:cNvPr id="165" name="Google Shape;165;p29"/>
          <p:cNvCxnSpPr>
            <a:stCxn id="164" idx="3"/>
          </p:cNvCxnSpPr>
          <p:nvPr/>
        </p:nvCxnSpPr>
        <p:spPr>
          <a:xfrm>
            <a:off x="2911550" y="1663350"/>
            <a:ext cx="1589100" cy="162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(unittest)</a:t>
            </a:r>
            <a:endParaRPr/>
          </a:p>
        </p:txBody>
      </p:sp>
      <p:sp>
        <p:nvSpPr>
          <p:cNvPr id="171" name="Google Shape;171;p30"/>
          <p:cNvSpPr txBox="1"/>
          <p:nvPr>
            <p:ph idx="1" type="body"/>
          </p:nvPr>
        </p:nvSpPr>
        <p:spPr>
          <a:xfrm>
            <a:off x="4417775" y="1266325"/>
            <a:ext cx="4317300" cy="1941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import unittest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class AdderTest(unittest.TestCase):</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def test_add_1_returns_next_number(self):</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en" sz="1200">
                <a:latin typeface="Courier New"/>
                <a:ea typeface="Courier New"/>
                <a:cs typeface="Courier New"/>
                <a:sym typeface="Courier New"/>
              </a:rPr>
              <a:t>	subject = Adder(10)</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en" sz="1200">
                <a:latin typeface="Courier New"/>
                <a:ea typeface="Courier New"/>
                <a:cs typeface="Courier New"/>
                <a:sym typeface="Courier New"/>
              </a:rPr>
              <a:t>	result = subject.add(1)</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en" sz="1200">
                <a:latin typeface="Courier New"/>
                <a:ea typeface="Courier New"/>
                <a:cs typeface="Courier New"/>
                <a:sym typeface="Courier New"/>
              </a:rPr>
              <a:t>	self.assertEqual(result, 11)</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if __name__ == '__main__':</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unittest.main()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p:txBody>
      </p:sp>
      <p:sp>
        <p:nvSpPr>
          <p:cNvPr id="172" name="Google Shape;172;p30"/>
          <p:cNvSpPr txBox="1"/>
          <p:nvPr/>
        </p:nvSpPr>
        <p:spPr>
          <a:xfrm>
            <a:off x="561650" y="1463250"/>
            <a:ext cx="23499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Single test</a:t>
            </a:r>
            <a:endParaRPr b="0" i="0" sz="1400" u="none" cap="none" strike="noStrike">
              <a:solidFill>
                <a:srgbClr val="000000"/>
              </a:solidFill>
              <a:latin typeface="Open Sans"/>
              <a:ea typeface="Open Sans"/>
              <a:cs typeface="Open Sans"/>
              <a:sym typeface="Open Sans"/>
            </a:endParaRPr>
          </a:p>
        </p:txBody>
      </p:sp>
      <p:cxnSp>
        <p:nvCxnSpPr>
          <p:cNvPr id="173" name="Google Shape;173;p30"/>
          <p:cNvCxnSpPr>
            <a:stCxn id="172" idx="3"/>
          </p:cNvCxnSpPr>
          <p:nvPr/>
        </p:nvCxnSpPr>
        <p:spPr>
          <a:xfrm>
            <a:off x="2911550" y="1663350"/>
            <a:ext cx="1729500" cy="317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(unittest)</a:t>
            </a:r>
            <a:endParaRPr/>
          </a:p>
        </p:txBody>
      </p:sp>
      <p:sp>
        <p:nvSpPr>
          <p:cNvPr id="179" name="Google Shape;179;p31"/>
          <p:cNvSpPr txBox="1"/>
          <p:nvPr>
            <p:ph idx="1" type="body"/>
          </p:nvPr>
        </p:nvSpPr>
        <p:spPr>
          <a:xfrm>
            <a:off x="4417775" y="1266325"/>
            <a:ext cx="4317300" cy="1941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import unittest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class AdderTest(unittest.TestCase):</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def </a:t>
            </a:r>
            <a:r>
              <a:rPr b="1" lang="en" sz="1200">
                <a:latin typeface="Courier New"/>
                <a:ea typeface="Courier New"/>
                <a:cs typeface="Courier New"/>
                <a:sym typeface="Courier New"/>
              </a:rPr>
              <a:t>test_add_1_returns_next_number</a:t>
            </a:r>
            <a:r>
              <a:rPr lang="en" sz="1200">
                <a:latin typeface="Courier New"/>
                <a:ea typeface="Courier New"/>
                <a:cs typeface="Courier New"/>
                <a:sym typeface="Courier New"/>
              </a:rPr>
              <a:t>(self):</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subject = Adder(10)</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result = subject.add(1)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self.assertEqual(result, 11)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if __name__ == '__main__':</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unittest.main()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p:txBody>
      </p:sp>
      <p:sp>
        <p:nvSpPr>
          <p:cNvPr id="180" name="Google Shape;180;p31"/>
          <p:cNvSpPr txBox="1"/>
          <p:nvPr/>
        </p:nvSpPr>
        <p:spPr>
          <a:xfrm>
            <a:off x="311700" y="1980450"/>
            <a:ext cx="33993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Test name identifying the test</a:t>
            </a:r>
            <a:endParaRPr b="0" i="0" sz="1400" u="none" cap="none" strike="noStrike">
              <a:solidFill>
                <a:srgbClr val="000000"/>
              </a:solidFill>
              <a:latin typeface="Open Sans"/>
              <a:ea typeface="Open Sans"/>
              <a:cs typeface="Open Sans"/>
              <a:sym typeface="Open Sans"/>
            </a:endParaRPr>
          </a:p>
        </p:txBody>
      </p:sp>
      <p:cxnSp>
        <p:nvCxnSpPr>
          <p:cNvPr id="181" name="Google Shape;181;p31"/>
          <p:cNvCxnSpPr>
            <a:stCxn id="180" idx="3"/>
          </p:cNvCxnSpPr>
          <p:nvPr/>
        </p:nvCxnSpPr>
        <p:spPr>
          <a:xfrm flipH="1" rot="10800000">
            <a:off x="3711000" y="2061750"/>
            <a:ext cx="1329000" cy="118800"/>
          </a:xfrm>
          <a:prstGeom prst="straightConnector1">
            <a:avLst/>
          </a:prstGeom>
          <a:noFill/>
          <a:ln cap="flat" cmpd="sng" w="9525">
            <a:solidFill>
              <a:schemeClr val="dk2"/>
            </a:solidFill>
            <a:prstDash val="solid"/>
            <a:round/>
            <a:headEnd len="sm" w="sm" type="none"/>
            <a:tailEnd len="med" w="med" type="triangle"/>
          </a:ln>
        </p:spPr>
      </p:cxnSp>
      <p:sp>
        <p:nvSpPr>
          <p:cNvPr id="182" name="Google Shape;182;p31"/>
          <p:cNvSpPr txBox="1"/>
          <p:nvPr/>
        </p:nvSpPr>
        <p:spPr>
          <a:xfrm>
            <a:off x="857250" y="2380650"/>
            <a:ext cx="3251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Observe that this name contains:</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 sz="1400" u="none" cap="none" strike="noStrike">
                <a:solidFill>
                  <a:srgbClr val="000000"/>
                </a:solidFill>
                <a:latin typeface="Open Sans"/>
                <a:ea typeface="Open Sans"/>
                <a:cs typeface="Open Sans"/>
                <a:sym typeface="Open Sans"/>
              </a:rPr>
              <a:t>What behaviour is being tested</a:t>
            </a:r>
            <a:endParaRPr b="0" i="0" sz="1400" u="none" cap="none" strike="noStrike">
              <a:solidFill>
                <a:srgbClr val="000000"/>
              </a:solidFill>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Open Sans"/>
              <a:buChar char="●"/>
            </a:pPr>
            <a:r>
              <a:rPr b="0" i="0" lang="en" sz="1400" u="none" cap="none" strike="noStrike">
                <a:solidFill>
                  <a:srgbClr val="000000"/>
                </a:solidFill>
                <a:latin typeface="Open Sans"/>
                <a:ea typeface="Open Sans"/>
                <a:cs typeface="Open Sans"/>
                <a:sym typeface="Open Sans"/>
              </a:rPr>
              <a:t>What is the expected result</a:t>
            </a:r>
            <a:endParaRPr b="0" i="0" sz="1400" u="none" cap="none" strike="noStrike">
              <a:solidFill>
                <a:srgbClr val="00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(unittest)</a:t>
            </a:r>
            <a:endParaRPr/>
          </a:p>
        </p:txBody>
      </p:sp>
      <p:sp>
        <p:nvSpPr>
          <p:cNvPr id="188" name="Google Shape;188;p32"/>
          <p:cNvSpPr txBox="1"/>
          <p:nvPr>
            <p:ph idx="1" type="body"/>
          </p:nvPr>
        </p:nvSpPr>
        <p:spPr>
          <a:xfrm>
            <a:off x="4417775" y="1266325"/>
            <a:ext cx="4317300" cy="1941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import unittest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class AdderTest(unittest.TestCase):</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 </a:t>
            </a:r>
            <a:r>
              <a:rPr lang="en" sz="1200">
                <a:latin typeface="Courier New"/>
                <a:ea typeface="Courier New"/>
                <a:cs typeface="Courier New"/>
                <a:sym typeface="Courier New"/>
              </a:rPr>
              <a:t>def test_add_1_returns_next_number(self):</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subject = Adder(10)</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result = subject.add(1)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self.assertEqual(result, 11)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if __name__ == '__main__':</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unittest.main()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p:txBody>
      </p:sp>
      <p:sp>
        <p:nvSpPr>
          <p:cNvPr id="189" name="Google Shape;189;p32"/>
          <p:cNvSpPr txBox="1"/>
          <p:nvPr/>
        </p:nvSpPr>
        <p:spPr>
          <a:xfrm>
            <a:off x="450800" y="2171550"/>
            <a:ext cx="23499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Arrange step</a:t>
            </a:r>
            <a:endParaRPr b="0" i="0" sz="1400" u="none" cap="none" strike="noStrike">
              <a:solidFill>
                <a:srgbClr val="000000"/>
              </a:solidFill>
              <a:latin typeface="Open Sans"/>
              <a:ea typeface="Open Sans"/>
              <a:cs typeface="Open Sans"/>
              <a:sym typeface="Open Sans"/>
            </a:endParaRPr>
          </a:p>
        </p:txBody>
      </p:sp>
      <p:cxnSp>
        <p:nvCxnSpPr>
          <p:cNvPr id="190" name="Google Shape;190;p32"/>
          <p:cNvCxnSpPr>
            <a:stCxn id="189" idx="3"/>
          </p:cNvCxnSpPr>
          <p:nvPr/>
        </p:nvCxnSpPr>
        <p:spPr>
          <a:xfrm flipH="1" rot="10800000">
            <a:off x="2800700" y="2187450"/>
            <a:ext cx="2128500" cy="184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(unittest)</a:t>
            </a:r>
            <a:endParaRPr/>
          </a:p>
        </p:txBody>
      </p:sp>
      <p:sp>
        <p:nvSpPr>
          <p:cNvPr id="196" name="Google Shape;196;p33"/>
          <p:cNvSpPr txBox="1"/>
          <p:nvPr>
            <p:ph idx="1" type="body"/>
          </p:nvPr>
        </p:nvSpPr>
        <p:spPr>
          <a:xfrm>
            <a:off x="4417775" y="1266325"/>
            <a:ext cx="4317300" cy="1941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import unittest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class AdderTest(unittest.TestCase):</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 </a:t>
            </a:r>
            <a:r>
              <a:rPr lang="en" sz="1200">
                <a:latin typeface="Courier New"/>
                <a:ea typeface="Courier New"/>
                <a:cs typeface="Courier New"/>
                <a:sym typeface="Courier New"/>
              </a:rPr>
              <a:t>def test_add_1_returns_next_number(self):</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subject = Adder(10)</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result = subject.add(1)</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self.assertEqual(result, 11)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if __name__ == '__main__':</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unittest.main()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p:txBody>
      </p:sp>
      <p:sp>
        <p:nvSpPr>
          <p:cNvPr id="197" name="Google Shape;197;p33"/>
          <p:cNvSpPr txBox="1"/>
          <p:nvPr/>
        </p:nvSpPr>
        <p:spPr>
          <a:xfrm>
            <a:off x="450800" y="2171550"/>
            <a:ext cx="23499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Act step</a:t>
            </a:r>
            <a:endParaRPr b="0" i="0" sz="1400" u="none" cap="none" strike="noStrike">
              <a:solidFill>
                <a:srgbClr val="000000"/>
              </a:solidFill>
              <a:latin typeface="Open Sans"/>
              <a:ea typeface="Open Sans"/>
              <a:cs typeface="Open Sans"/>
              <a:sym typeface="Open Sans"/>
            </a:endParaRPr>
          </a:p>
        </p:txBody>
      </p:sp>
      <p:cxnSp>
        <p:nvCxnSpPr>
          <p:cNvPr id="198" name="Google Shape;198;p33"/>
          <p:cNvCxnSpPr>
            <a:stCxn id="197" idx="3"/>
          </p:cNvCxnSpPr>
          <p:nvPr/>
        </p:nvCxnSpPr>
        <p:spPr>
          <a:xfrm flipH="1" rot="10800000">
            <a:off x="2800700" y="2350050"/>
            <a:ext cx="2165400" cy="21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will you learn today?</a:t>
            </a:r>
            <a:endParaRPr/>
          </a:p>
        </p:txBody>
      </p:sp>
      <p:sp>
        <p:nvSpPr>
          <p:cNvPr id="81" name="Google Shape;81;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The concept of software testing</a:t>
            </a:r>
            <a:endParaRPr/>
          </a:p>
          <a:p>
            <a:pPr indent="-342900" lvl="0" marL="457200" rtl="0" algn="l">
              <a:lnSpc>
                <a:spcPct val="115000"/>
              </a:lnSpc>
              <a:spcBef>
                <a:spcPts val="0"/>
              </a:spcBef>
              <a:spcAft>
                <a:spcPts val="0"/>
              </a:spcAft>
              <a:buSzPts val="1800"/>
              <a:buChar char="●"/>
            </a:pPr>
            <a:r>
              <a:rPr lang="en"/>
              <a:t>Unit testing in Python</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(unittest)</a:t>
            </a:r>
            <a:endParaRPr/>
          </a:p>
        </p:txBody>
      </p:sp>
      <p:sp>
        <p:nvSpPr>
          <p:cNvPr id="204" name="Google Shape;204;p34"/>
          <p:cNvSpPr txBox="1"/>
          <p:nvPr>
            <p:ph idx="1" type="body"/>
          </p:nvPr>
        </p:nvSpPr>
        <p:spPr>
          <a:xfrm>
            <a:off x="4417775" y="1266325"/>
            <a:ext cx="4317300" cy="1941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import unittest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class AdderTest(unittest.TestCase):</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 </a:t>
            </a:r>
            <a:r>
              <a:rPr lang="en" sz="1200">
                <a:latin typeface="Courier New"/>
                <a:ea typeface="Courier New"/>
                <a:cs typeface="Courier New"/>
                <a:sym typeface="Courier New"/>
              </a:rPr>
              <a:t>def test_add_1_returns_next_number(self):</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subject = Adder(10)</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result = subject.add(1)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self.assertEqual(result, 11)</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if __name__ == '__main__':</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unittest.main()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p:txBody>
      </p:sp>
      <p:sp>
        <p:nvSpPr>
          <p:cNvPr id="205" name="Google Shape;205;p34"/>
          <p:cNvSpPr txBox="1"/>
          <p:nvPr/>
        </p:nvSpPr>
        <p:spPr>
          <a:xfrm>
            <a:off x="450800" y="2171550"/>
            <a:ext cx="23499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Assert step</a:t>
            </a:r>
            <a:endParaRPr b="0" i="0" sz="1400" u="none" cap="none" strike="noStrike">
              <a:solidFill>
                <a:srgbClr val="000000"/>
              </a:solidFill>
              <a:latin typeface="Open Sans"/>
              <a:ea typeface="Open Sans"/>
              <a:cs typeface="Open Sans"/>
              <a:sym typeface="Open Sans"/>
            </a:endParaRPr>
          </a:p>
        </p:txBody>
      </p:sp>
      <p:cxnSp>
        <p:nvCxnSpPr>
          <p:cNvPr id="206" name="Google Shape;206;p34"/>
          <p:cNvCxnSpPr>
            <a:stCxn id="205" idx="3"/>
          </p:cNvCxnSpPr>
          <p:nvPr/>
        </p:nvCxnSpPr>
        <p:spPr>
          <a:xfrm>
            <a:off x="2800700" y="2371650"/>
            <a:ext cx="2136000" cy="155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(unittest)</a:t>
            </a:r>
            <a:endParaRPr/>
          </a:p>
        </p:txBody>
      </p:sp>
      <p:sp>
        <p:nvSpPr>
          <p:cNvPr id="212" name="Google Shape;212;p35"/>
          <p:cNvSpPr txBox="1"/>
          <p:nvPr>
            <p:ph idx="1" type="body"/>
          </p:nvPr>
        </p:nvSpPr>
        <p:spPr>
          <a:xfrm>
            <a:off x="4417775" y="1266325"/>
            <a:ext cx="4317300" cy="19410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import unittest</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class AdderTest(unittest.TestCase):</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 </a:t>
            </a:r>
            <a:r>
              <a:rPr lang="en" sz="1200">
                <a:latin typeface="Courier New"/>
                <a:ea typeface="Courier New"/>
                <a:cs typeface="Courier New"/>
                <a:sym typeface="Courier New"/>
              </a:rPr>
              <a:t>def test_add_1_returns_next_number(self):</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subject = Adder(10)</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result = subject.add(1)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self.assertEqual(result, 11)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en" sz="1200">
                <a:latin typeface="Courier New"/>
                <a:ea typeface="Courier New"/>
                <a:cs typeface="Courier New"/>
                <a:sym typeface="Courier New"/>
              </a:rPr>
              <a:t>if __name__ == '__main__':</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en" sz="1200">
                <a:latin typeface="Courier New"/>
                <a:ea typeface="Courier New"/>
                <a:cs typeface="Courier New"/>
                <a:sym typeface="Courier New"/>
              </a:rPr>
              <a:t>  unittest.main()</a:t>
            </a:r>
            <a:endParaRPr b="1"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p:txBody>
      </p:sp>
      <p:sp>
        <p:nvSpPr>
          <p:cNvPr id="213" name="Google Shape;213;p35"/>
          <p:cNvSpPr txBox="1"/>
          <p:nvPr/>
        </p:nvSpPr>
        <p:spPr>
          <a:xfrm>
            <a:off x="354725" y="2740575"/>
            <a:ext cx="23499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Boilerplate to make the tests runnable</a:t>
            </a:r>
            <a:endParaRPr b="0" i="0" sz="1400" u="none" cap="none" strike="noStrike">
              <a:solidFill>
                <a:srgbClr val="000000"/>
              </a:solidFill>
              <a:latin typeface="Open Sans"/>
              <a:ea typeface="Open Sans"/>
              <a:cs typeface="Open Sans"/>
              <a:sym typeface="Open Sans"/>
            </a:endParaRPr>
          </a:p>
        </p:txBody>
      </p:sp>
      <p:cxnSp>
        <p:nvCxnSpPr>
          <p:cNvPr id="214" name="Google Shape;214;p35"/>
          <p:cNvCxnSpPr>
            <a:stCxn id="213" idx="3"/>
          </p:cNvCxnSpPr>
          <p:nvPr/>
        </p:nvCxnSpPr>
        <p:spPr>
          <a:xfrm flipH="1" rot="10800000">
            <a:off x="2704625" y="3007875"/>
            <a:ext cx="1781100" cy="40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Example (Pytest)</a:t>
            </a:r>
            <a:endParaRPr/>
          </a:p>
        </p:txBody>
      </p:sp>
      <p:sp>
        <p:nvSpPr>
          <p:cNvPr id="220" name="Google Shape;220;p36"/>
          <p:cNvSpPr txBox="1"/>
          <p:nvPr>
            <p:ph idx="1" type="body"/>
          </p:nvPr>
        </p:nvSpPr>
        <p:spPr>
          <a:xfrm>
            <a:off x="311700" y="1266325"/>
            <a:ext cx="3826800" cy="13053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class Adder:</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def __init__(self, 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self.n = n</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def add(self, m):</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return self.n + m</a:t>
            </a:r>
            <a:endParaRPr sz="1200">
              <a:latin typeface="Courier New"/>
              <a:ea typeface="Courier New"/>
              <a:cs typeface="Courier New"/>
              <a:sym typeface="Courier New"/>
            </a:endParaRPr>
          </a:p>
        </p:txBody>
      </p:sp>
      <p:sp>
        <p:nvSpPr>
          <p:cNvPr id="221" name="Google Shape;221;p36"/>
          <p:cNvSpPr txBox="1"/>
          <p:nvPr>
            <p:ph idx="1" type="body"/>
          </p:nvPr>
        </p:nvSpPr>
        <p:spPr>
          <a:xfrm>
            <a:off x="4417775" y="1266325"/>
            <a:ext cx="4317300" cy="950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def test_add_1_returns_next_number():</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subject = Adder(10)</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result = subject.add(1)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en" sz="1200">
                <a:latin typeface="Courier New"/>
                <a:ea typeface="Courier New"/>
                <a:cs typeface="Courier New"/>
                <a:sym typeface="Courier New"/>
              </a:rPr>
              <a:t>  assert result == 11</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sz="1200">
              <a:latin typeface="Courier New"/>
              <a:ea typeface="Courier New"/>
              <a:cs typeface="Courier New"/>
              <a:sym typeface="Courier New"/>
            </a:endParaRPr>
          </a:p>
        </p:txBody>
      </p:sp>
      <p:sp>
        <p:nvSpPr>
          <p:cNvPr id="222" name="Google Shape;222;p36"/>
          <p:cNvSpPr txBox="1"/>
          <p:nvPr/>
        </p:nvSpPr>
        <p:spPr>
          <a:xfrm>
            <a:off x="1109250" y="2685525"/>
            <a:ext cx="223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Component under test</a:t>
            </a:r>
            <a:endParaRPr b="0" i="0" sz="1400" u="none" cap="none" strike="noStrike">
              <a:solidFill>
                <a:srgbClr val="000000"/>
              </a:solidFill>
              <a:latin typeface="Open Sans"/>
              <a:ea typeface="Open Sans"/>
              <a:cs typeface="Open Sans"/>
              <a:sym typeface="Open Sans"/>
            </a:endParaRPr>
          </a:p>
        </p:txBody>
      </p:sp>
      <p:sp>
        <p:nvSpPr>
          <p:cNvPr id="223" name="Google Shape;223;p36"/>
          <p:cNvSpPr txBox="1"/>
          <p:nvPr/>
        </p:nvSpPr>
        <p:spPr>
          <a:xfrm>
            <a:off x="5460575" y="2371650"/>
            <a:ext cx="223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Tests</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nvSpPr>
        <p:spPr>
          <a:xfrm>
            <a:off x="1681950" y="2017650"/>
            <a:ext cx="5780100" cy="1323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Open Sans"/>
                <a:ea typeface="Open Sans"/>
                <a:cs typeface="Open Sans"/>
                <a:sym typeface="Open Sans"/>
              </a:rPr>
              <a:t>Hands-on</a:t>
            </a:r>
            <a:endParaRPr b="1" i="0" sz="6000" u="none" cap="none" strike="noStrike">
              <a:solidFill>
                <a:schemeClr val="accent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6000"/>
              <a:buFont typeface="Arial"/>
              <a:buNone/>
            </a:pPr>
            <a:r>
              <a:t/>
            </a:r>
            <a:endParaRPr b="1">
              <a:solidFill>
                <a:schemeClr val="dk2"/>
              </a:solidFill>
              <a:latin typeface="Open Sans"/>
              <a:ea typeface="Open Sans"/>
              <a:cs typeface="Open Sans"/>
              <a:sym typeface="Open Sans"/>
            </a:endParaRPr>
          </a:p>
        </p:txBody>
      </p:sp>
      <p:sp>
        <p:nvSpPr>
          <p:cNvPr id="229" name="Google Shape;229;p37"/>
          <p:cNvSpPr txBox="1"/>
          <p:nvPr/>
        </p:nvSpPr>
        <p:spPr>
          <a:xfrm>
            <a:off x="746850" y="4099575"/>
            <a:ext cx="7650300" cy="53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Open Sans"/>
                <a:ea typeface="Open Sans"/>
                <a:cs typeface="Open Sans"/>
                <a:sym typeface="Open Sans"/>
              </a:rPr>
              <a:t>Code: </a:t>
            </a:r>
            <a:r>
              <a:rPr b="1" lang="en" sz="1200">
                <a:solidFill>
                  <a:schemeClr val="dk2"/>
                </a:solidFill>
                <a:latin typeface="Open Sans"/>
                <a:ea typeface="Open Sans"/>
                <a:cs typeface="Open Sans"/>
                <a:sym typeface="Open Sans"/>
              </a:rPr>
              <a:t>https://gist.github.com/adnanmuttaleb/c75312ef0036a3966ec630e15321f41d</a:t>
            </a:r>
            <a:endParaRPr b="1"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nvSpPr>
        <p:spPr>
          <a:xfrm>
            <a:off x="1681950" y="2017650"/>
            <a:ext cx="57801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Open Sans"/>
                <a:ea typeface="Open Sans"/>
                <a:cs typeface="Open Sans"/>
                <a:sym typeface="Open Sans"/>
              </a:rPr>
              <a:t>Recap</a:t>
            </a:r>
            <a:endParaRPr b="1" i="0" sz="60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Properties of good unit tests</a:t>
            </a:r>
            <a:endParaRPr/>
          </a:p>
        </p:txBody>
      </p:sp>
      <p:sp>
        <p:nvSpPr>
          <p:cNvPr id="240" name="Google Shape;240;p3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 unit test should verify one specific behavior of the component under test.</a:t>
            </a:r>
            <a:br>
              <a:rPr lang="en"/>
            </a:br>
            <a:endParaRPr/>
          </a:p>
          <a:p>
            <a:pPr indent="-342900" lvl="0" marL="457200" rtl="0" algn="l">
              <a:lnSpc>
                <a:spcPct val="115000"/>
              </a:lnSpc>
              <a:spcBef>
                <a:spcPts val="0"/>
              </a:spcBef>
              <a:spcAft>
                <a:spcPts val="0"/>
              </a:spcAft>
              <a:buSzPts val="1800"/>
              <a:buChar char="●"/>
            </a:pPr>
            <a:r>
              <a:rPr lang="en"/>
              <a:t>A unit test should be:</a:t>
            </a:r>
            <a:endParaRPr/>
          </a:p>
          <a:p>
            <a:pPr indent="-317500" lvl="1" marL="914400" rtl="0" algn="l">
              <a:lnSpc>
                <a:spcPct val="115000"/>
              </a:lnSpc>
              <a:spcBef>
                <a:spcPts val="0"/>
              </a:spcBef>
              <a:spcAft>
                <a:spcPts val="0"/>
              </a:spcAft>
              <a:buSzPts val="1400"/>
              <a:buChar char="○"/>
            </a:pPr>
            <a:r>
              <a:rPr b="1" lang="en"/>
              <a:t>Fast.</a:t>
            </a:r>
            <a:r>
              <a:rPr lang="en"/>
              <a:t> It is not uncommon for mature projects to have thousands of unit tests. Unit tests should take very little time to run. Milliseconds.</a:t>
            </a:r>
            <a:endParaRPr/>
          </a:p>
          <a:p>
            <a:pPr indent="-317500" lvl="1" marL="914400" rtl="0" algn="l">
              <a:lnSpc>
                <a:spcPct val="115000"/>
              </a:lnSpc>
              <a:spcBef>
                <a:spcPts val="0"/>
              </a:spcBef>
              <a:spcAft>
                <a:spcPts val="0"/>
              </a:spcAft>
              <a:buSzPts val="1400"/>
              <a:buChar char="○"/>
            </a:pPr>
            <a:r>
              <a:rPr b="1" lang="en"/>
              <a:t>Isolated</a:t>
            </a:r>
            <a:r>
              <a:rPr lang="en"/>
              <a:t>. Unit tests are standalone, can be run in isolation, and have no dependencies on any outside factors such as a file system or database.</a:t>
            </a:r>
            <a:endParaRPr/>
          </a:p>
          <a:p>
            <a:pPr indent="-317500" lvl="1" marL="914400" rtl="0" algn="l">
              <a:lnSpc>
                <a:spcPct val="115000"/>
              </a:lnSpc>
              <a:spcBef>
                <a:spcPts val="0"/>
              </a:spcBef>
              <a:spcAft>
                <a:spcPts val="0"/>
              </a:spcAft>
              <a:buSzPts val="1400"/>
              <a:buChar char="○"/>
            </a:pPr>
            <a:r>
              <a:rPr b="1" lang="en"/>
              <a:t>Repeatable</a:t>
            </a:r>
            <a:r>
              <a:rPr lang="en"/>
              <a:t>. Running a unit test should be consistent with its results, that is, it always returns the same result if you do not change anything in between runs.</a:t>
            </a:r>
            <a:endParaRPr/>
          </a:p>
          <a:p>
            <a:pPr indent="-317500" lvl="1" marL="914400" rtl="0" algn="l">
              <a:lnSpc>
                <a:spcPct val="115000"/>
              </a:lnSpc>
              <a:spcBef>
                <a:spcPts val="0"/>
              </a:spcBef>
              <a:spcAft>
                <a:spcPts val="0"/>
              </a:spcAft>
              <a:buSzPts val="1400"/>
              <a:buChar char="○"/>
            </a:pPr>
            <a:r>
              <a:rPr b="1" lang="en"/>
              <a:t>Self-Checking</a:t>
            </a:r>
            <a:r>
              <a:rPr lang="en"/>
              <a:t>. The test should be able to automatically detect if it passed or failed without any human interaction.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Why is testing important?</a:t>
            </a:r>
            <a:endParaRPr/>
          </a:p>
        </p:txBody>
      </p:sp>
      <p:sp>
        <p:nvSpPr>
          <p:cNvPr id="246" name="Google Shape;246;p4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Better Design: Code that’s easy to test is usually modular, clear, and easier to use.</a:t>
            </a:r>
            <a:endParaRPr/>
          </a:p>
          <a:p>
            <a:pPr indent="0" lvl="0" marL="457200" marR="0" rtl="0" algn="l">
              <a:lnSpc>
                <a:spcPct val="115000"/>
              </a:lnSpc>
              <a:spcBef>
                <a:spcPts val="0"/>
              </a:spcBef>
              <a:spcAft>
                <a:spcPts val="0"/>
              </a:spcAft>
              <a:buNone/>
            </a:pPr>
            <a:r>
              <a:t/>
            </a:r>
            <a:endParaRPr/>
          </a:p>
          <a:p>
            <a:pPr indent="-342900" lvl="0" marL="457200" rtl="0" algn="l">
              <a:spcBef>
                <a:spcPts val="0"/>
              </a:spcBef>
              <a:spcAft>
                <a:spcPts val="0"/>
              </a:spcAft>
              <a:buSzPts val="1800"/>
              <a:buChar char="-"/>
            </a:pPr>
            <a:r>
              <a:rPr lang="en"/>
              <a:t>Safe Refactoring: Tests act as a safety net, giving confidence to change code without fear of breaking it.</a:t>
            </a:r>
            <a:br>
              <a:rPr lang="en"/>
            </a:br>
            <a:endParaRPr/>
          </a:p>
          <a:p>
            <a:pPr indent="-342900" lvl="0" marL="457200" rtl="0" algn="l">
              <a:spcBef>
                <a:spcPts val="0"/>
              </a:spcBef>
              <a:spcAft>
                <a:spcPts val="0"/>
              </a:spcAft>
              <a:buSzPts val="1800"/>
              <a:buChar char="-"/>
            </a:pPr>
            <a:r>
              <a:rPr lang="en"/>
              <a:t>Living Documentation: Tests show how the code is intended to work, serving as up-to-date developer documentation.</a:t>
            </a:r>
            <a:endParaRPr sz="11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nvSpPr>
        <p:spPr>
          <a:xfrm>
            <a:off x="1681950" y="1094100"/>
            <a:ext cx="5780100" cy="2955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Open Sans"/>
                <a:ea typeface="Open Sans"/>
                <a:cs typeface="Open Sans"/>
                <a:sym typeface="Open Sans"/>
              </a:rPr>
              <a:t>Common Testing Terminology</a:t>
            </a:r>
            <a:endParaRPr b="1" i="0" sz="60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Fixtures</a:t>
            </a:r>
            <a:endParaRPr/>
          </a:p>
        </p:txBody>
      </p:sp>
      <p:sp>
        <p:nvSpPr>
          <p:cNvPr id="257" name="Google Shape;257;p42"/>
          <p:cNvSpPr txBox="1"/>
          <p:nvPr>
            <p:ph idx="1" type="body"/>
          </p:nvPr>
        </p:nvSpPr>
        <p:spPr>
          <a:xfrm>
            <a:off x="311700" y="124517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a:t>Fixtures</a:t>
            </a:r>
            <a:r>
              <a:rPr lang="en"/>
              <a:t> refer to setting up a state or a resource for the test to run. This is the Arrange part of the structuring tests.</a:t>
            </a:r>
            <a:endParaRPr/>
          </a:p>
          <a:p>
            <a:pPr indent="0" lvl="0" marL="0" rtl="0" algn="l">
              <a:lnSpc>
                <a:spcPct val="115000"/>
              </a:lnSpc>
              <a:spcBef>
                <a:spcPts val="1600"/>
              </a:spcBef>
              <a:spcAft>
                <a:spcPts val="0"/>
              </a:spcAft>
              <a:buSzPts val="1800"/>
              <a:buNone/>
            </a:pPr>
            <a:r>
              <a:rPr lang="en"/>
              <a:t>This can include:</a:t>
            </a:r>
            <a:endParaRPr/>
          </a:p>
          <a:p>
            <a:pPr indent="-342900" lvl="0" marL="457200" rtl="0" algn="l">
              <a:lnSpc>
                <a:spcPct val="115000"/>
              </a:lnSpc>
              <a:spcBef>
                <a:spcPts val="1600"/>
              </a:spcBef>
              <a:spcAft>
                <a:spcPts val="0"/>
              </a:spcAft>
              <a:buSzPts val="1800"/>
              <a:buChar char="●"/>
            </a:pPr>
            <a:r>
              <a:rPr lang="en"/>
              <a:t>External resources or state</a:t>
            </a:r>
            <a:endParaRPr/>
          </a:p>
          <a:p>
            <a:pPr indent="-342900" lvl="0" marL="457200" rtl="0" algn="l">
              <a:lnSpc>
                <a:spcPct val="115000"/>
              </a:lnSpc>
              <a:spcBef>
                <a:spcPts val="0"/>
              </a:spcBef>
              <a:spcAft>
                <a:spcPts val="0"/>
              </a:spcAft>
              <a:buSzPts val="1800"/>
              <a:buChar char="●"/>
            </a:pPr>
            <a:r>
              <a:rPr lang="en"/>
              <a:t>Code, e.g. classes, services</a:t>
            </a:r>
            <a:endParaRPr/>
          </a:p>
          <a:p>
            <a:pPr indent="-342900" lvl="0" marL="457200" rtl="0" algn="l">
              <a:lnSpc>
                <a:spcPct val="115000"/>
              </a:lnSpc>
              <a:spcBef>
                <a:spcPts val="0"/>
              </a:spcBef>
              <a:spcAft>
                <a:spcPts val="0"/>
              </a:spcAft>
              <a:buSzPts val="1800"/>
              <a:buChar char="●"/>
            </a:pPr>
            <a:r>
              <a:rPr lang="en"/>
              <a:t>Test inputs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Coverage</a:t>
            </a:r>
            <a:endParaRPr/>
          </a:p>
        </p:txBody>
      </p:sp>
      <p:sp>
        <p:nvSpPr>
          <p:cNvPr id="263" name="Google Shape;263;p4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Code </a:t>
            </a:r>
            <a:r>
              <a:rPr i="1" lang="en"/>
              <a:t>coverage</a:t>
            </a:r>
            <a:r>
              <a:rPr lang="en"/>
              <a:t> measures which parts of your code are executed when running the test suite. While it’s important to aim for high coverage, 100% coverage is not always necessary, as factors like test quality and maintainability are equally important.</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To generate coverage report with Pytest:</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AutoNum type="arabicPeriod"/>
            </a:pPr>
            <a:r>
              <a:rPr lang="en"/>
              <a:t>Install the coverage </a:t>
            </a:r>
            <a:r>
              <a:rPr lang="en"/>
              <a:t>plugin: </a:t>
            </a:r>
            <a:r>
              <a:rPr lang="en" sz="1250">
                <a:solidFill>
                  <a:srgbClr val="000000"/>
                </a:solidFill>
                <a:highlight>
                  <a:srgbClr val="FFFFFF"/>
                </a:highlight>
                <a:latin typeface="Courier New"/>
                <a:ea typeface="Courier New"/>
                <a:cs typeface="Courier New"/>
                <a:sym typeface="Courier New"/>
              </a:rPr>
              <a:t>pip </a:t>
            </a:r>
            <a:r>
              <a:rPr lang="en" sz="1250">
                <a:solidFill>
                  <a:srgbClr val="000000"/>
                </a:solidFill>
                <a:highlight>
                  <a:srgbClr val="FFFFFF"/>
                </a:highlight>
                <a:latin typeface="Courier New"/>
                <a:ea typeface="Courier New"/>
                <a:cs typeface="Courier New"/>
                <a:sym typeface="Courier New"/>
              </a:rPr>
              <a:t>install</a:t>
            </a:r>
            <a:r>
              <a:rPr lang="en" sz="1250">
                <a:solidFill>
                  <a:srgbClr val="000000"/>
                </a:solidFill>
                <a:highlight>
                  <a:srgbClr val="FFFFFF"/>
                </a:highlight>
                <a:latin typeface="Courier New"/>
                <a:ea typeface="Courier New"/>
                <a:cs typeface="Courier New"/>
                <a:sym typeface="Courier New"/>
              </a:rPr>
              <a:t> pytest</a:t>
            </a:r>
            <a:r>
              <a:rPr b="1" lang="en" sz="1250">
                <a:solidFill>
                  <a:srgbClr val="000000"/>
                </a:solidFill>
                <a:highlight>
                  <a:srgbClr val="FFFFFF"/>
                </a:highlight>
                <a:latin typeface="Courier New"/>
                <a:ea typeface="Courier New"/>
                <a:cs typeface="Courier New"/>
                <a:sym typeface="Courier New"/>
              </a:rPr>
              <a:t>-</a:t>
            </a:r>
            <a:r>
              <a:rPr lang="en" sz="1250">
                <a:solidFill>
                  <a:srgbClr val="000000"/>
                </a:solidFill>
                <a:highlight>
                  <a:srgbClr val="FFFFFF"/>
                </a:highlight>
                <a:latin typeface="Courier New"/>
                <a:ea typeface="Courier New"/>
                <a:cs typeface="Courier New"/>
                <a:sym typeface="Courier New"/>
              </a:rPr>
              <a:t>cov</a:t>
            </a:r>
            <a:endParaRPr sz="1250">
              <a:solidFill>
                <a:srgbClr val="000000"/>
              </a:solidFill>
              <a:highlight>
                <a:srgbClr val="FFFFFF"/>
              </a:highlight>
              <a:latin typeface="Courier New"/>
              <a:ea typeface="Courier New"/>
              <a:cs typeface="Courier New"/>
              <a:sym typeface="Courier New"/>
            </a:endParaRPr>
          </a:p>
          <a:p>
            <a:pPr indent="-342900" lvl="0" marL="457200" rtl="0" algn="l">
              <a:lnSpc>
                <a:spcPct val="115000"/>
              </a:lnSpc>
              <a:spcBef>
                <a:spcPts val="0"/>
              </a:spcBef>
              <a:spcAft>
                <a:spcPts val="0"/>
              </a:spcAft>
              <a:buSzPts val="1800"/>
              <a:buAutoNum type="arabicPeriod"/>
            </a:pPr>
            <a:r>
              <a:rPr lang="en"/>
              <a:t>Generate the report with: </a:t>
            </a:r>
            <a:r>
              <a:rPr lang="en" sz="1200">
                <a:solidFill>
                  <a:srgbClr val="000000"/>
                </a:solidFill>
                <a:highlight>
                  <a:srgbClr val="FFFFFF"/>
                </a:highlight>
                <a:latin typeface="Courier New"/>
                <a:ea typeface="Courier New"/>
                <a:cs typeface="Courier New"/>
                <a:sym typeface="Courier New"/>
              </a:rPr>
              <a:t>pytest </a:t>
            </a:r>
            <a:r>
              <a:rPr b="1" lang="en" sz="1200">
                <a:solidFill>
                  <a:srgbClr val="000000"/>
                </a:solidFill>
                <a:highlight>
                  <a:srgbClr val="FFFFFF"/>
                </a:highlight>
                <a:latin typeface="Courier New"/>
                <a:ea typeface="Courier New"/>
                <a:cs typeface="Courier New"/>
                <a:sym typeface="Courier New"/>
              </a:rPr>
              <a:t>--</a:t>
            </a:r>
            <a:r>
              <a:rPr lang="en" sz="1200">
                <a:solidFill>
                  <a:srgbClr val="000000"/>
                </a:solidFill>
                <a:highlight>
                  <a:srgbClr val="FFFFFF"/>
                </a:highlight>
                <a:latin typeface="Courier New"/>
                <a:ea typeface="Courier New"/>
                <a:cs typeface="Courier New"/>
                <a:sym typeface="Courier New"/>
              </a:rPr>
              <a:t>cov</a:t>
            </a:r>
            <a:r>
              <a:rPr b="1" lang="en" sz="1200">
                <a:solidFill>
                  <a:srgbClr val="000000"/>
                </a:solidFill>
                <a:highlight>
                  <a:srgbClr val="FFFFFF"/>
                </a:highlight>
                <a:latin typeface="Courier New"/>
                <a:ea typeface="Courier New"/>
                <a:cs typeface="Courier New"/>
                <a:sym typeface="Courier New"/>
              </a:rPr>
              <a:t>=</a:t>
            </a:r>
            <a:r>
              <a:rPr lang="en" sz="1200">
                <a:solidFill>
                  <a:srgbClr val="000000"/>
                </a:solidFill>
                <a:highlight>
                  <a:srgbClr val="FFFFFF"/>
                </a:highlight>
                <a:latin typeface="Courier New"/>
                <a:ea typeface="Courier New"/>
                <a:cs typeface="Courier New"/>
                <a:sym typeface="Courier New"/>
              </a:rPr>
              <a:t>myproj tests</a:t>
            </a:r>
            <a:r>
              <a:rPr b="1" lang="en" sz="1200">
                <a:solidFill>
                  <a:srgbClr val="000000"/>
                </a:solidFill>
                <a:highlight>
                  <a:srgbClr val="FFFFFF"/>
                </a:highlight>
                <a:latin typeface="Courier New"/>
                <a:ea typeface="Courier New"/>
                <a:cs typeface="Courier New"/>
                <a:sym typeface="Courier New"/>
              </a:rPr>
              <a:t>/</a:t>
            </a:r>
            <a:endParaRPr sz="1200">
              <a:solidFill>
                <a:srgbClr val="000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Common scenarios in software development</a:t>
            </a:r>
            <a:endParaRPr/>
          </a:p>
        </p:txBody>
      </p:sp>
      <p:pic>
        <p:nvPicPr>
          <p:cNvPr id="87" name="Google Shape;87;p17"/>
          <p:cNvPicPr preferRelativeResize="0"/>
          <p:nvPr/>
        </p:nvPicPr>
        <p:blipFill rotWithShape="1">
          <a:blip r:embed="rId3">
            <a:alphaModFix/>
          </a:blip>
          <a:srcRect b="0" l="0" r="0" t="0"/>
          <a:stretch/>
        </p:blipFill>
        <p:spPr>
          <a:xfrm>
            <a:off x="493150" y="1996125"/>
            <a:ext cx="3810000" cy="2143125"/>
          </a:xfrm>
          <a:prstGeom prst="rect">
            <a:avLst/>
          </a:prstGeom>
          <a:noFill/>
          <a:ln>
            <a:noFill/>
          </a:ln>
        </p:spPr>
      </p:pic>
      <p:sp>
        <p:nvSpPr>
          <p:cNvPr id="88" name="Google Shape;88;p17"/>
          <p:cNvSpPr/>
          <p:nvPr/>
        </p:nvSpPr>
        <p:spPr>
          <a:xfrm>
            <a:off x="4278225" y="1640825"/>
            <a:ext cx="3898800" cy="1954500"/>
          </a:xfrm>
          <a:prstGeom prst="wedgeEllipseCallout">
            <a:avLst>
              <a:gd fmla="val -56563" name="adj1"/>
              <a:gd fmla="val 49704" name="adj2"/>
            </a:avLst>
          </a:prstGeom>
          <a:solidFill>
            <a:schemeClr val="lt1"/>
          </a:solidFill>
          <a:ln cap="flat" cmpd="sng" w="19050">
            <a:solidFill>
              <a:srgbClr val="000000"/>
            </a:solidFill>
            <a:prstDash val="solid"/>
            <a:round/>
            <a:headEnd len="sm" w="sm" type="none"/>
            <a:tailEnd len="sm" w="sm" type="none"/>
          </a:ln>
          <a:effectLst>
            <a:outerShdw blurRad="85725" rotWithShape="0" algn="bl" dir="4920000" dist="19050">
              <a:srgbClr val="000000">
                <a:alpha val="2666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I've changed this function which was originally written 4 years ago by someone who is no longer in the company. How do I ensure my changes won't break the system?</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Coverage</a:t>
            </a:r>
            <a:endParaRPr/>
          </a:p>
        </p:txBody>
      </p:sp>
      <p:sp>
        <p:nvSpPr>
          <p:cNvPr id="269" name="Google Shape;269;p4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But beware: </a:t>
            </a:r>
            <a:r>
              <a:rPr lang="en"/>
              <a:t>Coverage tells you only which parts of your code are tested and which are not by your test suite. I.e one module, class,..etc. could behave correctly in one test scenario and may result in a bug in another.</a:t>
            </a:r>
            <a:endParaRPr/>
          </a:p>
          <a:p>
            <a:pPr indent="-342900" lvl="0" marL="457200" rtl="0" algn="l">
              <a:lnSpc>
                <a:spcPct val="115000"/>
              </a:lnSpc>
              <a:spcBef>
                <a:spcPts val="1600"/>
              </a:spcBef>
              <a:spcAft>
                <a:spcPts val="0"/>
              </a:spcAft>
              <a:buSzPts val="1800"/>
              <a:buChar char="●"/>
            </a:pPr>
            <a:r>
              <a:rPr lang="en"/>
              <a:t>100% coverage != bug free app.</a:t>
            </a:r>
            <a:endParaRPr/>
          </a:p>
          <a:p>
            <a:pPr indent="-342900" lvl="0" marL="457200" rtl="0" algn="l">
              <a:lnSpc>
                <a:spcPct val="115000"/>
              </a:lnSpc>
              <a:spcBef>
                <a:spcPts val="0"/>
              </a:spcBef>
              <a:spcAft>
                <a:spcPts val="0"/>
              </a:spcAft>
              <a:buSzPts val="1800"/>
              <a:buChar char="●"/>
            </a:pPr>
            <a:r>
              <a:rPr lang="en"/>
              <a:t>Even with full coverage the BEHAVIOR of your system under test (SUT) may not be fully verified.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Additional Resources</a:t>
            </a:r>
            <a:endParaRPr/>
          </a:p>
        </p:txBody>
      </p:sp>
      <p:sp>
        <p:nvSpPr>
          <p:cNvPr id="275" name="Google Shape;275;p4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Readings:</a:t>
            </a:r>
            <a:endParaRPr/>
          </a:p>
          <a:p>
            <a:pPr indent="-342900" lvl="1" marL="914400" rtl="0" algn="l">
              <a:spcBef>
                <a:spcPts val="0"/>
              </a:spcBef>
              <a:spcAft>
                <a:spcPts val="0"/>
              </a:spcAft>
              <a:buSzPts val="1800"/>
              <a:buChar char="○"/>
            </a:pPr>
            <a:r>
              <a:rPr lang="en" u="sng">
                <a:solidFill>
                  <a:schemeClr val="accent5"/>
                </a:solidFill>
                <a:hlinkClick r:id="rId3">
                  <a:extLst>
                    <a:ext uri="{A12FA001-AC4F-418D-AE19-62706E023703}">
                      <ahyp:hlinkClr val="tx"/>
                    </a:ext>
                  </a:extLst>
                </a:hlinkClick>
              </a:rPr>
              <a:t>https://realpython.com/pytest-python-testing/</a:t>
            </a:r>
            <a:endParaRPr/>
          </a:p>
          <a:p>
            <a:pPr indent="-342900" lvl="1" marL="914400" rtl="0" algn="l">
              <a:spcBef>
                <a:spcPts val="0"/>
              </a:spcBef>
              <a:spcAft>
                <a:spcPts val="0"/>
              </a:spcAft>
              <a:buSzPts val="1800"/>
              <a:buChar char="○"/>
            </a:pPr>
            <a:r>
              <a:rPr lang="en" u="sng">
                <a:solidFill>
                  <a:schemeClr val="accent5"/>
                </a:solidFill>
                <a:hlinkClick r:id="rId4">
                  <a:extLst>
                    <a:ext uri="{A12FA001-AC4F-418D-AE19-62706E023703}">
                      <ahyp:hlinkClr val="tx"/>
                    </a:ext>
                  </a:extLst>
                </a:hlinkClick>
              </a:rPr>
              <a:t>https://docs.pytest.org/en/7.2.x/getting-started.html</a:t>
            </a:r>
            <a:endParaRPr/>
          </a:p>
          <a:p>
            <a:pPr indent="-342900" lvl="1" marL="914400" rtl="0" algn="l">
              <a:spcBef>
                <a:spcPts val="0"/>
              </a:spcBef>
              <a:spcAft>
                <a:spcPts val="0"/>
              </a:spcAft>
              <a:buSzPts val="1800"/>
              <a:buChar char="○"/>
            </a:pPr>
            <a:r>
              <a:rPr lang="en" u="sng">
                <a:solidFill>
                  <a:schemeClr val="accent5"/>
                </a:solidFill>
                <a:hlinkClick r:id="rId5">
                  <a:extLst>
                    <a:ext uri="{A12FA001-AC4F-418D-AE19-62706E023703}">
                      <ahyp:hlinkClr val="tx"/>
                    </a:ext>
                  </a:extLst>
                </a:hlinkClick>
              </a:rPr>
              <a:t>https://docs.python.org/3/library/unittest.html</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a:t>Real World Examples:</a:t>
            </a:r>
            <a:endParaRPr/>
          </a:p>
          <a:p>
            <a:pPr indent="-317500" lvl="1" marL="914400" rtl="0" algn="l">
              <a:spcBef>
                <a:spcPts val="0"/>
              </a:spcBef>
              <a:spcAft>
                <a:spcPts val="0"/>
              </a:spcAft>
              <a:buSzPts val="1400"/>
              <a:buChar char="○"/>
            </a:pPr>
            <a:r>
              <a:rPr lang="en" u="sng">
                <a:solidFill>
                  <a:schemeClr val="accent5"/>
                </a:solidFill>
                <a:hlinkClick r:id="rId6">
                  <a:extLst>
                    <a:ext uri="{A12FA001-AC4F-418D-AE19-62706E023703}">
                      <ahyp:hlinkClr val="tx"/>
                    </a:ext>
                  </a:extLst>
                </a:hlinkClick>
              </a:rPr>
              <a:t>Numpy Polynomial unit tests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Common scenarios in software development</a:t>
            </a:r>
            <a:endParaRPr/>
          </a:p>
        </p:txBody>
      </p:sp>
      <p:pic>
        <p:nvPicPr>
          <p:cNvPr id="94" name="Google Shape;94;p18"/>
          <p:cNvPicPr preferRelativeResize="0"/>
          <p:nvPr/>
        </p:nvPicPr>
        <p:blipFill rotWithShape="1">
          <a:blip r:embed="rId3">
            <a:alphaModFix/>
          </a:blip>
          <a:srcRect b="0" l="0" r="0" t="0"/>
          <a:stretch/>
        </p:blipFill>
        <p:spPr>
          <a:xfrm>
            <a:off x="493150" y="1996125"/>
            <a:ext cx="3810000" cy="2143125"/>
          </a:xfrm>
          <a:prstGeom prst="rect">
            <a:avLst/>
          </a:prstGeom>
          <a:noFill/>
          <a:ln>
            <a:noFill/>
          </a:ln>
        </p:spPr>
      </p:pic>
      <p:sp>
        <p:nvSpPr>
          <p:cNvPr id="95" name="Google Shape;95;p18"/>
          <p:cNvSpPr/>
          <p:nvPr/>
        </p:nvSpPr>
        <p:spPr>
          <a:xfrm>
            <a:off x="4278225" y="1564625"/>
            <a:ext cx="3898800" cy="1954500"/>
          </a:xfrm>
          <a:prstGeom prst="wedgeEllipseCallout">
            <a:avLst>
              <a:gd fmla="val -56563" name="adj1"/>
              <a:gd fmla="val 49704" name="adj2"/>
            </a:avLst>
          </a:prstGeom>
          <a:solidFill>
            <a:schemeClr val="lt1"/>
          </a:solidFill>
          <a:ln cap="flat" cmpd="sng" w="19050">
            <a:solidFill>
              <a:srgbClr val="000000"/>
            </a:solidFill>
            <a:prstDash val="solid"/>
            <a:round/>
            <a:headEnd len="sm" w="sm" type="none"/>
            <a:tailEnd len="sm" w="sm" type="none"/>
          </a:ln>
          <a:effectLst>
            <a:outerShdw blurRad="85725" rotWithShape="0" algn="bl" dir="4920000" dist="19050">
              <a:srgbClr val="000000">
                <a:alpha val="2666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We're switching the database from MySQL to Postgres. Will all the APIs work correctly?</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Common scenarios in software development</a:t>
            </a:r>
            <a:endParaRPr/>
          </a:p>
        </p:txBody>
      </p:sp>
      <p:pic>
        <p:nvPicPr>
          <p:cNvPr id="101" name="Google Shape;101;p19"/>
          <p:cNvPicPr preferRelativeResize="0"/>
          <p:nvPr/>
        </p:nvPicPr>
        <p:blipFill rotWithShape="1">
          <a:blip r:embed="rId3">
            <a:alphaModFix/>
          </a:blip>
          <a:srcRect b="0" l="0" r="0" t="0"/>
          <a:stretch/>
        </p:blipFill>
        <p:spPr>
          <a:xfrm>
            <a:off x="493150" y="1996125"/>
            <a:ext cx="3810000" cy="2143125"/>
          </a:xfrm>
          <a:prstGeom prst="rect">
            <a:avLst/>
          </a:prstGeom>
          <a:noFill/>
          <a:ln>
            <a:noFill/>
          </a:ln>
        </p:spPr>
      </p:pic>
      <p:sp>
        <p:nvSpPr>
          <p:cNvPr id="102" name="Google Shape;102;p19"/>
          <p:cNvSpPr/>
          <p:nvPr/>
        </p:nvSpPr>
        <p:spPr>
          <a:xfrm>
            <a:off x="4278225" y="1564625"/>
            <a:ext cx="3898800" cy="1954500"/>
          </a:xfrm>
          <a:prstGeom prst="wedgeEllipseCallout">
            <a:avLst>
              <a:gd fmla="val -56563" name="adj1"/>
              <a:gd fmla="val 49704" name="adj2"/>
            </a:avLst>
          </a:prstGeom>
          <a:solidFill>
            <a:schemeClr val="lt1"/>
          </a:solidFill>
          <a:ln cap="flat" cmpd="sng" w="19050">
            <a:solidFill>
              <a:srgbClr val="000000"/>
            </a:solidFill>
            <a:prstDash val="solid"/>
            <a:round/>
            <a:headEnd len="sm" w="sm" type="none"/>
            <a:tailEnd len="sm" w="sm" type="none"/>
          </a:ln>
          <a:effectLst>
            <a:outerShdw blurRad="85725" rotWithShape="0" algn="bl" dir="4920000" dist="19050">
              <a:srgbClr val="000000">
                <a:alpha val="26666"/>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Our team has come up with a new search algorithm. It gives good results, but takes more time. Will the users find the additional time acceptable?</a:t>
            </a:r>
            <a:endParaRPr b="0" i="0" sz="12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rotWithShape="1">
          <a:blip r:embed="rId3">
            <a:alphaModFix/>
          </a:blip>
          <a:srcRect b="0" l="0" r="0" t="0"/>
          <a:stretch/>
        </p:blipFill>
        <p:spPr>
          <a:xfrm>
            <a:off x="395200" y="2510250"/>
            <a:ext cx="3810000" cy="2143125"/>
          </a:xfrm>
          <a:prstGeom prst="rect">
            <a:avLst/>
          </a:prstGeom>
          <a:noFill/>
          <a:ln>
            <a:noFill/>
          </a:ln>
        </p:spPr>
      </p:pic>
      <p:sp>
        <p:nvSpPr>
          <p:cNvPr id="108" name="Google Shape;108;p20"/>
          <p:cNvSpPr/>
          <p:nvPr/>
        </p:nvSpPr>
        <p:spPr>
          <a:xfrm>
            <a:off x="3103075" y="238700"/>
            <a:ext cx="5759400" cy="2686800"/>
          </a:xfrm>
          <a:prstGeom prst="cloudCallout">
            <a:avLst>
              <a:gd fmla="val -50638" name="adj1"/>
              <a:gd fmla="val 50915"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2"/>
                </a:solidFill>
                <a:latin typeface="PT Sans Narrow"/>
                <a:ea typeface="PT Sans Narrow"/>
                <a:cs typeface="PT Sans Narrow"/>
                <a:sym typeface="PT Sans Narrow"/>
              </a:rPr>
              <a:t>If only there was a way to test these changes</a:t>
            </a:r>
            <a:endParaRPr b="0" i="0" sz="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Software testing</a:t>
            </a:r>
            <a:endParaRPr/>
          </a:p>
        </p:txBody>
      </p:sp>
      <p:sp>
        <p:nvSpPr>
          <p:cNvPr id="114" name="Google Shape;114;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Software tests help verify a certain behavior of your code. This can be:</a:t>
            </a:r>
            <a:endParaRPr/>
          </a:p>
          <a:p>
            <a:pPr indent="-317500" lvl="1" marL="914400" rtl="0" algn="l">
              <a:lnSpc>
                <a:spcPct val="115000"/>
              </a:lnSpc>
              <a:spcBef>
                <a:spcPts val="0"/>
              </a:spcBef>
              <a:spcAft>
                <a:spcPts val="0"/>
              </a:spcAft>
              <a:buSzPts val="1400"/>
              <a:buChar char="○"/>
            </a:pPr>
            <a:r>
              <a:rPr lang="en"/>
              <a:t>Functionality</a:t>
            </a:r>
            <a:endParaRPr/>
          </a:p>
          <a:p>
            <a:pPr indent="-317500" lvl="1" marL="914400" rtl="0" algn="l">
              <a:lnSpc>
                <a:spcPct val="115000"/>
              </a:lnSpc>
              <a:spcBef>
                <a:spcPts val="0"/>
              </a:spcBef>
              <a:spcAft>
                <a:spcPts val="0"/>
              </a:spcAft>
              <a:buSzPts val="1400"/>
              <a:buChar char="○"/>
            </a:pPr>
            <a:r>
              <a:rPr lang="en"/>
              <a:t>Reliability</a:t>
            </a:r>
            <a:endParaRPr/>
          </a:p>
          <a:p>
            <a:pPr indent="-317500" lvl="1" marL="914400" rtl="0" algn="l">
              <a:lnSpc>
                <a:spcPct val="115000"/>
              </a:lnSpc>
              <a:spcBef>
                <a:spcPts val="0"/>
              </a:spcBef>
              <a:spcAft>
                <a:spcPts val="0"/>
              </a:spcAft>
              <a:buSzPts val="1400"/>
              <a:buChar char="○"/>
            </a:pPr>
            <a:r>
              <a:rPr lang="en"/>
              <a:t>Usability</a:t>
            </a:r>
            <a:endParaRPr/>
          </a:p>
          <a:p>
            <a:pPr indent="-317500" lvl="1" marL="914400" rtl="0" algn="l">
              <a:lnSpc>
                <a:spcPct val="115000"/>
              </a:lnSpc>
              <a:spcBef>
                <a:spcPts val="0"/>
              </a:spcBef>
              <a:spcAft>
                <a:spcPts val="0"/>
              </a:spcAft>
              <a:buSzPts val="1400"/>
              <a:buChar char="○"/>
            </a:pPr>
            <a:r>
              <a:rPr lang="en"/>
              <a:t>Efficiency</a:t>
            </a:r>
            <a:endParaRPr/>
          </a:p>
          <a:p>
            <a:pPr indent="-317500" lvl="1" marL="914400" rtl="0" algn="l">
              <a:lnSpc>
                <a:spcPct val="115000"/>
              </a:lnSpc>
              <a:spcBef>
                <a:spcPts val="0"/>
              </a:spcBef>
              <a:spcAft>
                <a:spcPts val="0"/>
              </a:spcAft>
              <a:buSzPts val="1400"/>
              <a:buChar char="○"/>
            </a:pPr>
            <a:r>
              <a:rPr lang="en"/>
              <a:t>Maintainability</a:t>
            </a:r>
            <a:endParaRPr/>
          </a:p>
          <a:p>
            <a:pPr indent="-317500" lvl="1" marL="914400" rtl="0" algn="l">
              <a:lnSpc>
                <a:spcPct val="115000"/>
              </a:lnSpc>
              <a:spcBef>
                <a:spcPts val="0"/>
              </a:spcBef>
              <a:spcAft>
                <a:spcPts val="0"/>
              </a:spcAft>
              <a:buSzPts val="1400"/>
              <a:buChar char="○"/>
            </a:pPr>
            <a:r>
              <a:rPr lang="en"/>
              <a:t>Portability</a:t>
            </a:r>
            <a:endParaRPr/>
          </a:p>
          <a:p>
            <a:pPr indent="-317500" lvl="1" marL="914400" rtl="0" algn="l">
              <a:lnSpc>
                <a:spcPct val="115000"/>
              </a:lnSpc>
              <a:spcBef>
                <a:spcPts val="0"/>
              </a:spcBef>
              <a:spcAft>
                <a:spcPts val="0"/>
              </a:spcAft>
              <a:buSzPts val="1400"/>
              <a:buChar char="○"/>
            </a:pPr>
            <a:r>
              <a:rPr lang="en"/>
              <a:t>Compatibility</a:t>
            </a:r>
            <a:br>
              <a:rPr lang="en"/>
            </a:br>
            <a:r>
              <a:rPr lang="en"/>
              <a:t>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Common types of testing</a:t>
            </a:r>
            <a:endParaRPr/>
          </a:p>
        </p:txBody>
      </p:sp>
      <p:sp>
        <p:nvSpPr>
          <p:cNvPr id="120" name="Google Shape;120;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Unit tests</a:t>
            </a:r>
            <a:endParaRPr/>
          </a:p>
          <a:p>
            <a:pPr indent="-342900" lvl="0" marL="457200" rtl="0" algn="l">
              <a:lnSpc>
                <a:spcPct val="115000"/>
              </a:lnSpc>
              <a:spcBef>
                <a:spcPts val="0"/>
              </a:spcBef>
              <a:spcAft>
                <a:spcPts val="0"/>
              </a:spcAft>
              <a:buSzPts val="1800"/>
              <a:buChar char="●"/>
            </a:pPr>
            <a:r>
              <a:rPr lang="en"/>
              <a:t>Integration tests</a:t>
            </a:r>
            <a:endParaRPr/>
          </a:p>
          <a:p>
            <a:pPr indent="-342900" lvl="0" marL="457200" rtl="0" algn="l">
              <a:lnSpc>
                <a:spcPct val="115000"/>
              </a:lnSpc>
              <a:spcBef>
                <a:spcPts val="0"/>
              </a:spcBef>
              <a:spcAft>
                <a:spcPts val="0"/>
              </a:spcAft>
              <a:buSzPts val="1800"/>
              <a:buChar char="●"/>
            </a:pPr>
            <a:r>
              <a:rPr lang="en"/>
              <a:t>Functional tests</a:t>
            </a:r>
            <a:endParaRPr/>
          </a:p>
          <a:p>
            <a:pPr indent="-342900" lvl="0" marL="457200" rtl="0" algn="l">
              <a:lnSpc>
                <a:spcPct val="115000"/>
              </a:lnSpc>
              <a:spcBef>
                <a:spcPts val="0"/>
              </a:spcBef>
              <a:spcAft>
                <a:spcPts val="0"/>
              </a:spcAft>
              <a:buSzPts val="1800"/>
              <a:buChar char="●"/>
            </a:pPr>
            <a:r>
              <a:rPr lang="en"/>
              <a:t>End-to-End tests</a:t>
            </a:r>
            <a:endParaRPr/>
          </a:p>
          <a:p>
            <a:pPr indent="-342900" lvl="0" marL="457200" rtl="0" algn="l">
              <a:lnSpc>
                <a:spcPct val="115000"/>
              </a:lnSpc>
              <a:spcBef>
                <a:spcPts val="0"/>
              </a:spcBef>
              <a:spcAft>
                <a:spcPts val="0"/>
              </a:spcAft>
              <a:buSzPts val="1800"/>
              <a:buChar char="●"/>
            </a:pPr>
            <a:r>
              <a:rPr lang="en"/>
              <a:t>Performance tests</a:t>
            </a:r>
            <a:endParaRPr/>
          </a:p>
          <a:p>
            <a:pPr indent="0" lvl="0" marL="0" rtl="0" algn="l">
              <a:lnSpc>
                <a:spcPct val="115000"/>
              </a:lnSpc>
              <a:spcBef>
                <a:spcPts val="1600"/>
              </a:spcBef>
              <a:spcAft>
                <a:spcPts val="0"/>
              </a:spcAft>
              <a:buSzPts val="1800"/>
              <a:buNone/>
            </a:pPr>
            <a:r>
              <a:rPr lang="en"/>
              <a:t>And many more... </a:t>
            </a:r>
            <a:endParaRPr/>
          </a:p>
          <a:p>
            <a:pPr indent="0" lvl="0" marL="0" rtl="0" algn="l">
              <a:lnSpc>
                <a:spcPct val="115000"/>
              </a:lnSpc>
              <a:spcBef>
                <a:spcPts val="1600"/>
              </a:spcBef>
              <a:spcAft>
                <a:spcPts val="1600"/>
              </a:spcAft>
              <a:buSzPts val="1800"/>
              <a:buNone/>
            </a:pPr>
            <a:r>
              <a:rPr lang="en" sz="1300"/>
              <a:t>(</a:t>
            </a:r>
            <a:r>
              <a:rPr lang="en" sz="1300" u="sng">
                <a:solidFill>
                  <a:schemeClr val="hlink"/>
                </a:solidFill>
                <a:hlinkClick r:id="rId3"/>
              </a:rPr>
              <a:t>reference on some of the types of testing</a:t>
            </a:r>
            <a:r>
              <a:rPr lang="en" sz="1300"/>
              <a:t>)</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is a test?</a:t>
            </a:r>
            <a:endParaRPr/>
          </a:p>
        </p:txBody>
      </p:sp>
      <p:sp>
        <p:nvSpPr>
          <p:cNvPr id="126" name="Google Shape;126;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a:t>
            </a:r>
            <a:r>
              <a:rPr i="1" lang="en"/>
              <a:t>test</a:t>
            </a:r>
            <a:r>
              <a:rPr lang="en"/>
              <a:t> is a just a regular Python method.</a:t>
            </a:r>
            <a:endParaRPr/>
          </a:p>
          <a:p>
            <a:pPr indent="0" lvl="0" marL="0" rtl="0" algn="l">
              <a:lnSpc>
                <a:spcPct val="115000"/>
              </a:lnSpc>
              <a:spcBef>
                <a:spcPts val="1600"/>
              </a:spcBef>
              <a:spcAft>
                <a:spcPts val="0"/>
              </a:spcAft>
              <a:buSzPts val="1800"/>
              <a:buNone/>
            </a:pPr>
            <a:r>
              <a:rPr lang="en"/>
              <a:t>It exercises a </a:t>
            </a:r>
            <a:r>
              <a:rPr i="1" lang="en"/>
              <a:t>component under test</a:t>
            </a:r>
            <a:r>
              <a:rPr lang="en"/>
              <a:t> (sometimes also called </a:t>
            </a:r>
            <a:r>
              <a:rPr i="1" lang="en"/>
              <a:t>system under test </a:t>
            </a:r>
            <a:r>
              <a:rPr lang="en"/>
              <a:t>or </a:t>
            </a:r>
            <a:r>
              <a:rPr i="1" lang="en"/>
              <a:t>SUT</a:t>
            </a:r>
            <a:r>
              <a:rPr lang="en"/>
              <a:t>), whose behaviour you want to verify. This can be:</a:t>
            </a:r>
            <a:endParaRPr/>
          </a:p>
          <a:p>
            <a:pPr indent="-342900" lvl="0" marL="457200" rtl="0" algn="l">
              <a:lnSpc>
                <a:spcPct val="115000"/>
              </a:lnSpc>
              <a:spcBef>
                <a:spcPts val="1600"/>
              </a:spcBef>
              <a:spcAft>
                <a:spcPts val="0"/>
              </a:spcAft>
              <a:buSzPts val="1800"/>
              <a:buChar char="●"/>
            </a:pPr>
            <a:r>
              <a:rPr lang="en"/>
              <a:t>A function</a:t>
            </a:r>
            <a:endParaRPr/>
          </a:p>
          <a:p>
            <a:pPr indent="-342900" lvl="0" marL="457200" rtl="0" algn="l">
              <a:lnSpc>
                <a:spcPct val="115000"/>
              </a:lnSpc>
              <a:spcBef>
                <a:spcPts val="0"/>
              </a:spcBef>
              <a:spcAft>
                <a:spcPts val="0"/>
              </a:spcAft>
              <a:buSzPts val="1800"/>
              <a:buChar char="●"/>
            </a:pPr>
            <a:r>
              <a:rPr lang="en"/>
              <a:t>A class (or group of related classes)</a:t>
            </a:r>
            <a:endParaRPr/>
          </a:p>
          <a:p>
            <a:pPr indent="-342900" lvl="0" marL="457200" rtl="0" algn="l">
              <a:lnSpc>
                <a:spcPct val="115000"/>
              </a:lnSpc>
              <a:spcBef>
                <a:spcPts val="0"/>
              </a:spcBef>
              <a:spcAft>
                <a:spcPts val="0"/>
              </a:spcAft>
              <a:buSzPts val="1800"/>
              <a:buChar char="●"/>
            </a:pPr>
            <a:r>
              <a:rPr lang="en"/>
              <a:t>A web service / API</a:t>
            </a:r>
            <a:endParaRPr/>
          </a:p>
          <a:p>
            <a:pPr indent="0" lvl="0" marL="0" rtl="0" algn="l">
              <a:lnSpc>
                <a:spcPct val="115000"/>
              </a:lnSpc>
              <a:spcBef>
                <a:spcPts val="0"/>
              </a:spcBef>
              <a:spcAft>
                <a:spcPts val="0"/>
              </a:spcAft>
              <a:buSzPts val="1800"/>
              <a:buNone/>
            </a:pPr>
            <a:r>
              <a:rPr lang="en"/>
              <a:t>Or many other things.</a:t>
            </a:r>
            <a:endParaRPr/>
          </a:p>
          <a:p>
            <a:pPr indent="0" lvl="0" marL="0" rtl="0" algn="l">
              <a:lnSpc>
                <a:spcPct val="115000"/>
              </a:lnSpc>
              <a:spcBef>
                <a:spcPts val="1600"/>
              </a:spcBef>
              <a:spcAft>
                <a:spcPts val="1600"/>
              </a:spcAft>
              <a:buSzPts val="1800"/>
              <a:buNone/>
            </a:pPr>
            <a:r>
              <a:rPr lang="en"/>
              <a:t>A test has two outcomes: </a:t>
            </a:r>
            <a:r>
              <a:rPr i="1" lang="en"/>
              <a:t>passed</a:t>
            </a:r>
            <a:r>
              <a:rPr lang="en"/>
              <a:t> or </a:t>
            </a:r>
            <a:r>
              <a:rPr i="1" lang="en"/>
              <a:t>failed</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