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T Sans Narrow"/>
      <p:regular r:id="rId30"/>
      <p:bold r:id="rId31"/>
    </p:embeddedFont>
    <p:embeddedFont>
      <p:font typeface="Assistant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Assistant-bold.fntdata"/><Relationship Id="rId10" Type="http://schemas.openxmlformats.org/officeDocument/2006/relationships/slide" Target="slides/slide5.xml"/><Relationship Id="rId32" Type="http://schemas.openxmlformats.org/officeDocument/2006/relationships/font" Target="fonts/Assistan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This is just an explanation of what is going on, all this complexity is hidden by python libraries. Like the discussion on what happens when we return from a function. Today we learn about what things exist because we use them in our programs.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2148499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2148499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HTTP/Statu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stapitutorial.com/lessons/httpmethods.html" TargetMode="External"/><Relationship Id="rId4" Type="http://schemas.openxmlformats.org/officeDocument/2006/relationships/hyperlink" Target="https://developer.mozilla.org/en-US/docs/Web/HTTP/Messag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estapitutorial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postman.com/cs-demo/workspace/public-rest-apis/collection/8854915-454a2dc7-dcbe-41cf-9bfa-da544fcd93a2?ctx=documentation" TargetMode="External"/><Relationship Id="rId4" Type="http://schemas.openxmlformats.org/officeDocument/2006/relationships/hyperlink" Target="https://chrome.google.com/webstore/detail/json-viewer/gbmdgpbipfallnflgajpaliibnhdgobh" TargetMode="External"/><Relationship Id="rId5" Type="http://schemas.openxmlformats.org/officeDocument/2006/relationships/hyperlink" Target="https://cat-fact.herokuapp.com/facts/" TargetMode="External"/><Relationship Id="rId6" Type="http://schemas.openxmlformats.org/officeDocument/2006/relationships/hyperlink" Target="https://www.anapioficeandfire.com/api/characters" TargetMode="External"/><Relationship Id="rId7" Type="http://schemas.openxmlformats.org/officeDocument/2006/relationships/hyperlink" Target="https://www.anapioficeandfire.com/api/books" TargetMode="External"/><Relationship Id="rId8" Type="http://schemas.openxmlformats.org/officeDocument/2006/relationships/hyperlink" Target="https://www.anapioficeandfire.com/api/hous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fastapi.tiangolo.com/#install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redischool.typeform.com/lessonfeed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developer.chrome.com/docs/devtools/network/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REST APIs - Introduction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Sep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an API and why do I care?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431575" y="1152425"/>
            <a:ext cx="8055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One way to view it is like converting an application into a library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 people can just import your API and then call methods to control it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Frontend and Backend can communicate via APIs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make a new component, just define an API and everyone can use it (like a python library!)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HTTP is a network protocol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you send a letter you follow a protocol - a series of steps and rules - it is the same with HTTP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Important headers you need to write (like the address and name on a letter):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Hostname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Content type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Status code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97550" y="3452575"/>
            <a:ext cx="49980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/>
              <a:t>Important status code categories: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200</a:t>
            </a:r>
            <a:r>
              <a:rPr lang="en"/>
              <a:t>: </a:t>
            </a:r>
            <a:r>
              <a:rPr b="1" lang="en"/>
              <a:t>Success</a:t>
            </a:r>
            <a:endParaRPr b="1"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400</a:t>
            </a:r>
            <a:r>
              <a:rPr lang="en"/>
              <a:t>: </a:t>
            </a:r>
            <a:r>
              <a:rPr b="1" lang="en"/>
              <a:t>Client</a:t>
            </a:r>
            <a:r>
              <a:rPr lang="en"/>
              <a:t> error - the client is making a wrong request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500</a:t>
            </a:r>
            <a:r>
              <a:rPr lang="en"/>
              <a:t>: </a:t>
            </a:r>
            <a:r>
              <a:rPr b="1" lang="en"/>
              <a:t>Server</a:t>
            </a:r>
            <a:r>
              <a:rPr lang="en"/>
              <a:t> error - the server has a problem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848350" y="4478725"/>
            <a:ext cx="686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https://developer.mozilla.org/en-US/docs/Web/HTTP/Status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4450" y="3244076"/>
            <a:ext cx="61560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6067638" y="378857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2825" y="3134200"/>
            <a:ext cx="922000" cy="8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7467525" y="3912600"/>
            <a:ext cx="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HTTP messages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293200" y="4178575"/>
            <a:ext cx="517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https://www.restapitutorial.com/lessons/httpmethods.html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https://developer.mozilla.org/en-US/docs/Web/HTTP/Messages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94250" y="1428875"/>
            <a:ext cx="332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 /hello.htm HTTP/1.1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User-Agent: Mozilla/4.0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Host: www.tutorialspoint.com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Accept-Encoding: gzip, deflate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Connection: Keep-Alive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4353625" y="980700"/>
            <a:ext cx="3323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POST /redi/shop HTTP/1.1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Host: redi-school.org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Accept: application/json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Content-Type: application/json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Content-Length: 81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"Id": 78912,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"Customer": "Redi School",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"Quantity": 1,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"Price": 18.00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REST?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https://www.restapitutorial.com/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The problem</a:t>
            </a:r>
            <a:r>
              <a:rPr lang="en"/>
              <a:t>: the Internet was pure chaos, everyone made their own </a:t>
            </a:r>
            <a:r>
              <a:rPr b="1" lang="en"/>
              <a:t>APIs</a:t>
            </a:r>
            <a:r>
              <a:rPr lang="en"/>
              <a:t> and did whatever they wanted, so the apps were difficult to use.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297475" y="3041600"/>
            <a:ext cx="79416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was accepted as the standard of communication for web applications. It is a set of rules that you use when creating your API.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REST is usually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as underlying protocol.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 REST is like: how to write APIs using HTTP</a:t>
            </a:r>
            <a:endParaRPr b="0" i="1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268875" y="2340900"/>
            <a:ext cx="79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solution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make a standard for everyone to follow!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3" cy="36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REST - How it works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66325"/>
            <a:ext cx="8520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the HTTP verbs to define actions: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GET</a:t>
            </a:r>
            <a:r>
              <a:rPr lang="en"/>
              <a:t>: Get a resource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POST</a:t>
            </a:r>
            <a:r>
              <a:rPr lang="en"/>
              <a:t>: </a:t>
            </a:r>
            <a:r>
              <a:rPr b="1" lang="en"/>
              <a:t>Create</a:t>
            </a:r>
            <a:r>
              <a:rPr lang="en"/>
              <a:t> a resource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PUT</a:t>
            </a:r>
            <a:r>
              <a:rPr lang="en"/>
              <a:t>: </a:t>
            </a:r>
            <a:r>
              <a:rPr b="1" lang="en"/>
              <a:t>Update</a:t>
            </a:r>
            <a:r>
              <a:rPr lang="en"/>
              <a:t> a resource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DELETE</a:t>
            </a:r>
            <a:r>
              <a:rPr lang="en"/>
              <a:t>: Remove a resource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41325" y="3032675"/>
            <a:ext cx="8520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Creates a representation of our system in the body and headers of the HTTP messages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REST - What is a representation?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5780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 gives us standard methods and status codes everyone uses, but what about the body of the messages?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9567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REST we use a standard format for the messages such as JSON or XML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REST - What is a representation?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25780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 gives us standard methods and status codes everyone uses, but what about the body of the messages?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951075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REST we use a standard format for the messages such as JSON or XML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1343550" y="3626625"/>
            <a:ext cx="6247800" cy="1369800"/>
          </a:xfrm>
          <a:prstGeom prst="rect">
            <a:avLst/>
          </a:prstGeom>
          <a:noFill/>
          <a:ln cap="flat" cmpd="sng" w="19050">
            <a:solidFill>
              <a:srgbClr val="0196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"source": "user",</a:t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"text": "Cats make about 100 different sounds. Dogs make only about 10.",</a:t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"createdAt": "2018-01-15T21:20:00.003Z",</a:t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"source": "user",</a:t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"text": "Domestic cats spend about 70 percent of the day sleeping and 15 percent of the day grooming.",</a:t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"createdAt": "2018-01-14T21:20:02.750Z",</a:t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1275175" y="2766750"/>
            <a:ext cx="3797100" cy="4002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https://cat-fact.herokuapp.com/facts/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60650" y="2766750"/>
            <a:ext cx="993300" cy="40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227800" y="3774400"/>
            <a:ext cx="10590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1343550" y="3226425"/>
            <a:ext cx="6247800" cy="400200"/>
          </a:xfrm>
          <a:prstGeom prst="rect">
            <a:avLst/>
          </a:prstGeom>
          <a:noFill/>
          <a:ln cap="flat" cmpd="sng" w="19050">
            <a:solidFill>
              <a:srgbClr val="0196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Status: 200 OK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66325"/>
            <a:ext cx="8520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Let's look at some websites to see what is going on between our browser and the server.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Open the networking tab in Chrome developer tools and visit these websites</a:t>
            </a:r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Live experiments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448325" y="3606425"/>
            <a:ext cx="795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https://www.postman.com/cs-demo/workspace/public-rest-apis/collection/8854915-454a2dc7-dcbe-41cf-9bfa-da544fcd93a2?ctx=documentation</a:t>
            </a:r>
            <a:endParaRPr b="0" i="0" sz="9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(you need a postman account to use the collection)</a:t>
            </a:r>
            <a:endParaRPr b="0" i="0" sz="9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Optionally you can install this extension to view the JSON better:</a:t>
            </a:r>
            <a:br>
              <a:rPr b="0" i="0" lang="en" sz="9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9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https://chrome.google.com/webstore/detail/json-viewer/gbmdgpbipfallnflgajpaliibnhdgobh</a:t>
            </a:r>
            <a:endParaRPr b="0" i="0" sz="9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87125" y="2163325"/>
            <a:ext cx="755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https://cat-fact.herokuapp.com/facts/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https://www.anapioficeandfire.com/api/characters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https://www.anapioficeandfire.com/api/books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https://www.anapioficeandfire.com/api/house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Making our own server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266325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Flask</a:t>
            </a:r>
            <a:endParaRPr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FastAPI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https://fastapi.tiangolo.com/#installation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en"/>
              <a:t>Play with this!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3885000" y="563500"/>
            <a:ext cx="52194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$ cat server.py</a:t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from fastapi import FastAPI, Request, Response</a:t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 = FastAPI()</a:t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@app.get("/users/{item_id}")</a:t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def get_user(item_id: int, response: Response):</a:t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response.status_code = 200</a:t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{</a:t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"name":  "John Doe",</a:t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"user_id": item_id</a:t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REST APIs - 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learn today: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these words mean: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HTTP</a:t>
            </a:r>
            <a:endParaRPr b="1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API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applications are used on the </a:t>
            </a:r>
            <a:r>
              <a:rPr i="1" lang="en"/>
              <a:t>Internet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happening on the </a:t>
            </a:r>
            <a:r>
              <a:rPr i="1" lang="en"/>
              <a:t>network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Prerequisites: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Chrome browser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Before you go…</a:t>
            </a:r>
            <a:endParaRPr b="0"/>
          </a:p>
        </p:txBody>
      </p:sp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311700" y="311480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take 2 minutes to give us feedback on today’s lesson.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feedback is </a:t>
            </a:r>
            <a:r>
              <a:rPr b="1" lang="en" sz="1800">
                <a:solidFill>
                  <a:schemeClr val="accent4"/>
                </a:solidFill>
              </a:rPr>
              <a:t>anonymous</a:t>
            </a:r>
            <a:r>
              <a:rPr lang="en" sz="1800"/>
              <a:t> and only seen by </a:t>
            </a:r>
            <a:r>
              <a:rPr b="1" lang="en" sz="1800">
                <a:solidFill>
                  <a:schemeClr val="accent4"/>
                </a:solidFill>
              </a:rPr>
              <a:t>the DCP team</a:t>
            </a:r>
            <a:r>
              <a:rPr lang="en" sz="1800"/>
              <a:t>!</a:t>
            </a:r>
            <a:endParaRPr sz="1800"/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1610" r="-1609" t="0"/>
          <a:stretch/>
        </p:blipFill>
        <p:spPr>
          <a:xfrm>
            <a:off x="5292225" y="786302"/>
            <a:ext cx="3131550" cy="31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4604200" y="4120525"/>
            <a:ext cx="489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Scan	 the QR code or go to: </a:t>
            </a:r>
            <a:r>
              <a:rPr b="1" lang="en" sz="1600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https://redischool.typeform.com/lessonfeedback</a:t>
            </a:r>
            <a:r>
              <a:rPr b="1" lang="en"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6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an API? - </a:t>
            </a:r>
            <a:r>
              <a:rPr lang="en" u="sng"/>
              <a:t>A</a:t>
            </a:r>
            <a:r>
              <a:rPr lang="en"/>
              <a:t>pplication </a:t>
            </a:r>
            <a:r>
              <a:rPr lang="en" u="sng"/>
              <a:t>P</a:t>
            </a:r>
            <a:r>
              <a:rPr lang="en"/>
              <a:t>rogramming </a:t>
            </a:r>
            <a:r>
              <a:rPr lang="en" u="sng"/>
              <a:t>I</a:t>
            </a:r>
            <a:r>
              <a:rPr lang="en"/>
              <a:t>nterface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stands for - Application Programming Interface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make any application available for other programs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How? You define an API for the application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74975" y="2585900"/>
            <a:ext cx="3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0873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73476" cy="50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4" cy="483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HTTP? - A letter for the Internet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62350"/>
            <a:ext cx="85206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u="sng"/>
              <a:t>Headers</a:t>
            </a:r>
            <a:r>
              <a:rPr b="1" lang="en"/>
              <a:t> - think about a letter envelope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39025" y="1672350"/>
            <a:ext cx="42987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Contains information such as: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b="1" i="1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Address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for both receiver and sender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b="1" i="1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Names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of the sender and receiver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Stamps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9025" y="3282200"/>
            <a:ext cx="38397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u="sng"/>
              <a:t>Body</a:t>
            </a:r>
            <a:r>
              <a:rPr b="1" lang="en"/>
              <a:t> - the contents of a letter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79675" y="3748100"/>
            <a:ext cx="4298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Contains the information that you actually want to send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5944" l="0" r="0" t="0"/>
          <a:stretch/>
        </p:blipFill>
        <p:spPr>
          <a:xfrm>
            <a:off x="5557025" y="1262350"/>
            <a:ext cx="3275276" cy="170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setup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up Chrome with a new tab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 click on the start page -&gt; Inspect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Navigate to the ‘Network’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699" y="397125"/>
            <a:ext cx="2773837" cy="21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34650" y="4487650"/>
            <a:ext cx="88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Tutorial at: </a:t>
            </a:r>
            <a:r>
              <a:rPr b="0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https://developer.chrome.com/docs/devtools/network/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3688" y="2347675"/>
            <a:ext cx="2739826" cy="213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482661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