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PT Sans Narrow"/>
      <p:regular r:id="rId37"/>
      <p:bold r:id="rId38"/>
    </p:embeddedFont>
    <p:embeddedFont>
      <p:font typeface="Assistant"/>
      <p:regular r:id="rId39"/>
      <p:bold r:id="rId40"/>
    </p:embeddedFont>
    <p:embeddedFont>
      <p:font typeface="Helvetica Neue"/>
      <p:regular r:id="rId41"/>
      <p:bold r:id="rId42"/>
      <p:italic r:id="rId43"/>
      <p:boldItalic r:id="rId44"/>
    </p:embeddedFont>
    <p:embeddedFont>
      <p:font typeface="Roboto Mono"/>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4F5D12-686F-43FB-9B04-F9B29800724E}">
  <a:tblStyle styleId="{3F4F5D12-686F-43FB-9B04-F9B29800724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ssistant-bold.fntdata"/><Relationship Id="rId42" Type="http://schemas.openxmlformats.org/officeDocument/2006/relationships/font" Target="fonts/HelveticaNeue-bold.fntdata"/><Relationship Id="rId41" Type="http://schemas.openxmlformats.org/officeDocument/2006/relationships/font" Target="fonts/HelveticaNeue-regular.fntdata"/><Relationship Id="rId44" Type="http://schemas.openxmlformats.org/officeDocument/2006/relationships/font" Target="fonts/HelveticaNeue-boldItalic.fntdata"/><Relationship Id="rId43" Type="http://schemas.openxmlformats.org/officeDocument/2006/relationships/font" Target="fonts/HelveticaNeue-italic.fntdata"/><Relationship Id="rId46" Type="http://schemas.openxmlformats.org/officeDocument/2006/relationships/font" Target="fonts/RobotoMono-bold.fntdata"/><Relationship Id="rId45"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boldItalic.fntdata"/><Relationship Id="rId47" Type="http://schemas.openxmlformats.org/officeDocument/2006/relationships/font" Target="fonts/RobotoMono-italic.fntdata"/><Relationship Id="rId49"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oboto-regular.fntdata"/><Relationship Id="rId32" Type="http://schemas.openxmlformats.org/officeDocument/2006/relationships/slide" Target="slides/slide26.xml"/><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PTSansNarrow-regular.fntdata"/><Relationship Id="rId36" Type="http://schemas.openxmlformats.org/officeDocument/2006/relationships/font" Target="fonts/Roboto-boldItalic.fntdata"/><Relationship Id="rId39" Type="http://schemas.openxmlformats.org/officeDocument/2006/relationships/font" Target="fonts/Assistant-regular.fntdata"/><Relationship Id="rId38" Type="http://schemas.openxmlformats.org/officeDocument/2006/relationships/font" Target="fonts/PTSansNarrow-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aren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rgbClr val="FFFFFF"/>
                </a:highlight>
                <a:latin typeface="Roboto"/>
                <a:ea typeface="Roboto"/>
                <a:cs typeface="Roboto"/>
                <a:sym typeface="Roboto"/>
              </a:rPr>
              <a:t>Atomic, Consistent, Isolated, and Durable.</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GB" sz="1200">
                <a:solidFill>
                  <a:schemeClr val="dk1"/>
                </a:solidFill>
                <a:highlight>
                  <a:srgbClr val="FFFFFF"/>
                </a:highlight>
                <a:latin typeface="Roboto"/>
                <a:ea typeface="Roboto"/>
                <a:cs typeface="Roboto"/>
                <a:sym typeface="Roboto"/>
              </a:rPr>
              <a:t>The screenshot is of the beaver </a:t>
            </a:r>
            <a:r>
              <a:rPr lang="en-GB" sz="1800">
                <a:solidFill>
                  <a:srgbClr val="695D46"/>
                </a:solidFill>
                <a:latin typeface="Open Sans"/>
                <a:ea typeface="Open Sans"/>
                <a:cs typeface="Open Sans"/>
                <a:sym typeface="Open Sans"/>
              </a:rPr>
              <a:t>RDBMS </a:t>
            </a:r>
            <a:endParaRPr sz="120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Declarative: What I want to have</a:t>
            </a:r>
            <a:endParaRPr/>
          </a:p>
          <a:p>
            <a:pPr indent="0" lvl="0" marL="0" rtl="0" algn="l">
              <a:lnSpc>
                <a:spcPct val="100000"/>
              </a:lnSpc>
              <a:spcBef>
                <a:spcPts val="0"/>
              </a:spcBef>
              <a:spcAft>
                <a:spcPts val="0"/>
              </a:spcAft>
              <a:buSzPts val="1100"/>
              <a:buNone/>
            </a:pPr>
            <a:r>
              <a:rPr lang="en-GB"/>
              <a:t>Procedural: How do I want to have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Tell about using unix timestamp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8c245600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8c245600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When you run a program or a script,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GB"/>
              <a:t>Cloud databases are databases that are accessible from over the internet (think firebase from google) </a:t>
            </a:r>
            <a:endParaRPr/>
          </a:p>
          <a:p>
            <a:pPr indent="-279400" lvl="0" marL="457200" rtl="0" algn="l">
              <a:lnSpc>
                <a:spcPct val="100000"/>
              </a:lnSpc>
              <a:spcBef>
                <a:spcPts val="0"/>
              </a:spcBef>
              <a:spcAft>
                <a:spcPts val="0"/>
              </a:spcAft>
              <a:buSzPts val="800"/>
              <a:buChar char="●"/>
            </a:pPr>
            <a:r>
              <a:rPr lang="en-GB" sz="1200">
                <a:solidFill>
                  <a:srgbClr val="2D2D2D"/>
                </a:solidFill>
                <a:latin typeface="Helvetica Neue"/>
                <a:ea typeface="Helvetica Neue"/>
                <a:cs typeface="Helvetica Neue"/>
                <a:sym typeface="Helvetica Neue"/>
              </a:rPr>
              <a:t>Object-oriented databases are ones in which data is represented as objects and classes. An object is an item, such as a name or phone number, while a class is a group of objects. Object-oriented databases are a type of relational database. </a:t>
            </a:r>
            <a:endParaRPr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aren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aren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1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62" name="Shape 62"/>
        <p:cNvGrpSpPr/>
        <p:nvPr/>
      </p:nvGrpSpPr>
      <p:grpSpPr>
        <a:xfrm>
          <a:off x="0" y="0"/>
          <a:ext cx="0" cy="0"/>
          <a:chOff x="0" y="0"/>
          <a:chExt cx="0" cy="0"/>
        </a:xfrm>
      </p:grpSpPr>
      <p:sp>
        <p:nvSpPr>
          <p:cNvPr id="63" name="Google Shape;63;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4" name="Google Shape;64;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showMasterSp="0">
  <p:cSld name="Title &amp; Photo">
    <p:spTree>
      <p:nvGrpSpPr>
        <p:cNvPr id="66" name="Shape 66"/>
        <p:cNvGrpSpPr/>
        <p:nvPr/>
      </p:nvGrpSpPr>
      <p:grpSpPr>
        <a:xfrm>
          <a:off x="0" y="0"/>
          <a:ext cx="0" cy="0"/>
          <a:chOff x="0" y="0"/>
          <a:chExt cx="0" cy="0"/>
        </a:xfrm>
      </p:grpSpPr>
      <p:pic>
        <p:nvPicPr>
          <p:cNvPr descr="Image" id="67" name="Google Shape;67;p14"/>
          <p:cNvPicPr preferRelativeResize="0"/>
          <p:nvPr/>
        </p:nvPicPr>
        <p:blipFill rotWithShape="1">
          <a:blip r:embed="rId2">
            <a:alphaModFix/>
          </a:blip>
          <a:srcRect b="32491" l="0" r="0" t="0"/>
          <a:stretch/>
        </p:blipFill>
        <p:spPr>
          <a:xfrm>
            <a:off x="4769991" y="3400556"/>
            <a:ext cx="4401160" cy="1769428"/>
          </a:xfrm>
          <a:prstGeom prst="rect">
            <a:avLst/>
          </a:prstGeom>
          <a:noFill/>
          <a:ln>
            <a:noFill/>
          </a:ln>
        </p:spPr>
      </p:pic>
      <p:pic>
        <p:nvPicPr>
          <p:cNvPr descr="Image" id="68" name="Google Shape;68;p14"/>
          <p:cNvPicPr preferRelativeResize="0"/>
          <p:nvPr/>
        </p:nvPicPr>
        <p:blipFill rotWithShape="1">
          <a:blip r:embed="rId3">
            <a:alphaModFix/>
          </a:blip>
          <a:srcRect b="0" l="0" r="0" t="0"/>
          <a:stretch/>
        </p:blipFill>
        <p:spPr>
          <a:xfrm>
            <a:off x="235527" y="165300"/>
            <a:ext cx="1535796" cy="291421"/>
          </a:xfrm>
          <a:prstGeom prst="rect">
            <a:avLst/>
          </a:prstGeom>
          <a:noFill/>
          <a:ln>
            <a:noFill/>
          </a:ln>
        </p:spPr>
      </p:pic>
      <p:sp>
        <p:nvSpPr>
          <p:cNvPr id="69" name="Google Shape;69;p14"/>
          <p:cNvSpPr txBox="1"/>
          <p:nvPr>
            <p:ph idx="12" type="sldNum"/>
          </p:nvPr>
        </p:nvSpPr>
        <p:spPr>
          <a:xfrm>
            <a:off x="4500562" y="4905375"/>
            <a:ext cx="138300" cy="140400"/>
          </a:xfrm>
          <a:prstGeom prst="rect">
            <a:avLst/>
          </a:prstGeom>
          <a:noFill/>
          <a:ln>
            <a:noFill/>
          </a:ln>
        </p:spPr>
        <p:txBody>
          <a:bodyPr anchorCtr="0" anchor="b" bIns="19050" lIns="19050" spcFirstLastPara="1" rIns="19050" wrap="square" tIns="19050">
            <a:noAutofit/>
          </a:bodyPr>
          <a:lstStyle>
            <a:lvl1pPr indent="0" lvl="0"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1" name="Google Shape;3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4" name="Google Shape;34;p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1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 name="Google Shape;51;p1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hyperlink" Target="https://redischool.typeform.com/lessonfeedb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GB"/>
              <a:t>Introduction to Databases</a:t>
            </a:r>
            <a:endParaRPr/>
          </a:p>
        </p:txBody>
      </p:sp>
      <p:sp>
        <p:nvSpPr>
          <p:cNvPr id="75" name="Google Shape;75;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ReDI School</a:t>
            </a:r>
            <a:endParaRPr/>
          </a:p>
          <a:p>
            <a:pPr indent="0" lvl="0" marL="0" rtl="0" algn="ctr">
              <a:lnSpc>
                <a:spcPct val="100000"/>
              </a:lnSpc>
              <a:spcBef>
                <a:spcPts val="0"/>
              </a:spcBef>
              <a:spcAft>
                <a:spcPts val="0"/>
              </a:spcAft>
              <a:buSzPts val="2400"/>
              <a:buNone/>
            </a:pPr>
            <a:r>
              <a:rPr lang="en-GB"/>
              <a:t>Autumn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They are a type of a database that are composed of tables and relationships between them.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45" name="Google Shape;145;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Relational Databases</a:t>
            </a:r>
            <a:endParaRPr/>
          </a:p>
        </p:txBody>
      </p:sp>
      <p:pic>
        <p:nvPicPr>
          <p:cNvPr id="146" name="Google Shape;146;p24"/>
          <p:cNvPicPr preferRelativeResize="0"/>
          <p:nvPr/>
        </p:nvPicPr>
        <p:blipFill rotWithShape="1">
          <a:blip r:embed="rId3">
            <a:alphaModFix/>
          </a:blip>
          <a:srcRect b="0" l="504" r="502" t="0"/>
          <a:stretch/>
        </p:blipFill>
        <p:spPr>
          <a:xfrm>
            <a:off x="1152975" y="2231400"/>
            <a:ext cx="7105650" cy="2495550"/>
          </a:xfrm>
          <a:prstGeom prst="rect">
            <a:avLst/>
          </a:prstGeom>
          <a:noFill/>
          <a:ln>
            <a:noFill/>
          </a:ln>
        </p:spPr>
      </p:pic>
      <p:pic>
        <p:nvPicPr>
          <p:cNvPr id="147" name="Google Shape;147;p24"/>
          <p:cNvPicPr preferRelativeResize="0"/>
          <p:nvPr/>
        </p:nvPicPr>
        <p:blipFill rotWithShape="1">
          <a:blip r:embed="rId4">
            <a:alphaModFix/>
          </a:blip>
          <a:srcRect b="0" l="0" r="0" t="0"/>
          <a:stretch/>
        </p:blipFill>
        <p:spPr>
          <a:xfrm>
            <a:off x="8322025" y="4216675"/>
            <a:ext cx="510275" cy="51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724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GB"/>
              <a:t>Architecture Overview</a:t>
            </a:r>
            <a:endParaRPr/>
          </a:p>
        </p:txBody>
      </p:sp>
      <p:pic>
        <p:nvPicPr>
          <p:cNvPr id="153" name="Google Shape;153;p25"/>
          <p:cNvPicPr preferRelativeResize="0"/>
          <p:nvPr/>
        </p:nvPicPr>
        <p:blipFill rotWithShape="1">
          <a:blip r:embed="rId3">
            <a:alphaModFix/>
          </a:blip>
          <a:srcRect b="0" l="0" r="0" t="0"/>
          <a:stretch/>
        </p:blipFill>
        <p:spPr>
          <a:xfrm>
            <a:off x="1125125" y="1547975"/>
            <a:ext cx="7097750" cy="222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Language used interact with most RDBM systems</a:t>
            </a:r>
            <a:br>
              <a:rPr lang="en-GB"/>
            </a:br>
            <a:r>
              <a:rPr b="1" lang="en-GB"/>
              <a:t>Declarative language</a:t>
            </a:r>
            <a:r>
              <a:rPr lang="en-GB"/>
              <a:t> - tell the system </a:t>
            </a:r>
            <a:r>
              <a:rPr b="1" lang="en-GB" u="sng"/>
              <a:t>what</a:t>
            </a:r>
            <a:r>
              <a:rPr lang="en-GB"/>
              <a:t> you want, not </a:t>
            </a:r>
            <a:r>
              <a:rPr i="1" lang="en-GB" u="sng"/>
              <a:t>how</a:t>
            </a:r>
            <a:r>
              <a:rPr lang="en-GB"/>
              <a:t> it should be done (similar to HTML/CSS from this perspective)</a:t>
            </a:r>
            <a:endParaRPr u="sng"/>
          </a:p>
          <a:p>
            <a:pPr indent="-342900" lvl="0" marL="457200" rtl="0" algn="l">
              <a:lnSpc>
                <a:spcPct val="115000"/>
              </a:lnSpc>
              <a:spcBef>
                <a:spcPts val="1600"/>
              </a:spcBef>
              <a:spcAft>
                <a:spcPts val="0"/>
              </a:spcAft>
              <a:buSzPts val="1800"/>
              <a:buChar char="●"/>
            </a:pPr>
            <a:r>
              <a:rPr lang="en-GB"/>
              <a:t>Declarative: “Give me the title of all PC games released this year”</a:t>
            </a:r>
            <a:endParaRPr/>
          </a:p>
          <a:p>
            <a:pPr indent="-342900" lvl="0" marL="457200" rtl="0" algn="l">
              <a:lnSpc>
                <a:spcPct val="115000"/>
              </a:lnSpc>
              <a:spcBef>
                <a:spcPts val="0"/>
              </a:spcBef>
              <a:spcAft>
                <a:spcPts val="0"/>
              </a:spcAft>
              <a:buSzPts val="1800"/>
              <a:buChar char="●"/>
            </a:pPr>
            <a:r>
              <a:rPr lang="en-GB"/>
              <a:t>Procedural: “For each game in games collection, if current game equals to current year, add title to the result, then return result”</a:t>
            </a:r>
            <a:endParaRPr/>
          </a:p>
          <a:p>
            <a:pPr indent="0" lvl="0" marL="0" rtl="0" algn="l">
              <a:lnSpc>
                <a:spcPct val="115000"/>
              </a:lnSpc>
              <a:spcBef>
                <a:spcPts val="1600"/>
              </a:spcBef>
              <a:spcAft>
                <a:spcPts val="1600"/>
              </a:spcAft>
              <a:buSzPts val="1800"/>
              <a:buNone/>
            </a:pPr>
            <a:r>
              <a:rPr b="1" lang="en-GB"/>
              <a:t>Important</a:t>
            </a:r>
            <a:r>
              <a:rPr lang="en-GB"/>
              <a:t>: It is up to each RDBMS how it handles the query. This can lead to differences in syntax, capabilities and performance tuning between various RDBM systems (e.g.: Oracle, MySQL, MS SQL, SQLite, Postgres)</a:t>
            </a:r>
            <a:endParaRPr/>
          </a:p>
        </p:txBody>
      </p:sp>
      <p:sp>
        <p:nvSpPr>
          <p:cNvPr id="159" name="Google Shape;159;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Understanding SQL (Structured Query Language)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311700" y="1266325"/>
            <a:ext cx="8749800" cy="38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Commands within SQL are divided into several different types:</a:t>
            </a:r>
            <a:endParaRPr/>
          </a:p>
          <a:p>
            <a:pPr indent="-323850" lvl="0" marL="457200" rtl="0" algn="l">
              <a:lnSpc>
                <a:spcPct val="115000"/>
              </a:lnSpc>
              <a:spcBef>
                <a:spcPts val="0"/>
              </a:spcBef>
              <a:spcAft>
                <a:spcPts val="0"/>
              </a:spcAft>
              <a:buSzPts val="1500"/>
              <a:buChar char="●"/>
            </a:pPr>
            <a:r>
              <a:rPr b="1" lang="en-GB" sz="1500"/>
              <a:t>Data Definition Language (DDL):</a:t>
            </a:r>
            <a:r>
              <a:rPr lang="en-GB" sz="1500"/>
              <a:t> commands are also called data definition commands because they are used to define data tables. </a:t>
            </a:r>
            <a:endParaRPr sz="1500"/>
          </a:p>
          <a:p>
            <a:pPr indent="-323850" lvl="0" marL="457200" rtl="0" algn="l">
              <a:lnSpc>
                <a:spcPct val="115000"/>
              </a:lnSpc>
              <a:spcBef>
                <a:spcPts val="0"/>
              </a:spcBef>
              <a:spcAft>
                <a:spcPts val="0"/>
              </a:spcAft>
              <a:buSzPts val="1500"/>
              <a:buChar char="●"/>
            </a:pPr>
            <a:r>
              <a:rPr b="1" lang="en-GB" sz="1500"/>
              <a:t>Data Manipulation Language (DML):</a:t>
            </a:r>
            <a:r>
              <a:rPr lang="en-GB" sz="1500"/>
              <a:t> commands are used to manipulate data in existing tables by adding, changing or removing data. Unlike DDL commands that define how data is stored, DML commands operate in the tables defined with DDL commands. </a:t>
            </a:r>
            <a:endParaRPr sz="1500"/>
          </a:p>
          <a:p>
            <a:pPr indent="-323850" lvl="0" marL="457200" rtl="0" algn="l">
              <a:lnSpc>
                <a:spcPct val="115000"/>
              </a:lnSpc>
              <a:spcBef>
                <a:spcPts val="0"/>
              </a:spcBef>
              <a:spcAft>
                <a:spcPts val="0"/>
              </a:spcAft>
              <a:buSzPts val="1500"/>
              <a:buChar char="●"/>
            </a:pPr>
            <a:r>
              <a:rPr b="1" lang="en-GB" sz="1500"/>
              <a:t>Data Query Language (DQL):</a:t>
            </a:r>
            <a:r>
              <a:rPr lang="en-GB" sz="1500"/>
              <a:t> consists of just one command, </a:t>
            </a:r>
            <a:r>
              <a:rPr lang="en-GB" sz="1500">
                <a:solidFill>
                  <a:srgbClr val="4A86E8"/>
                </a:solidFill>
              </a:rPr>
              <a:t>SELECT</a:t>
            </a:r>
            <a:r>
              <a:rPr lang="en-GB" sz="1500"/>
              <a:t>, used to get specific data from tables. This command is sometimes grouped with the DML commands. </a:t>
            </a:r>
            <a:endParaRPr sz="1500"/>
          </a:p>
          <a:p>
            <a:pPr indent="-323850" lvl="0" marL="457200" rtl="0" algn="l">
              <a:lnSpc>
                <a:spcPct val="115000"/>
              </a:lnSpc>
              <a:spcBef>
                <a:spcPts val="0"/>
              </a:spcBef>
              <a:spcAft>
                <a:spcPts val="0"/>
              </a:spcAft>
              <a:buSzPts val="1500"/>
              <a:buChar char="●"/>
            </a:pPr>
            <a:r>
              <a:rPr b="1" lang="en-GB" sz="1500"/>
              <a:t>Data Control Language (DCL):</a:t>
            </a:r>
            <a:r>
              <a:rPr lang="en-GB" sz="1500"/>
              <a:t> commands are used to grant or revoke user access privileges. </a:t>
            </a:r>
            <a:endParaRPr sz="1500"/>
          </a:p>
          <a:p>
            <a:pPr indent="-323850" lvl="0" marL="457200" rtl="0" algn="l">
              <a:lnSpc>
                <a:spcPct val="115000"/>
              </a:lnSpc>
              <a:spcBef>
                <a:spcPts val="0"/>
              </a:spcBef>
              <a:spcAft>
                <a:spcPts val="0"/>
              </a:spcAft>
              <a:buSzPts val="1500"/>
              <a:buChar char="●"/>
            </a:pPr>
            <a:r>
              <a:rPr b="1" lang="en-GB" sz="1500"/>
              <a:t>Transaction Control Language(TCL):</a:t>
            </a:r>
            <a:r>
              <a:rPr lang="en-GB" sz="1500"/>
              <a:t> commands are used to change the state of some data , for example, to COMMIT transaction changes or to ROLLBACK transaction changes.</a:t>
            </a:r>
            <a:endParaRPr sz="1500"/>
          </a:p>
        </p:txBody>
      </p:sp>
      <p:sp>
        <p:nvSpPr>
          <p:cNvPr id="165" name="Google Shape;165;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Understanding SQL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63000" y="1482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SQLite</a:t>
            </a:r>
            <a:endParaRPr/>
          </a:p>
        </p:txBody>
      </p:sp>
      <p:sp>
        <p:nvSpPr>
          <p:cNvPr id="171" name="Google Shape;171;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SQLite is a C-language library that implements a small, fast, self-contained, high-reliability, full-featured, SQL database engine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GB"/>
              <a:t>SQLite has many RDBMS to interact with like dbeaver and SQLiteStudio</a:t>
            </a:r>
            <a:endParaRPr/>
          </a:p>
          <a:p>
            <a:pPr indent="0" lvl="0" marL="0" rtl="0" algn="l">
              <a:lnSpc>
                <a:spcPct val="115000"/>
              </a:lnSpc>
              <a:spcBef>
                <a:spcPts val="1600"/>
              </a:spcBef>
              <a:spcAft>
                <a:spcPts val="0"/>
              </a:spcAft>
              <a:buSzPts val="1800"/>
              <a:buNone/>
            </a:pPr>
            <a:r>
              <a:rPr lang="en-GB"/>
              <a:t>Why using SQLite?</a:t>
            </a:r>
            <a:endParaRPr/>
          </a:p>
          <a:p>
            <a:pPr indent="-336550" lvl="0" marL="457200" rtl="0" algn="l">
              <a:lnSpc>
                <a:spcPct val="115000"/>
              </a:lnSpc>
              <a:spcBef>
                <a:spcPts val="1600"/>
              </a:spcBef>
              <a:spcAft>
                <a:spcPts val="0"/>
              </a:spcAft>
              <a:buSzPts val="1700"/>
              <a:buChar char="●"/>
            </a:pPr>
            <a:r>
              <a:rPr lang="en-GB" sz="1700"/>
              <a:t>Serverless</a:t>
            </a:r>
            <a:endParaRPr sz="1700"/>
          </a:p>
          <a:p>
            <a:pPr indent="-336550" lvl="0" marL="457200" rtl="0" algn="l">
              <a:lnSpc>
                <a:spcPct val="115000"/>
              </a:lnSpc>
              <a:spcBef>
                <a:spcPts val="0"/>
              </a:spcBef>
              <a:spcAft>
                <a:spcPts val="0"/>
              </a:spcAft>
              <a:buSzPts val="1700"/>
              <a:buChar char="●"/>
            </a:pPr>
            <a:r>
              <a:rPr lang="en-GB" sz="1700"/>
              <a:t>Self-contained</a:t>
            </a:r>
            <a:endParaRPr sz="1700"/>
          </a:p>
          <a:p>
            <a:pPr indent="-336550" lvl="0" marL="457200" rtl="0" algn="l">
              <a:lnSpc>
                <a:spcPct val="115000"/>
              </a:lnSpc>
              <a:spcBef>
                <a:spcPts val="0"/>
              </a:spcBef>
              <a:spcAft>
                <a:spcPts val="0"/>
              </a:spcAft>
              <a:buSzPts val="1700"/>
              <a:buChar char="●"/>
            </a:pPr>
            <a:r>
              <a:rPr lang="en-GB" sz="1700"/>
              <a:t>Zero-configuration</a:t>
            </a:r>
            <a:endParaRPr sz="1700"/>
          </a:p>
          <a:p>
            <a:pPr indent="-336550" lvl="0" marL="457200" rtl="0" algn="l">
              <a:lnSpc>
                <a:spcPct val="115000"/>
              </a:lnSpc>
              <a:spcBef>
                <a:spcPts val="0"/>
              </a:spcBef>
              <a:spcAft>
                <a:spcPts val="0"/>
              </a:spcAft>
              <a:buSzPts val="1700"/>
              <a:buChar char="●"/>
            </a:pPr>
            <a:r>
              <a:rPr lang="en-GB" sz="1700"/>
              <a:t>Transactional</a:t>
            </a:r>
            <a:endParaRPr sz="1700"/>
          </a:p>
          <a:p>
            <a:pPr indent="0" lvl="0" marL="0" rtl="0" algn="l">
              <a:lnSpc>
                <a:spcPct val="115000"/>
              </a:lnSpc>
              <a:spcBef>
                <a:spcPts val="1600"/>
              </a:spcBef>
              <a:spcAft>
                <a:spcPts val="1600"/>
              </a:spcAft>
              <a:buSzPts val="1800"/>
              <a:buNone/>
            </a:pPr>
            <a:r>
              <a:t/>
            </a:r>
            <a:endParaRPr/>
          </a:p>
        </p:txBody>
      </p:sp>
      <p:pic>
        <p:nvPicPr>
          <p:cNvPr id="172" name="Google Shape;172;p28"/>
          <p:cNvPicPr preferRelativeResize="0"/>
          <p:nvPr/>
        </p:nvPicPr>
        <p:blipFill rotWithShape="1">
          <a:blip r:embed="rId3">
            <a:alphaModFix/>
          </a:blip>
          <a:srcRect b="0" l="0" r="0" t="0"/>
          <a:stretch/>
        </p:blipFill>
        <p:spPr>
          <a:xfrm>
            <a:off x="3810000" y="2653049"/>
            <a:ext cx="4334326" cy="2342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12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What is the difference between Declarative and Procedural programming languages</a:t>
            </a:r>
            <a:endParaRPr/>
          </a:p>
        </p:txBody>
      </p:sp>
      <p:pic>
        <p:nvPicPr>
          <p:cNvPr id="178" name="Google Shape;178;p29"/>
          <p:cNvPicPr preferRelativeResize="0"/>
          <p:nvPr/>
        </p:nvPicPr>
        <p:blipFill rotWithShape="1">
          <a:blip r:embed="rId3">
            <a:alphaModFix/>
          </a:blip>
          <a:srcRect b="0" l="0" r="0" t="0"/>
          <a:stretch/>
        </p:blipFill>
        <p:spPr>
          <a:xfrm>
            <a:off x="7812325" y="2957325"/>
            <a:ext cx="977525" cy="1611700"/>
          </a:xfrm>
          <a:prstGeom prst="rect">
            <a:avLst/>
          </a:prstGeom>
          <a:noFill/>
          <a:ln>
            <a:noFill/>
          </a:ln>
        </p:spPr>
      </p:pic>
      <p:pic>
        <p:nvPicPr>
          <p:cNvPr id="179" name="Google Shape;179;p29"/>
          <p:cNvPicPr preferRelativeResize="0"/>
          <p:nvPr/>
        </p:nvPicPr>
        <p:blipFill rotWithShape="1">
          <a:blip r:embed="rId4">
            <a:alphaModFix/>
          </a:blip>
          <a:srcRect b="0" l="0" r="0" t="0"/>
          <a:stretch/>
        </p:blipFill>
        <p:spPr>
          <a:xfrm>
            <a:off x="1947863" y="2043725"/>
            <a:ext cx="5248275" cy="257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p:nvPr/>
        </p:nvSpPr>
        <p:spPr>
          <a:xfrm>
            <a:off x="150" y="0"/>
            <a:ext cx="9144000" cy="5056500"/>
          </a:xfrm>
          <a:prstGeom prst="rect">
            <a:avLst/>
          </a:prstGeom>
          <a:solidFill>
            <a:srgbClr val="FFFCED"/>
          </a:solidFill>
          <a:ln cap="flat" cmpd="sng" w="9525">
            <a:solidFill>
              <a:srgbClr val="FFFC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p30"/>
          <p:cNvPicPr preferRelativeResize="0"/>
          <p:nvPr/>
        </p:nvPicPr>
        <p:blipFill rotWithShape="1">
          <a:blip r:embed="rId3">
            <a:alphaModFix/>
          </a:blip>
          <a:srcRect b="0" l="0" r="0" t="0"/>
          <a:stretch/>
        </p:blipFill>
        <p:spPr>
          <a:xfrm>
            <a:off x="2190900" y="147000"/>
            <a:ext cx="4762500" cy="476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263000" y="1482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SQLite</a:t>
            </a:r>
            <a:endParaRPr/>
          </a:p>
        </p:txBody>
      </p:sp>
      <p:sp>
        <p:nvSpPr>
          <p:cNvPr id="191" name="Google Shape;191;p31"/>
          <p:cNvSpPr txBox="1"/>
          <p:nvPr>
            <p:ph idx="1" type="body"/>
          </p:nvPr>
        </p:nvSpPr>
        <p:spPr>
          <a:xfrm>
            <a:off x="263000" y="855625"/>
            <a:ext cx="8749800" cy="38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Practical example (Learning by doing)</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1402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Data Types in SQLite</a:t>
            </a:r>
            <a:endParaRPr/>
          </a:p>
        </p:txBody>
      </p:sp>
      <p:sp>
        <p:nvSpPr>
          <p:cNvPr id="197" name="Google Shape;197;p32"/>
          <p:cNvSpPr txBox="1"/>
          <p:nvPr>
            <p:ph idx="1" type="body"/>
          </p:nvPr>
        </p:nvSpPr>
        <p:spPr>
          <a:xfrm>
            <a:off x="311700" y="809125"/>
            <a:ext cx="8520600" cy="402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Relational databases are about storing data in homogeneous tables</a:t>
            </a:r>
            <a:br>
              <a:rPr lang="en-GB"/>
            </a:br>
            <a:r>
              <a:rPr lang="en-GB"/>
              <a:t>Each column in each table has a </a:t>
            </a:r>
            <a:r>
              <a:rPr b="1" lang="en-GB"/>
              <a:t>defined type</a:t>
            </a:r>
            <a:endParaRPr/>
          </a:p>
          <a:p>
            <a:pPr indent="0" lvl="0" marL="0" rtl="0" algn="l">
              <a:lnSpc>
                <a:spcPct val="115000"/>
              </a:lnSpc>
              <a:spcBef>
                <a:spcPts val="1600"/>
              </a:spcBef>
              <a:spcAft>
                <a:spcPts val="0"/>
              </a:spcAft>
              <a:buSzPts val="1800"/>
              <a:buNone/>
            </a:pPr>
            <a:r>
              <a:rPr lang="en-GB"/>
              <a:t>Types are specific for each RDBM system. SQLite is very minimalistic:</a:t>
            </a:r>
            <a:endParaRPr/>
          </a:p>
          <a:p>
            <a:pPr indent="-330200" lvl="0" marL="457200" rtl="0" algn="l">
              <a:lnSpc>
                <a:spcPct val="115000"/>
              </a:lnSpc>
              <a:spcBef>
                <a:spcPts val="1600"/>
              </a:spcBef>
              <a:spcAft>
                <a:spcPts val="0"/>
              </a:spcAft>
              <a:buSzPts val="1600"/>
              <a:buChar char="●"/>
            </a:pPr>
            <a:r>
              <a:rPr lang="en-GB" sz="1600"/>
              <a:t>INTEGER - store integer values (e.g.: -5, 10, 0, 232, etc.) (1B, 2B, 3B, 4B, 6B, 8B)</a:t>
            </a:r>
            <a:endParaRPr sz="1600"/>
          </a:p>
          <a:p>
            <a:pPr indent="-330200" lvl="0" marL="457200" rtl="0" algn="l">
              <a:lnSpc>
                <a:spcPct val="115000"/>
              </a:lnSpc>
              <a:spcBef>
                <a:spcPts val="0"/>
              </a:spcBef>
              <a:spcAft>
                <a:spcPts val="0"/>
              </a:spcAft>
              <a:buSzPts val="1600"/>
              <a:buChar char="●"/>
            </a:pPr>
            <a:r>
              <a:rPr lang="en-GB" sz="1600"/>
              <a:t>REAL - store a floating-point value (e.g: 2.37, -1.33, 23.0, etc.) (8B IEEE)</a:t>
            </a:r>
            <a:endParaRPr sz="1600"/>
          </a:p>
          <a:p>
            <a:pPr indent="-330200" lvl="0" marL="457200" rtl="0" algn="l">
              <a:lnSpc>
                <a:spcPct val="115000"/>
              </a:lnSpc>
              <a:spcBef>
                <a:spcPts val="0"/>
              </a:spcBef>
              <a:spcAft>
                <a:spcPts val="0"/>
              </a:spcAft>
              <a:buSzPts val="1600"/>
              <a:buChar char="●"/>
            </a:pPr>
            <a:r>
              <a:rPr lang="en-GB" sz="1600"/>
              <a:t>TEXT - text string stored using database encoding (UTF-8, UTF-16BE, UTF-16LE)</a:t>
            </a:r>
            <a:endParaRPr sz="1600"/>
          </a:p>
          <a:p>
            <a:pPr indent="-330200" lvl="0" marL="457200" rtl="0" algn="l">
              <a:lnSpc>
                <a:spcPct val="115000"/>
              </a:lnSpc>
              <a:spcBef>
                <a:spcPts val="0"/>
              </a:spcBef>
              <a:spcAft>
                <a:spcPts val="0"/>
              </a:spcAft>
              <a:buSzPts val="1600"/>
              <a:buChar char="●"/>
            </a:pPr>
            <a:r>
              <a:rPr lang="en-GB" sz="1600"/>
              <a:t>BLOB - raw data stored exactly as inputted (think of this as raw bytes)</a:t>
            </a:r>
            <a:endParaRPr sz="1600"/>
          </a:p>
          <a:p>
            <a:pPr indent="0" lvl="0" marL="0" rtl="0" algn="l">
              <a:lnSpc>
                <a:spcPct val="115000"/>
              </a:lnSpc>
              <a:spcBef>
                <a:spcPts val="1600"/>
              </a:spcBef>
              <a:spcAft>
                <a:spcPts val="0"/>
              </a:spcAft>
              <a:buSzPts val="1800"/>
              <a:buNone/>
            </a:pPr>
            <a:r>
              <a:rPr lang="en-GB"/>
              <a:t>SQLite misses two important data types:</a:t>
            </a:r>
            <a:endParaRPr/>
          </a:p>
          <a:p>
            <a:pPr indent="-342900" lvl="0" marL="457200" rtl="0" algn="l">
              <a:lnSpc>
                <a:spcPct val="115000"/>
              </a:lnSpc>
              <a:spcBef>
                <a:spcPts val="1600"/>
              </a:spcBef>
              <a:spcAft>
                <a:spcPts val="0"/>
              </a:spcAft>
              <a:buSzPts val="1800"/>
              <a:buChar char="●"/>
            </a:pPr>
            <a:r>
              <a:rPr lang="en-GB"/>
              <a:t>BOOLEAN - can be stored as an integer (1 - TRUE, 0 - FALSE)</a:t>
            </a:r>
            <a:endParaRPr/>
          </a:p>
          <a:p>
            <a:pPr indent="-342900" lvl="0" marL="457200" rtl="0" algn="l">
              <a:lnSpc>
                <a:spcPct val="115000"/>
              </a:lnSpc>
              <a:spcBef>
                <a:spcPts val="0"/>
              </a:spcBef>
              <a:spcAft>
                <a:spcPts val="0"/>
              </a:spcAft>
              <a:buSzPts val="1800"/>
              <a:buChar char="●"/>
            </a:pPr>
            <a:r>
              <a:rPr lang="en-GB"/>
              <a:t>DATE &amp; TIME - we will need to look into creative alternatives later 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2164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The power of NULL</a:t>
            </a:r>
            <a:endParaRPr/>
          </a:p>
        </p:txBody>
      </p:sp>
      <p:sp>
        <p:nvSpPr>
          <p:cNvPr id="203" name="Google Shape;203;p33"/>
          <p:cNvSpPr txBox="1"/>
          <p:nvPr>
            <p:ph idx="1" type="body"/>
          </p:nvPr>
        </p:nvSpPr>
        <p:spPr>
          <a:xfrm>
            <a:off x="311700" y="1037725"/>
            <a:ext cx="8520600" cy="37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When defining a column, it is possible to define if it is </a:t>
            </a:r>
            <a:r>
              <a:rPr b="1" lang="en-GB"/>
              <a:t>nullable </a:t>
            </a:r>
            <a:r>
              <a:rPr lang="en-GB"/>
              <a:t>or not</a:t>
            </a:r>
            <a:br>
              <a:rPr lang="en-GB"/>
            </a:br>
            <a:r>
              <a:rPr lang="en-GB"/>
              <a:t>Nullable columns allow “NULL” values to be stored</a:t>
            </a:r>
            <a:endParaRPr/>
          </a:p>
          <a:p>
            <a:pPr indent="0" lvl="0" marL="0" rtl="0" algn="l">
              <a:lnSpc>
                <a:spcPct val="115000"/>
              </a:lnSpc>
              <a:spcBef>
                <a:spcPts val="1600"/>
              </a:spcBef>
              <a:spcAft>
                <a:spcPts val="0"/>
              </a:spcAft>
              <a:buSzPts val="1800"/>
              <a:buNone/>
            </a:pPr>
            <a:r>
              <a:rPr b="1" lang="en-GB"/>
              <a:t>What is NULL?</a:t>
            </a:r>
            <a:endParaRPr/>
          </a:p>
          <a:p>
            <a:pPr indent="-342900" lvl="0" marL="457200" rtl="0" algn="l">
              <a:lnSpc>
                <a:spcPct val="115000"/>
              </a:lnSpc>
              <a:spcBef>
                <a:spcPts val="1600"/>
              </a:spcBef>
              <a:spcAft>
                <a:spcPts val="0"/>
              </a:spcAft>
              <a:buSzPts val="1800"/>
              <a:buChar char="●"/>
            </a:pPr>
            <a:r>
              <a:rPr lang="en-GB"/>
              <a:t>It is meant to indicate the </a:t>
            </a:r>
            <a:r>
              <a:rPr b="1" lang="en-GB"/>
              <a:t>absence of a value</a:t>
            </a:r>
            <a:r>
              <a:rPr lang="en-GB"/>
              <a:t> for a specific field</a:t>
            </a:r>
            <a:endParaRPr/>
          </a:p>
          <a:p>
            <a:pPr indent="-342900" lvl="0" marL="457200" rtl="0" algn="l">
              <a:lnSpc>
                <a:spcPct val="115000"/>
              </a:lnSpc>
              <a:spcBef>
                <a:spcPts val="0"/>
              </a:spcBef>
              <a:spcAft>
                <a:spcPts val="0"/>
              </a:spcAft>
              <a:buSzPts val="1800"/>
              <a:buChar char="●"/>
            </a:pPr>
            <a:r>
              <a:rPr lang="en-GB"/>
              <a:t>Most RDBM systems treat it as a special value</a:t>
            </a:r>
            <a:endParaRPr/>
          </a:p>
          <a:p>
            <a:pPr indent="-342900" lvl="0" marL="457200" rtl="0" algn="l">
              <a:lnSpc>
                <a:spcPct val="115000"/>
              </a:lnSpc>
              <a:spcBef>
                <a:spcPts val="0"/>
              </a:spcBef>
              <a:spcAft>
                <a:spcPts val="0"/>
              </a:spcAft>
              <a:buClr>
                <a:srgbClr val="FF0000"/>
              </a:buClr>
              <a:buSzPts val="1800"/>
              <a:buChar char="●"/>
            </a:pPr>
            <a:r>
              <a:rPr lang="en-GB">
                <a:solidFill>
                  <a:srgbClr val="FF0000"/>
                </a:solidFill>
              </a:rPr>
              <a:t>It is not the same with 0, “”, “NULL”, 0.00 or other ‘equivalent’ values</a:t>
            </a:r>
            <a:endParaRPr>
              <a:solidFill>
                <a:srgbClr val="FF0000"/>
              </a:solidFill>
            </a:endParaRPr>
          </a:p>
          <a:p>
            <a:pPr indent="-342900" lvl="0" marL="457200" rtl="0" algn="l">
              <a:lnSpc>
                <a:spcPct val="115000"/>
              </a:lnSpc>
              <a:spcBef>
                <a:spcPts val="0"/>
              </a:spcBef>
              <a:spcAft>
                <a:spcPts val="0"/>
              </a:spcAft>
              <a:buSzPts val="1800"/>
              <a:buChar char="●"/>
            </a:pPr>
            <a:r>
              <a:rPr lang="en-GB"/>
              <a:t>Requires special syntax to operate with (keep in mind for now!)</a:t>
            </a:r>
            <a:endParaRPr/>
          </a:p>
          <a:p>
            <a:pPr indent="0" lvl="0" marL="0" rtl="0" algn="l">
              <a:lnSpc>
                <a:spcPct val="115000"/>
              </a:lnSpc>
              <a:spcBef>
                <a:spcPts val="1600"/>
              </a:spcBef>
              <a:spcAft>
                <a:spcPts val="1600"/>
              </a:spcAft>
              <a:buSzPts val="1800"/>
              <a:buNone/>
            </a:pPr>
            <a:r>
              <a:rPr b="1" lang="en-GB"/>
              <a:t>Be careful</a:t>
            </a:r>
            <a:r>
              <a:rPr lang="en-GB"/>
              <a:t> - when inserting a new row, you must always specify a value for non-nullable columns (or take advantage of DEFAULT values)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What is this lesson about?</a:t>
            </a:r>
            <a:endParaRPr/>
          </a:p>
        </p:txBody>
      </p:sp>
      <p:sp>
        <p:nvSpPr>
          <p:cNvPr id="81" name="Google Shape;81;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Today we introduce </a:t>
            </a:r>
            <a:r>
              <a:rPr b="1" lang="en-GB"/>
              <a:t>databases</a:t>
            </a:r>
            <a:endParaRPr/>
          </a:p>
          <a:p>
            <a:pPr indent="0" lvl="0" marL="0" rtl="0" algn="l">
              <a:lnSpc>
                <a:spcPct val="115000"/>
              </a:lnSpc>
              <a:spcBef>
                <a:spcPts val="1600"/>
              </a:spcBef>
              <a:spcAft>
                <a:spcPts val="0"/>
              </a:spcAft>
              <a:buSzPts val="1800"/>
              <a:buNone/>
            </a:pPr>
            <a:r>
              <a:rPr lang="en-GB"/>
              <a:t>We will talk about the following topics today</a:t>
            </a:r>
            <a:endParaRPr/>
          </a:p>
          <a:p>
            <a:pPr indent="-342900" lvl="0" marL="457200" rtl="0" algn="l">
              <a:lnSpc>
                <a:spcPct val="115000"/>
              </a:lnSpc>
              <a:spcBef>
                <a:spcPts val="1600"/>
              </a:spcBef>
              <a:spcAft>
                <a:spcPts val="0"/>
              </a:spcAft>
              <a:buSzPts val="1800"/>
              <a:buChar char="●"/>
            </a:pPr>
            <a:r>
              <a:rPr lang="en-GB"/>
              <a:t>Databases … What they are? How many types do we have? when to use which? </a:t>
            </a:r>
            <a:endParaRPr/>
          </a:p>
          <a:p>
            <a:pPr indent="-342900" lvl="0" marL="457200" rtl="0" algn="l">
              <a:lnSpc>
                <a:spcPct val="115000"/>
              </a:lnSpc>
              <a:spcBef>
                <a:spcPts val="0"/>
              </a:spcBef>
              <a:spcAft>
                <a:spcPts val="0"/>
              </a:spcAft>
              <a:buSzPts val="1800"/>
              <a:buChar char="●"/>
            </a:pPr>
            <a:r>
              <a:rPr lang="en-GB"/>
              <a:t>Database Management System (DBMS).</a:t>
            </a:r>
            <a:endParaRPr/>
          </a:p>
          <a:p>
            <a:pPr indent="-342900" lvl="0" marL="457200" rtl="0" algn="l">
              <a:lnSpc>
                <a:spcPct val="115000"/>
              </a:lnSpc>
              <a:spcBef>
                <a:spcPts val="0"/>
              </a:spcBef>
              <a:spcAft>
                <a:spcPts val="0"/>
              </a:spcAft>
              <a:buSzPts val="1800"/>
              <a:buChar char="●"/>
            </a:pPr>
            <a:r>
              <a:rPr lang="en-GB"/>
              <a:t>SQL and SQLite as our first RDBMS and how to use it to create our first DB</a:t>
            </a:r>
            <a:endParaRPr/>
          </a:p>
          <a:p>
            <a:pPr indent="-342900" lvl="0" marL="457200" rtl="0" algn="l">
              <a:lnSpc>
                <a:spcPct val="115000"/>
              </a:lnSpc>
              <a:spcBef>
                <a:spcPts val="0"/>
              </a:spcBef>
              <a:spcAft>
                <a:spcPts val="0"/>
              </a:spcAft>
              <a:buSzPts val="1800"/>
              <a:buChar char="●"/>
            </a:pPr>
            <a:r>
              <a:rPr lang="en-GB"/>
              <a:t>What is SQL and how to use it to “interact” with our database</a:t>
            </a:r>
            <a:endParaRPr/>
          </a:p>
          <a:p>
            <a:pPr indent="-342900" lvl="0" marL="457200" rtl="0" algn="l">
              <a:lnSpc>
                <a:spcPct val="115000"/>
              </a:lnSpc>
              <a:spcBef>
                <a:spcPts val="0"/>
              </a:spcBef>
              <a:spcAft>
                <a:spcPts val="0"/>
              </a:spcAft>
              <a:buSzPts val="1800"/>
              <a:buChar char="●"/>
            </a:pPr>
            <a:r>
              <a:rPr lang="en-GB"/>
              <a:t>Create, Read, Update and Delete entries in a DB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CRUD - The four basic operations</a:t>
            </a:r>
            <a:endParaRPr/>
          </a:p>
        </p:txBody>
      </p:sp>
      <p:sp>
        <p:nvSpPr>
          <p:cNvPr id="209" name="Google Shape;209;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Whether operating on an API’s resources or a </a:t>
            </a:r>
            <a:r>
              <a:rPr b="1" lang="en-GB"/>
              <a:t>Database table’s rows</a:t>
            </a:r>
            <a:r>
              <a:rPr lang="en-GB"/>
              <a:t>, there are four main operations that need to be well understood:</a:t>
            </a:r>
            <a:endParaRPr/>
          </a:p>
          <a:p>
            <a:pPr indent="-342900" lvl="0" marL="457200" rtl="0" algn="l">
              <a:lnSpc>
                <a:spcPct val="115000"/>
              </a:lnSpc>
              <a:spcBef>
                <a:spcPts val="1600"/>
              </a:spcBef>
              <a:spcAft>
                <a:spcPts val="0"/>
              </a:spcAft>
              <a:buSzPts val="1800"/>
              <a:buChar char="●"/>
            </a:pPr>
            <a:r>
              <a:rPr lang="en-GB"/>
              <a:t>Create (INSERT) - add new entries/rows</a:t>
            </a:r>
            <a:endParaRPr/>
          </a:p>
          <a:p>
            <a:pPr indent="-342900" lvl="0" marL="457200" rtl="0" algn="l">
              <a:lnSpc>
                <a:spcPct val="115000"/>
              </a:lnSpc>
              <a:spcBef>
                <a:spcPts val="0"/>
              </a:spcBef>
              <a:spcAft>
                <a:spcPts val="0"/>
              </a:spcAft>
              <a:buSzPts val="1800"/>
              <a:buChar char="●"/>
            </a:pPr>
            <a:r>
              <a:rPr lang="en-GB"/>
              <a:t>Read (SELECT) - retrieve data from existing entries/rows (based on some parameters, conditions etc.)</a:t>
            </a:r>
            <a:endParaRPr/>
          </a:p>
          <a:p>
            <a:pPr indent="-342900" lvl="0" marL="457200" rtl="0" algn="l">
              <a:lnSpc>
                <a:spcPct val="115000"/>
              </a:lnSpc>
              <a:spcBef>
                <a:spcPts val="0"/>
              </a:spcBef>
              <a:spcAft>
                <a:spcPts val="0"/>
              </a:spcAft>
              <a:buSzPts val="1800"/>
              <a:buChar char="●"/>
            </a:pPr>
            <a:r>
              <a:rPr lang="en-GB"/>
              <a:t>Update (UPDATE) - Alter data of one or more existing entries/rows</a:t>
            </a:r>
            <a:endParaRPr/>
          </a:p>
          <a:p>
            <a:pPr indent="-342900" lvl="0" marL="457200" rtl="0" algn="l">
              <a:lnSpc>
                <a:spcPct val="115000"/>
              </a:lnSpc>
              <a:spcBef>
                <a:spcPts val="0"/>
              </a:spcBef>
              <a:spcAft>
                <a:spcPts val="0"/>
              </a:spcAft>
              <a:buSzPts val="1800"/>
              <a:buChar char="●"/>
            </a:pPr>
            <a:r>
              <a:rPr lang="en-GB"/>
              <a:t>Delete (DELETE) - Delete one or more entries/rows</a:t>
            </a:r>
            <a:endParaRPr/>
          </a:p>
          <a:p>
            <a:pPr indent="0" lvl="0" marL="0" rtl="0" algn="l">
              <a:lnSpc>
                <a:spcPct val="115000"/>
              </a:lnSpc>
              <a:spcBef>
                <a:spcPts val="1600"/>
              </a:spcBef>
              <a:spcAft>
                <a:spcPts val="1600"/>
              </a:spcAft>
              <a:buSzPts val="1800"/>
              <a:buNone/>
            </a:pPr>
            <a:r>
              <a:t/>
            </a:r>
            <a:endParaRPr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SQL Create table</a:t>
            </a:r>
            <a:endParaRPr/>
          </a:p>
        </p:txBody>
      </p:sp>
      <p:sp>
        <p:nvSpPr>
          <p:cNvPr id="215" name="Google Shape;215;p3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Create a table</a:t>
            </a:r>
            <a:endParaRPr/>
          </a:p>
        </p:txBody>
      </p:sp>
      <p:graphicFrame>
        <p:nvGraphicFramePr>
          <p:cNvPr id="216" name="Google Shape;216;p35"/>
          <p:cNvGraphicFramePr/>
          <p:nvPr/>
        </p:nvGraphicFramePr>
        <p:xfrm>
          <a:off x="413350" y="1741250"/>
          <a:ext cx="3000000" cy="3000000"/>
        </p:xfrm>
        <a:graphic>
          <a:graphicData uri="http://schemas.openxmlformats.org/drawingml/2006/table">
            <a:tbl>
              <a:tblPr>
                <a:noFill/>
                <a:tableStyleId>{3F4F5D12-686F-43FB-9B04-F9B29800724E}</a:tableStyleId>
              </a:tblPr>
              <a:tblGrid>
                <a:gridCol w="5644150"/>
              </a:tblGrid>
              <a:tr h="2769775">
                <a:tc>
                  <a:txBody>
                    <a:bodyPr/>
                    <a:lstStyle/>
                    <a:p>
                      <a:pPr indent="0" lvl="0" marL="0" marR="0" rtl="0" algn="l">
                        <a:lnSpc>
                          <a:spcPct val="133333"/>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CREATE TABLE IF NOT EXISTS</a:t>
                      </a:r>
                      <a:r>
                        <a:rPr b="1" lang="en-GB" sz="1350" u="none" cap="none" strike="noStrike">
                          <a:solidFill>
                            <a:srgbClr val="CCCCCC"/>
                          </a:solidFill>
                          <a:highlight>
                            <a:srgbClr val="1F1F1F"/>
                          </a:highlight>
                          <a:latin typeface="Courier New"/>
                          <a:ea typeface="Courier New"/>
                          <a:cs typeface="Courier New"/>
                          <a:sym typeface="Courier New"/>
                        </a:rPr>
                        <a:t> books (</a:t>
                      </a:r>
                      <a:endParaRPr b="1" sz="13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33333"/>
                        </a:lnSpc>
                        <a:spcBef>
                          <a:spcPts val="0"/>
                        </a:spcBef>
                        <a:spcAft>
                          <a:spcPts val="0"/>
                        </a:spcAft>
                        <a:buClr>
                          <a:srgbClr val="000000"/>
                        </a:buClr>
                        <a:buSzPts val="1300"/>
                        <a:buFont typeface="Arial"/>
                        <a:buNone/>
                      </a:pPr>
                      <a:r>
                        <a:rPr lang="en-GB" sz="1300" u="none" cap="none" strike="noStrike">
                          <a:solidFill>
                            <a:srgbClr val="A9B7C6"/>
                          </a:solidFill>
                          <a:latin typeface="Roboto Mono"/>
                          <a:ea typeface="Roboto Mono"/>
                          <a:cs typeface="Roboto Mono"/>
                          <a:sym typeface="Roboto Mono"/>
                        </a:rPr>
                        <a:t>   id integer PRIMARY KEY,</a:t>
                      </a:r>
                      <a:endParaRPr sz="1300" u="none" cap="none" strike="noStrike">
                        <a:solidFill>
                          <a:srgbClr val="A9B7C6"/>
                        </a:solidFill>
                        <a:latin typeface="Roboto Mono"/>
                        <a:ea typeface="Roboto Mono"/>
                        <a:cs typeface="Roboto Mono"/>
                        <a:sym typeface="Roboto Mono"/>
                      </a:endParaRPr>
                    </a:p>
                    <a:p>
                      <a:pPr indent="0" lvl="0" marL="0" marR="0" rtl="0" algn="l">
                        <a:lnSpc>
                          <a:spcPct val="133333"/>
                        </a:lnSpc>
                        <a:spcBef>
                          <a:spcPts val="0"/>
                        </a:spcBef>
                        <a:spcAft>
                          <a:spcPts val="0"/>
                        </a:spcAft>
                        <a:buClr>
                          <a:srgbClr val="000000"/>
                        </a:buClr>
                        <a:buSzPts val="1300"/>
                        <a:buFont typeface="Arial"/>
                        <a:buNone/>
                      </a:pPr>
                      <a:r>
                        <a:rPr lang="en-GB" sz="1300" u="none" cap="none" strike="noStrike">
                          <a:solidFill>
                            <a:srgbClr val="A9B7C6"/>
                          </a:solidFill>
                          <a:latin typeface="Roboto Mono"/>
                          <a:ea typeface="Roboto Mono"/>
                          <a:cs typeface="Roboto Mono"/>
                          <a:sym typeface="Roboto Mono"/>
                        </a:rPr>
                        <a:t>   name text NOT NULL,</a:t>
                      </a:r>
                      <a:endParaRPr sz="1300" u="none" cap="none" strike="noStrike">
                        <a:solidFill>
                          <a:srgbClr val="A9B7C6"/>
                        </a:solidFill>
                        <a:latin typeface="Roboto Mono"/>
                        <a:ea typeface="Roboto Mono"/>
                        <a:cs typeface="Roboto Mono"/>
                        <a:sym typeface="Roboto Mono"/>
                      </a:endParaRPr>
                    </a:p>
                    <a:p>
                      <a:pPr indent="0" lvl="0" marL="0" marR="0" rtl="0" algn="l">
                        <a:lnSpc>
                          <a:spcPct val="133333"/>
                        </a:lnSpc>
                        <a:spcBef>
                          <a:spcPts val="0"/>
                        </a:spcBef>
                        <a:spcAft>
                          <a:spcPts val="0"/>
                        </a:spcAft>
                        <a:buClr>
                          <a:srgbClr val="000000"/>
                        </a:buClr>
                        <a:buSzPts val="1300"/>
                        <a:buFont typeface="Arial"/>
                        <a:buNone/>
                      </a:pPr>
                      <a:r>
                        <a:rPr lang="en-GB" sz="1300" u="none" cap="none" strike="noStrike">
                          <a:solidFill>
                            <a:srgbClr val="A9B7C6"/>
                          </a:solidFill>
                          <a:latin typeface="Roboto Mono"/>
                          <a:ea typeface="Roboto Mono"/>
                          <a:cs typeface="Roboto Mono"/>
                          <a:sym typeface="Roboto Mono"/>
                        </a:rPr>
                        <a:t>   author_id integer NOT_NULL,</a:t>
                      </a:r>
                      <a:endParaRPr sz="1300" u="none" cap="none" strike="noStrike">
                        <a:solidFill>
                          <a:srgbClr val="A9B7C6"/>
                        </a:solidFill>
                        <a:latin typeface="Roboto Mono"/>
                        <a:ea typeface="Roboto Mono"/>
                        <a:cs typeface="Roboto Mono"/>
                        <a:sym typeface="Roboto Mono"/>
                      </a:endParaRPr>
                    </a:p>
                    <a:p>
                      <a:pPr indent="0" lvl="0" marL="0" marR="0" rtl="0" algn="l">
                        <a:lnSpc>
                          <a:spcPct val="133333"/>
                        </a:lnSpc>
                        <a:spcBef>
                          <a:spcPts val="0"/>
                        </a:spcBef>
                        <a:spcAft>
                          <a:spcPts val="0"/>
                        </a:spcAft>
                        <a:buClr>
                          <a:srgbClr val="000000"/>
                        </a:buClr>
                        <a:buSzPts val="1300"/>
                        <a:buFont typeface="Arial"/>
                        <a:buNone/>
                      </a:pPr>
                      <a:r>
                        <a:rPr lang="en-GB" sz="1300" u="none" cap="none" strike="noStrike">
                          <a:solidFill>
                            <a:srgbClr val="A9B7C6"/>
                          </a:solidFill>
                          <a:latin typeface="Roboto Mono"/>
                          <a:ea typeface="Roboto Mono"/>
                          <a:cs typeface="Roboto Mono"/>
                          <a:sym typeface="Roboto Mono"/>
                        </a:rPr>
                        <a:t>   FOREIGN KEY (author_id) REFERENCES authors (id)</a:t>
                      </a:r>
                      <a:endParaRPr b="1" sz="13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33333"/>
                        </a:lnSpc>
                        <a:spcBef>
                          <a:spcPts val="0"/>
                        </a:spcBef>
                        <a:spcAft>
                          <a:spcPts val="0"/>
                        </a:spcAft>
                        <a:buClr>
                          <a:srgbClr val="000000"/>
                        </a:buClr>
                        <a:buSzPts val="1350"/>
                        <a:buFont typeface="Arial"/>
                        <a:buNone/>
                      </a:pPr>
                      <a:r>
                        <a:rPr b="1" lang="en-GB" sz="1350" u="none" cap="none" strike="noStrike">
                          <a:solidFill>
                            <a:srgbClr val="CCCCCC"/>
                          </a:solidFill>
                          <a:highlight>
                            <a:srgbClr val="1F1F1F"/>
                          </a:highlight>
                          <a:latin typeface="Courier New"/>
                          <a:ea typeface="Courier New"/>
                          <a:cs typeface="Courier New"/>
                          <a:sym typeface="Courier New"/>
                        </a:rPr>
                        <a:t>);</a:t>
                      </a:r>
                      <a:endParaRPr b="1" sz="135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A9B7C6"/>
                        </a:solidFill>
                        <a:highlight>
                          <a:srgbClr val="2B2B2B"/>
                        </a:highlight>
                        <a:latin typeface="Roboto Mono"/>
                        <a:ea typeface="Roboto Mono"/>
                        <a:cs typeface="Roboto Mono"/>
                        <a:sym typeface="Roboto Mono"/>
                      </a:endParaRPr>
                    </a:p>
                  </a:txBody>
                  <a:tcPr marT="91425" marB="91425" marR="91425" marL="91425">
                    <a:solidFill>
                      <a:srgbClr val="000000"/>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SQL INSERT</a:t>
            </a:r>
            <a:endParaRPr/>
          </a:p>
        </p:txBody>
      </p:sp>
      <p:sp>
        <p:nvSpPr>
          <p:cNvPr id="222" name="Google Shape;222;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Add entries to a table</a:t>
            </a:r>
            <a:endParaRPr/>
          </a:p>
        </p:txBody>
      </p:sp>
      <p:graphicFrame>
        <p:nvGraphicFramePr>
          <p:cNvPr id="223" name="Google Shape;223;p36"/>
          <p:cNvGraphicFramePr/>
          <p:nvPr/>
        </p:nvGraphicFramePr>
        <p:xfrm>
          <a:off x="413350" y="1741250"/>
          <a:ext cx="3000000" cy="3000000"/>
        </p:xfrm>
        <a:graphic>
          <a:graphicData uri="http://schemas.openxmlformats.org/drawingml/2006/table">
            <a:tbl>
              <a:tblPr>
                <a:noFill/>
                <a:tableStyleId>{3F4F5D12-686F-43FB-9B04-F9B29800724E}</a:tableStyleId>
              </a:tblPr>
              <a:tblGrid>
                <a:gridCol w="5644150"/>
              </a:tblGrid>
              <a:tr h="2769775">
                <a:tc>
                  <a:txBody>
                    <a:bodyPr/>
                    <a:lstStyle/>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INSERT INTO </a:t>
                      </a:r>
                      <a:r>
                        <a:rPr lang="en-GB" sz="1300" u="none" cap="none" strike="noStrike">
                          <a:solidFill>
                            <a:srgbClr val="A9B7C6"/>
                          </a:solidFill>
                          <a:latin typeface="Roboto Mono"/>
                          <a:ea typeface="Roboto Mono"/>
                          <a:cs typeface="Roboto Mono"/>
                          <a:sym typeface="Roboto Mono"/>
                        </a:rPr>
                        <a:t>Books</a:t>
                      </a:r>
                      <a:endParaRPr sz="1300" u="none" cap="none" strike="noStrike">
                        <a:solidFill>
                          <a:srgbClr val="A9B7C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lang="en-GB" sz="1300" u="none" cap="none" strike="noStrike">
                          <a:solidFill>
                            <a:srgbClr val="A9B7C6"/>
                          </a:solidFill>
                          <a:latin typeface="Roboto Mono"/>
                          <a:ea typeface="Roboto Mono"/>
                          <a:cs typeface="Roboto Mono"/>
                          <a:sym typeface="Roboto Mono"/>
                        </a:rPr>
                        <a:t>(Year, Title, Author)</a:t>
                      </a:r>
                      <a:endParaRPr sz="1300" u="none" cap="none" strike="noStrike">
                        <a:solidFill>
                          <a:srgbClr val="A9B7C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VALUES</a:t>
                      </a:r>
                      <a:endParaRPr b="1" sz="1300" u="none" cap="none" strike="noStrike">
                        <a:solidFill>
                          <a:srgbClr val="B45F0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lang="en-GB" sz="1300" u="none" cap="none" strike="noStrike">
                          <a:solidFill>
                            <a:srgbClr val="A9B7C6"/>
                          </a:solidFill>
                          <a:latin typeface="Roboto Mono"/>
                          <a:ea typeface="Roboto Mono"/>
                          <a:cs typeface="Roboto Mono"/>
                          <a:sym typeface="Roboto Mono"/>
                        </a:rPr>
                        <a:t>(1844, ‘The Three Musketeers’, ‘Alexandre Dumas’,),</a:t>
                      </a:r>
                      <a:endParaRPr sz="1300" u="none" cap="none" strike="noStrike">
                        <a:solidFill>
                          <a:srgbClr val="A9B7C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lang="en-GB" sz="1300" u="none" cap="none" strike="noStrike">
                          <a:solidFill>
                            <a:srgbClr val="A9B7C6"/>
                          </a:solidFill>
                          <a:latin typeface="Roboto Mono"/>
                          <a:ea typeface="Roboto Mono"/>
                          <a:cs typeface="Roboto Mono"/>
                          <a:sym typeface="Roboto Mono"/>
                        </a:rPr>
                        <a:t>(1960, ‘To Kill a Mockingbird’, ‘Harper Lee’),</a:t>
                      </a:r>
                      <a:endParaRPr sz="1300" u="none" cap="none" strike="noStrike">
                        <a:solidFill>
                          <a:srgbClr val="A9B7C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lang="en-GB" sz="1300" u="none" cap="none" strike="noStrike">
                          <a:solidFill>
                            <a:srgbClr val="A9B7C6"/>
                          </a:solidFill>
                          <a:latin typeface="Roboto Mono"/>
                          <a:ea typeface="Roboto Mono"/>
                          <a:cs typeface="Roboto Mono"/>
                          <a:sym typeface="Roboto Mono"/>
                        </a:rPr>
                        <a:t>(1960, ‘A Passage to India’, ‘E.M. Forster’, 1924) </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A9B7C6"/>
                        </a:solidFill>
                        <a:highlight>
                          <a:srgbClr val="2B2B2B"/>
                        </a:highlight>
                        <a:latin typeface="Roboto Mono"/>
                        <a:ea typeface="Roboto Mono"/>
                        <a:cs typeface="Roboto Mono"/>
                        <a:sym typeface="Roboto Mono"/>
                      </a:endParaRPr>
                    </a:p>
                  </a:txBody>
                  <a:tcPr marT="91425" marB="91425" marR="91425" marL="91425">
                    <a:solidFill>
                      <a:srgbClr val="000000"/>
                    </a:solidFill>
                  </a:tcPr>
                </a:tc>
              </a:tr>
            </a:tbl>
          </a:graphicData>
        </a:graphic>
      </p:graphicFrame>
      <p:sp>
        <p:nvSpPr>
          <p:cNvPr id="224" name="Google Shape;224;p36"/>
          <p:cNvSpPr txBox="1"/>
          <p:nvPr/>
        </p:nvSpPr>
        <p:spPr>
          <a:xfrm>
            <a:off x="6135025" y="774625"/>
            <a:ext cx="2697000" cy="21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sng" cap="none" strike="noStrike">
                <a:solidFill>
                  <a:srgbClr val="FF0000"/>
                </a:solidFill>
                <a:latin typeface="Open Sans"/>
                <a:ea typeface="Open Sans"/>
                <a:cs typeface="Open Sans"/>
                <a:sym typeface="Open Sans"/>
              </a:rPr>
              <a:t>NOTE:</a:t>
            </a:r>
            <a:endParaRPr b="1" i="0" sz="1400" u="sng"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000000"/>
                </a:solidFill>
                <a:latin typeface="Open Sans"/>
                <a:ea typeface="Open Sans"/>
                <a:cs typeface="Open Sans"/>
                <a:sym typeface="Open Sans"/>
              </a:rPr>
              <a:t>Column names are not mandatory, but they improve clarity and allow ordering the inserted data (as well as omitting optional columns)</a:t>
            </a:r>
            <a:endParaRPr b="0" i="1"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SQL SELECT</a:t>
            </a:r>
            <a:endParaRPr/>
          </a:p>
        </p:txBody>
      </p:sp>
      <p:graphicFrame>
        <p:nvGraphicFramePr>
          <p:cNvPr id="230" name="Google Shape;230;p37"/>
          <p:cNvGraphicFramePr/>
          <p:nvPr/>
        </p:nvGraphicFramePr>
        <p:xfrm>
          <a:off x="409775" y="1843200"/>
          <a:ext cx="3000000" cy="3000000"/>
        </p:xfrm>
        <a:graphic>
          <a:graphicData uri="http://schemas.openxmlformats.org/drawingml/2006/table">
            <a:tbl>
              <a:tblPr>
                <a:noFill/>
                <a:tableStyleId>{3F4F5D12-686F-43FB-9B04-F9B29800724E}</a:tableStyleId>
              </a:tblPr>
              <a:tblGrid>
                <a:gridCol w="8324450"/>
              </a:tblGrid>
              <a:tr h="1549275">
                <a:tc>
                  <a:txBody>
                    <a:bodyPr/>
                    <a:lstStyle/>
                    <a:p>
                      <a:pPr indent="0" lvl="0" marL="0" marR="0" rtl="0" algn="l">
                        <a:lnSpc>
                          <a:spcPct val="100000"/>
                        </a:lnSpc>
                        <a:spcBef>
                          <a:spcPts val="0"/>
                        </a:spcBef>
                        <a:spcAft>
                          <a:spcPts val="0"/>
                        </a:spcAft>
                        <a:buClr>
                          <a:srgbClr val="000000"/>
                        </a:buClr>
                        <a:buSzPts val="1300"/>
                        <a:buFont typeface="Arial"/>
                        <a:buNone/>
                      </a:pPr>
                      <a:r>
                        <a:rPr i="1" lang="en-GB" sz="1300" u="none" cap="none" strike="noStrike">
                          <a:solidFill>
                            <a:srgbClr val="666666"/>
                          </a:solidFill>
                          <a:latin typeface="Roboto Mono"/>
                          <a:ea typeface="Roboto Mono"/>
                          <a:cs typeface="Roboto Mono"/>
                          <a:sym typeface="Roboto Mono"/>
                        </a:rPr>
                        <a:t>--this is a comment</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SELECT </a:t>
                      </a:r>
                      <a:r>
                        <a:rPr lang="en-GB" sz="1300" u="none" cap="none" strike="noStrike">
                          <a:solidFill>
                            <a:srgbClr val="A9B7C6"/>
                          </a:solidFill>
                          <a:latin typeface="Roboto Mono"/>
                          <a:ea typeface="Roboto Mono"/>
                          <a:cs typeface="Roboto Mono"/>
                          <a:sym typeface="Roboto Mono"/>
                        </a:rPr>
                        <a:t>* </a:t>
                      </a:r>
                      <a:r>
                        <a:rPr b="1" lang="en-GB" sz="1300" u="none" cap="none" strike="noStrike">
                          <a:solidFill>
                            <a:srgbClr val="B45F06"/>
                          </a:solidFill>
                          <a:latin typeface="Roboto Mono"/>
                          <a:ea typeface="Roboto Mono"/>
                          <a:cs typeface="Roboto Mono"/>
                          <a:sym typeface="Roboto Mono"/>
                        </a:rPr>
                        <a:t>FROM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--star (*) operator stands for all columns</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SELECT </a:t>
                      </a:r>
                      <a:r>
                        <a:rPr lang="en-GB" sz="1300" u="none" cap="none" strike="noStrike">
                          <a:solidFill>
                            <a:srgbClr val="A9B7C6"/>
                          </a:solidFill>
                          <a:latin typeface="Roboto Mono"/>
                          <a:ea typeface="Roboto Mono"/>
                          <a:cs typeface="Roboto Mono"/>
                          <a:sym typeface="Roboto Mono"/>
                        </a:rPr>
                        <a:t>Title, Author, Year </a:t>
                      </a:r>
                      <a:r>
                        <a:rPr b="1" lang="en-GB" sz="1300" u="none" cap="none" strike="noStrike">
                          <a:solidFill>
                            <a:srgbClr val="B45F06"/>
                          </a:solidFill>
                          <a:latin typeface="Roboto Mono"/>
                          <a:ea typeface="Roboto Mono"/>
                          <a:cs typeface="Roboto Mono"/>
                          <a:sym typeface="Roboto Mono"/>
                        </a:rPr>
                        <a:t>FROM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--or specify the columns</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SELECT DISTINCT </a:t>
                      </a:r>
                      <a:r>
                        <a:rPr lang="en-GB" sz="1300" u="none" cap="none" strike="noStrike">
                          <a:solidFill>
                            <a:srgbClr val="A9B7C6"/>
                          </a:solidFill>
                          <a:latin typeface="Roboto Mono"/>
                          <a:ea typeface="Roboto Mono"/>
                          <a:cs typeface="Roboto Mono"/>
                          <a:sym typeface="Roboto Mono"/>
                        </a:rPr>
                        <a:t>Title </a:t>
                      </a:r>
                      <a:r>
                        <a:rPr b="1" lang="en-GB" sz="1300" u="none" cap="none" strike="noStrike">
                          <a:solidFill>
                            <a:srgbClr val="B45F06"/>
                          </a:solidFill>
                          <a:latin typeface="Roboto Mono"/>
                          <a:ea typeface="Roboto Mono"/>
                          <a:cs typeface="Roboto Mono"/>
                          <a:sym typeface="Roboto Mono"/>
                        </a:rPr>
                        <a:t>FROM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--distinct removes duplicate projected rows</a:t>
                      </a:r>
                      <a:endParaRPr i="1" sz="1300" u="none" cap="none" strike="noStrike">
                        <a:solidFill>
                          <a:srgbClr val="666666"/>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00000"/>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64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SQL WHERE</a:t>
            </a:r>
            <a:endParaRPr/>
          </a:p>
        </p:txBody>
      </p:sp>
      <p:sp>
        <p:nvSpPr>
          <p:cNvPr id="236" name="Google Shape;236;p38"/>
          <p:cNvSpPr txBox="1"/>
          <p:nvPr>
            <p:ph idx="1" type="body"/>
          </p:nvPr>
        </p:nvSpPr>
        <p:spPr>
          <a:xfrm>
            <a:off x="311700" y="8091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We can also filter target rows based on a condition.</a:t>
            </a:r>
            <a:br>
              <a:rPr lang="en-GB"/>
            </a:br>
            <a:r>
              <a:rPr lang="en-GB"/>
              <a:t>For this we use the </a:t>
            </a:r>
            <a:r>
              <a:rPr b="1" lang="en-GB"/>
              <a:t>WHERE</a:t>
            </a:r>
            <a:r>
              <a:rPr lang="en-GB"/>
              <a:t> operator</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graphicFrame>
        <p:nvGraphicFramePr>
          <p:cNvPr id="237" name="Google Shape;237;p38"/>
          <p:cNvGraphicFramePr/>
          <p:nvPr/>
        </p:nvGraphicFramePr>
        <p:xfrm>
          <a:off x="462725" y="1705825"/>
          <a:ext cx="3000000" cy="3000000"/>
        </p:xfrm>
        <a:graphic>
          <a:graphicData uri="http://schemas.openxmlformats.org/drawingml/2006/table">
            <a:tbl>
              <a:tblPr>
                <a:noFill/>
                <a:tableStyleId>{3F4F5D12-686F-43FB-9B04-F9B29800724E}</a:tableStyleId>
              </a:tblPr>
              <a:tblGrid>
                <a:gridCol w="8324450"/>
              </a:tblGrid>
              <a:tr h="3079475">
                <a:tc>
                  <a:txBody>
                    <a:bodyPr/>
                    <a:lstStyle/>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SELECT </a:t>
                      </a:r>
                      <a:r>
                        <a:rPr lang="en-GB" sz="1300" u="none" cap="none" strike="noStrike">
                          <a:solidFill>
                            <a:srgbClr val="A9B7C6"/>
                          </a:solidFill>
                          <a:latin typeface="Roboto Mono"/>
                          <a:ea typeface="Roboto Mono"/>
                          <a:cs typeface="Roboto Mono"/>
                          <a:sym typeface="Roboto Mono"/>
                        </a:rPr>
                        <a:t>Title, Author </a:t>
                      </a:r>
                      <a:r>
                        <a:rPr b="1" lang="en-GB" sz="1300" u="none" cap="none" strike="noStrike">
                          <a:solidFill>
                            <a:srgbClr val="B45F06"/>
                          </a:solidFill>
                          <a:latin typeface="Roboto Mono"/>
                          <a:ea typeface="Roboto Mono"/>
                          <a:cs typeface="Roboto Mono"/>
                          <a:sym typeface="Roboto Mono"/>
                        </a:rPr>
                        <a:t>FROM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--all books since 1998</a:t>
                      </a:r>
                      <a:endParaRPr sz="1300" u="none" cap="none" strike="noStrike">
                        <a:solidFill>
                          <a:srgbClr val="A9B7C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WHERE</a:t>
                      </a:r>
                      <a:r>
                        <a:rPr lang="en-GB" sz="1300" u="none" cap="none" strike="noStrike">
                          <a:solidFill>
                            <a:srgbClr val="A9B7C6"/>
                          </a:solidFill>
                          <a:latin typeface="Roboto Mono"/>
                          <a:ea typeface="Roboto Mono"/>
                          <a:cs typeface="Roboto Mono"/>
                          <a:sym typeface="Roboto Mono"/>
                        </a:rPr>
                        <a:t> Year &gt;= 1998 </a:t>
                      </a:r>
                      <a:r>
                        <a:rPr i="1" lang="en-GB" sz="1300" u="none" cap="none" strike="noStrike">
                          <a:solidFill>
                            <a:srgbClr val="666666"/>
                          </a:solidFill>
                          <a:latin typeface="Roboto Mono"/>
                          <a:ea typeface="Roboto Mono"/>
                          <a:cs typeface="Roboto Mono"/>
                          <a:sym typeface="Roboto Mono"/>
                        </a:rPr>
                        <a:t>--simple boolean conditions work</a:t>
                      </a:r>
                      <a:endParaRPr sz="1300" u="none" cap="none" strike="noStrike">
                        <a:solidFill>
                          <a:srgbClr val="A9B7C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SELECT </a:t>
                      </a:r>
                      <a:r>
                        <a:rPr lang="en-GB" sz="1300" u="none" cap="none" strike="noStrike">
                          <a:solidFill>
                            <a:srgbClr val="A9B7C6"/>
                          </a:solidFill>
                          <a:latin typeface="Roboto Mono"/>
                          <a:ea typeface="Roboto Mono"/>
                          <a:cs typeface="Roboto Mono"/>
                          <a:sym typeface="Roboto Mono"/>
                        </a:rPr>
                        <a:t>Title, Author </a:t>
                      </a:r>
                      <a:r>
                        <a:rPr b="1" lang="en-GB" sz="1300" u="none" cap="none" strike="noStrike">
                          <a:solidFill>
                            <a:srgbClr val="B45F06"/>
                          </a:solidFill>
                          <a:latin typeface="Roboto Mono"/>
                          <a:ea typeface="Roboto Mono"/>
                          <a:cs typeface="Roboto Mono"/>
                          <a:sym typeface="Roboto Mono"/>
                        </a:rPr>
                        <a:t>FROM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--all books after 1999 and until 2012</a:t>
                      </a:r>
                      <a:endParaRPr sz="1300" u="none" cap="none" strike="noStrike">
                        <a:solidFill>
                          <a:srgbClr val="A9B7C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WHERE</a:t>
                      </a:r>
                      <a:r>
                        <a:rPr lang="en-GB" sz="1300" u="none" cap="none" strike="noStrike">
                          <a:solidFill>
                            <a:srgbClr val="A9B7C6"/>
                          </a:solidFill>
                          <a:latin typeface="Roboto Mono"/>
                          <a:ea typeface="Roboto Mono"/>
                          <a:cs typeface="Roboto Mono"/>
                          <a:sym typeface="Roboto Mono"/>
                        </a:rPr>
                        <a:t> Year &gt; 1999 </a:t>
                      </a:r>
                      <a:r>
                        <a:rPr b="1" lang="en-GB" sz="1300" u="none" cap="none" strike="noStrike">
                          <a:solidFill>
                            <a:srgbClr val="B45F06"/>
                          </a:solidFill>
                          <a:latin typeface="Roboto Mono"/>
                          <a:ea typeface="Roboto Mono"/>
                          <a:cs typeface="Roboto Mono"/>
                          <a:sym typeface="Roboto Mono"/>
                        </a:rPr>
                        <a:t>AND</a:t>
                      </a:r>
                      <a:r>
                        <a:rPr lang="en-GB" sz="1300" u="none" cap="none" strike="noStrike">
                          <a:solidFill>
                            <a:srgbClr val="A9B7C6"/>
                          </a:solidFill>
                          <a:latin typeface="Roboto Mono"/>
                          <a:ea typeface="Roboto Mono"/>
                          <a:cs typeface="Roboto Mono"/>
                          <a:sym typeface="Roboto Mono"/>
                        </a:rPr>
                        <a:t> Year &lt;= 2012 </a:t>
                      </a:r>
                      <a:r>
                        <a:rPr i="1" lang="en-GB" sz="1300" u="none" cap="none" strike="noStrike">
                          <a:solidFill>
                            <a:srgbClr val="666666"/>
                          </a:solidFill>
                          <a:latin typeface="Roboto Mono"/>
                          <a:ea typeface="Roboto Mono"/>
                          <a:cs typeface="Roboto Mono"/>
                          <a:sym typeface="Roboto Mono"/>
                        </a:rPr>
                        <a:t>--use AND/OR for more complex conditions</a:t>
                      </a:r>
                      <a:endParaRPr sz="1300" u="none" cap="none" strike="noStrike">
                        <a:solidFill>
                          <a:srgbClr val="A9B7C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SELECT </a:t>
                      </a:r>
                      <a:r>
                        <a:rPr lang="en-GB" sz="1300" u="none" cap="none" strike="noStrike">
                          <a:solidFill>
                            <a:srgbClr val="A9B7C6"/>
                          </a:solidFill>
                          <a:latin typeface="Roboto Mono"/>
                          <a:ea typeface="Roboto Mono"/>
                          <a:cs typeface="Roboto Mono"/>
                          <a:sym typeface="Roboto Mono"/>
                        </a:rPr>
                        <a:t>Title, Author </a:t>
                      </a:r>
                      <a:r>
                        <a:rPr b="1" lang="en-GB" sz="1300" u="none" cap="none" strike="noStrike">
                          <a:solidFill>
                            <a:srgbClr val="B45F06"/>
                          </a:solidFill>
                          <a:latin typeface="Roboto Mono"/>
                          <a:ea typeface="Roboto Mono"/>
                          <a:cs typeface="Roboto Mono"/>
                          <a:sym typeface="Roboto Mono"/>
                        </a:rPr>
                        <a:t>FROM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--all books with title starting with “Harry”</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WHERE</a:t>
                      </a:r>
                      <a:r>
                        <a:rPr lang="en-GB" sz="1300" u="none" cap="none" strike="noStrike">
                          <a:solidFill>
                            <a:srgbClr val="A9B7C6"/>
                          </a:solidFill>
                          <a:latin typeface="Roboto Mono"/>
                          <a:ea typeface="Roboto Mono"/>
                          <a:cs typeface="Roboto Mono"/>
                          <a:sym typeface="Roboto Mono"/>
                        </a:rPr>
                        <a:t> Title </a:t>
                      </a:r>
                      <a:r>
                        <a:rPr b="1" lang="en-GB" sz="1300" u="none" cap="none" strike="noStrike">
                          <a:solidFill>
                            <a:srgbClr val="B45F06"/>
                          </a:solidFill>
                          <a:latin typeface="Roboto Mono"/>
                          <a:ea typeface="Roboto Mono"/>
                          <a:cs typeface="Roboto Mono"/>
                          <a:sym typeface="Roboto Mono"/>
                        </a:rPr>
                        <a:t>LIKE</a:t>
                      </a:r>
                      <a:r>
                        <a:rPr lang="en-GB" sz="1300" u="none" cap="none" strike="noStrike">
                          <a:solidFill>
                            <a:srgbClr val="A9B7C6"/>
                          </a:solidFill>
                          <a:latin typeface="Roboto Mono"/>
                          <a:ea typeface="Roboto Mono"/>
                          <a:cs typeface="Roboto Mono"/>
                          <a:sym typeface="Roboto Mono"/>
                        </a:rPr>
                        <a:t> “Harry%” </a:t>
                      </a:r>
                      <a:r>
                        <a:rPr i="1" lang="en-GB" sz="1300" u="none" cap="none" strike="noStrike">
                          <a:solidFill>
                            <a:srgbClr val="666666"/>
                          </a:solidFill>
                          <a:latin typeface="Roboto Mono"/>
                          <a:ea typeface="Roboto Mono"/>
                          <a:cs typeface="Roboto Mono"/>
                          <a:sym typeface="Roboto Mono"/>
                        </a:rPr>
                        <a:t>--% wildcard in LIKE matches anything</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SELECT </a:t>
                      </a:r>
                      <a:r>
                        <a:rPr lang="en-GB" sz="1300" u="none" cap="none" strike="noStrike">
                          <a:solidFill>
                            <a:srgbClr val="A9B7C6"/>
                          </a:solidFill>
                          <a:latin typeface="Roboto Mono"/>
                          <a:ea typeface="Roboto Mono"/>
                          <a:cs typeface="Roboto Mono"/>
                          <a:sym typeface="Roboto Mono"/>
                        </a:rPr>
                        <a:t>Title, Author </a:t>
                      </a:r>
                      <a:r>
                        <a:rPr b="1" lang="en-GB" sz="1300" u="none" cap="none" strike="noStrike">
                          <a:solidFill>
                            <a:srgbClr val="B45F06"/>
                          </a:solidFill>
                          <a:latin typeface="Roboto Mono"/>
                          <a:ea typeface="Roboto Mono"/>
                          <a:cs typeface="Roboto Mono"/>
                          <a:sym typeface="Roboto Mono"/>
                        </a:rPr>
                        <a:t>FROM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--get all books from 2000, 2002, 2004 and 2006</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WHERE</a:t>
                      </a:r>
                      <a:r>
                        <a:rPr lang="en-GB" sz="1300" u="none" cap="none" strike="noStrike">
                          <a:solidFill>
                            <a:srgbClr val="A9B7C6"/>
                          </a:solidFill>
                          <a:latin typeface="Roboto Mono"/>
                          <a:ea typeface="Roboto Mono"/>
                          <a:cs typeface="Roboto Mono"/>
                          <a:sym typeface="Roboto Mono"/>
                        </a:rPr>
                        <a:t> Year </a:t>
                      </a:r>
                      <a:r>
                        <a:rPr b="1" lang="en-GB" sz="1300" u="none" cap="none" strike="noStrike">
                          <a:solidFill>
                            <a:srgbClr val="B45F06"/>
                          </a:solidFill>
                          <a:latin typeface="Roboto Mono"/>
                          <a:ea typeface="Roboto Mono"/>
                          <a:cs typeface="Roboto Mono"/>
                          <a:sym typeface="Roboto Mono"/>
                        </a:rPr>
                        <a:t>IN</a:t>
                      </a:r>
                      <a:r>
                        <a:rPr lang="en-GB" sz="1300" u="none" cap="none" strike="noStrike">
                          <a:solidFill>
                            <a:srgbClr val="A9B7C6"/>
                          </a:solidFill>
                          <a:latin typeface="Roboto Mono"/>
                          <a:ea typeface="Roboto Mono"/>
                          <a:cs typeface="Roboto Mono"/>
                          <a:sym typeface="Roboto Mono"/>
                        </a:rPr>
                        <a:t> (2000, 2002, 2004, 2006) </a:t>
                      </a:r>
                      <a:r>
                        <a:rPr i="1" lang="en-GB" sz="1300" u="none" cap="none" strike="noStrike">
                          <a:solidFill>
                            <a:srgbClr val="666666"/>
                          </a:solidFill>
                          <a:latin typeface="Roboto Mono"/>
                          <a:ea typeface="Roboto Mono"/>
                          <a:cs typeface="Roboto Mono"/>
                          <a:sym typeface="Roboto Mono"/>
                        </a:rPr>
                        <a:t>--NOT IN is also possible</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SELECT </a:t>
                      </a:r>
                      <a:r>
                        <a:rPr lang="en-GB" sz="1300" u="none" cap="none" strike="noStrike">
                          <a:solidFill>
                            <a:srgbClr val="A9B7C6"/>
                          </a:solidFill>
                          <a:latin typeface="Roboto Mono"/>
                          <a:ea typeface="Roboto Mono"/>
                          <a:cs typeface="Roboto Mono"/>
                          <a:sym typeface="Roboto Mono"/>
                        </a:rPr>
                        <a:t>Title, Author </a:t>
                      </a:r>
                      <a:r>
                        <a:rPr b="1" lang="en-GB" sz="1300" u="none" cap="none" strike="noStrike">
                          <a:solidFill>
                            <a:srgbClr val="B45F06"/>
                          </a:solidFill>
                          <a:latin typeface="Roboto Mono"/>
                          <a:ea typeface="Roboto Mono"/>
                          <a:cs typeface="Roboto Mono"/>
                          <a:sym typeface="Roboto Mono"/>
                        </a:rPr>
                        <a:t>FROM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--get all books without a Year but with an Auth.</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WHERE</a:t>
                      </a:r>
                      <a:r>
                        <a:rPr lang="en-GB" sz="1300" u="none" cap="none" strike="noStrike">
                          <a:solidFill>
                            <a:srgbClr val="A9B7C6"/>
                          </a:solidFill>
                          <a:latin typeface="Roboto Mono"/>
                          <a:ea typeface="Roboto Mono"/>
                          <a:cs typeface="Roboto Mono"/>
                          <a:sym typeface="Roboto Mono"/>
                        </a:rPr>
                        <a:t> Year </a:t>
                      </a:r>
                      <a:r>
                        <a:rPr b="1" lang="en-GB" sz="1300" u="none" cap="none" strike="noStrike">
                          <a:solidFill>
                            <a:srgbClr val="B45F06"/>
                          </a:solidFill>
                          <a:latin typeface="Roboto Mono"/>
                          <a:ea typeface="Roboto Mono"/>
                          <a:cs typeface="Roboto Mono"/>
                          <a:sym typeface="Roboto Mono"/>
                        </a:rPr>
                        <a:t>IS NULL AND </a:t>
                      </a:r>
                      <a:r>
                        <a:rPr lang="en-GB" sz="1300" u="none" cap="none" strike="noStrike">
                          <a:solidFill>
                            <a:srgbClr val="A9B7C6"/>
                          </a:solidFill>
                          <a:latin typeface="Roboto Mono"/>
                          <a:ea typeface="Roboto Mono"/>
                          <a:cs typeface="Roboto Mono"/>
                          <a:sym typeface="Roboto Mono"/>
                        </a:rPr>
                        <a:t>Author </a:t>
                      </a:r>
                      <a:r>
                        <a:rPr b="1" lang="en-GB" sz="1300" u="none" cap="none" strike="noStrike">
                          <a:solidFill>
                            <a:srgbClr val="B45F06"/>
                          </a:solidFill>
                          <a:latin typeface="Roboto Mono"/>
                          <a:ea typeface="Roboto Mono"/>
                          <a:cs typeface="Roboto Mono"/>
                          <a:sym typeface="Roboto Mono"/>
                        </a:rPr>
                        <a:t>IS NOT NULL</a:t>
                      </a:r>
                      <a:r>
                        <a:rPr lang="en-GB" sz="1300" u="none" cap="none" strike="noStrike">
                          <a:solidFill>
                            <a:srgbClr val="A9B7C6"/>
                          </a:solidFill>
                          <a:latin typeface="Roboto Mono"/>
                          <a:ea typeface="Roboto Mono"/>
                          <a:cs typeface="Roboto Mono"/>
                          <a:sym typeface="Roboto Mono"/>
                        </a:rPr>
                        <a:t> </a:t>
                      </a:r>
                      <a:r>
                        <a:rPr i="1" lang="en-GB" sz="1300" u="none" cap="none" strike="noStrike">
                          <a:solidFill>
                            <a:srgbClr val="666666"/>
                          </a:solidFill>
                          <a:latin typeface="Roboto Mono"/>
                          <a:ea typeface="Roboto Mono"/>
                          <a:cs typeface="Roboto Mono"/>
                          <a:sym typeface="Roboto Mono"/>
                        </a:rPr>
                        <a:t>--comparisons with NULL are always false</a:t>
                      </a:r>
                      <a:endParaRPr i="1" sz="1300" u="none" cap="none" strike="noStrike">
                        <a:solidFill>
                          <a:srgbClr val="666666"/>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00000"/>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aphicFrame>
        <p:nvGraphicFramePr>
          <p:cNvPr id="242" name="Google Shape;242;p39"/>
          <p:cNvGraphicFramePr/>
          <p:nvPr/>
        </p:nvGraphicFramePr>
        <p:xfrm>
          <a:off x="409775" y="1963425"/>
          <a:ext cx="3000000" cy="3000000"/>
        </p:xfrm>
        <a:graphic>
          <a:graphicData uri="http://schemas.openxmlformats.org/drawingml/2006/table">
            <a:tbl>
              <a:tblPr>
                <a:noFill/>
                <a:tableStyleId>{3F4F5D12-686F-43FB-9B04-F9B29800724E}</a:tableStyleId>
              </a:tblPr>
              <a:tblGrid>
                <a:gridCol w="8324450"/>
              </a:tblGrid>
              <a:tr h="2319325">
                <a:tc>
                  <a:txBody>
                    <a:bodyPr/>
                    <a:lstStyle/>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UPDATE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--update the name of a specific author for all books</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SET </a:t>
                      </a:r>
                      <a:r>
                        <a:rPr lang="en-GB" sz="1300" u="none" cap="none" strike="noStrike">
                          <a:solidFill>
                            <a:srgbClr val="A9B7C6"/>
                          </a:solidFill>
                          <a:latin typeface="Roboto Mono"/>
                          <a:ea typeface="Roboto Mono"/>
                          <a:cs typeface="Roboto Mono"/>
                          <a:sym typeface="Roboto Mono"/>
                        </a:rPr>
                        <a:t>Author = ‘Edward Morgan Forster’</a:t>
                      </a:r>
                      <a:endParaRPr b="1" sz="1300" u="none" cap="none" strike="noStrike">
                        <a:solidFill>
                          <a:srgbClr val="B45F0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WHERE </a:t>
                      </a:r>
                      <a:r>
                        <a:rPr lang="en-GB" sz="1300" u="none" cap="none" strike="noStrike">
                          <a:solidFill>
                            <a:srgbClr val="A9B7C6"/>
                          </a:solidFill>
                          <a:latin typeface="Roboto Mono"/>
                          <a:ea typeface="Roboto Mono"/>
                          <a:cs typeface="Roboto Mono"/>
                          <a:sym typeface="Roboto Mono"/>
                        </a:rPr>
                        <a:t>Author = ‘E.M. Forster’</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UPDATE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--add a stock of 5 copies for all books</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SET </a:t>
                      </a:r>
                      <a:r>
                        <a:rPr lang="en-GB" sz="1300" u="none" cap="none" strike="noStrike">
                          <a:solidFill>
                            <a:srgbClr val="A9B7C6"/>
                          </a:solidFill>
                          <a:latin typeface="Roboto Mono"/>
                          <a:ea typeface="Roboto Mono"/>
                          <a:cs typeface="Roboto Mono"/>
                          <a:sym typeface="Roboto Mono"/>
                        </a:rPr>
                        <a:t>Stock = Stock + 5 </a:t>
                      </a:r>
                      <a:r>
                        <a:rPr i="1" lang="en-GB" sz="1300" u="none" cap="none" strike="noStrike">
                          <a:solidFill>
                            <a:srgbClr val="666666"/>
                          </a:solidFill>
                          <a:latin typeface="Roboto Mono"/>
                          <a:ea typeface="Roboto Mono"/>
                          <a:cs typeface="Roboto Mono"/>
                          <a:sym typeface="Roboto Mono"/>
                        </a:rPr>
                        <a:t>--it will take the current value for each row before update</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UPDATE </a:t>
                      </a:r>
                      <a:r>
                        <a:rPr lang="en-GB" sz="1300" u="none" cap="none" strike="noStrike">
                          <a:solidFill>
                            <a:srgbClr val="A9B7C6"/>
                          </a:solidFill>
                          <a:latin typeface="Roboto Mono"/>
                          <a:ea typeface="Roboto Mono"/>
                          <a:cs typeface="Roboto Mono"/>
                          <a:sym typeface="Roboto Mono"/>
                        </a:rPr>
                        <a:t>Books </a:t>
                      </a:r>
                      <a:r>
                        <a:rPr i="1" lang="en-GB" sz="1300" u="none" cap="none" strike="noStrike">
                          <a:solidFill>
                            <a:srgbClr val="666666"/>
                          </a:solidFill>
                          <a:latin typeface="Roboto Mono"/>
                          <a:ea typeface="Roboto Mono"/>
                          <a:cs typeface="Roboto Mono"/>
                          <a:sym typeface="Roboto Mono"/>
                        </a:rPr>
                        <a:t>--the two can also be combined</a:t>
                      </a:r>
                      <a:endParaRPr i="1" sz="1300" u="none" cap="none" strike="noStrike">
                        <a:solidFill>
                          <a:srgbClr val="66666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SET </a:t>
                      </a:r>
                      <a:r>
                        <a:rPr lang="en-GB" sz="1300" u="none" cap="none" strike="noStrike">
                          <a:solidFill>
                            <a:srgbClr val="A9B7C6"/>
                          </a:solidFill>
                          <a:latin typeface="Roboto Mono"/>
                          <a:ea typeface="Roboto Mono"/>
                          <a:cs typeface="Roboto Mono"/>
                          <a:sym typeface="Roboto Mono"/>
                        </a:rPr>
                        <a:t>Stock = Stock + 10</a:t>
                      </a:r>
                      <a:endParaRPr b="1" sz="1300" u="none" cap="none" strike="noStrike">
                        <a:solidFill>
                          <a:srgbClr val="B45F06"/>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B45F06"/>
                          </a:solidFill>
                          <a:latin typeface="Roboto Mono"/>
                          <a:ea typeface="Roboto Mono"/>
                          <a:cs typeface="Roboto Mono"/>
                          <a:sym typeface="Roboto Mono"/>
                        </a:rPr>
                        <a:t>WHERE </a:t>
                      </a:r>
                      <a:r>
                        <a:rPr lang="en-GB" sz="1300" u="none" cap="none" strike="noStrike">
                          <a:solidFill>
                            <a:srgbClr val="A9B7C6"/>
                          </a:solidFill>
                          <a:latin typeface="Roboto Mono"/>
                          <a:ea typeface="Roboto Mono"/>
                          <a:cs typeface="Roboto Mono"/>
                          <a:sym typeface="Roboto Mono"/>
                        </a:rPr>
                        <a:t>Title </a:t>
                      </a:r>
                      <a:r>
                        <a:rPr b="1" lang="en-GB" sz="1300" u="none" cap="none" strike="noStrike">
                          <a:solidFill>
                            <a:srgbClr val="B45F06"/>
                          </a:solidFill>
                          <a:latin typeface="Roboto Mono"/>
                          <a:ea typeface="Roboto Mono"/>
                          <a:cs typeface="Roboto Mono"/>
                          <a:sym typeface="Roboto Mono"/>
                        </a:rPr>
                        <a:t>LIKE</a:t>
                      </a:r>
                      <a:r>
                        <a:rPr lang="en-GB" sz="1300" u="none" cap="none" strike="noStrike">
                          <a:solidFill>
                            <a:srgbClr val="A9B7C6"/>
                          </a:solidFill>
                          <a:latin typeface="Roboto Mono"/>
                          <a:ea typeface="Roboto Mono"/>
                          <a:cs typeface="Roboto Mono"/>
                          <a:sym typeface="Roboto Mono"/>
                        </a:rPr>
                        <a:t> ‘_arry Potter%’ </a:t>
                      </a:r>
                      <a:r>
                        <a:rPr i="1" lang="en-GB" sz="1300" u="none" cap="none" strike="noStrike">
                          <a:solidFill>
                            <a:srgbClr val="666666"/>
                          </a:solidFill>
                          <a:latin typeface="Roboto Mono"/>
                          <a:ea typeface="Roboto Mono"/>
                          <a:cs typeface="Roboto Mono"/>
                          <a:sym typeface="Roboto Mono"/>
                        </a:rPr>
                        <a:t>--underscore wildcard matches any one character</a:t>
                      </a:r>
                      <a:endParaRPr i="1" sz="1300" u="none" cap="none" strike="noStrike">
                        <a:solidFill>
                          <a:srgbClr val="666666"/>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00000"/>
                    </a:solidFill>
                  </a:tcPr>
                </a:tc>
              </a:tr>
            </a:tbl>
          </a:graphicData>
        </a:graphic>
      </p:graphicFrame>
      <p:sp>
        <p:nvSpPr>
          <p:cNvPr id="243" name="Google Shape;243;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SQL UPDATE</a:t>
            </a:r>
            <a:endParaRPr/>
          </a:p>
        </p:txBody>
      </p:sp>
      <p:sp>
        <p:nvSpPr>
          <p:cNvPr id="244" name="Google Shape;244;p39"/>
          <p:cNvSpPr txBox="1"/>
          <p:nvPr>
            <p:ph idx="1" type="body"/>
          </p:nvPr>
        </p:nvSpPr>
        <p:spPr>
          <a:xfrm>
            <a:off x="311700" y="1266325"/>
            <a:ext cx="8520600" cy="3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We can also update existing entries.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GB"/>
              <a:t>Before you go…</a:t>
            </a:r>
            <a:endParaRPr b="0"/>
          </a:p>
        </p:txBody>
      </p:sp>
      <p:sp>
        <p:nvSpPr>
          <p:cNvPr id="250" name="Google Shape;250;p40"/>
          <p:cNvSpPr txBox="1"/>
          <p:nvPr>
            <p:ph idx="1" type="subTitle"/>
          </p:nvPr>
        </p:nvSpPr>
        <p:spPr>
          <a:xfrm>
            <a:off x="311700" y="3114800"/>
            <a:ext cx="39990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t>Please take 2 minutes to give us feedback on today’s lesson.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GB" sz="1800"/>
              <a:t>This feedback is </a:t>
            </a:r>
            <a:r>
              <a:rPr b="1" lang="en-GB" sz="1800">
                <a:solidFill>
                  <a:schemeClr val="accent4"/>
                </a:solidFill>
              </a:rPr>
              <a:t>anonymous</a:t>
            </a:r>
            <a:r>
              <a:rPr lang="en-GB" sz="1800"/>
              <a:t> and only seen by </a:t>
            </a:r>
            <a:r>
              <a:rPr b="1" lang="en-GB" sz="1800">
                <a:solidFill>
                  <a:schemeClr val="accent4"/>
                </a:solidFill>
              </a:rPr>
              <a:t>the DCP team</a:t>
            </a:r>
            <a:r>
              <a:rPr lang="en-GB" sz="1800"/>
              <a:t>!</a:t>
            </a:r>
            <a:endParaRPr sz="1800"/>
          </a:p>
        </p:txBody>
      </p:sp>
      <p:pic>
        <p:nvPicPr>
          <p:cNvPr id="251" name="Google Shape;251;p40"/>
          <p:cNvPicPr preferRelativeResize="0"/>
          <p:nvPr/>
        </p:nvPicPr>
        <p:blipFill rotWithShape="1">
          <a:blip r:embed="rId3">
            <a:alphaModFix/>
          </a:blip>
          <a:srcRect b="0" l="1610" r="-1609" t="0"/>
          <a:stretch/>
        </p:blipFill>
        <p:spPr>
          <a:xfrm>
            <a:off x="5292225" y="786302"/>
            <a:ext cx="3131550" cy="3131550"/>
          </a:xfrm>
          <a:prstGeom prst="rect">
            <a:avLst/>
          </a:prstGeom>
          <a:noFill/>
          <a:ln>
            <a:noFill/>
          </a:ln>
        </p:spPr>
      </p:pic>
      <p:sp>
        <p:nvSpPr>
          <p:cNvPr id="252" name="Google Shape;252;p40"/>
          <p:cNvSpPr txBox="1"/>
          <p:nvPr/>
        </p:nvSpPr>
        <p:spPr>
          <a:xfrm>
            <a:off x="4604200" y="4120525"/>
            <a:ext cx="4895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lt1"/>
                </a:solidFill>
                <a:latin typeface="Assistant"/>
                <a:ea typeface="Assistant"/>
                <a:cs typeface="Assistant"/>
                <a:sym typeface="Assistant"/>
              </a:rPr>
              <a:t>Scan	 the QR code or go to: </a:t>
            </a:r>
            <a:r>
              <a:rPr b="1" lang="en-GB" sz="1600" u="sng">
                <a:solidFill>
                  <a:schemeClr val="lt1"/>
                </a:solidFill>
                <a:latin typeface="Assistant"/>
                <a:ea typeface="Assistant"/>
                <a:cs typeface="Assistant"/>
                <a:sym typeface="Assistant"/>
                <a:hlinkClick r:id="rId4">
                  <a:extLst>
                    <a:ext uri="{A12FA001-AC4F-418D-AE19-62706E023703}">
                      <ahyp:hlinkClr val="tx"/>
                    </a:ext>
                  </a:extLst>
                </a:hlinkClick>
              </a:rPr>
              <a:t>https://redischool.typeform.com/lessonfeedback</a:t>
            </a:r>
            <a:r>
              <a:rPr b="1" lang="en-GB" sz="1600">
                <a:solidFill>
                  <a:schemeClr val="lt1"/>
                </a:solidFill>
                <a:latin typeface="Assistant"/>
                <a:ea typeface="Assistant"/>
                <a:cs typeface="Assistant"/>
                <a:sym typeface="Assistant"/>
              </a:rPr>
              <a:t> </a:t>
            </a:r>
            <a:endParaRPr b="1" sz="1600">
              <a:solidFill>
                <a:schemeClr val="lt1"/>
              </a:solidFill>
              <a:latin typeface="Assistant"/>
              <a:ea typeface="Assistant"/>
              <a:cs typeface="Assistant"/>
              <a:sym typeface="Assista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Databases are a collection of organized data stored in a format</a:t>
            </a:r>
            <a:endParaRPr/>
          </a:p>
          <a:p>
            <a:pPr indent="0" lvl="0" marL="0" rtl="0" algn="l">
              <a:lnSpc>
                <a:spcPct val="115000"/>
              </a:lnSpc>
              <a:spcBef>
                <a:spcPts val="1600"/>
              </a:spcBef>
              <a:spcAft>
                <a:spcPts val="0"/>
              </a:spcAft>
              <a:buSzPts val="1800"/>
              <a:buNone/>
            </a:pPr>
            <a:r>
              <a:rPr lang="en-GB"/>
              <a:t>They are an essential component for every application that has to persist information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87" name="Google Shape;87;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Database (DB)</a:t>
            </a:r>
            <a:endParaRPr/>
          </a:p>
        </p:txBody>
      </p:sp>
      <p:pic>
        <p:nvPicPr>
          <p:cNvPr id="88" name="Google Shape;88;p17"/>
          <p:cNvPicPr preferRelativeResize="0"/>
          <p:nvPr/>
        </p:nvPicPr>
        <p:blipFill rotWithShape="1">
          <a:blip r:embed="rId3">
            <a:alphaModFix/>
          </a:blip>
          <a:srcRect b="0" l="0" r="0" t="0"/>
          <a:stretch/>
        </p:blipFill>
        <p:spPr>
          <a:xfrm>
            <a:off x="1910675" y="3149225"/>
            <a:ext cx="1732026" cy="1732026"/>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5241075" y="3082138"/>
            <a:ext cx="1568600" cy="1568600"/>
          </a:xfrm>
          <a:prstGeom prst="rect">
            <a:avLst/>
          </a:prstGeom>
          <a:noFill/>
          <a:ln>
            <a:noFill/>
          </a:ln>
        </p:spPr>
      </p:pic>
      <p:pic>
        <p:nvPicPr>
          <p:cNvPr id="90" name="Google Shape;90;p17"/>
          <p:cNvPicPr preferRelativeResize="0"/>
          <p:nvPr/>
        </p:nvPicPr>
        <p:blipFill rotWithShape="1">
          <a:blip r:embed="rId5">
            <a:alphaModFix/>
          </a:blip>
          <a:srcRect b="0" l="0" r="0" t="0"/>
          <a:stretch/>
        </p:blipFill>
        <p:spPr>
          <a:xfrm>
            <a:off x="0" y="3149225"/>
            <a:ext cx="1732026" cy="1732026"/>
          </a:xfrm>
          <a:prstGeom prst="rect">
            <a:avLst/>
          </a:prstGeom>
          <a:noFill/>
          <a:ln>
            <a:noFill/>
          </a:ln>
        </p:spPr>
      </p:pic>
      <p:pic>
        <p:nvPicPr>
          <p:cNvPr id="91" name="Google Shape;91;p17"/>
          <p:cNvPicPr preferRelativeResize="0"/>
          <p:nvPr/>
        </p:nvPicPr>
        <p:blipFill rotWithShape="1">
          <a:blip r:embed="rId6">
            <a:alphaModFix/>
          </a:blip>
          <a:srcRect b="0" l="0" r="0" t="0"/>
          <a:stretch/>
        </p:blipFill>
        <p:spPr>
          <a:xfrm>
            <a:off x="7100275" y="3000425"/>
            <a:ext cx="1732026" cy="1732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Database types</a:t>
            </a:r>
            <a:endParaRPr/>
          </a:p>
        </p:txBody>
      </p:sp>
      <p:sp>
        <p:nvSpPr>
          <p:cNvPr id="97" name="Google Shape;97;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There are many types of databases based on the use-case</a:t>
            </a:r>
            <a:endParaRPr/>
          </a:p>
          <a:p>
            <a:pPr indent="-342900" lvl="0" marL="457200" rtl="0" algn="l">
              <a:lnSpc>
                <a:spcPct val="115000"/>
              </a:lnSpc>
              <a:spcBef>
                <a:spcPts val="0"/>
              </a:spcBef>
              <a:spcAft>
                <a:spcPts val="0"/>
              </a:spcAft>
              <a:buSzPts val="1800"/>
              <a:buChar char="●"/>
            </a:pPr>
            <a:r>
              <a:rPr lang="en-GB"/>
              <a:t>Relational databases</a:t>
            </a:r>
            <a:endParaRPr/>
          </a:p>
          <a:p>
            <a:pPr indent="-342900" lvl="0" marL="457200" rtl="0" algn="l">
              <a:lnSpc>
                <a:spcPct val="115000"/>
              </a:lnSpc>
              <a:spcBef>
                <a:spcPts val="0"/>
              </a:spcBef>
              <a:spcAft>
                <a:spcPts val="0"/>
              </a:spcAft>
              <a:buSzPts val="1800"/>
              <a:buChar char="●"/>
            </a:pPr>
            <a:r>
              <a:rPr lang="en-GB"/>
              <a:t>NoSQL databases (non-relational database)</a:t>
            </a:r>
            <a:endParaRPr/>
          </a:p>
          <a:p>
            <a:pPr indent="-342900" lvl="1" marL="914400" rtl="0" algn="l">
              <a:lnSpc>
                <a:spcPct val="115000"/>
              </a:lnSpc>
              <a:spcBef>
                <a:spcPts val="0"/>
              </a:spcBef>
              <a:spcAft>
                <a:spcPts val="0"/>
              </a:spcAft>
              <a:buSzPts val="1800"/>
              <a:buChar char="○"/>
            </a:pPr>
            <a:r>
              <a:rPr lang="en-GB" sz="1800"/>
              <a:t>Key-value databases</a:t>
            </a:r>
            <a:endParaRPr sz="1800"/>
          </a:p>
          <a:p>
            <a:pPr indent="-342900" lvl="1" marL="914400" rtl="0" algn="l">
              <a:lnSpc>
                <a:spcPct val="115000"/>
              </a:lnSpc>
              <a:spcBef>
                <a:spcPts val="0"/>
              </a:spcBef>
              <a:spcAft>
                <a:spcPts val="0"/>
              </a:spcAft>
              <a:buSzPts val="1800"/>
              <a:buChar char="○"/>
            </a:pPr>
            <a:r>
              <a:rPr lang="en-GB" sz="1800"/>
              <a:t>Document databases</a:t>
            </a:r>
            <a:endParaRPr/>
          </a:p>
          <a:p>
            <a:pPr indent="-342900" lvl="0" marL="457200" rtl="0" algn="l">
              <a:lnSpc>
                <a:spcPct val="115000"/>
              </a:lnSpc>
              <a:spcBef>
                <a:spcPts val="0"/>
              </a:spcBef>
              <a:spcAft>
                <a:spcPts val="0"/>
              </a:spcAft>
              <a:buSzPts val="1800"/>
              <a:buChar char="●"/>
            </a:pPr>
            <a:r>
              <a:rPr lang="en-GB"/>
              <a:t>Cloud databases</a:t>
            </a:r>
            <a:endParaRPr/>
          </a:p>
          <a:p>
            <a:pPr indent="-342900" lvl="0" marL="457200" rtl="0" algn="l">
              <a:lnSpc>
                <a:spcPct val="115000"/>
              </a:lnSpc>
              <a:spcBef>
                <a:spcPts val="0"/>
              </a:spcBef>
              <a:spcAft>
                <a:spcPts val="0"/>
              </a:spcAft>
              <a:buSzPts val="1800"/>
              <a:buChar char="●"/>
            </a:pPr>
            <a:r>
              <a:rPr lang="en-GB"/>
              <a:t>Object-oriented databases</a:t>
            </a:r>
            <a:endParaRPr/>
          </a:p>
          <a:p>
            <a:pPr indent="-342900" lvl="0" marL="457200" rtl="0" algn="l">
              <a:lnSpc>
                <a:spcPct val="115000"/>
              </a:lnSpc>
              <a:spcBef>
                <a:spcPts val="0"/>
              </a:spcBef>
              <a:spcAft>
                <a:spcPts val="0"/>
              </a:spcAft>
              <a:buSzPts val="1800"/>
              <a:buChar char="●"/>
            </a:pPr>
            <a:r>
              <a:rPr lang="en-GB"/>
              <a:t>…</a:t>
            </a:r>
            <a:endParaRPr/>
          </a:p>
        </p:txBody>
      </p:sp>
      <p:pic>
        <p:nvPicPr>
          <p:cNvPr id="98" name="Google Shape;98;p18"/>
          <p:cNvPicPr preferRelativeResize="0"/>
          <p:nvPr/>
        </p:nvPicPr>
        <p:blipFill rotWithShape="1">
          <a:blip r:embed="rId3">
            <a:alphaModFix/>
          </a:blip>
          <a:srcRect b="0" l="0" r="0" t="0"/>
          <a:stretch/>
        </p:blipFill>
        <p:spPr>
          <a:xfrm>
            <a:off x="5986006" y="3822550"/>
            <a:ext cx="719395" cy="707400"/>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6839425" y="3816550"/>
            <a:ext cx="719400" cy="719400"/>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7692847" y="3783475"/>
            <a:ext cx="761725" cy="78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What kind of database should I use?</a:t>
            </a:r>
            <a:endParaRPr/>
          </a:p>
        </p:txBody>
      </p:sp>
      <p:sp>
        <p:nvSpPr>
          <p:cNvPr id="106" name="Google Shape;106;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Take a moment to think which kind of database fit your needs</a:t>
            </a:r>
            <a:endParaRPr/>
          </a:p>
          <a:p>
            <a:pPr indent="-342900" lvl="0" marL="457200" rtl="0" algn="l">
              <a:lnSpc>
                <a:spcPct val="115000"/>
              </a:lnSpc>
              <a:spcBef>
                <a:spcPts val="0"/>
              </a:spcBef>
              <a:spcAft>
                <a:spcPts val="0"/>
              </a:spcAft>
              <a:buSzPts val="1800"/>
              <a:buChar char="●"/>
            </a:pPr>
            <a:r>
              <a:rPr lang="en-GB"/>
              <a:t>It isn’t SQL vs NoSQL databases</a:t>
            </a:r>
            <a:endParaRPr/>
          </a:p>
          <a:p>
            <a:pPr indent="-342900" lvl="0" marL="457200" rtl="0" algn="l">
              <a:lnSpc>
                <a:spcPct val="115000"/>
              </a:lnSpc>
              <a:spcBef>
                <a:spcPts val="0"/>
              </a:spcBef>
              <a:spcAft>
                <a:spcPts val="0"/>
              </a:spcAft>
              <a:buSzPts val="1800"/>
              <a:buChar char="●"/>
            </a:pPr>
            <a:r>
              <a:rPr lang="en-GB"/>
              <a:t>Look at the data modeling for various databases and compare it against the business model</a:t>
            </a:r>
            <a:endParaRPr/>
          </a:p>
          <a:p>
            <a:pPr indent="-342900" lvl="0" marL="457200" rtl="0" algn="l">
              <a:lnSpc>
                <a:spcPct val="115000"/>
              </a:lnSpc>
              <a:spcBef>
                <a:spcPts val="0"/>
              </a:spcBef>
              <a:spcAft>
                <a:spcPts val="0"/>
              </a:spcAft>
              <a:buSzPts val="1800"/>
              <a:buChar char="●"/>
            </a:pPr>
            <a:r>
              <a:rPr lang="en-GB"/>
              <a:t>Sometimes using multi-types of database within a solution is totally normal</a:t>
            </a:r>
            <a:endParaRPr/>
          </a:p>
          <a:p>
            <a:pPr indent="0" lvl="0" marL="0" rtl="0" algn="l">
              <a:lnSpc>
                <a:spcPct val="115000"/>
              </a:lnSpc>
              <a:spcBef>
                <a:spcPts val="0"/>
              </a:spcBef>
              <a:spcAft>
                <a:spcPts val="0"/>
              </a:spcAft>
              <a:buSzPts val="1800"/>
              <a:buNone/>
            </a:pPr>
            <a:r>
              <a:t/>
            </a:r>
            <a:endParaRPr/>
          </a:p>
        </p:txBody>
      </p:sp>
      <p:pic>
        <p:nvPicPr>
          <p:cNvPr id="107" name="Google Shape;107;p19"/>
          <p:cNvPicPr preferRelativeResize="0"/>
          <p:nvPr/>
        </p:nvPicPr>
        <p:blipFill rotWithShape="1">
          <a:blip r:embed="rId3">
            <a:alphaModFix/>
          </a:blip>
          <a:srcRect b="0" l="0" r="0" t="0"/>
          <a:stretch/>
        </p:blipFill>
        <p:spPr>
          <a:xfrm>
            <a:off x="7854775" y="2957325"/>
            <a:ext cx="977525" cy="161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127125" y="1266325"/>
            <a:ext cx="89571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DBMSs are the software component that interacts with the database</a:t>
            </a:r>
            <a:endParaRPr/>
          </a:p>
          <a:p>
            <a:pPr indent="0" lvl="0" marL="0" rtl="0" algn="l">
              <a:lnSpc>
                <a:spcPct val="115000"/>
              </a:lnSpc>
              <a:spcBef>
                <a:spcPts val="1600"/>
              </a:spcBef>
              <a:spcAft>
                <a:spcPts val="0"/>
              </a:spcAft>
              <a:buSzPts val="1800"/>
              <a:buNone/>
            </a:pPr>
            <a:r>
              <a:rPr lang="en-GB"/>
              <a:t>It is responsible for interacting with the database (i.e. creating,editing deleting data)</a:t>
            </a:r>
            <a:endParaRPr/>
          </a:p>
          <a:p>
            <a:pPr indent="0" lvl="0" marL="0" rtl="0" algn="l">
              <a:lnSpc>
                <a:spcPct val="115000"/>
              </a:lnSpc>
              <a:spcBef>
                <a:spcPts val="1600"/>
              </a:spcBef>
              <a:spcAft>
                <a:spcPts val="0"/>
              </a:spcAft>
              <a:buSzPts val="1800"/>
              <a:buNone/>
            </a:pPr>
            <a:r>
              <a:rPr lang="en-GB"/>
              <a:t>It also controls who can access the database and might do more to ensure reliability of data and efficiency of querying data.</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13" name="Google Shape;113;p20"/>
          <p:cNvSpPr txBox="1"/>
          <p:nvPr>
            <p:ph type="title"/>
          </p:nvPr>
        </p:nvSpPr>
        <p:spPr>
          <a:xfrm>
            <a:off x="311700" y="445025"/>
            <a:ext cx="8724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GB"/>
              <a:t>Database Management System (DBMS)</a:t>
            </a:r>
            <a:endParaRPr/>
          </a:p>
          <a:p>
            <a:pPr indent="0" lvl="0" marL="0" rtl="0" algn="l">
              <a:lnSpc>
                <a:spcPct val="100000"/>
              </a:lnSpc>
              <a:spcBef>
                <a:spcPts val="0"/>
              </a:spcBef>
              <a:spcAft>
                <a:spcPts val="0"/>
              </a:spcAft>
              <a:buSzPts val="3600"/>
              <a:buNone/>
            </a:pPr>
            <a:r>
              <a:t/>
            </a:r>
            <a:endParaRPr/>
          </a:p>
        </p:txBody>
      </p:sp>
      <p:pic>
        <p:nvPicPr>
          <p:cNvPr id="114" name="Google Shape;114;p20"/>
          <p:cNvPicPr preferRelativeResize="0"/>
          <p:nvPr/>
        </p:nvPicPr>
        <p:blipFill rotWithShape="1">
          <a:blip r:embed="rId3">
            <a:alphaModFix/>
          </a:blip>
          <a:srcRect b="0" l="0" r="0" t="0"/>
          <a:stretch/>
        </p:blipFill>
        <p:spPr>
          <a:xfrm>
            <a:off x="311700" y="3465774"/>
            <a:ext cx="1440750" cy="1440750"/>
          </a:xfrm>
          <a:prstGeom prst="rect">
            <a:avLst/>
          </a:prstGeom>
          <a:noFill/>
          <a:ln>
            <a:noFill/>
          </a:ln>
        </p:spPr>
      </p:pic>
      <p:pic>
        <p:nvPicPr>
          <p:cNvPr id="115" name="Google Shape;115;p20"/>
          <p:cNvPicPr preferRelativeResize="0"/>
          <p:nvPr/>
        </p:nvPicPr>
        <p:blipFill rotWithShape="1">
          <a:blip r:embed="rId4">
            <a:alphaModFix/>
          </a:blip>
          <a:srcRect b="0" l="0" r="0" t="0"/>
          <a:stretch/>
        </p:blipFill>
        <p:spPr>
          <a:xfrm>
            <a:off x="6801700" y="3692975"/>
            <a:ext cx="2083350" cy="986350"/>
          </a:xfrm>
          <a:prstGeom prst="rect">
            <a:avLst/>
          </a:prstGeom>
          <a:noFill/>
          <a:ln>
            <a:noFill/>
          </a:ln>
        </p:spPr>
      </p:pic>
      <p:pic>
        <p:nvPicPr>
          <p:cNvPr id="116" name="Google Shape;116;p20"/>
          <p:cNvPicPr preferRelativeResize="0"/>
          <p:nvPr/>
        </p:nvPicPr>
        <p:blipFill rotWithShape="1">
          <a:blip r:embed="rId5">
            <a:alphaModFix/>
          </a:blip>
          <a:srcRect b="0" l="0" r="0" t="0"/>
          <a:stretch/>
        </p:blipFill>
        <p:spPr>
          <a:xfrm>
            <a:off x="4825012" y="3465775"/>
            <a:ext cx="1440750" cy="1440750"/>
          </a:xfrm>
          <a:prstGeom prst="rect">
            <a:avLst/>
          </a:prstGeom>
          <a:noFill/>
          <a:ln>
            <a:noFill/>
          </a:ln>
        </p:spPr>
      </p:pic>
      <p:pic>
        <p:nvPicPr>
          <p:cNvPr id="117" name="Google Shape;117;p20"/>
          <p:cNvPicPr preferRelativeResize="0"/>
          <p:nvPr/>
        </p:nvPicPr>
        <p:blipFill rotWithShape="1">
          <a:blip r:embed="rId6">
            <a:alphaModFix/>
          </a:blip>
          <a:srcRect b="0" l="0" r="0" t="0"/>
          <a:stretch/>
        </p:blipFill>
        <p:spPr>
          <a:xfrm>
            <a:off x="2144626" y="3692975"/>
            <a:ext cx="1796125" cy="98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1" type="body"/>
          </p:nvPr>
        </p:nvSpPr>
        <p:spPr>
          <a:xfrm>
            <a:off x="127125" y="1266325"/>
            <a:ext cx="89571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RDBMS are DBMS of relational databases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23" name="Google Shape;123;p21"/>
          <p:cNvSpPr txBox="1"/>
          <p:nvPr>
            <p:ph type="title"/>
          </p:nvPr>
        </p:nvSpPr>
        <p:spPr>
          <a:xfrm>
            <a:off x="311700" y="445025"/>
            <a:ext cx="8724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GB"/>
              <a:t>Relational Databases Management System (RDBMS)</a:t>
            </a:r>
            <a:endParaRPr/>
          </a:p>
        </p:txBody>
      </p:sp>
      <p:pic>
        <p:nvPicPr>
          <p:cNvPr id="124" name="Google Shape;124;p21"/>
          <p:cNvPicPr preferRelativeResize="0"/>
          <p:nvPr/>
        </p:nvPicPr>
        <p:blipFill rotWithShape="1">
          <a:blip r:embed="rId3">
            <a:alphaModFix/>
          </a:blip>
          <a:srcRect b="0" l="0" r="0" t="0"/>
          <a:stretch/>
        </p:blipFill>
        <p:spPr>
          <a:xfrm>
            <a:off x="6801700" y="3692975"/>
            <a:ext cx="2083350" cy="986350"/>
          </a:xfrm>
          <a:prstGeom prst="rect">
            <a:avLst/>
          </a:prstGeom>
          <a:noFill/>
          <a:ln>
            <a:noFill/>
          </a:ln>
        </p:spPr>
      </p:pic>
      <p:pic>
        <p:nvPicPr>
          <p:cNvPr id="125" name="Google Shape;125;p21"/>
          <p:cNvPicPr preferRelativeResize="0"/>
          <p:nvPr/>
        </p:nvPicPr>
        <p:blipFill rotWithShape="1">
          <a:blip r:embed="rId4">
            <a:alphaModFix/>
          </a:blip>
          <a:srcRect b="0" l="0" r="0" t="0"/>
          <a:stretch/>
        </p:blipFill>
        <p:spPr>
          <a:xfrm>
            <a:off x="4773250" y="3100000"/>
            <a:ext cx="1918025" cy="1918025"/>
          </a:xfrm>
          <a:prstGeom prst="rect">
            <a:avLst/>
          </a:prstGeom>
          <a:noFill/>
          <a:ln>
            <a:noFill/>
          </a:ln>
        </p:spPr>
      </p:pic>
      <p:pic>
        <p:nvPicPr>
          <p:cNvPr id="126" name="Google Shape;126;p21"/>
          <p:cNvPicPr preferRelativeResize="0"/>
          <p:nvPr/>
        </p:nvPicPr>
        <p:blipFill rotWithShape="1">
          <a:blip r:embed="rId5">
            <a:alphaModFix/>
          </a:blip>
          <a:srcRect b="0" l="0" r="0" t="0"/>
          <a:stretch/>
        </p:blipFill>
        <p:spPr>
          <a:xfrm>
            <a:off x="127125" y="3465775"/>
            <a:ext cx="1005176" cy="1440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Which of the following is not a database type</a:t>
            </a:r>
            <a:endParaRPr/>
          </a:p>
        </p:txBody>
      </p:sp>
      <p:sp>
        <p:nvSpPr>
          <p:cNvPr id="132" name="Google Shape;132;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GB"/>
              <a:t>Relational databases</a:t>
            </a:r>
            <a:endParaRPr/>
          </a:p>
          <a:p>
            <a:pPr indent="-342900" lvl="0" marL="457200" rtl="0" algn="l">
              <a:lnSpc>
                <a:spcPct val="115000"/>
              </a:lnSpc>
              <a:spcBef>
                <a:spcPts val="0"/>
              </a:spcBef>
              <a:spcAft>
                <a:spcPts val="0"/>
              </a:spcAft>
              <a:buSzPts val="1800"/>
              <a:buAutoNum type="arabicPeriod"/>
            </a:pPr>
            <a:r>
              <a:rPr lang="en-GB"/>
              <a:t>Classes-oriented databases</a:t>
            </a:r>
            <a:endParaRPr/>
          </a:p>
          <a:p>
            <a:pPr indent="-342900" lvl="0" marL="457200" rtl="0" algn="l">
              <a:lnSpc>
                <a:spcPct val="115000"/>
              </a:lnSpc>
              <a:spcBef>
                <a:spcPts val="0"/>
              </a:spcBef>
              <a:spcAft>
                <a:spcPts val="0"/>
              </a:spcAft>
              <a:buSzPts val="1800"/>
              <a:buAutoNum type="arabicPeriod"/>
            </a:pPr>
            <a:r>
              <a:rPr lang="en-GB"/>
              <a:t>Graph databases</a:t>
            </a:r>
            <a:endParaRPr/>
          </a:p>
          <a:p>
            <a:pPr indent="-342900" lvl="0" marL="457200" rtl="0" algn="l">
              <a:lnSpc>
                <a:spcPct val="115000"/>
              </a:lnSpc>
              <a:spcBef>
                <a:spcPts val="0"/>
              </a:spcBef>
              <a:spcAft>
                <a:spcPts val="0"/>
              </a:spcAft>
              <a:buSzPts val="1800"/>
              <a:buAutoNum type="arabicPeriod"/>
            </a:pPr>
            <a:r>
              <a:rPr lang="en-GB"/>
              <a:t>Hierarchical databases</a:t>
            </a:r>
            <a:endParaRPr/>
          </a:p>
        </p:txBody>
      </p:sp>
      <p:pic>
        <p:nvPicPr>
          <p:cNvPr id="133" name="Google Shape;133;p22"/>
          <p:cNvPicPr preferRelativeResize="0"/>
          <p:nvPr/>
        </p:nvPicPr>
        <p:blipFill rotWithShape="1">
          <a:blip r:embed="rId3">
            <a:alphaModFix/>
          </a:blip>
          <a:srcRect b="0" l="0" r="0" t="0"/>
          <a:stretch/>
        </p:blipFill>
        <p:spPr>
          <a:xfrm>
            <a:off x="7812325" y="2957325"/>
            <a:ext cx="977525" cy="161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nvSpPr>
        <p:spPr>
          <a:xfrm>
            <a:off x="1681950" y="983425"/>
            <a:ext cx="57801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n-GB" sz="6000" u="none" cap="none" strike="noStrike">
                <a:solidFill>
                  <a:schemeClr val="accent1"/>
                </a:solidFill>
                <a:latin typeface="Open Sans"/>
                <a:ea typeface="Open Sans"/>
                <a:cs typeface="Open Sans"/>
                <a:sym typeface="Open Sans"/>
              </a:rPr>
              <a:t>Checkpoint</a:t>
            </a:r>
            <a:endParaRPr b="1" i="0" sz="6000" u="none" cap="none" strike="noStrike">
              <a:solidFill>
                <a:schemeClr val="accent1"/>
              </a:solidFill>
              <a:latin typeface="Open Sans"/>
              <a:ea typeface="Open Sans"/>
              <a:cs typeface="Open Sans"/>
              <a:sym typeface="Open Sans"/>
            </a:endParaRPr>
          </a:p>
        </p:txBody>
      </p:sp>
      <p:pic>
        <p:nvPicPr>
          <p:cNvPr id="139" name="Google Shape;139;p23"/>
          <p:cNvPicPr preferRelativeResize="0"/>
          <p:nvPr/>
        </p:nvPicPr>
        <p:blipFill rotWithShape="1">
          <a:blip r:embed="rId3">
            <a:alphaModFix/>
          </a:blip>
          <a:srcRect b="0" l="0" r="0" t="0"/>
          <a:stretch/>
        </p:blipFill>
        <p:spPr>
          <a:xfrm>
            <a:off x="4083225" y="2571750"/>
            <a:ext cx="977525" cy="161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