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PT Sans Narrow"/>
      <p:regular r:id="rId33"/>
      <p:bold r:id="rId34"/>
    </p:embeddedFont>
    <p:embeddedFont>
      <p:font typeface="Helvetica Neue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5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6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5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8.xml"/><Relationship Id="rId35" Type="http://schemas.openxmlformats.org/officeDocument/2006/relationships/font" Target="fonts/HelveticaNeue-regular.fntdata"/><Relationship Id="rId12" Type="http://schemas.openxmlformats.org/officeDocument/2006/relationships/slide" Target="slides/slide7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10.xml"/><Relationship Id="rId37" Type="http://schemas.openxmlformats.org/officeDocument/2006/relationships/font" Target="fonts/HelveticaNeue-italic.fntdata"/><Relationship Id="rId14" Type="http://schemas.openxmlformats.org/officeDocument/2006/relationships/slide" Target="slides/slide9.xml"/><Relationship Id="rId36" Type="http://schemas.openxmlformats.org/officeDocument/2006/relationships/font" Target="fonts/HelveticaNeue-bold.fntdata"/><Relationship Id="rId17" Type="http://schemas.openxmlformats.org/officeDocument/2006/relationships/slide" Target="slides/slide12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1.xml"/><Relationship Id="rId38" Type="http://schemas.openxmlformats.org/officeDocument/2006/relationships/font" Target="fonts/HelveticaNeu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89278b3da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89278b3da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89278b3da8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89278b3da8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9278b3da8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89278b3da8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89278b3da8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89278b3da8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89278b3da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389278b3da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89278b3da8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89278b3da8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Jinja is a templating engine with a lot of functionality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89278b3da8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89278b3da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89278b3da8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89278b3da8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89278b3da8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89278b3da8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89278b3da8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89278b3da8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89278b3da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89278b3da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89278b3da8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89278b3da8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89278b3da8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89278b3da8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89278b3da8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89278b3da8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89278b3da8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89278b3da8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9278b3d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9278b3d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made a backend server last time and saw API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9278b3da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9278b3da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9278b3da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89278b3da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89278b3da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89278b3da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9278b3da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9278b3da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9278b3da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89278b3da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3">
  <p:cSld name="TITLE_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showMasterSp="0">
  <p:cSld name="Title &amp; Photo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67" name="Google Shape;67;p14"/>
          <p:cNvPicPr preferRelativeResize="0"/>
          <p:nvPr/>
        </p:nvPicPr>
        <p:blipFill rotWithShape="1">
          <a:blip r:embed="rId2">
            <a:alphaModFix/>
          </a:blip>
          <a:srcRect b="32491" l="0" r="0" t="0"/>
          <a:stretch/>
        </p:blipFill>
        <p:spPr>
          <a:xfrm>
            <a:off x="4769991" y="3400556"/>
            <a:ext cx="4401160" cy="17694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527" y="165300"/>
            <a:ext cx="1535796" cy="29142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i="0" sz="3600" u="none" cap="none" strike="noStrik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b="0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 b="0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1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12.jpg"/><Relationship Id="rId6" Type="http://schemas.openxmlformats.org/officeDocument/2006/relationships/image" Target="../media/image8.jpg"/><Relationship Id="rId7" Type="http://schemas.openxmlformats.org/officeDocument/2006/relationships/image" Target="../media/image1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Relationship Id="rId4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Relationship Id="rId4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redischool.typeform.com/lessonfeedback" TargetMode="External"/><Relationship Id="rId4" Type="http://schemas.openxmlformats.org/officeDocument/2006/relationships/hyperlink" Target="https://redischool.typeform.com/lessonfeedback" TargetMode="External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2137225" y="2872260"/>
            <a:ext cx="48705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1800"/>
              <a:t>ReDI School</a:t>
            </a:r>
            <a:endParaRPr b="1" sz="18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Backend - Autumn 2025</a:t>
            </a:r>
            <a:endParaRPr/>
          </a:p>
        </p:txBody>
      </p:sp>
      <p:sp>
        <p:nvSpPr>
          <p:cNvPr id="75" name="Google Shape;75;p15"/>
          <p:cNvSpPr txBox="1"/>
          <p:nvPr>
            <p:ph type="ctrTitle"/>
          </p:nvPr>
        </p:nvSpPr>
        <p:spPr>
          <a:xfrm>
            <a:off x="1003650" y="1827639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Static resources &amp; Templating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265500" y="257650"/>
            <a:ext cx="40452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FastAPI static?</a:t>
            </a:r>
            <a:endParaRPr/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462" y="1596774"/>
            <a:ext cx="4202524" cy="22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872625" y="1596775"/>
            <a:ext cx="25764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Fast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lphaLcPeriod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syscall vs Python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lphaLcPeriod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async</a:t>
            </a:r>
            <a:b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Best practices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lphaLcPeriod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file chunking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lphaLcPeriod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headers (file size, caching)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AutoNum type="alphaLcPeriod"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error handling</a:t>
            </a:r>
            <a:b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Convenient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3826425" y="257275"/>
            <a:ext cx="1483500" cy="59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Backend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8" name="Google Shape;168;p25"/>
          <p:cNvCxnSpPr>
            <a:stCxn id="169" idx="0"/>
            <a:endCxn id="167" idx="1"/>
          </p:cNvCxnSpPr>
          <p:nvPr/>
        </p:nvCxnSpPr>
        <p:spPr>
          <a:xfrm flipH="1" rot="10800000">
            <a:off x="2211825" y="555625"/>
            <a:ext cx="1614600" cy="18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5"/>
          <p:cNvCxnSpPr>
            <a:stCxn id="171" idx="0"/>
            <a:endCxn id="167" idx="3"/>
          </p:cNvCxnSpPr>
          <p:nvPr/>
        </p:nvCxnSpPr>
        <p:spPr>
          <a:xfrm rot="10800000">
            <a:off x="5309925" y="555625"/>
            <a:ext cx="1680000" cy="18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5"/>
          <p:cNvSpPr txBox="1"/>
          <p:nvPr/>
        </p:nvSpPr>
        <p:spPr>
          <a:xfrm>
            <a:off x="1478575" y="1240450"/>
            <a:ext cx="18108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chatgpt.com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6271625" y="1326425"/>
            <a:ext cx="18108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chatgpt.com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5"/>
          <p:cNvSpPr/>
          <p:nvPr/>
        </p:nvSpPr>
        <p:spPr>
          <a:xfrm>
            <a:off x="3079000" y="902650"/>
            <a:ext cx="1247500" cy="1495225"/>
          </a:xfrm>
          <a:custGeom>
            <a:rect b="b" l="l" r="r" t="t"/>
            <a:pathLst>
              <a:path extrusionOk="0" h="59809" w="49900">
                <a:moveTo>
                  <a:pt x="49619" y="0"/>
                </a:moveTo>
                <a:cubicBezTo>
                  <a:pt x="52839" y="25703"/>
                  <a:pt x="25129" y="53520"/>
                  <a:pt x="0" y="5980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5" name="Google Shape;175;p25"/>
          <p:cNvSpPr/>
          <p:nvPr/>
        </p:nvSpPr>
        <p:spPr>
          <a:xfrm>
            <a:off x="4812279" y="913725"/>
            <a:ext cx="1246050" cy="1450900"/>
          </a:xfrm>
          <a:custGeom>
            <a:rect b="b" l="l" r="r" t="t"/>
            <a:pathLst>
              <a:path extrusionOk="0" h="58036" w="49842">
                <a:moveTo>
                  <a:pt x="224" y="0"/>
                </a:moveTo>
                <a:cubicBezTo>
                  <a:pt x="-1051" y="15335"/>
                  <a:pt x="3741" y="32979"/>
                  <a:pt x="14622" y="43860"/>
                </a:cubicBezTo>
                <a:cubicBezTo>
                  <a:pt x="23571" y="52809"/>
                  <a:pt x="37359" y="55960"/>
                  <a:pt x="49843" y="580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76" name="Google Shape;176;p25"/>
          <p:cNvSpPr txBox="1"/>
          <p:nvPr/>
        </p:nvSpPr>
        <p:spPr>
          <a:xfrm>
            <a:off x="3666600" y="1974325"/>
            <a:ext cx="18108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chat.html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7" name="Google Shape;177;p25"/>
          <p:cNvGrpSpPr/>
          <p:nvPr/>
        </p:nvGrpSpPr>
        <p:grpSpPr>
          <a:xfrm>
            <a:off x="509541" y="2446539"/>
            <a:ext cx="3459860" cy="1879933"/>
            <a:chOff x="509541" y="2446539"/>
            <a:chExt cx="3459860" cy="1879933"/>
          </a:xfrm>
        </p:grpSpPr>
        <p:pic>
          <p:nvPicPr>
            <p:cNvPr descr="Laptop computer mockup with blank screen, front view (Provided by Getty Images)" id="178" name="Google Shape;178;p25"/>
            <p:cNvPicPr preferRelativeResize="0"/>
            <p:nvPr/>
          </p:nvPicPr>
          <p:blipFill rotWithShape="1">
            <a:blip r:embed="rId3">
              <a:alphaModFix/>
            </a:blip>
            <a:srcRect b="8572" l="4419" r="4264" t="8680"/>
            <a:stretch/>
          </p:blipFill>
          <p:spPr>
            <a:xfrm>
              <a:off x="509541" y="2446539"/>
              <a:ext cx="3459860" cy="1879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25" title="Screenshot 2025-10-06 at 11.36.28.jpg"/>
            <p:cNvPicPr preferRelativeResize="0"/>
            <p:nvPr/>
          </p:nvPicPr>
          <p:blipFill rotWithShape="1">
            <a:blip r:embed="rId4">
              <a:alphaModFix/>
            </a:blip>
            <a:srcRect b="30006" l="0" r="0" t="0"/>
            <a:stretch/>
          </p:blipFill>
          <p:spPr>
            <a:xfrm>
              <a:off x="875758" y="2545725"/>
              <a:ext cx="2722075" cy="1573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25"/>
            <p:cNvSpPr/>
            <p:nvPr/>
          </p:nvSpPr>
          <p:spPr>
            <a:xfrm>
              <a:off x="2562225" y="3304200"/>
              <a:ext cx="288900" cy="1446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181" name="Google Shape;181;p25"/>
          <p:cNvGrpSpPr/>
          <p:nvPr/>
        </p:nvGrpSpPr>
        <p:grpSpPr>
          <a:xfrm>
            <a:off x="5114466" y="2424364"/>
            <a:ext cx="3459860" cy="1879933"/>
            <a:chOff x="509541" y="2446539"/>
            <a:chExt cx="3459860" cy="1879933"/>
          </a:xfrm>
        </p:grpSpPr>
        <p:pic>
          <p:nvPicPr>
            <p:cNvPr descr="Laptop computer mockup with blank screen, front view (Provided by Getty Images)" id="182" name="Google Shape;182;p25"/>
            <p:cNvPicPr preferRelativeResize="0"/>
            <p:nvPr/>
          </p:nvPicPr>
          <p:blipFill rotWithShape="1">
            <a:blip r:embed="rId3">
              <a:alphaModFix/>
            </a:blip>
            <a:srcRect b="8572" l="4419" r="4264" t="8680"/>
            <a:stretch/>
          </p:blipFill>
          <p:spPr>
            <a:xfrm>
              <a:off x="509541" y="2446539"/>
              <a:ext cx="3459860" cy="1879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5" title="Screenshot 2025-10-06 at 11.36.28.jpg"/>
            <p:cNvPicPr preferRelativeResize="0"/>
            <p:nvPr/>
          </p:nvPicPr>
          <p:blipFill rotWithShape="1">
            <a:blip r:embed="rId4">
              <a:alphaModFix/>
            </a:blip>
            <a:srcRect b="30006" l="0" r="0" t="0"/>
            <a:stretch/>
          </p:blipFill>
          <p:spPr>
            <a:xfrm>
              <a:off x="875758" y="2545725"/>
              <a:ext cx="2722075" cy="15732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25"/>
            <p:cNvSpPr/>
            <p:nvPr/>
          </p:nvSpPr>
          <p:spPr>
            <a:xfrm>
              <a:off x="2562225" y="3304200"/>
              <a:ext cx="288900" cy="144600"/>
            </a:xfrm>
            <a:prstGeom prst="rect">
              <a:avLst/>
            </a:prstGeom>
            <a:solidFill>
              <a:srgbClr val="2121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pic>
        <p:nvPicPr>
          <p:cNvPr id="185" name="Google Shape;185;p25" title="undraw_female-avatar_7t6k.jpg"/>
          <p:cNvPicPr preferRelativeResize="0"/>
          <p:nvPr/>
        </p:nvPicPr>
        <p:blipFill rotWithShape="1">
          <a:blip r:embed="rId5">
            <a:alphaModFix/>
          </a:blip>
          <a:srcRect b="8580" l="9186" r="9006" t="7793"/>
          <a:stretch/>
        </p:blipFill>
        <p:spPr>
          <a:xfrm>
            <a:off x="975175" y="1639325"/>
            <a:ext cx="767975" cy="78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5" title="undraw_female-avatar_7t6k (1).jpg"/>
          <p:cNvPicPr preferRelativeResize="0"/>
          <p:nvPr/>
        </p:nvPicPr>
        <p:blipFill rotWithShape="1">
          <a:blip r:embed="rId6">
            <a:alphaModFix/>
          </a:blip>
          <a:srcRect b="10168" l="9868" r="9570" t="9574"/>
          <a:stretch/>
        </p:blipFill>
        <p:spPr>
          <a:xfrm>
            <a:off x="7635125" y="1659561"/>
            <a:ext cx="747350" cy="744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/>
          <p:nvPr/>
        </p:nvSpPr>
        <p:spPr>
          <a:xfrm>
            <a:off x="3826425" y="257275"/>
            <a:ext cx="1483500" cy="596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Backend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92" name="Google Shape;192;p26"/>
          <p:cNvCxnSpPr>
            <a:stCxn id="193" idx="0"/>
            <a:endCxn id="191" idx="1"/>
          </p:cNvCxnSpPr>
          <p:nvPr/>
        </p:nvCxnSpPr>
        <p:spPr>
          <a:xfrm flipH="1" rot="10800000">
            <a:off x="2239471" y="555639"/>
            <a:ext cx="1587000" cy="18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6"/>
          <p:cNvCxnSpPr>
            <a:stCxn id="195" idx="0"/>
            <a:endCxn id="191" idx="3"/>
          </p:cNvCxnSpPr>
          <p:nvPr/>
        </p:nvCxnSpPr>
        <p:spPr>
          <a:xfrm rot="10800000">
            <a:off x="5309821" y="555489"/>
            <a:ext cx="1680000" cy="187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" name="Google Shape;196;p26"/>
          <p:cNvSpPr txBox="1"/>
          <p:nvPr/>
        </p:nvSpPr>
        <p:spPr>
          <a:xfrm>
            <a:off x="1478575" y="1240450"/>
            <a:ext cx="18108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chatgpt.com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6271625" y="1326425"/>
            <a:ext cx="18108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chatgpt.com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3079000" y="902650"/>
            <a:ext cx="1247500" cy="1495225"/>
          </a:xfrm>
          <a:custGeom>
            <a:rect b="b" l="l" r="r" t="t"/>
            <a:pathLst>
              <a:path extrusionOk="0" h="59809" w="49900">
                <a:moveTo>
                  <a:pt x="49619" y="0"/>
                </a:moveTo>
                <a:cubicBezTo>
                  <a:pt x="52839" y="25703"/>
                  <a:pt x="25129" y="53520"/>
                  <a:pt x="0" y="5980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99" name="Google Shape;199;p26"/>
          <p:cNvSpPr/>
          <p:nvPr/>
        </p:nvSpPr>
        <p:spPr>
          <a:xfrm>
            <a:off x="4812279" y="913725"/>
            <a:ext cx="1246050" cy="1450900"/>
          </a:xfrm>
          <a:custGeom>
            <a:rect b="b" l="l" r="r" t="t"/>
            <a:pathLst>
              <a:path extrusionOk="0" h="58036" w="49842">
                <a:moveTo>
                  <a:pt x="224" y="0"/>
                </a:moveTo>
                <a:cubicBezTo>
                  <a:pt x="-1051" y="15335"/>
                  <a:pt x="3741" y="32979"/>
                  <a:pt x="14622" y="43860"/>
                </a:cubicBezTo>
                <a:cubicBezTo>
                  <a:pt x="23571" y="52809"/>
                  <a:pt x="37359" y="55960"/>
                  <a:pt x="49843" y="5803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0" name="Google Shape;200;p26"/>
          <p:cNvSpPr txBox="1"/>
          <p:nvPr/>
        </p:nvSpPr>
        <p:spPr>
          <a:xfrm>
            <a:off x="3666600" y="1974325"/>
            <a:ext cx="1810800" cy="2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chat.html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1" name="Google Shape;201;p26"/>
          <p:cNvGrpSpPr/>
          <p:nvPr/>
        </p:nvGrpSpPr>
        <p:grpSpPr>
          <a:xfrm>
            <a:off x="509541" y="2446539"/>
            <a:ext cx="3459861" cy="1879933"/>
            <a:chOff x="509541" y="2446539"/>
            <a:chExt cx="3459861" cy="1879933"/>
          </a:xfrm>
        </p:grpSpPr>
        <p:pic>
          <p:nvPicPr>
            <p:cNvPr descr="Laptop computer mockup with blank screen, front view (Provided by Getty Images)" id="193" name="Google Shape;193;p26"/>
            <p:cNvPicPr preferRelativeResize="0"/>
            <p:nvPr/>
          </p:nvPicPr>
          <p:blipFill rotWithShape="1">
            <a:blip r:embed="rId3">
              <a:alphaModFix/>
            </a:blip>
            <a:srcRect b="8572" l="4419" r="4264" t="8680"/>
            <a:stretch/>
          </p:blipFill>
          <p:spPr>
            <a:xfrm>
              <a:off x="509541" y="2446539"/>
              <a:ext cx="3459861" cy="1879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26" title="Screenshot 2025-10-06 at 11.36.28.jpg"/>
            <p:cNvPicPr preferRelativeResize="0"/>
            <p:nvPr/>
          </p:nvPicPr>
          <p:blipFill rotWithShape="1">
            <a:blip r:embed="rId4">
              <a:alphaModFix/>
            </a:blip>
            <a:srcRect b="30006" l="0" r="0" t="0"/>
            <a:stretch/>
          </p:blipFill>
          <p:spPr>
            <a:xfrm>
              <a:off x="875758" y="2545725"/>
              <a:ext cx="2722075" cy="157328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3" name="Google Shape;203;p26"/>
          <p:cNvGrpSpPr/>
          <p:nvPr/>
        </p:nvGrpSpPr>
        <p:grpSpPr>
          <a:xfrm>
            <a:off x="5259891" y="2428389"/>
            <a:ext cx="3459861" cy="1879933"/>
            <a:chOff x="5259891" y="2428389"/>
            <a:chExt cx="3459861" cy="1879933"/>
          </a:xfrm>
        </p:grpSpPr>
        <p:pic>
          <p:nvPicPr>
            <p:cNvPr descr="Laptop computer mockup with blank screen, front view (Provided by Getty Images)" id="195" name="Google Shape;195;p26"/>
            <p:cNvPicPr preferRelativeResize="0"/>
            <p:nvPr/>
          </p:nvPicPr>
          <p:blipFill rotWithShape="1">
            <a:blip r:embed="rId3">
              <a:alphaModFix/>
            </a:blip>
            <a:srcRect b="8572" l="4419" r="4264" t="8680"/>
            <a:stretch/>
          </p:blipFill>
          <p:spPr>
            <a:xfrm>
              <a:off x="5259891" y="2428389"/>
              <a:ext cx="3459861" cy="1879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4" name="Google Shape;204;p26" title="Screenshot 2025-10-06 at 11.37.51.jpg"/>
            <p:cNvPicPr preferRelativeResize="0"/>
            <p:nvPr/>
          </p:nvPicPr>
          <p:blipFill rotWithShape="1">
            <a:blip r:embed="rId5">
              <a:alphaModFix/>
            </a:blip>
            <a:srcRect b="28418" l="0" r="0" t="0"/>
            <a:stretch/>
          </p:blipFill>
          <p:spPr>
            <a:xfrm>
              <a:off x="5637075" y="2532587"/>
              <a:ext cx="2722075" cy="1573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5" name="Google Shape;205;p26"/>
          <p:cNvSpPr txBox="1"/>
          <p:nvPr/>
        </p:nvSpPr>
        <p:spPr>
          <a:xfrm>
            <a:off x="2037874" y="4539150"/>
            <a:ext cx="384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What if we want dynamic content?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26"/>
          <p:cNvSpPr/>
          <p:nvPr/>
        </p:nvSpPr>
        <p:spPr>
          <a:xfrm>
            <a:off x="2896925" y="3314179"/>
            <a:ext cx="1556825" cy="1172400"/>
          </a:xfrm>
          <a:custGeom>
            <a:rect b="b" l="l" r="r" t="t"/>
            <a:pathLst>
              <a:path extrusionOk="0" h="46896" w="62273">
                <a:moveTo>
                  <a:pt x="62273" y="46897"/>
                </a:moveTo>
                <a:cubicBezTo>
                  <a:pt x="57237" y="21696"/>
                  <a:pt x="24378" y="-6696"/>
                  <a:pt x="0" y="1440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07" name="Google Shape;207;p26"/>
          <p:cNvSpPr/>
          <p:nvPr/>
        </p:nvSpPr>
        <p:spPr>
          <a:xfrm>
            <a:off x="5196050" y="3409300"/>
            <a:ext cx="2194025" cy="1169275"/>
          </a:xfrm>
          <a:custGeom>
            <a:rect b="b" l="l" r="r" t="t"/>
            <a:pathLst>
              <a:path extrusionOk="0" h="46771" w="87761">
                <a:moveTo>
                  <a:pt x="0" y="46771"/>
                </a:moveTo>
                <a:cubicBezTo>
                  <a:pt x="1960" y="40895"/>
                  <a:pt x="10028" y="39422"/>
                  <a:pt x="15503" y="36523"/>
                </a:cubicBezTo>
                <a:cubicBezTo>
                  <a:pt x="39354" y="23895"/>
                  <a:pt x="87761" y="26988"/>
                  <a:pt x="87761" y="0"/>
                </a:cubicBez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208" name="Google Shape;208;p26" title="undraw_female-avatar_7t6k.jpg"/>
          <p:cNvPicPr preferRelativeResize="0"/>
          <p:nvPr/>
        </p:nvPicPr>
        <p:blipFill rotWithShape="1">
          <a:blip r:embed="rId6">
            <a:alphaModFix/>
          </a:blip>
          <a:srcRect b="8580" l="9186" r="9006" t="7793"/>
          <a:stretch/>
        </p:blipFill>
        <p:spPr>
          <a:xfrm>
            <a:off x="975175" y="1639325"/>
            <a:ext cx="767975" cy="785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6" title="undraw_female-avatar_7t6k (1).jpg"/>
          <p:cNvPicPr preferRelativeResize="0"/>
          <p:nvPr/>
        </p:nvPicPr>
        <p:blipFill rotWithShape="1">
          <a:blip r:embed="rId7">
            <a:alphaModFix/>
          </a:blip>
          <a:srcRect b="10168" l="9868" r="9570" t="9574"/>
          <a:stretch/>
        </p:blipFill>
        <p:spPr>
          <a:xfrm>
            <a:off x="7635125" y="1659561"/>
            <a:ext cx="747350" cy="74458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/>
        </p:nvSpPr>
        <p:spPr>
          <a:xfrm>
            <a:off x="6022644" y="4532650"/>
            <a:ext cx="2739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chat1.html, chat2.html?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Template files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HTML template</a:t>
            </a:r>
            <a:r>
              <a:rPr lang="en"/>
              <a:t> (templates/chat.html)</a:t>
            </a:r>
            <a:endParaRPr/>
          </a:p>
        </p:txBody>
      </p:sp>
      <p:pic>
        <p:nvPicPr>
          <p:cNvPr id="221" name="Google Shape;221;p28" title="carbon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798" y="1257150"/>
            <a:ext cx="6229350" cy="3390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28"/>
          <p:cNvCxnSpPr/>
          <p:nvPr/>
        </p:nvCxnSpPr>
        <p:spPr>
          <a:xfrm flipH="1" rot="10800000">
            <a:off x="4067525" y="3868775"/>
            <a:ext cx="1803300" cy="8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FastAPI - </a:t>
            </a:r>
            <a:r>
              <a:rPr lang="en"/>
              <a:t>serving template files</a:t>
            </a:r>
            <a:endParaRPr/>
          </a:p>
        </p:txBody>
      </p:sp>
      <p:cxnSp>
        <p:nvCxnSpPr>
          <p:cNvPr id="228" name="Google Shape;228;p29"/>
          <p:cNvCxnSpPr/>
          <p:nvPr/>
        </p:nvCxnSpPr>
        <p:spPr>
          <a:xfrm flipH="1" rot="10800000">
            <a:off x="4067525" y="3868775"/>
            <a:ext cx="1803300" cy="8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29" name="Google Shape;229;p29" title="carbon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789" y="1533425"/>
            <a:ext cx="8875899" cy="2476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9"/>
          <p:cNvCxnSpPr/>
          <p:nvPr/>
        </p:nvCxnSpPr>
        <p:spPr>
          <a:xfrm flipH="1" rot="10800000">
            <a:off x="7110225" y="3948300"/>
            <a:ext cx="659400" cy="723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1" name="Google Shape;231;p29"/>
          <p:cNvSpPr txBox="1"/>
          <p:nvPr/>
        </p:nvSpPr>
        <p:spPr>
          <a:xfrm>
            <a:off x="311700" y="4209600"/>
            <a:ext cx="665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Try at </a:t>
            </a: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http://127.0.0.1/chatgpt?name=Rohan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32" name="Google Shape;232;p29"/>
          <p:cNvCxnSpPr/>
          <p:nvPr/>
        </p:nvCxnSpPr>
        <p:spPr>
          <a:xfrm flipH="1">
            <a:off x="5219600" y="2033775"/>
            <a:ext cx="468600" cy="135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9"/>
          <p:cNvCxnSpPr/>
          <p:nvPr/>
        </p:nvCxnSpPr>
        <p:spPr>
          <a:xfrm flipH="1">
            <a:off x="5592725" y="2748750"/>
            <a:ext cx="405300" cy="95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9"/>
          <p:cNvCxnSpPr/>
          <p:nvPr/>
        </p:nvCxnSpPr>
        <p:spPr>
          <a:xfrm flipH="1">
            <a:off x="2472325" y="3352525"/>
            <a:ext cx="681600" cy="2082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Templating use cases</a:t>
            </a:r>
            <a:endParaRPr/>
          </a:p>
        </p:txBody>
      </p:sp>
      <p:pic>
        <p:nvPicPr>
          <p:cNvPr id="240" name="Google Shape;240;p30"/>
          <p:cNvPicPr preferRelativeResize="0"/>
          <p:nvPr/>
        </p:nvPicPr>
        <p:blipFill rotWithShape="1">
          <a:blip r:embed="rId3">
            <a:alphaModFix/>
          </a:blip>
          <a:srcRect b="8690" l="27545" r="25901" t="6188"/>
          <a:stretch/>
        </p:blipFill>
        <p:spPr>
          <a:xfrm>
            <a:off x="5660375" y="0"/>
            <a:ext cx="2768626" cy="506295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311700" y="1266325"/>
            <a:ext cx="51303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Loops</a:t>
            </a:r>
            <a:endParaRPr/>
          </a:p>
        </p:txBody>
      </p:sp>
      <p:pic>
        <p:nvPicPr>
          <p:cNvPr id="242" name="Google Shape;242;p30" title="carbon (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71525"/>
            <a:ext cx="4422438" cy="3067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3" name="Google Shape;243;p30"/>
          <p:cNvCxnSpPr/>
          <p:nvPr/>
        </p:nvCxnSpPr>
        <p:spPr>
          <a:xfrm flipH="1">
            <a:off x="3892625" y="2192650"/>
            <a:ext cx="603900" cy="23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Templating use cases</a:t>
            </a:r>
            <a:endParaRPr/>
          </a:p>
        </p:txBody>
      </p:sp>
      <p:sp>
        <p:nvSpPr>
          <p:cNvPr id="249" name="Google Shape;249;p31"/>
          <p:cNvSpPr txBox="1"/>
          <p:nvPr>
            <p:ph idx="1" type="body"/>
          </p:nvPr>
        </p:nvSpPr>
        <p:spPr>
          <a:xfrm>
            <a:off x="311700" y="1266325"/>
            <a:ext cx="51303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</a:t>
            </a:r>
            <a:endParaRPr/>
          </a:p>
        </p:txBody>
      </p:sp>
      <p:pic>
        <p:nvPicPr>
          <p:cNvPr id="250" name="Google Shape;250;p31" title="Screenshot 2025-10-06 at 11.36.28.jpg"/>
          <p:cNvPicPr preferRelativeResize="0"/>
          <p:nvPr/>
        </p:nvPicPr>
        <p:blipFill rotWithShape="1">
          <a:blip r:embed="rId3">
            <a:alphaModFix/>
          </a:blip>
          <a:srcRect b="42193" l="0" r="0" t="0"/>
          <a:stretch/>
        </p:blipFill>
        <p:spPr>
          <a:xfrm>
            <a:off x="4438912" y="106800"/>
            <a:ext cx="4564788" cy="21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 title="Screenshot 2025-10-06 at 11.36.28.jpg"/>
          <p:cNvPicPr preferRelativeResize="0"/>
          <p:nvPr/>
        </p:nvPicPr>
        <p:blipFill rotWithShape="1">
          <a:blip r:embed="rId3">
            <a:alphaModFix/>
          </a:blip>
          <a:srcRect b="42193" l="0" r="0" t="0"/>
          <a:stretch/>
        </p:blipFill>
        <p:spPr>
          <a:xfrm>
            <a:off x="4438912" y="2642500"/>
            <a:ext cx="4564788" cy="217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1"/>
          <p:cNvSpPr/>
          <p:nvPr/>
        </p:nvSpPr>
        <p:spPr>
          <a:xfrm>
            <a:off x="6457525" y="2665700"/>
            <a:ext cx="994800" cy="25770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3" name="Google Shape;253;p31" title="carbon (6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150" y="2029713"/>
            <a:ext cx="3418025" cy="108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31"/>
          <p:cNvCxnSpPr/>
          <p:nvPr/>
        </p:nvCxnSpPr>
        <p:spPr>
          <a:xfrm flipH="1">
            <a:off x="1080400" y="2079566"/>
            <a:ext cx="603900" cy="23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Templating practical application</a:t>
            </a:r>
            <a:endParaRPr/>
          </a:p>
        </p:txBody>
      </p:sp>
      <p:sp>
        <p:nvSpPr>
          <p:cNvPr id="260" name="Google Shape;260;p32"/>
          <p:cNvSpPr/>
          <p:nvPr/>
        </p:nvSpPr>
        <p:spPr>
          <a:xfrm>
            <a:off x="5739225" y="1356100"/>
            <a:ext cx="2187600" cy="93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UI server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javascript frameworks like React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5739225" y="3470000"/>
            <a:ext cx="2187600" cy="936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 server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python / java ...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frameworks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2" name="Google Shape;262;p32"/>
          <p:cNvCxnSpPr/>
          <p:nvPr/>
        </p:nvCxnSpPr>
        <p:spPr>
          <a:xfrm flipH="1" rot="10800000">
            <a:off x="3688925" y="1800075"/>
            <a:ext cx="1727400" cy="51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32"/>
          <p:cNvCxnSpPr/>
          <p:nvPr/>
        </p:nvCxnSpPr>
        <p:spPr>
          <a:xfrm>
            <a:off x="4011800" y="3656625"/>
            <a:ext cx="1566000" cy="347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4" name="Google Shape;264;p32"/>
          <p:cNvSpPr txBox="1"/>
          <p:nvPr/>
        </p:nvSpPr>
        <p:spPr>
          <a:xfrm rot="-1070840">
            <a:off x="3799796" y="1587928"/>
            <a:ext cx="1766826" cy="4616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chatgpt.com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p32"/>
          <p:cNvSpPr/>
          <p:nvPr/>
        </p:nvSpPr>
        <p:spPr>
          <a:xfrm>
            <a:off x="3948300" y="2163300"/>
            <a:ext cx="1766767" cy="339025"/>
          </a:xfrm>
          <a:custGeom>
            <a:rect b="b" l="l" r="r" t="t"/>
            <a:pathLst>
              <a:path extrusionOk="0" h="13561" w="77814">
                <a:moveTo>
                  <a:pt x="77814" y="0"/>
                </a:moveTo>
                <a:cubicBezTo>
                  <a:pt x="72345" y="5469"/>
                  <a:pt x="63655" y="6401"/>
                  <a:pt x="56181" y="8395"/>
                </a:cubicBezTo>
                <a:cubicBezTo>
                  <a:pt x="38010" y="13242"/>
                  <a:pt x="18806" y="13561"/>
                  <a:pt x="0" y="13561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66" name="Google Shape;266;p32"/>
          <p:cNvSpPr txBox="1"/>
          <p:nvPr/>
        </p:nvSpPr>
        <p:spPr>
          <a:xfrm rot="-1751">
            <a:off x="3944271" y="2422908"/>
            <a:ext cx="176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chat.html</a:t>
            </a:r>
            <a:endParaRPr sz="18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7" name="Google Shape;267;p32"/>
          <p:cNvSpPr txBox="1"/>
          <p:nvPr/>
        </p:nvSpPr>
        <p:spPr>
          <a:xfrm rot="678024">
            <a:off x="3944254" y="3298945"/>
            <a:ext cx="1766751" cy="46167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get user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2"/>
          <p:cNvSpPr txBox="1"/>
          <p:nvPr/>
        </p:nvSpPr>
        <p:spPr>
          <a:xfrm rot="-1652">
            <a:off x="4076373" y="4237905"/>
            <a:ext cx="187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Nitin</a:t>
            </a:r>
            <a:endParaRPr sz="18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2"/>
          <p:cNvSpPr/>
          <p:nvPr/>
        </p:nvSpPr>
        <p:spPr>
          <a:xfrm>
            <a:off x="4011800" y="4003725"/>
            <a:ext cx="1582125" cy="310825"/>
          </a:xfrm>
          <a:custGeom>
            <a:rect b="b" l="l" r="r" t="t"/>
            <a:pathLst>
              <a:path extrusionOk="0" h="12433" w="63285">
                <a:moveTo>
                  <a:pt x="63285" y="9687"/>
                </a:moveTo>
                <a:cubicBezTo>
                  <a:pt x="50538" y="11809"/>
                  <a:pt x="37154" y="13782"/>
                  <a:pt x="24539" y="10978"/>
                </a:cubicBezTo>
                <a:cubicBezTo>
                  <a:pt x="15792" y="9033"/>
                  <a:pt x="8501" y="2834"/>
                  <a:pt x="0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270" name="Google Shape;270;p32"/>
          <p:cNvGrpSpPr/>
          <p:nvPr/>
        </p:nvGrpSpPr>
        <p:grpSpPr>
          <a:xfrm>
            <a:off x="72759" y="2103235"/>
            <a:ext cx="3871584" cy="2103645"/>
            <a:chOff x="509541" y="2446539"/>
            <a:chExt cx="3459860" cy="1879933"/>
          </a:xfrm>
        </p:grpSpPr>
        <p:pic>
          <p:nvPicPr>
            <p:cNvPr descr="Laptop computer mockup with blank screen, front view (Provided by Getty Images)" id="271" name="Google Shape;271;p32"/>
            <p:cNvPicPr preferRelativeResize="0"/>
            <p:nvPr/>
          </p:nvPicPr>
          <p:blipFill rotWithShape="1">
            <a:blip r:embed="rId3">
              <a:alphaModFix/>
            </a:blip>
            <a:srcRect b="8572" l="4419" r="4264" t="8680"/>
            <a:stretch/>
          </p:blipFill>
          <p:spPr>
            <a:xfrm>
              <a:off x="509541" y="2446539"/>
              <a:ext cx="3459860" cy="1879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2" name="Google Shape;272;p32" title="Screenshot 2025-10-06 at 11.36.28.jpg"/>
            <p:cNvPicPr preferRelativeResize="0"/>
            <p:nvPr/>
          </p:nvPicPr>
          <p:blipFill rotWithShape="1">
            <a:blip r:embed="rId4">
              <a:alphaModFix/>
            </a:blip>
            <a:srcRect b="30006" l="0" r="0" t="0"/>
            <a:stretch/>
          </p:blipFill>
          <p:spPr>
            <a:xfrm>
              <a:off x="875758" y="2545725"/>
              <a:ext cx="2722075" cy="15732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490250" y="526350"/>
            <a:ext cx="6258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 aren't usually served from Python</a:t>
            </a:r>
            <a:endParaRPr/>
          </a:p>
        </p:txBody>
      </p:sp>
      <p:pic>
        <p:nvPicPr>
          <p:cNvPr descr="a close up of a doge dog looking at the camera with a white background . (Provided by Tenor)" id="278" name="Google Shape;2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1275" y="1330900"/>
            <a:ext cx="2220775" cy="22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Previously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Backend server</a:t>
            </a:r>
            <a:br>
              <a:rPr b="1" lang="en" sz="2400"/>
            </a:b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FastAPI framework</a:t>
            </a:r>
            <a:br>
              <a:rPr b="1" lang="en" sz="2400"/>
            </a:b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GET / POST /</a:t>
            </a:r>
            <a:br>
              <a:rPr b="1" lang="en" sz="2400"/>
            </a:br>
            <a:r>
              <a:rPr b="1" lang="en" sz="2400"/>
              <a:t>PUT / DELETE</a:t>
            </a:r>
            <a:endParaRPr b="1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Templating practical application - SSR</a:t>
            </a:r>
            <a:endParaRPr/>
          </a:p>
        </p:txBody>
      </p:sp>
      <p:sp>
        <p:nvSpPr>
          <p:cNvPr id="284" name="Google Shape;284;p34"/>
          <p:cNvSpPr txBox="1"/>
          <p:nvPr>
            <p:ph idx="1" type="body"/>
          </p:nvPr>
        </p:nvSpPr>
        <p:spPr>
          <a:xfrm>
            <a:off x="311700" y="1266325"/>
            <a:ext cx="8520600" cy="78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</a:t>
            </a:r>
            <a:r>
              <a:rPr lang="en"/>
              <a:t>erver </a:t>
            </a:r>
            <a:r>
              <a:rPr b="1" lang="en"/>
              <a:t>S</a:t>
            </a:r>
            <a:r>
              <a:rPr lang="en"/>
              <a:t>ide </a:t>
            </a:r>
            <a:r>
              <a:rPr b="1" lang="en"/>
              <a:t>R</a:t>
            </a:r>
            <a:r>
              <a:rPr lang="en"/>
              <a:t>endering</a:t>
            </a:r>
            <a:endParaRPr/>
          </a:p>
        </p:txBody>
      </p:sp>
      <p:sp>
        <p:nvSpPr>
          <p:cNvPr id="285" name="Google Shape;285;p34"/>
          <p:cNvSpPr/>
          <p:nvPr/>
        </p:nvSpPr>
        <p:spPr>
          <a:xfrm>
            <a:off x="5650425" y="2117513"/>
            <a:ext cx="1823100" cy="46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UI server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34"/>
          <p:cNvSpPr/>
          <p:nvPr/>
        </p:nvSpPr>
        <p:spPr>
          <a:xfrm>
            <a:off x="5650425" y="4054725"/>
            <a:ext cx="1719300" cy="46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Data</a:t>
            </a: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 server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7" name="Google Shape;287;p34"/>
          <p:cNvCxnSpPr/>
          <p:nvPr/>
        </p:nvCxnSpPr>
        <p:spPr>
          <a:xfrm flipH="1" rot="10800000">
            <a:off x="4762500" y="2413475"/>
            <a:ext cx="815400" cy="265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7103400" y="2631475"/>
            <a:ext cx="0" cy="1372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34"/>
          <p:cNvSpPr/>
          <p:nvPr/>
        </p:nvSpPr>
        <p:spPr>
          <a:xfrm>
            <a:off x="4932000" y="2631575"/>
            <a:ext cx="1719300" cy="339025"/>
          </a:xfrm>
          <a:custGeom>
            <a:rect b="b" l="l" r="r" t="t"/>
            <a:pathLst>
              <a:path extrusionOk="0" h="13561" w="77814">
                <a:moveTo>
                  <a:pt x="77814" y="0"/>
                </a:moveTo>
                <a:cubicBezTo>
                  <a:pt x="72345" y="5469"/>
                  <a:pt x="63655" y="6401"/>
                  <a:pt x="56181" y="8395"/>
                </a:cubicBezTo>
                <a:cubicBezTo>
                  <a:pt x="38010" y="13242"/>
                  <a:pt x="18806" y="13561"/>
                  <a:pt x="0" y="13561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290" name="Google Shape;290;p34"/>
          <p:cNvSpPr txBox="1"/>
          <p:nvPr/>
        </p:nvSpPr>
        <p:spPr>
          <a:xfrm rot="-1615">
            <a:off x="7555495" y="2928925"/>
            <a:ext cx="1276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  <a:latin typeface="Open Sans"/>
                <a:ea typeface="Open Sans"/>
                <a:cs typeface="Open Sans"/>
                <a:sym typeface="Open Sans"/>
              </a:rPr>
              <a:t>Dynamic data</a:t>
            </a:r>
            <a:endParaRPr sz="1800">
              <a:solidFill>
                <a:schemeClr val="accent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34"/>
          <p:cNvSpPr/>
          <p:nvPr/>
        </p:nvSpPr>
        <p:spPr>
          <a:xfrm flipH="1" rot="-4866499">
            <a:off x="6806533" y="3129912"/>
            <a:ext cx="1065551" cy="310827"/>
          </a:xfrm>
          <a:custGeom>
            <a:rect b="b" l="l" r="r" t="t"/>
            <a:pathLst>
              <a:path extrusionOk="0" h="12433" w="63285">
                <a:moveTo>
                  <a:pt x="63285" y="9687"/>
                </a:moveTo>
                <a:cubicBezTo>
                  <a:pt x="50538" y="11809"/>
                  <a:pt x="37154" y="13782"/>
                  <a:pt x="24539" y="10978"/>
                </a:cubicBezTo>
                <a:cubicBezTo>
                  <a:pt x="15792" y="9033"/>
                  <a:pt x="8501" y="2834"/>
                  <a:pt x="0" y="0"/>
                </a:cubicBezTo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sp>
      <p:grpSp>
        <p:nvGrpSpPr>
          <p:cNvPr id="292" name="Google Shape;292;p34"/>
          <p:cNvGrpSpPr/>
          <p:nvPr/>
        </p:nvGrpSpPr>
        <p:grpSpPr>
          <a:xfrm>
            <a:off x="2454019" y="2625282"/>
            <a:ext cx="2429514" cy="1320089"/>
            <a:chOff x="509541" y="2446539"/>
            <a:chExt cx="3459860" cy="1879933"/>
          </a:xfrm>
        </p:grpSpPr>
        <p:pic>
          <p:nvPicPr>
            <p:cNvPr descr="Laptop computer mockup with blank screen, front view (Provided by Getty Images)" id="293" name="Google Shape;293;p34"/>
            <p:cNvPicPr preferRelativeResize="0"/>
            <p:nvPr/>
          </p:nvPicPr>
          <p:blipFill rotWithShape="1">
            <a:blip r:embed="rId3">
              <a:alphaModFix/>
            </a:blip>
            <a:srcRect b="8572" l="4419" r="4264" t="8680"/>
            <a:stretch/>
          </p:blipFill>
          <p:spPr>
            <a:xfrm>
              <a:off x="509541" y="2446539"/>
              <a:ext cx="3459860" cy="1879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34" title="Screenshot 2025-10-06 at 11.36.28.jpg"/>
            <p:cNvPicPr preferRelativeResize="0"/>
            <p:nvPr/>
          </p:nvPicPr>
          <p:blipFill rotWithShape="1">
            <a:blip r:embed="rId4">
              <a:alphaModFix/>
            </a:blip>
            <a:srcRect b="30006" l="0" r="0" t="0"/>
            <a:stretch/>
          </p:blipFill>
          <p:spPr>
            <a:xfrm>
              <a:off x="875758" y="2545725"/>
              <a:ext cx="2722075" cy="157328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Serving files - best practices</a:t>
            </a:r>
            <a:endParaRPr/>
          </a:p>
        </p:txBody>
      </p:sp>
      <p:sp>
        <p:nvSpPr>
          <p:cNvPr id="300" name="Google Shape;300;p3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static files: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CDN</a:t>
            </a:r>
            <a:r>
              <a:rPr lang="en"/>
              <a:t>s (content delivery network)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browser cache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dynamic elements: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returned by the UI server calls the data server for more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Server side rendering (SSR) by UI frameworks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Serving dynamic files</a:t>
            </a:r>
            <a:endParaRPr/>
          </a:p>
        </p:txBody>
      </p:sp>
      <p:sp>
        <p:nvSpPr>
          <p:cNvPr id="306" name="Google Shape;306;p36"/>
          <p:cNvSpPr txBox="1"/>
          <p:nvPr>
            <p:ph idx="1" type="body"/>
          </p:nvPr>
        </p:nvSpPr>
        <p:spPr>
          <a:xfrm>
            <a:off x="311700" y="1266325"/>
            <a:ext cx="3764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600 million products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9 million sellers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Large scale data!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Databases (coming next)</a:t>
            </a:r>
            <a:endParaRPr b="1"/>
          </a:p>
        </p:txBody>
      </p:sp>
      <p:pic>
        <p:nvPicPr>
          <p:cNvPr id="307" name="Google Shape;307;p36"/>
          <p:cNvPicPr preferRelativeResize="0"/>
          <p:nvPr/>
        </p:nvPicPr>
        <p:blipFill rotWithShape="1">
          <a:blip r:embed="rId3">
            <a:alphaModFix/>
          </a:blip>
          <a:srcRect b="8690" l="27545" r="25901" t="6188"/>
          <a:stretch/>
        </p:blipFill>
        <p:spPr>
          <a:xfrm>
            <a:off x="5660375" y="0"/>
            <a:ext cx="2768626" cy="506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7"/>
          <p:cNvSpPr txBox="1"/>
          <p:nvPr>
            <p:ph idx="1" type="body"/>
          </p:nvPr>
        </p:nvSpPr>
        <p:spPr>
          <a:xfrm>
            <a:off x="311700" y="1661100"/>
            <a:ext cx="44370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Scan the QR code or go to:</a:t>
            </a:r>
            <a:r>
              <a:rPr b="1" lang="en" sz="24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b="1" lang="en" sz="24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https://redischool.typeform.com/lessonfeedback</a:t>
            </a:r>
            <a:r>
              <a:rPr b="1" lang="en" sz="24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sz="2400">
              <a:solidFill>
                <a:srgbClr val="1E1E1E"/>
              </a:solidFill>
            </a:endParaRPr>
          </a:p>
        </p:txBody>
      </p:sp>
      <p:sp>
        <p:nvSpPr>
          <p:cNvPr id="313" name="Google Shape;313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Feedback</a:t>
            </a:r>
            <a:endParaRPr/>
          </a:p>
        </p:txBody>
      </p:sp>
      <p:pic>
        <p:nvPicPr>
          <p:cNvPr id="314" name="Google Shape;314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26225" y="1004888"/>
            <a:ext cx="3133725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pic>
        <p:nvPicPr>
          <p:cNvPr id="87" name="Google Shape;87;p17" title="carbon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821" y="452210"/>
            <a:ext cx="4528500" cy="423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serve files?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4130" l="10728" r="10562" t="3456"/>
          <a:stretch/>
        </p:blipFill>
        <p:spPr>
          <a:xfrm>
            <a:off x="1736700" y="1277725"/>
            <a:ext cx="5245800" cy="3464400"/>
          </a:xfrm>
          <a:prstGeom prst="roundRect">
            <a:avLst>
              <a:gd fmla="val 7430" name="adj"/>
            </a:avLst>
          </a:prstGeom>
          <a:noFill/>
          <a:ln>
            <a:noFill/>
          </a:ln>
        </p:spPr>
      </p:pic>
      <p:sp>
        <p:nvSpPr>
          <p:cNvPr id="94" name="Google Shape;94;p18"/>
          <p:cNvSpPr/>
          <p:nvPr/>
        </p:nvSpPr>
        <p:spPr>
          <a:xfrm>
            <a:off x="654775" y="2172231"/>
            <a:ext cx="1472800" cy="577175"/>
          </a:xfrm>
          <a:custGeom>
            <a:rect b="b" l="l" r="r" t="t"/>
            <a:pathLst>
              <a:path extrusionOk="0" h="23087" w="58912">
                <a:moveTo>
                  <a:pt x="282" y="23088"/>
                </a:moveTo>
                <a:cubicBezTo>
                  <a:pt x="-1380" y="17280"/>
                  <a:pt x="5502" y="10402"/>
                  <a:pt x="11297" y="8697"/>
                </a:cubicBezTo>
                <a:cubicBezTo>
                  <a:pt x="14310" y="7810"/>
                  <a:pt x="18729" y="12204"/>
                  <a:pt x="18048" y="15270"/>
                </a:cubicBezTo>
                <a:cubicBezTo>
                  <a:pt x="17476" y="17848"/>
                  <a:pt x="10213" y="15220"/>
                  <a:pt x="10586" y="12605"/>
                </a:cubicBezTo>
                <a:cubicBezTo>
                  <a:pt x="11119" y="8874"/>
                  <a:pt x="15385" y="6607"/>
                  <a:pt x="18581" y="4610"/>
                </a:cubicBezTo>
                <a:cubicBezTo>
                  <a:pt x="29982" y="-2514"/>
                  <a:pt x="46429" y="-380"/>
                  <a:pt x="58912" y="4610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5" name="Google Shape;95;p18"/>
          <p:cNvSpPr txBox="1"/>
          <p:nvPr/>
        </p:nvSpPr>
        <p:spPr>
          <a:xfrm>
            <a:off x="270925" y="2779075"/>
            <a:ext cx="99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Videos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7259125" y="2496200"/>
            <a:ext cx="99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Images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6347200" y="2690244"/>
            <a:ext cx="888350" cy="112475"/>
          </a:xfrm>
          <a:custGeom>
            <a:rect b="b" l="l" r="r" t="t"/>
            <a:pathLst>
              <a:path extrusionOk="0" h="4499" w="35534">
                <a:moveTo>
                  <a:pt x="35534" y="57"/>
                </a:moveTo>
                <a:cubicBezTo>
                  <a:pt x="23597" y="57"/>
                  <a:pt x="10677" y="-839"/>
                  <a:pt x="0" y="4499"/>
                </a:cubicBez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98" name="Google Shape;98;p18"/>
          <p:cNvSpPr txBox="1"/>
          <p:nvPr/>
        </p:nvSpPr>
        <p:spPr>
          <a:xfrm>
            <a:off x="7204200" y="3679100"/>
            <a:ext cx="162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CSS, JS and any other files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logo API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12438" l="64959" r="15510" t="12446"/>
          <a:stretch/>
        </p:blipFill>
        <p:spPr>
          <a:xfrm>
            <a:off x="846875" y="1645200"/>
            <a:ext cx="1301700" cy="2816100"/>
          </a:xfrm>
          <a:prstGeom prst="roundRect">
            <a:avLst>
              <a:gd fmla="val 9524" name="adj"/>
            </a:avLst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6786275" y="2054400"/>
            <a:ext cx="1938000" cy="10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FastAPI server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6" name="Google Shape;106;p19"/>
          <p:cNvCxnSpPr/>
          <p:nvPr/>
        </p:nvCxnSpPr>
        <p:spPr>
          <a:xfrm flipH="1" rot="10800000">
            <a:off x="2228788" y="2217100"/>
            <a:ext cx="40629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9"/>
          <p:cNvSpPr txBox="1"/>
          <p:nvPr/>
        </p:nvSpPr>
        <p:spPr>
          <a:xfrm>
            <a:off x="2378575" y="1738175"/>
            <a:ext cx="399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GET    http://127.0.0.1:8000/logo</a:t>
            </a:r>
            <a:endParaRPr b="1">
              <a:solidFill>
                <a:schemeClr val="accent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08" name="Google Shape;108;p19"/>
          <p:cNvSpPr/>
          <p:nvPr/>
        </p:nvSpPr>
        <p:spPr>
          <a:xfrm>
            <a:off x="2297850" y="2615350"/>
            <a:ext cx="4315825" cy="910625"/>
          </a:xfrm>
          <a:custGeom>
            <a:rect b="b" l="l" r="r" t="t"/>
            <a:pathLst>
              <a:path extrusionOk="0" h="36425" w="172633">
                <a:moveTo>
                  <a:pt x="172633" y="0"/>
                </a:moveTo>
                <a:cubicBezTo>
                  <a:pt x="172633" y="6445"/>
                  <a:pt x="163922" y="9650"/>
                  <a:pt x="158642" y="13345"/>
                </a:cubicBezTo>
                <a:cubicBezTo>
                  <a:pt x="147126" y="21404"/>
                  <a:pt x="134333" y="28216"/>
                  <a:pt x="120757" y="31857"/>
                </a:cubicBezTo>
                <a:cubicBezTo>
                  <a:pt x="103301" y="36538"/>
                  <a:pt x="84801" y="36378"/>
                  <a:pt x="66728" y="36378"/>
                </a:cubicBezTo>
                <a:cubicBezTo>
                  <a:pt x="47253" y="36378"/>
                  <a:pt x="25739" y="37144"/>
                  <a:pt x="9040" y="27122"/>
                </a:cubicBezTo>
                <a:cubicBezTo>
                  <a:pt x="5208" y="24822"/>
                  <a:pt x="3158" y="20383"/>
                  <a:pt x="0" y="1722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33178" l="14483" r="13599" t="33235"/>
          <a:stretch/>
        </p:blipFill>
        <p:spPr>
          <a:xfrm>
            <a:off x="3733925" y="3738075"/>
            <a:ext cx="1224275" cy="4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65500" y="257650"/>
            <a:ext cx="40452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logo API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12438" l="64959" r="15510" t="12446"/>
          <a:stretch/>
        </p:blipFill>
        <p:spPr>
          <a:xfrm>
            <a:off x="166403" y="1596775"/>
            <a:ext cx="1301700" cy="2816100"/>
          </a:xfrm>
          <a:prstGeom prst="roundRect">
            <a:avLst>
              <a:gd fmla="val 9524" name="adj"/>
            </a:avLst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>
            <a:off x="2746103" y="2134925"/>
            <a:ext cx="1600200" cy="10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FastAPI server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7" name="Google Shape;117;p20"/>
          <p:cNvCxnSpPr/>
          <p:nvPr/>
        </p:nvCxnSpPr>
        <p:spPr>
          <a:xfrm>
            <a:off x="1548316" y="2174075"/>
            <a:ext cx="1120800" cy="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20"/>
          <p:cNvSpPr txBox="1"/>
          <p:nvPr/>
        </p:nvSpPr>
        <p:spPr>
          <a:xfrm>
            <a:off x="1548328" y="1625175"/>
            <a:ext cx="24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GET  http://url/logo</a:t>
            </a:r>
            <a:endParaRPr b="1">
              <a:solidFill>
                <a:schemeClr val="accent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4">
            <a:alphaModFix/>
          </a:blip>
          <a:srcRect b="33178" l="14483" r="13599" t="33235"/>
          <a:stretch/>
        </p:blipFill>
        <p:spPr>
          <a:xfrm>
            <a:off x="1917975" y="3533575"/>
            <a:ext cx="923375" cy="30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/>
          <p:nvPr/>
        </p:nvSpPr>
        <p:spPr>
          <a:xfrm>
            <a:off x="1571351" y="3212675"/>
            <a:ext cx="1350688" cy="204480"/>
          </a:xfrm>
          <a:custGeom>
            <a:rect b="b" l="l" r="r" t="t"/>
            <a:pathLst>
              <a:path extrusionOk="0" h="9901" w="72326">
                <a:moveTo>
                  <a:pt x="72326" y="1937"/>
                </a:moveTo>
                <a:cubicBezTo>
                  <a:pt x="65895" y="9652"/>
                  <a:pt x="53310" y="9901"/>
                  <a:pt x="43266" y="9901"/>
                </a:cubicBezTo>
                <a:cubicBezTo>
                  <a:pt x="28471" y="9901"/>
                  <a:pt x="12316" y="8198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121" name="Google Shape;121;p20"/>
          <p:cNvSpPr txBox="1"/>
          <p:nvPr/>
        </p:nvSpPr>
        <p:spPr>
          <a:xfrm rot="-254926">
            <a:off x="5782869" y="260332"/>
            <a:ext cx="2206865" cy="11082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Bad😿</a:t>
            </a:r>
            <a:endParaRPr b="1" sz="6000">
              <a:solidFill>
                <a:schemeClr val="accent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28675" y="1556058"/>
            <a:ext cx="4195200" cy="24670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0"/>
          <p:cNvCxnSpPr>
            <a:stCxn id="124" idx="0"/>
          </p:cNvCxnSpPr>
          <p:nvPr/>
        </p:nvCxnSpPr>
        <p:spPr>
          <a:xfrm flipH="1" rot="10800000">
            <a:off x="8268475" y="2604500"/>
            <a:ext cx="40500" cy="1668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0"/>
          <p:cNvSpPr txBox="1"/>
          <p:nvPr/>
        </p:nvSpPr>
        <p:spPr>
          <a:xfrm>
            <a:off x="7490875" y="4272800"/>
            <a:ext cx="155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1. read file</a:t>
            </a:r>
            <a:endParaRPr b="1"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5239300" y="4541850"/>
            <a:ext cx="197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2. return bytes</a:t>
            </a:r>
            <a:endParaRPr b="1"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6" name="Google Shape;126;p20"/>
          <p:cNvCxnSpPr/>
          <p:nvPr/>
        </p:nvCxnSpPr>
        <p:spPr>
          <a:xfrm flipH="1" rot="10800000">
            <a:off x="5774200" y="3309625"/>
            <a:ext cx="10800" cy="12699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265500" y="257650"/>
            <a:ext cx="40452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logo API</a:t>
            </a:r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 rotWithShape="1">
          <a:blip r:embed="rId3">
            <a:alphaModFix/>
          </a:blip>
          <a:srcRect b="12438" l="64959" r="15510" t="12446"/>
          <a:stretch/>
        </p:blipFill>
        <p:spPr>
          <a:xfrm>
            <a:off x="166403" y="1596775"/>
            <a:ext cx="1301700" cy="2816100"/>
          </a:xfrm>
          <a:prstGeom prst="roundRect">
            <a:avLst>
              <a:gd fmla="val 9524" name="adj"/>
            </a:avLst>
          </a:prstGeom>
          <a:noFill/>
          <a:ln>
            <a:noFill/>
          </a:ln>
        </p:spPr>
      </p:pic>
      <p:sp>
        <p:nvSpPr>
          <p:cNvPr id="133" name="Google Shape;133;p21"/>
          <p:cNvSpPr/>
          <p:nvPr/>
        </p:nvSpPr>
        <p:spPr>
          <a:xfrm>
            <a:off x="2746103" y="2134925"/>
            <a:ext cx="1600200" cy="103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FastAPI server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4" name="Google Shape;134;p21"/>
          <p:cNvCxnSpPr/>
          <p:nvPr/>
        </p:nvCxnSpPr>
        <p:spPr>
          <a:xfrm>
            <a:off x="1548316" y="2174075"/>
            <a:ext cx="1120800" cy="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1"/>
          <p:cNvSpPr txBox="1"/>
          <p:nvPr/>
        </p:nvSpPr>
        <p:spPr>
          <a:xfrm>
            <a:off x="1548328" y="1625175"/>
            <a:ext cx="242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2"/>
                </a:solidFill>
                <a:latin typeface="Courier"/>
                <a:ea typeface="Courier"/>
                <a:cs typeface="Courier"/>
                <a:sym typeface="Courier"/>
              </a:rPr>
              <a:t>GET  http://url/logo</a:t>
            </a:r>
            <a:endParaRPr b="1">
              <a:solidFill>
                <a:schemeClr val="accent2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4">
            <a:alphaModFix/>
          </a:blip>
          <a:srcRect b="33178" l="14483" r="13599" t="33235"/>
          <a:stretch/>
        </p:blipFill>
        <p:spPr>
          <a:xfrm>
            <a:off x="1917975" y="3533575"/>
            <a:ext cx="923375" cy="301824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1571351" y="3212675"/>
            <a:ext cx="1350688" cy="204480"/>
          </a:xfrm>
          <a:custGeom>
            <a:rect b="b" l="l" r="r" t="t"/>
            <a:pathLst>
              <a:path extrusionOk="0" h="9901" w="72326">
                <a:moveTo>
                  <a:pt x="72326" y="1937"/>
                </a:moveTo>
                <a:cubicBezTo>
                  <a:pt x="65895" y="9652"/>
                  <a:pt x="53310" y="9901"/>
                  <a:pt x="43266" y="9901"/>
                </a:cubicBezTo>
                <a:cubicBezTo>
                  <a:pt x="28471" y="9901"/>
                  <a:pt x="12316" y="8198"/>
                  <a:pt x="0" y="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1350" y="1377000"/>
            <a:ext cx="4079150" cy="215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 rot="-255067">
            <a:off x="5590384" y="263654"/>
            <a:ext cx="2501081" cy="11082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Good😸</a:t>
            </a:r>
            <a:endParaRPr b="1" sz="6000">
              <a:solidFill>
                <a:schemeClr val="accent6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cxnSp>
        <p:nvCxnSpPr>
          <p:cNvPr id="140" name="Google Shape;140;p21"/>
          <p:cNvCxnSpPr>
            <a:stCxn id="141" idx="0"/>
          </p:cNvCxnSpPr>
          <p:nvPr/>
        </p:nvCxnSpPr>
        <p:spPr>
          <a:xfrm flipH="1" rot="10800000">
            <a:off x="6332125" y="2982325"/>
            <a:ext cx="72600" cy="1011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 txBox="1"/>
          <p:nvPr/>
        </p:nvSpPr>
        <p:spPr>
          <a:xfrm>
            <a:off x="5043925" y="3993625"/>
            <a:ext cx="257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Open Sans"/>
                <a:ea typeface="Open Sans"/>
                <a:cs typeface="Open Sans"/>
                <a:sym typeface="Open Sans"/>
              </a:rPr>
              <a:t>Mount directory</a:t>
            </a:r>
            <a:endParaRPr b="1" sz="1800">
              <a:solidFill>
                <a:schemeClr val="accent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2" name="Google Shape;142;p21"/>
          <p:cNvPicPr preferRelativeResize="0"/>
          <p:nvPr/>
        </p:nvPicPr>
        <p:blipFill rotWithShape="1">
          <a:blip r:embed="rId6">
            <a:alphaModFix/>
          </a:blip>
          <a:srcRect b="23821" l="0" r="0" t="1617"/>
          <a:stretch/>
        </p:blipFill>
        <p:spPr>
          <a:xfrm>
            <a:off x="7578800" y="3786122"/>
            <a:ext cx="1301700" cy="1009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1"/>
          <p:cNvCxnSpPr/>
          <p:nvPr/>
        </p:nvCxnSpPr>
        <p:spPr>
          <a:xfrm>
            <a:off x="7050700" y="4341000"/>
            <a:ext cx="607800" cy="60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Static files with FastAPI demo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265500" y="257650"/>
            <a:ext cx="4045200" cy="83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FastAPI static?</a:t>
            </a:r>
            <a:endParaRPr/>
          </a:p>
        </p:txBody>
      </p:sp>
      <p:pic>
        <p:nvPicPr>
          <p:cNvPr id="154" name="Google Shape;15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3462" y="1596774"/>
            <a:ext cx="4202524" cy="222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3"/>
          <p:cNvSpPr txBox="1"/>
          <p:nvPr/>
        </p:nvSpPr>
        <p:spPr>
          <a:xfrm>
            <a:off x="872625" y="1596775"/>
            <a:ext cx="25764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Fast</a:t>
            </a:r>
            <a:b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Best practices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AutoNum type="arabicPeriod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Convenient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