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</p:sldIdLst>
  <p:sldSz cy="5143500" cx="9144000"/>
  <p:notesSz cx="6858000" cy="9144000"/>
  <p:embeddedFontLst>
    <p:embeddedFont>
      <p:font typeface="Assistant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gVkyihwiNC93L2sRbc6dU25Pa1q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font" Target="fonts/Assistant-bold.fntdata"/><Relationship Id="rId41" Type="http://schemas.openxmlformats.org/officeDocument/2006/relationships/font" Target="fonts/Assistant-regular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43" Type="http://customschemas.google.com/relationships/presentationmetadata" Target="meta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9-06T17:01:21.361">
    <p:pos x="6118" y="0"/>
    <p:text>@teacher: engage the students in an activity for 15-20 minutes where everyone (including the teachers present) introduces themselves and gets to know each other a little, see some ideas in the speaker notes
-Shama Padke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pn8Tl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9-06T17:01:21.363">
    <p:pos x="6118" y="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pn8Tlg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5-09-06T17:01:21.364">
    <p:pos x="6118" y="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pn7WyE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VaKsJsaZTfrY88qVXwceQJJZ4c4B3IWo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VaKsJsaZTfrY88qVXwceQJJZ4c4B3IWo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VaKsJsaZTfrY88qVXwceQJJZ4c4B3IWo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VaKsJsaZTfrY88qVXwceQJJZ4c4B3IWo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VaKsJsaZTfrY88qVXwceQJJZ4c4B3IWo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VaKsJsaZTfrY88qVXwceQJJZ4c4B3IWo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VaKsJsaZTfrY88qVXwceQJJZ4c4B3IWo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VaKsJsaZTfrY88qVXwceQJJZ4c4B3IWo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VaKsJsaZTfrY88qVXwceQJJZ4c4B3IWo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VaKsJsaZTfrY88qVXwceQJJZ4c4B3IWo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VaKsJsaZTfrY88qVXwceQJJZ4c4B3IWo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VaKsJsaZTfrY88qVXwceQJJZ4c4B3IWo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VaKsJsaZTfrY88qVXwceQJJZ4c4B3IWo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eambuilding.com/blog/icebreaker-games-for-adults" TargetMode="External"/><Relationship Id="rId3" Type="http://schemas.openxmlformats.org/officeDocument/2006/relationships/hyperlink" Target="https://toolbox.hyperisland.com/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eambuilding.com/blog/icebreaker-games-for-adults" TargetMode="External"/><Relationship Id="rId3" Type="http://schemas.openxmlformats.org/officeDocument/2006/relationships/hyperlink" Target="https://toolbox.hyperisland.com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eambuilding.com/blog/icebreaker-games-for-adults" TargetMode="External"/><Relationship Id="rId3" Type="http://schemas.openxmlformats.org/officeDocument/2006/relationships/hyperlink" Target="https://toolbox.hyperisland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8ce732e09_0_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48ce732e09_0_8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8ce732e09_0_1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48ce732e09_0_16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8ce732e09_0_3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48ce732e09_0_30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c9995058f_0_1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7c9995058f_0_12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https://colab.research.google.com/drive/1VaKsJsaZTfrY88qVXwceQJJZ4c4B3IWo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by teacher from last semester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c4be197ab_0_6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37c4be197ab_0_6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https://colab.research.google.com/drive/1VaKsJsaZTfrY88qVXwceQJJZ4c4B3IWo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by teacher from last semester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c4be197ab_0_15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g37c4be197ab_0_15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https://colab.research.google.com/drive/1VaKsJsaZTfrY88qVXwceQJJZ4c4B3IWo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by teacher from last semester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c4be197ab_0_22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g37c4be197ab_0_22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https://colab.research.google.com/drive/1VaKsJsaZTfrY88qVXwceQJJZ4c4B3IWo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by teacher from last semester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c4be197ab_0_32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37c4be197ab_0_32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https://colab.research.google.com/drive/1VaKsJsaZTfrY88qVXwceQJJZ4c4B3IWo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by teacher from last semester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c4be197ab_0_39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g37c4be197ab_0_39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https://colab.research.google.com/drive/1VaKsJsaZTfrY88qVXwceQJJZ4c4B3IWo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by teacher from last semester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c4be197ab_0_46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37c4be197ab_0_46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https://colab.research.google.com/drive/1VaKsJsaZTfrY88qVXwceQJJZ4c4B3IWo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by teacher from last semester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7c4be197ab_0_53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g37c4be197ab_0_53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https://colab.research.google.com/drive/1VaKsJsaZTfrY88qVXwceQJJZ4c4B3IWo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by teacher from last semester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c4be197ab_0_60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g37c4be197ab_0_60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https://colab.research.google.com/drive/1VaKsJsaZTfrY88qVXwceQJJZ4c4B3IWo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by teacher from last semester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c4be197ab_0_67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g37c4be197ab_0_67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https://colab.research.google.com/drive/1VaKsJsaZTfrY88qVXwceQJJZ4c4B3IWo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by teacher from last semester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7c4be197ab_0_91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g37c4be197ab_0_91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https://colab.research.google.com/drive/1VaKsJsaZTfrY88qVXwceQJJZ4c4B3IWo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by teacher from last semester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c4be197ab_0_74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g37c4be197ab_0_74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https://colab.research.google.com/drive/1VaKsJsaZTfrY88qVXwceQJJZ4c4B3IWo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by teacher from last semester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c4be197ab_0_82:notes"/>
          <p:cNvSpPr/>
          <p:nvPr>
            <p:ph idx="2" type="sldImg"/>
          </p:nvPr>
        </p:nvSpPr>
        <p:spPr>
          <a:xfrm>
            <a:off x="38088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g37c4be197ab_0_82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https://colab.research.google.com/drive/1VaKsJsaZTfrY88qVXwceQJJZ4c4B3IWo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by teacher from last semester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https://teambuilding.com/blog/icebreaker-games-for-adults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https://toolbox.hyperisland.com/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https://teambuilding.com/blog/icebreaker-games-for-adults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https://toolbox.hyperisland.com/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https://teambuilding.com/blog/icebreaker-games-for-adults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1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https://toolbox.hyperisland.com/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_1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sz="800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sz="800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11" name="Google Shape;11;p19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oogle Shape;12;p19"/>
            <p:cNvPicPr preferRelativeResize="0"/>
            <p:nvPr/>
          </p:nvPicPr>
          <p:blipFill rotWithShape="1">
            <a:blip r:embed="rId1">
              <a:alphaModFix/>
            </a:blip>
            <a:srcRect b="0" l="77" r="76" t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9"/>
          <p:cNvSpPr txBox="1"/>
          <p:nvPr>
            <p:ph type="title"/>
          </p:nvPr>
        </p:nvSpPr>
        <p:spPr>
          <a:xfrm>
            <a:off x="311760" y="1239120"/>
            <a:ext cx="6088680" cy="1775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" name="Google Shape;15;p19"/>
          <p:cNvGrpSpPr/>
          <p:nvPr/>
        </p:nvGrpSpPr>
        <p:grpSpPr>
          <a:xfrm>
            <a:off x="311760" y="343080"/>
            <a:ext cx="2559960" cy="520560"/>
            <a:chOff x="311760" y="343080"/>
            <a:chExt cx="2559960" cy="520560"/>
          </a:xfrm>
        </p:grpSpPr>
        <p:sp>
          <p:nvSpPr>
            <p:cNvPr id="16" name="Google Shape;16;p19"/>
            <p:cNvSpPr/>
            <p:nvPr/>
          </p:nvSpPr>
          <p:spPr>
            <a:xfrm>
              <a:off x="311760" y="343080"/>
              <a:ext cx="2559960" cy="5205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Google Shape;17;p19"/>
            <p:cNvPicPr preferRelativeResize="0"/>
            <p:nvPr/>
          </p:nvPicPr>
          <p:blipFill rotWithShape="1">
            <a:blip r:embed="rId2">
              <a:alphaModFix/>
            </a:blip>
            <a:srcRect b="0" l="374" r="388" t="0"/>
            <a:stretch/>
          </p:blipFill>
          <p:spPr>
            <a:xfrm>
              <a:off x="391680" y="382680"/>
              <a:ext cx="2400120" cy="4406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8;p19"/>
          <p:cNvSpPr/>
          <p:nvPr/>
        </p:nvSpPr>
        <p:spPr>
          <a:xfrm>
            <a:off x="8417880" y="342720"/>
            <a:ext cx="412560" cy="575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9"/>
          <p:cNvSpPr/>
          <p:nvPr/>
        </p:nvSpPr>
        <p:spPr>
          <a:xfrm>
            <a:off x="6840" y="-6840"/>
            <a:ext cx="9143640" cy="2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0" y="0"/>
            <a:ext cx="219240" cy="515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9"/>
          <p:cNvSpPr/>
          <p:nvPr/>
        </p:nvSpPr>
        <p:spPr>
          <a:xfrm>
            <a:off x="8931240" y="0"/>
            <a:ext cx="219240" cy="515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9"/>
          <p:cNvSpPr/>
          <p:nvPr/>
        </p:nvSpPr>
        <p:spPr>
          <a:xfrm>
            <a:off x="6840" y="4798080"/>
            <a:ext cx="9143640" cy="3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9"/>
          <p:cNvSpPr/>
          <p:nvPr/>
        </p:nvSpPr>
        <p:spPr>
          <a:xfrm>
            <a:off x="6400800" y="2400480"/>
            <a:ext cx="2742840" cy="274284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9"/>
          <p:cNvSpPr/>
          <p:nvPr/>
        </p:nvSpPr>
        <p:spPr>
          <a:xfrm rot="-2700000">
            <a:off x="6647040" y="3651120"/>
            <a:ext cx="2757240" cy="55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9"/>
          <p:cNvSpPr/>
          <p:nvPr/>
        </p:nvSpPr>
        <p:spPr>
          <a:xfrm>
            <a:off x="8414640" y="4244760"/>
            <a:ext cx="418320" cy="4183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21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33" name="Google Shape;33;p21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" name="Google Shape;34;p21"/>
            <p:cNvPicPr preferRelativeResize="0"/>
            <p:nvPr/>
          </p:nvPicPr>
          <p:blipFill rotWithShape="1">
            <a:blip r:embed="rId1">
              <a:alphaModFix/>
            </a:blip>
            <a:srcRect b="0" l="77" r="76" t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2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 txBox="1"/>
          <p:nvPr>
            <p:ph type="title"/>
          </p:nvPr>
        </p:nvSpPr>
        <p:spPr>
          <a:xfrm>
            <a:off x="311760" y="680040"/>
            <a:ext cx="3998520" cy="2270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4939560" y="343080"/>
            <a:ext cx="3418920" cy="417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23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43" name="Google Shape;43;p2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" name="Google Shape;44;p23"/>
            <p:cNvPicPr preferRelativeResize="0"/>
            <p:nvPr/>
          </p:nvPicPr>
          <p:blipFill rotWithShape="1">
            <a:blip r:embed="rId1">
              <a:alphaModFix/>
            </a:blip>
            <a:srcRect b="0" l="77" r="76" t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3"/>
          <p:cNvSpPr/>
          <p:nvPr/>
        </p:nvSpPr>
        <p:spPr>
          <a:xfrm>
            <a:off x="6840" y="4663080"/>
            <a:ext cx="9143640" cy="49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3"/>
          <p:cNvSpPr/>
          <p:nvPr/>
        </p:nvSpPr>
        <p:spPr>
          <a:xfrm>
            <a:off x="6840" y="-6840"/>
            <a:ext cx="9143640" cy="349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3"/>
          <p:cNvSpPr/>
          <p:nvPr/>
        </p:nvSpPr>
        <p:spPr>
          <a:xfrm>
            <a:off x="0" y="0"/>
            <a:ext cx="311400" cy="5154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3"/>
          <p:cNvSpPr/>
          <p:nvPr/>
        </p:nvSpPr>
        <p:spPr>
          <a:xfrm>
            <a:off x="8839440" y="0"/>
            <a:ext cx="311400" cy="5154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3"/>
          <p:cNvSpPr txBox="1"/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25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56" name="Google Shape;56;p25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" name="Google Shape;57;p25"/>
            <p:cNvPicPr preferRelativeResize="0"/>
            <p:nvPr/>
          </p:nvPicPr>
          <p:blipFill rotWithShape="1">
            <a:blip r:embed="rId1">
              <a:alphaModFix/>
            </a:blip>
            <a:srcRect b="0" l="77" r="76" t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25"/>
          <p:cNvSpPr txBox="1"/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25"/>
          <p:cNvSpPr txBox="1"/>
          <p:nvPr>
            <p:ph idx="1" type="body"/>
          </p:nvPr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"/>
              <a:buFont typeface="Assistant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pps.timwhitlock.info/emoji/tables/unicode#emoji-moda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-scm.com/book/en/v2" TargetMode="External"/><Relationship Id="rId4" Type="http://schemas.openxmlformats.org/officeDocument/2006/relationships/hyperlink" Target="https://docs.python.org/3/tutorial" TargetMode="External"/><Relationship Id="rId10" Type="http://schemas.openxmlformats.org/officeDocument/2006/relationships/image" Target="../media/image29.png"/><Relationship Id="rId9" Type="http://schemas.openxmlformats.org/officeDocument/2006/relationships/image" Target="../media/image25.png"/><Relationship Id="rId5" Type="http://schemas.openxmlformats.org/officeDocument/2006/relationships/hyperlink" Target="https://docs.python.org/3/library/turtle.html" TargetMode="External"/><Relationship Id="rId6" Type="http://schemas.openxmlformats.org/officeDocument/2006/relationships/hyperlink" Target="https://www.conventionalcommits.org" TargetMode="External"/><Relationship Id="rId7" Type="http://schemas.openxmlformats.org/officeDocument/2006/relationships/hyperlink" Target="https://youtu.be/GZbeL5AcTgw" TargetMode="External"/><Relationship Id="rId8" Type="http://schemas.openxmlformats.org/officeDocument/2006/relationships/hyperlink" Target="https://www.youtube.com/results?search_query=installing+git+on+windows+11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bkircher/intro-python" TargetMode="External"/><Relationship Id="rId4" Type="http://schemas.openxmlformats.org/officeDocument/2006/relationships/hyperlink" Target="https://github.com/bkircher/intro-python/pull/1" TargetMode="External"/><Relationship Id="rId5" Type="http://schemas.openxmlformats.org/officeDocument/2006/relationships/hyperlink" Target="https://en.wikipedia.org/wiki/Contributing_guidelines" TargetMode="External"/><Relationship Id="rId6" Type="http://schemas.openxmlformats.org/officeDocument/2006/relationships/hyperlink" Target="https://docs.python.org/3/library/functions.html" TargetMode="External"/><Relationship Id="rId7" Type="http://schemas.openxmlformats.org/officeDocument/2006/relationships/hyperlink" Target="https://docs.python.org/3/library/exceptions.html#Exception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10" Type="http://schemas.openxmlformats.org/officeDocument/2006/relationships/hyperlink" Target="https://apps.timwhitlock.info/emoji/tables/unicode#emoji-modal" TargetMode="External"/><Relationship Id="rId9" Type="http://schemas.openxmlformats.org/officeDocument/2006/relationships/hyperlink" Target="https://apps.timwhitlock.info/emoji/tables/unicode#emoji-modal" TargetMode="External"/><Relationship Id="rId5" Type="http://schemas.openxmlformats.org/officeDocument/2006/relationships/hyperlink" Target="https://apps.timwhitlock.info/emoji/tables/unicode#emoji-modal" TargetMode="External"/><Relationship Id="rId6" Type="http://schemas.openxmlformats.org/officeDocument/2006/relationships/hyperlink" Target="https://apps.timwhitlock.info/emoji/tables/unicode#emoji-modal" TargetMode="External"/><Relationship Id="rId7" Type="http://schemas.openxmlformats.org/officeDocument/2006/relationships/hyperlink" Target="https://apps.timwhitlock.info/emoji/tables/unicode#emoji-modal" TargetMode="External"/><Relationship Id="rId8" Type="http://schemas.openxmlformats.org/officeDocument/2006/relationships/hyperlink" Target="https://apps.timwhitlock.info/emoji/tables/unicode#emoji-moda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sites.google.com/redi-school.org/mucdcplearnerhub/certificate-requirements?pli=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title"/>
          </p:nvPr>
        </p:nvSpPr>
        <p:spPr>
          <a:xfrm>
            <a:off x="413600" y="1510086"/>
            <a:ext cx="76443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ssistant"/>
              <a:buNone/>
            </a:pPr>
            <a:r>
              <a:rPr b="1" lang="en" sz="5200" strike="noStrik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Welcome to</a:t>
            </a:r>
            <a:endParaRPr b="1" sz="520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ssistant"/>
              <a:buNone/>
            </a:pPr>
            <a:r>
              <a:rPr b="1" lang="en" sz="5200" strike="noStrik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Backend Development</a:t>
            </a:r>
            <a:r>
              <a:rPr b="1" lang="en" sz="5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b="1" lang="en" sz="5200" strike="noStrik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(</a:t>
            </a:r>
            <a:r>
              <a:rPr b="1" lang="en" sz="5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A</a:t>
            </a:r>
            <a:r>
              <a:rPr b="1" lang="en" sz="5200" strike="noStrik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25)</a:t>
            </a:r>
            <a:endParaRPr b="0" sz="5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311400" y="34200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ssistant"/>
              <a:buNone/>
            </a:pP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Getting started - Tools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311400" y="1017775"/>
            <a:ext cx="85200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2" marL="0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</a:pPr>
            <a:r>
              <a:rPr b="1" i="0" lang="en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</a:t>
            </a:r>
            <a:endParaRPr b="1" i="0" u="none" cap="none" strike="noStrike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Interpreted language</a:t>
            </a:r>
            <a:endParaRPr sz="1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i="0" lang="en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Simple grammar</a:t>
            </a:r>
            <a:endParaRPr i="0" sz="14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i="0" lang="en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Dynamic data type variables</a:t>
            </a:r>
            <a:endParaRPr i="0" sz="14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Multi-platform</a:t>
            </a:r>
            <a:endParaRPr sz="1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Widely used </a:t>
            </a:r>
            <a:r>
              <a:rPr i="1" lang="en" sz="1400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(updated documentation and constant fixes)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725" y="1267550"/>
            <a:ext cx="1497075" cy="14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3725" y="3279550"/>
            <a:ext cx="1448075" cy="14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311750" y="3326875"/>
            <a:ext cx="6525300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2" marL="0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</a:pPr>
            <a:r>
              <a:rPr b="1" i="0" lang="en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Git</a:t>
            </a:r>
            <a:endParaRPr b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lang="en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Source control </a:t>
            </a:r>
            <a:r>
              <a:rPr i="1" lang="en" sz="1400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(also known as Version Control System)</a:t>
            </a:r>
            <a:endParaRPr i="1" sz="1400">
              <a:solidFill>
                <a:srgbClr val="C4C4C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ssistant"/>
              <a:buChar char="●"/>
            </a:pPr>
            <a:r>
              <a:rPr lang="en" sz="1400">
                <a:latin typeface="Assistant"/>
                <a:ea typeface="Assistant"/>
                <a:cs typeface="Assistant"/>
                <a:sym typeface="Assistant"/>
              </a:rPr>
              <a:t>Multi-platform</a:t>
            </a:r>
            <a:endParaRPr sz="1400">
              <a:latin typeface="Assistant"/>
              <a:ea typeface="Assistant"/>
              <a:cs typeface="Assistant"/>
              <a:sym typeface="Assistant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ssistant"/>
              <a:buChar char="●"/>
            </a:pPr>
            <a:r>
              <a:rPr i="0" lang="en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Widely us</a:t>
            </a:r>
            <a:r>
              <a:rPr lang="en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ed </a:t>
            </a:r>
            <a:r>
              <a:rPr i="1" lang="en" sz="1400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(updated documentation and constant fixes)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ct val="100000"/>
              <a:buFont typeface="Assistant"/>
              <a:buNone/>
            </a:pP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Getting started - Installation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160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Install</a:t>
            </a:r>
            <a:r>
              <a:rPr b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b="1" i="0" lang="en" sz="18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</a:t>
            </a: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</a:t>
            </a:r>
            <a:r>
              <a:rPr b="1" i="0" lang="en" sz="18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Git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216000" lvl="0" marL="216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Make </a:t>
            </a: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Python and Git available in 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</a:t>
            </a: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b="1" i="0" lang="en" sz="18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$PATH</a:t>
            </a:r>
            <a:r>
              <a:rPr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environment variable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216000" lvl="0" marL="216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Install a</a:t>
            </a: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b="1" i="0" lang="en" sz="18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code editor</a:t>
            </a:r>
            <a:endParaRPr b="1" i="0" sz="1800" u="none" cap="none" strike="noStrike">
              <a:solidFill>
                <a:srgbClr val="0097A7"/>
              </a:solidFill>
            </a:endParaRPr>
          </a:p>
          <a:p>
            <a:pPr indent="-216000" lvl="0" marL="216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Open a</a:t>
            </a: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b="1" i="0" lang="en" sz="18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terminal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6317"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ssistan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ssistant"/>
              <a:buNone/>
            </a:pP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Getting started - Git configuration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312000" y="1592189"/>
            <a:ext cx="8520000" cy="24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Get Git installed version: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git --version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Configure your identity: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git config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--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global user.email "you@example.com"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i="1" lang="en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(fill this with your email !)</a:t>
            </a:r>
            <a:endParaRPr i="1">
              <a:solidFill>
                <a:srgbClr val="C4C4C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git config -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-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global user.name "your name" </a:t>
            </a:r>
            <a:r>
              <a:rPr i="1" lang="en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(fill this with your name !)</a:t>
            </a:r>
            <a:endParaRPr i="1">
              <a:solidFill>
                <a:srgbClr val="C4C4C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Corroborate configuration: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git config --global --list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6317"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ssistan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8ce732e09_0_8"/>
          <p:cNvSpPr txBox="1"/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ssistant"/>
              <a:buNone/>
            </a:pP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Getting started - Create a </a:t>
            </a:r>
            <a:r>
              <a:rPr b="1" lang="en" sz="2800">
                <a:solidFill>
                  <a:srgbClr val="EA5A24"/>
                </a:solidFill>
                <a:latin typeface="Assistant"/>
                <a:ea typeface="Assistant"/>
                <a:cs typeface="Assistant"/>
                <a:sym typeface="Assistant"/>
              </a:rPr>
              <a:t>local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 git repository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48ce732e09_0_8"/>
          <p:cNvSpPr txBox="1"/>
          <p:nvPr>
            <p:ph idx="1" type="body"/>
          </p:nvPr>
        </p:nvSpPr>
        <p:spPr>
          <a:xfrm>
            <a:off x="312010" y="1095705"/>
            <a:ext cx="85200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908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Create a new directory: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mkdir -p ~/Codes/lesson_1  &amp;&amp;  cd ~/Codes/lesson_1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08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Create a local git repository in the current directory: 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git init --initial-branch main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08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Create first content: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echo </a:t>
            </a:r>
            <a:r>
              <a:rPr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"Lesson 1"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 &gt;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&gt;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 README.md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curl </a:t>
            </a:r>
            <a:r>
              <a:rPr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https://raw.githubusercontent.com/github/gitignore/master/Python.gitignore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&gt;&gt; .gitignore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A well maintained ignored file for Python, which includes the virtual environment directory</a:t>
            </a:r>
            <a:endParaRPr i="1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08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List new files:  </a:t>
            </a:r>
            <a:r>
              <a:rPr b="1" i="1" lang="en">
                <a:solidFill>
                  <a:schemeClr val="folHlink"/>
                </a:solidFill>
                <a:latin typeface="Assistant"/>
                <a:ea typeface="Assistant"/>
                <a:cs typeface="Assistant"/>
                <a:sym typeface="Assistant"/>
              </a:rPr>
              <a:t>$ git status</a:t>
            </a:r>
            <a:r>
              <a:rPr i="1"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 </a:t>
            </a:r>
            <a:r>
              <a:rPr i="1" lang="en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(it should not be empty !)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08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Initialize the repository: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git add --all  </a:t>
            </a:r>
            <a:r>
              <a:rPr i="1" lang="en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(this will include </a:t>
            </a:r>
            <a:r>
              <a:rPr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.gitignore</a:t>
            </a:r>
            <a:r>
              <a:rPr i="1" lang="en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 and </a:t>
            </a:r>
            <a:r>
              <a:rPr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README.md</a:t>
            </a:r>
            <a:r>
              <a:rPr i="1" lang="en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endParaRPr i="1">
              <a:solidFill>
                <a:srgbClr val="C4C4C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08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First commit: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git commit -m "chore: initialize repository"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08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List all the commits: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git log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5" name="Google Shape;175;g348ce732e09_0_8"/>
          <p:cNvSpPr txBox="1"/>
          <p:nvPr>
            <p:ph idx="12" type="sldNum"/>
          </p:nvPr>
        </p:nvSpPr>
        <p:spPr>
          <a:xfrm>
            <a:off x="8466480" y="4762800"/>
            <a:ext cx="365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ssistan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8ce732e09_0_16"/>
          <p:cNvSpPr txBox="1"/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ssistant"/>
              <a:buNone/>
            </a:pP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Getting started: Python configuration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348ce732e09_0_16"/>
          <p:cNvSpPr txBox="1"/>
          <p:nvPr>
            <p:ph idx="1" type="body"/>
          </p:nvPr>
        </p:nvSpPr>
        <p:spPr>
          <a:xfrm>
            <a:off x="312010" y="1015505"/>
            <a:ext cx="85200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Get Python installed version: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python3 --version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Create a virtual environment: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python3 -m venv venv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i="1" lang="en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(it will create the directory </a:t>
            </a:r>
            <a:r>
              <a:rPr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venv</a:t>
            </a:r>
            <a:r>
              <a:rPr i="1" lang="en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endParaRPr i="1">
              <a:solidFill>
                <a:srgbClr val="C4C4C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Activate the virtual environment: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source ./venv/bin/activate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 </a:t>
            </a:r>
            <a:r>
              <a:rPr i="1" lang="en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(to deactivate:  </a:t>
            </a:r>
            <a:r>
              <a:rPr b="1" i="1" lang="en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$ deactivate</a:t>
            </a:r>
            <a:r>
              <a:rPr i="1" lang="en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endParaRPr i="1">
              <a:solidFill>
                <a:srgbClr val="C4C4C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Once the virtual environment is activated, we can use the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</a:t>
            </a:r>
            <a:r>
              <a:rPr i="1" lang="en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 command instead of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python3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Get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pip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installed version: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python -m pip --version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List the installed packages: 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python -m pip freeze  </a:t>
            </a:r>
            <a:r>
              <a:rPr i="1" lang="en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(it should be empty !)</a:t>
            </a:r>
            <a:endParaRPr i="1">
              <a:solidFill>
                <a:srgbClr val="C4C4C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Install a package with pip: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python -m pip install pytest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List again the install packages: 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python -m pip freeze  </a:t>
            </a:r>
            <a:r>
              <a:rPr i="1" lang="en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(it should </a:t>
            </a:r>
            <a:r>
              <a:rPr i="1" lang="en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not</a:t>
            </a:r>
            <a:r>
              <a:rPr i="1" lang="en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 be empty !)</a:t>
            </a:r>
            <a:endParaRPr i="1">
              <a:solidFill>
                <a:srgbClr val="C4C4C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Store of the installed packages: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python -m pip freeze &gt; requirements.txt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2" name="Google Shape;182;g348ce732e09_0_16"/>
          <p:cNvSpPr txBox="1"/>
          <p:nvPr>
            <p:ph idx="12" type="sldNum"/>
          </p:nvPr>
        </p:nvSpPr>
        <p:spPr>
          <a:xfrm>
            <a:off x="8466480" y="4762800"/>
            <a:ext cx="365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ssistan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8ce732e09_0_30"/>
          <p:cNvSpPr txBox="1"/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ssistant"/>
              <a:buNone/>
            </a:pP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Getting started - Let’s develop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348ce732e09_0_30"/>
          <p:cNvSpPr txBox="1"/>
          <p:nvPr>
            <p:ph idx="1" type="body"/>
          </p:nvPr>
        </p:nvSpPr>
        <p:spPr>
          <a:xfrm>
            <a:off x="312000" y="1138800"/>
            <a:ext cx="8520000" cy="3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List 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uncommitted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changes: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git status</a:t>
            </a:r>
            <a:r>
              <a:rPr i="1"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 </a:t>
            </a:r>
            <a:r>
              <a:rPr i="1" lang="en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(it should appear requirements.txt !)</a:t>
            </a:r>
            <a:endParaRPr i="1">
              <a:solidFill>
                <a:srgbClr val="C4C4C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Inspect 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uncommitted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changes: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git diff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List all git branches: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git branch -vv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Create a new branch: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git branch feature/lesson-1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Track installed packages: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git add requirements.txt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Commit changes: 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git commit -m "feature: track Python requirements"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List all commits: </a:t>
            </a:r>
            <a:r>
              <a:rPr b="1" i="1" lang="en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$ git log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9" name="Google Shape;189;g348ce732e09_0_30"/>
          <p:cNvSpPr txBox="1"/>
          <p:nvPr>
            <p:ph idx="12" type="sldNum"/>
          </p:nvPr>
        </p:nvSpPr>
        <p:spPr>
          <a:xfrm>
            <a:off x="8466480" y="4762800"/>
            <a:ext cx="365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ssistan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c9995058f_0_12"/>
          <p:cNvSpPr txBox="1"/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ssistant"/>
              <a:buNone/>
            </a:pP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Getting started - done!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7c9995058f_0_12"/>
          <p:cNvSpPr txBox="1"/>
          <p:nvPr>
            <p:ph idx="1" type="body"/>
          </p:nvPr>
        </p:nvSpPr>
        <p:spPr>
          <a:xfrm>
            <a:off x="312000" y="1138800"/>
            <a:ext cx="8520000" cy="36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EA5A24"/>
                </a:solidFill>
              </a:rPr>
              <a:t>We have everything to start </a:t>
            </a:r>
            <a:r>
              <a:rPr lang="en" sz="2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🚀</a:t>
            </a:r>
            <a:r>
              <a:rPr b="1" lang="en" sz="2700">
                <a:solidFill>
                  <a:srgbClr val="EA5A24"/>
                </a:solidFill>
              </a:rPr>
              <a:t> </a:t>
            </a:r>
            <a:endParaRPr b="1" i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6" name="Google Shape;196;g37c9995058f_0_12"/>
          <p:cNvSpPr txBox="1"/>
          <p:nvPr>
            <p:ph idx="12" type="sldNum"/>
          </p:nvPr>
        </p:nvSpPr>
        <p:spPr>
          <a:xfrm>
            <a:off x="8466480" y="4762800"/>
            <a:ext cx="365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ssistan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311760" y="28044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 Recap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311760" y="996840"/>
            <a:ext cx="8520120" cy="3885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78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Data types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8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</a:t>
            </a:r>
            <a:r>
              <a:rPr b="0" i="0" lang="en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perators</a:t>
            </a:r>
            <a:endParaRPr/>
          </a:p>
          <a:p>
            <a:pPr indent="-34278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ssistant"/>
              <a:buChar char="●"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Loops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4279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List comprehension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9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Functions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9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Lambda Expressions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c4be197ab_0_6"/>
          <p:cNvSpPr txBox="1"/>
          <p:nvPr>
            <p:ph type="title"/>
          </p:nvPr>
        </p:nvSpPr>
        <p:spPr>
          <a:xfrm>
            <a:off x="311760" y="280440"/>
            <a:ext cx="8520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 Recap: Primitive 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ata 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ypes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7c4be197ab_0_6"/>
          <p:cNvSpPr txBox="1"/>
          <p:nvPr>
            <p:ph idx="1" type="body"/>
          </p:nvPr>
        </p:nvSpPr>
        <p:spPr>
          <a:xfrm>
            <a:off x="311760" y="996840"/>
            <a:ext cx="85200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37c4be197a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800" y="1219787"/>
            <a:ext cx="4261899" cy="34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c4be197ab_0_15"/>
          <p:cNvSpPr txBox="1"/>
          <p:nvPr>
            <p:ph type="title"/>
          </p:nvPr>
        </p:nvSpPr>
        <p:spPr>
          <a:xfrm>
            <a:off x="311760" y="280440"/>
            <a:ext cx="8520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 Recap: 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Lists and Tuples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7c4be197ab_0_15"/>
          <p:cNvSpPr txBox="1"/>
          <p:nvPr>
            <p:ph idx="1" type="body"/>
          </p:nvPr>
        </p:nvSpPr>
        <p:spPr>
          <a:xfrm>
            <a:off x="311760" y="996840"/>
            <a:ext cx="85200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37c4be197a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50" y="1579550"/>
            <a:ext cx="8255324" cy="27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idx="4294967295" type="title"/>
          </p:nvPr>
        </p:nvSpPr>
        <p:spPr>
          <a:xfrm>
            <a:off x="1122475" y="2158925"/>
            <a:ext cx="1927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ssistant"/>
              <a:buNone/>
            </a:pPr>
            <a:r>
              <a:rPr b="1" i="0" lang="en" sz="42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Agenda</a:t>
            </a:r>
            <a:endParaRPr b="0" i="0" sz="4200" u="none" cap="none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>
            <p:ph idx="4294967295" type="body"/>
          </p:nvPr>
        </p:nvSpPr>
        <p:spPr>
          <a:xfrm>
            <a:off x="4939560" y="343080"/>
            <a:ext cx="3975840" cy="417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ssistant"/>
              <a:buAutoNum type="arabicPeriod"/>
            </a:pPr>
            <a:r>
              <a:rPr b="1" i="0" lang="en" sz="2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Introductions 👋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ssistant"/>
              <a:buAutoNum type="arabicPeriod"/>
            </a:pPr>
            <a:r>
              <a:rPr b="1" i="0" lang="en" sz="2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Course overview &amp; goals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ssistant"/>
              <a:buAutoNum type="arabicPeriod"/>
            </a:pPr>
            <a:r>
              <a:rPr b="1" i="0" lang="en" sz="2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Python and Git review 💻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6317"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ssistan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4815720"/>
            <a:ext cx="9000" cy="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6500" y="2479140"/>
            <a:ext cx="273960" cy="27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c4be197ab_0_22"/>
          <p:cNvSpPr txBox="1"/>
          <p:nvPr>
            <p:ph type="title"/>
          </p:nvPr>
        </p:nvSpPr>
        <p:spPr>
          <a:xfrm>
            <a:off x="311760" y="280440"/>
            <a:ext cx="8520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 Recap: 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Dictionaries and Sets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7c4be197ab_0_22"/>
          <p:cNvSpPr txBox="1"/>
          <p:nvPr>
            <p:ph idx="1" type="body"/>
          </p:nvPr>
        </p:nvSpPr>
        <p:spPr>
          <a:xfrm>
            <a:off x="311760" y="996840"/>
            <a:ext cx="85200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37c4be197ab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75" y="1143053"/>
            <a:ext cx="8369250" cy="285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7c4be197ab_0_32"/>
          <p:cNvSpPr txBox="1"/>
          <p:nvPr>
            <p:ph type="title"/>
          </p:nvPr>
        </p:nvSpPr>
        <p:spPr>
          <a:xfrm>
            <a:off x="311760" y="280440"/>
            <a:ext cx="8520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 Recap: 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Arithmetic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 and Comparison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37c4be197ab_0_32"/>
          <p:cNvSpPr txBox="1"/>
          <p:nvPr>
            <p:ph idx="1" type="body"/>
          </p:nvPr>
        </p:nvSpPr>
        <p:spPr>
          <a:xfrm>
            <a:off x="311760" y="996840"/>
            <a:ext cx="85200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37c4be197ab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38" y="1604870"/>
            <a:ext cx="8257524" cy="2668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c4be197ab_0_39"/>
          <p:cNvSpPr txBox="1"/>
          <p:nvPr>
            <p:ph type="title"/>
          </p:nvPr>
        </p:nvSpPr>
        <p:spPr>
          <a:xfrm>
            <a:off x="311760" y="280440"/>
            <a:ext cx="8520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 Recap: 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Logical Operators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37c4be197ab_0_39"/>
          <p:cNvSpPr txBox="1"/>
          <p:nvPr>
            <p:ph idx="1" type="body"/>
          </p:nvPr>
        </p:nvSpPr>
        <p:spPr>
          <a:xfrm>
            <a:off x="311760" y="996840"/>
            <a:ext cx="85200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37c4be197ab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50" y="1296775"/>
            <a:ext cx="8460300" cy="25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7c4be197ab_0_46"/>
          <p:cNvSpPr txBox="1"/>
          <p:nvPr>
            <p:ph type="title"/>
          </p:nvPr>
        </p:nvSpPr>
        <p:spPr>
          <a:xfrm>
            <a:off x="311760" y="280440"/>
            <a:ext cx="8520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 Recap: 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Conditional Statements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37c4be197ab_0_46"/>
          <p:cNvSpPr txBox="1"/>
          <p:nvPr>
            <p:ph idx="1" type="body"/>
          </p:nvPr>
        </p:nvSpPr>
        <p:spPr>
          <a:xfrm>
            <a:off x="311760" y="996840"/>
            <a:ext cx="85200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37c4be197ab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263" y="1241550"/>
            <a:ext cx="5545475" cy="33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c4be197ab_0_53"/>
          <p:cNvSpPr txBox="1"/>
          <p:nvPr>
            <p:ph type="title"/>
          </p:nvPr>
        </p:nvSpPr>
        <p:spPr>
          <a:xfrm>
            <a:off x="311760" y="280440"/>
            <a:ext cx="8520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 Recap: 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Using Functions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37c4be197ab_0_53"/>
          <p:cNvSpPr txBox="1"/>
          <p:nvPr>
            <p:ph idx="1" type="body"/>
          </p:nvPr>
        </p:nvSpPr>
        <p:spPr>
          <a:xfrm>
            <a:off x="311760" y="996840"/>
            <a:ext cx="85200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37c4be197ab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50" y="1393888"/>
            <a:ext cx="8433301" cy="23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7c4be197ab_0_60"/>
          <p:cNvSpPr txBox="1"/>
          <p:nvPr>
            <p:ph type="title"/>
          </p:nvPr>
        </p:nvSpPr>
        <p:spPr>
          <a:xfrm>
            <a:off x="311760" y="280440"/>
            <a:ext cx="8520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 Recap: 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Defining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 Functions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37c4be197ab_0_60"/>
          <p:cNvSpPr txBox="1"/>
          <p:nvPr>
            <p:ph idx="1" type="body"/>
          </p:nvPr>
        </p:nvSpPr>
        <p:spPr>
          <a:xfrm>
            <a:off x="311760" y="996840"/>
            <a:ext cx="85200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37c4be197ab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825" y="1146800"/>
            <a:ext cx="5557850" cy="35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7c4be197ab_0_67"/>
          <p:cNvSpPr txBox="1"/>
          <p:nvPr>
            <p:ph type="title"/>
          </p:nvPr>
        </p:nvSpPr>
        <p:spPr>
          <a:xfrm>
            <a:off x="311760" y="280440"/>
            <a:ext cx="8520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 Recap: 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Iterating with for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37c4be197ab_0_67"/>
          <p:cNvSpPr txBox="1"/>
          <p:nvPr>
            <p:ph idx="1" type="body"/>
          </p:nvPr>
        </p:nvSpPr>
        <p:spPr>
          <a:xfrm>
            <a:off x="311760" y="996840"/>
            <a:ext cx="85200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g37c4be197ab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226" y="1075688"/>
            <a:ext cx="4779536" cy="37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7c4be197ab_0_91"/>
          <p:cNvSpPr txBox="1"/>
          <p:nvPr>
            <p:ph type="title"/>
          </p:nvPr>
        </p:nvSpPr>
        <p:spPr>
          <a:xfrm>
            <a:off x="311760" y="280440"/>
            <a:ext cx="8520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 Recap: 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Looping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 with while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7c4be197ab_0_91"/>
          <p:cNvSpPr txBox="1"/>
          <p:nvPr>
            <p:ph idx="1" type="body"/>
          </p:nvPr>
        </p:nvSpPr>
        <p:spPr>
          <a:xfrm>
            <a:off x="311760" y="996840"/>
            <a:ext cx="85200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g37c4be197ab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963" y="1058100"/>
            <a:ext cx="7032074" cy="3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c4be197ab_0_74"/>
          <p:cNvSpPr txBox="1"/>
          <p:nvPr>
            <p:ph type="title"/>
          </p:nvPr>
        </p:nvSpPr>
        <p:spPr>
          <a:xfrm>
            <a:off x="311760" y="280440"/>
            <a:ext cx="8520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 Recap: 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List Comprehension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37c4be197ab_0_74"/>
          <p:cNvSpPr txBox="1"/>
          <p:nvPr>
            <p:ph idx="1" type="body"/>
          </p:nvPr>
        </p:nvSpPr>
        <p:spPr>
          <a:xfrm>
            <a:off x="311760" y="996840"/>
            <a:ext cx="85200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37c4be197ab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00" y="1183413"/>
            <a:ext cx="8441800" cy="27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7c4be197ab_0_82"/>
          <p:cNvSpPr txBox="1"/>
          <p:nvPr>
            <p:ph type="title"/>
          </p:nvPr>
        </p:nvSpPr>
        <p:spPr>
          <a:xfrm>
            <a:off x="311760" y="280440"/>
            <a:ext cx="8520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 Recap: </a:t>
            </a:r>
            <a:r>
              <a:rPr b="1" lang="en" sz="28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Lambdas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37c4be197ab_0_82"/>
          <p:cNvSpPr txBox="1"/>
          <p:nvPr>
            <p:ph idx="1" type="body"/>
          </p:nvPr>
        </p:nvSpPr>
        <p:spPr>
          <a:xfrm>
            <a:off x="311760" y="996840"/>
            <a:ext cx="85200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37c4be197ab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50" y="1798662"/>
            <a:ext cx="8359899" cy="22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idx="4294967295" type="title"/>
          </p:nvPr>
        </p:nvSpPr>
        <p:spPr>
          <a:xfrm>
            <a:off x="311760" y="20574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5A24"/>
              </a:buClr>
              <a:buSzPts val="3600"/>
              <a:buFont typeface="Assistant"/>
              <a:buNone/>
            </a:pPr>
            <a:r>
              <a:rPr b="1" i="0" lang="en" sz="3600" u="none" cap="none" strike="noStrike">
                <a:solidFill>
                  <a:srgbClr val="EA5A24"/>
                </a:solidFill>
                <a:latin typeface="Assistant"/>
                <a:ea typeface="Assistant"/>
                <a:cs typeface="Assistant"/>
                <a:sym typeface="Assistant"/>
              </a:rPr>
              <a:t>1. Introductions</a:t>
            </a:r>
            <a:endParaRPr b="0" i="0" sz="3600" u="none" cap="none" strike="noStrike">
              <a:solidFill>
                <a:srgbClr val="EA5A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6317"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ssistan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0920" y="3815280"/>
            <a:ext cx="2134080" cy="82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/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355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ct val="1000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Links and further materials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6"/>
          <p:cNvSpPr txBox="1"/>
          <p:nvPr>
            <p:ph idx="1" type="body"/>
          </p:nvPr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ssistant"/>
              <a:buNone/>
            </a:pPr>
            <a:r>
              <a:rPr i="0" lang="en" sz="1800" u="none" cap="none" strike="noStrike">
                <a:solidFill>
                  <a:srgbClr val="EA5A24"/>
                </a:solidFill>
                <a:latin typeface="Assistant"/>
                <a:ea typeface="Assistant"/>
                <a:cs typeface="Assistant"/>
                <a:sym typeface="Assistant"/>
              </a:rPr>
              <a:t>Books!</a:t>
            </a:r>
            <a:endParaRPr i="0" sz="1800" u="none" cap="none" strike="noStrike">
              <a:solidFill>
                <a:srgbClr val="EA5A2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781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6223"/>
              <a:buFont typeface="Assistant"/>
              <a:buChar char="●"/>
            </a:pPr>
            <a:r>
              <a:rPr lang="en" sz="1682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Fluent Python - </a:t>
            </a:r>
            <a:r>
              <a:rPr i="1" lang="en" sz="1682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Luciano Ramalho</a:t>
            </a:r>
            <a:endParaRPr i="1" sz="1682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781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6223"/>
              <a:buFont typeface="Assistant"/>
              <a:buChar char="●"/>
            </a:pPr>
            <a:r>
              <a:rPr lang="en" sz="1682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Pro Git - </a:t>
            </a:r>
            <a:r>
              <a:rPr i="1" lang="en" sz="1682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Scott Chacon</a:t>
            </a:r>
            <a:endParaRPr i="1" sz="1682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16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216"/>
              <a:buFont typeface="Assistant"/>
              <a:buChar char="●"/>
            </a:pPr>
            <a:r>
              <a:rPr lang="en" sz="1682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Git Book</a:t>
            </a:r>
            <a:r>
              <a:rPr i="1" lang="en" sz="1682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-</a:t>
            </a:r>
            <a:r>
              <a:rPr i="0" lang="en" sz="1682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714" u="sng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3"/>
              </a:rPr>
              <a:t>https://git-scm.com/book/en/v2</a:t>
            </a:r>
            <a:r>
              <a:rPr i="1" lang="en" sz="1682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 free and in many languages</a:t>
            </a:r>
            <a:endParaRPr i="1" sz="1682">
              <a:solidFill>
                <a:srgbClr val="C4C4C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">
                <a:solidFill>
                  <a:srgbClr val="EA5A24"/>
                </a:solidFill>
                <a:latin typeface="Assistant"/>
                <a:ea typeface="Assistant"/>
                <a:cs typeface="Assistant"/>
                <a:sym typeface="Assistant"/>
              </a:rPr>
              <a:t>Links!</a:t>
            </a:r>
            <a:endParaRPr>
              <a:solidFill>
                <a:srgbClr val="EA5A24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781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223"/>
              <a:buFont typeface="Assistant"/>
              <a:buChar char="●"/>
            </a:pPr>
            <a:r>
              <a:rPr lang="en" sz="1682">
                <a:latin typeface="Assistant"/>
                <a:ea typeface="Assistant"/>
                <a:cs typeface="Assistant"/>
                <a:sym typeface="Assistant"/>
              </a:rPr>
              <a:t>Python tutorial </a:t>
            </a:r>
            <a:r>
              <a:rPr lang="en" sz="1682" u="sng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4"/>
              </a:rPr>
              <a:t>https://docs.python.org/3/tutorial</a:t>
            </a:r>
            <a:endParaRPr sz="1682">
              <a:latin typeface="Assistant"/>
              <a:ea typeface="Assistant"/>
              <a:cs typeface="Assistant"/>
              <a:sym typeface="Assistant"/>
            </a:endParaRPr>
          </a:p>
          <a:p>
            <a:pPr indent="-29781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223"/>
              <a:buFont typeface="Assistant"/>
              <a:buChar char="●"/>
            </a:pPr>
            <a:r>
              <a:rPr lang="en" sz="1682">
                <a:latin typeface="Assistant"/>
                <a:ea typeface="Assistant"/>
                <a:cs typeface="Assistant"/>
                <a:sym typeface="Assistant"/>
              </a:rPr>
              <a:t>Python turtle </a:t>
            </a:r>
            <a:r>
              <a:rPr lang="en" sz="1682" u="sng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5"/>
              </a:rPr>
              <a:t>https://docs.python.org/3/library/turtle.html</a:t>
            </a:r>
            <a:endParaRPr sz="1682">
              <a:latin typeface="Assistant"/>
              <a:ea typeface="Assistant"/>
              <a:cs typeface="Assistant"/>
              <a:sym typeface="Assistant"/>
            </a:endParaRPr>
          </a:p>
          <a:p>
            <a:pPr indent="-29781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223"/>
              <a:buFont typeface="Assistant"/>
              <a:buChar char="●"/>
            </a:pPr>
            <a:r>
              <a:rPr lang="en" sz="1682">
                <a:latin typeface="Assistant"/>
                <a:ea typeface="Assistant"/>
                <a:cs typeface="Assistant"/>
                <a:sym typeface="Assistant"/>
              </a:rPr>
              <a:t>Conventional commits </a:t>
            </a:r>
            <a:r>
              <a:rPr lang="en" sz="1682" u="sng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6"/>
              </a:rPr>
              <a:t>https://www.conventionalcommits.org</a:t>
            </a:r>
            <a:endParaRPr sz="1682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ssistant"/>
              <a:buNone/>
            </a:pPr>
            <a:r>
              <a:rPr i="0" lang="en" sz="1800" u="none" cap="none" strike="noStrike">
                <a:solidFill>
                  <a:srgbClr val="EA5A24"/>
                </a:solidFill>
                <a:latin typeface="Assistant"/>
                <a:ea typeface="Assistant"/>
                <a:cs typeface="Assistant"/>
                <a:sym typeface="Assistant"/>
              </a:rPr>
              <a:t>Videos!</a:t>
            </a:r>
            <a:endParaRPr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781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223"/>
              <a:buFont typeface="Assistant"/>
              <a:buChar char="●"/>
            </a:pPr>
            <a:r>
              <a:rPr lang="en" sz="1682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Pre</a:t>
            </a:r>
            <a:r>
              <a:rPr lang="en" sz="1682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tty recent setup of </a:t>
            </a:r>
            <a:r>
              <a:rPr i="1" lang="en" sz="1682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pip and venv in VS Code </a:t>
            </a:r>
            <a:r>
              <a:rPr lang="en" sz="1682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: </a:t>
            </a:r>
            <a:r>
              <a:rPr lang="en" sz="1682" u="sng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https://youtu.be/GZbeL5AcTgw</a:t>
            </a:r>
            <a:endParaRPr sz="1682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9781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223"/>
              <a:buFont typeface="Assistant"/>
              <a:buChar char="●"/>
            </a:pPr>
            <a:r>
              <a:rPr i="0" lang="en" sz="1682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Install git on Windows:</a:t>
            </a:r>
            <a:r>
              <a:rPr lang="en" sz="1682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i="0" lang="en" sz="1682" u="sng" cap="none" strike="noStrike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8"/>
              </a:rPr>
              <a:t>https://www.youtube.com/results?search_query=installing+git+on+windows+11</a:t>
            </a:r>
            <a:endParaRPr i="0" sz="1682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6317"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ssistan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83825" y="657775"/>
            <a:ext cx="1454826" cy="203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67015" y="1978870"/>
            <a:ext cx="1328760" cy="1805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355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ct val="1000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Homework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8333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ssistant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Voluntary but good way to get some practice!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22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Fork a repository: e.g., </a:t>
            </a:r>
            <a:r>
              <a:rPr b="0" i="0" lang="en" sz="1800" u="sng" cap="none" strike="noStrike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3"/>
              </a:rPr>
              <a:t>https://github.com/bkircher/intro-python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22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Create a PR or comment on one: e.g., </a:t>
            </a:r>
            <a:r>
              <a:rPr b="0" i="0" lang="en" sz="1800" u="sng" cap="none" strike="noStrike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4"/>
              </a:rPr>
              <a:t>https://github.com/bkircher/intro-python/pull/1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22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Check out your favourite Open Source project and look how people do report issues, create pull requests, and look out for a </a:t>
            </a:r>
            <a:r>
              <a:rPr b="0" i="1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CONTRIBUTING.md</a:t>
            </a: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(</a:t>
            </a:r>
            <a:r>
              <a:rPr b="0" i="0" lang="en" sz="1800" u="sng" cap="none" strike="noStrike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5"/>
              </a:rPr>
              <a:t>https://en.wikipedia.org/wiki/Contributing_guidelines</a:t>
            </a: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) or labels like “</a:t>
            </a:r>
            <a:r>
              <a:rPr b="0" i="1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good-first-time-contribution</a:t>
            </a: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ssistant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Bonus points: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8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Refresh your Python and git skills: Create a new empty repository, push to your own GitHub/Gitlab, write a script named </a:t>
            </a:r>
            <a:r>
              <a:rPr b="0" i="1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echo.py</a:t>
            </a: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that reads continuously from STDIN into a variable and writes it back to STDOUT again. Ctrl+C should exit the script. Share link to </a:t>
            </a:r>
            <a:r>
              <a:rPr b="0" i="1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your</a:t>
            </a: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repository in Slack with the others!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378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Hints: use input() built-in function to read from STDIN, use print() built-in function to output on STDOUT, use while True for an endless loop and check out KeyboardInterrupt exception!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378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Links: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378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" sz="1400" u="sng" cap="none" strike="noStrike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6"/>
              </a:rPr>
              <a:t>https://docs.python.org/3/library/functions.html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378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" sz="1400" u="sng" cap="none" strike="noStrike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7"/>
              </a:rPr>
              <a:t>https://docs.python.org/3/library/exceptions.html#Exception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7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6317"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ssistan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idx="4294967295"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5A24"/>
              </a:buClr>
              <a:buSzPts val="3600"/>
              <a:buFont typeface="Assistant"/>
              <a:buNone/>
            </a:pPr>
            <a:r>
              <a:rPr b="1" i="0" lang="en" sz="3600" u="none" cap="none" strike="noStrike">
                <a:solidFill>
                  <a:srgbClr val="EA5A24"/>
                </a:solidFill>
                <a:latin typeface="Assistant"/>
                <a:ea typeface="Assistant"/>
                <a:cs typeface="Assistant"/>
                <a:sym typeface="Assistant"/>
              </a:rPr>
              <a:t>Thank You !</a:t>
            </a:r>
            <a:endParaRPr b="0" i="0" sz="3600" u="none" cap="none" strike="noStrike">
              <a:solidFill>
                <a:srgbClr val="EA5A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8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6317"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ssistan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960" y="3834360"/>
            <a:ext cx="2134080" cy="82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4294967295" type="title"/>
          </p:nvPr>
        </p:nvSpPr>
        <p:spPr>
          <a:xfrm>
            <a:off x="311760" y="20574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5A24"/>
              </a:buClr>
              <a:buSzPts val="3600"/>
              <a:buFont typeface="Assistant"/>
              <a:buNone/>
            </a:pPr>
            <a:r>
              <a:rPr b="1" i="0" lang="en" sz="3600" u="none" cap="none" strike="noStrike">
                <a:solidFill>
                  <a:srgbClr val="EA5A24"/>
                </a:solidFill>
                <a:latin typeface="Assistant"/>
                <a:ea typeface="Assistant"/>
                <a:cs typeface="Assistant"/>
                <a:sym typeface="Assistant"/>
              </a:rPr>
              <a:t>2. Course overview &amp; goals</a:t>
            </a:r>
            <a:endParaRPr b="0" i="0" sz="3600" u="none" cap="none" strike="noStrike">
              <a:solidFill>
                <a:srgbClr val="EA5A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6317"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ssistan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1050" y="2156400"/>
            <a:ext cx="502200" cy="5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311760" y="1824120"/>
            <a:ext cx="2660040" cy="149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A look</a:t>
            </a:r>
            <a:br>
              <a:rPr lang="en" sz="2800"/>
            </a:b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at this</a:t>
            </a:r>
            <a:endParaRPr b="1" sz="280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semester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6317"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ssistan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3300" y="96401"/>
            <a:ext cx="6147350" cy="48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355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ct val="1000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In this course, we will learn how to… 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311750" y="1134164"/>
            <a:ext cx="46671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Create a </a:t>
            </a:r>
            <a:r>
              <a:rPr b="1" i="0" lang="en" sz="20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Backend</a:t>
            </a:r>
            <a:r>
              <a:rPr b="0" i="0" lang="en" sz="20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with </a:t>
            </a:r>
            <a:r>
              <a:rPr b="1" i="0" lang="en" sz="20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Python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6317"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ssistan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571390"/>
            <a:ext cx="1600200" cy="173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/>
          <p:nvPr/>
        </p:nvSpPr>
        <p:spPr>
          <a:xfrm>
            <a:off x="4069462" y="2871990"/>
            <a:ext cx="1371600" cy="1371600"/>
          </a:xfrm>
          <a:prstGeom prst="rect">
            <a:avLst/>
          </a:prstGeom>
          <a:solidFill>
            <a:srgbClr val="57ADC5"/>
          </a:solidFill>
          <a:ln cap="flat" cmpd="sng" w="114300">
            <a:solidFill>
              <a:srgbClr val="EA5A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350" lIns="99350" spcFirstLastPara="1" rIns="99350" wrap="square" tIns="54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2674950" y="3001049"/>
            <a:ext cx="1171500" cy="393000"/>
          </a:xfrm>
          <a:prstGeom prst="rightArrow">
            <a:avLst>
              <a:gd fmla="val 50000" name="adj1"/>
              <a:gd fmla="val 107700" name="adj2"/>
            </a:avLst>
          </a:prstGeom>
          <a:solidFill>
            <a:srgbClr val="EA5A24"/>
          </a:solidFill>
          <a:ln cap="flat" cmpd="sng" w="9525">
            <a:solidFill>
              <a:srgbClr val="EA5A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2670850" y="3692074"/>
            <a:ext cx="1143000" cy="393000"/>
          </a:xfrm>
          <a:prstGeom prst="leftArrow">
            <a:avLst>
              <a:gd fmla="val 50000" name="adj1"/>
              <a:gd fmla="val 107700" name="adj2"/>
            </a:avLst>
          </a:prstGeom>
          <a:solidFill>
            <a:srgbClr val="EA5A24"/>
          </a:solidFill>
          <a:ln cap="flat" cmpd="sng" w="9525">
            <a:solidFill>
              <a:srgbClr val="EA5A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6240" y="2777670"/>
            <a:ext cx="1371600" cy="165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/>
          <p:nvPr/>
        </p:nvSpPr>
        <p:spPr>
          <a:xfrm>
            <a:off x="5669865" y="3033622"/>
            <a:ext cx="1143000" cy="393000"/>
          </a:xfrm>
          <a:prstGeom prst="rightArrow">
            <a:avLst>
              <a:gd fmla="val 50000" name="adj1"/>
              <a:gd fmla="val 107700" name="adj2"/>
            </a:avLst>
          </a:prstGeom>
          <a:solidFill>
            <a:srgbClr val="EA5A24"/>
          </a:solidFill>
          <a:ln cap="flat" cmpd="sng" w="9525">
            <a:solidFill>
              <a:srgbClr val="EA5A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5669865" y="3655349"/>
            <a:ext cx="1143000" cy="393000"/>
          </a:xfrm>
          <a:prstGeom prst="leftArrow">
            <a:avLst>
              <a:gd fmla="val 50000" name="adj1"/>
              <a:gd fmla="val 107700" name="adj2"/>
            </a:avLst>
          </a:prstGeom>
          <a:solidFill>
            <a:srgbClr val="EA5A24"/>
          </a:solidFill>
          <a:ln cap="flat" cmpd="sng" w="9525">
            <a:solidFill>
              <a:srgbClr val="EA5A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841650" y="4405881"/>
            <a:ext cx="174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97A7"/>
                </a:solidFill>
              </a:rPr>
              <a:t>Mobile app / Website</a:t>
            </a:r>
            <a:endParaRPr sz="1200">
              <a:solidFill>
                <a:srgbClr val="0097A7"/>
              </a:solidFill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3963900" y="4405881"/>
            <a:ext cx="14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97A7"/>
                </a:solidFill>
              </a:rPr>
              <a:t>Python application</a:t>
            </a:r>
            <a:endParaRPr sz="1200">
              <a:solidFill>
                <a:srgbClr val="0097A7"/>
              </a:solidFill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7216625" y="4405881"/>
            <a:ext cx="8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97A7"/>
                </a:solidFill>
              </a:rPr>
              <a:t>Database</a:t>
            </a:r>
            <a:endParaRPr sz="1200">
              <a:solidFill>
                <a:srgbClr val="0097A7"/>
              </a:solidFill>
            </a:endParaRPr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311750" y="1555814"/>
            <a:ext cx="46671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Use </a:t>
            </a:r>
            <a:r>
              <a:rPr b="1" i="0" lang="en" sz="20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databases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311750" y="1982700"/>
            <a:ext cx="64911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Use </a:t>
            </a:r>
            <a:r>
              <a:rPr b="1" i="0" lang="en" sz="20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common good practices</a:t>
            </a:r>
            <a:r>
              <a:rPr b="0" i="0" lang="en" sz="20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</a:t>
            </a:r>
            <a:r>
              <a:rPr b="1" i="0" lang="en" sz="20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patterns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4522418" y="2947025"/>
            <a:ext cx="617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🚀</a:t>
            </a:r>
            <a:endParaRPr sz="2100">
              <a:solidFill>
                <a:schemeClr val="dk1"/>
              </a:solidFill>
              <a:uFill>
                <a:noFill/>
              </a:uFill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6"/>
          <p:cNvSpPr txBox="1"/>
          <p:nvPr/>
        </p:nvSpPr>
        <p:spPr>
          <a:xfrm>
            <a:off x="7378425" y="3351900"/>
            <a:ext cx="57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📊</a:t>
            </a:r>
            <a:endParaRPr sz="21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hlinkClick r:id="rId8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3025650" y="3274075"/>
            <a:ext cx="470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🔐</a:t>
            </a:r>
            <a:endParaRPr sz="2100">
              <a:solidFill>
                <a:schemeClr val="dk1"/>
              </a:solidFill>
              <a:uFill>
                <a:noFill/>
              </a:uFill>
              <a:hlinkClick r:id="rId10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9665" y="1259670"/>
            <a:ext cx="3461760" cy="2886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/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355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ct val="1000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In this course, we will learn by...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311750" y="915475"/>
            <a:ext cx="6998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ssistan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Designing and implementing </a:t>
            </a: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RESTful APIs</a:t>
            </a: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using </a:t>
            </a: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FastAPI</a:t>
            </a: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</a:t>
            </a: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MongoDB</a:t>
            </a: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</a:t>
            </a: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database schema design</a:t>
            </a: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query operations, and handling HTTP requests and responses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Securing an API with best practices for</a:t>
            </a:r>
            <a:r>
              <a:rPr lang="en" sz="1600"/>
              <a:t> </a:t>
            </a: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authentication</a:t>
            </a: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</a:t>
            </a: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authorization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Optimizing the performance of APIs using </a:t>
            </a: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caching techniques</a:t>
            </a:r>
            <a:r>
              <a:rPr lang="en" sz="1600"/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and understanding the </a:t>
            </a: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benefits and limitations</a:t>
            </a: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of different</a:t>
            </a:r>
            <a:r>
              <a:rPr lang="en" sz="1600"/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caching strategies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Applying </a:t>
            </a: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common software design patterns</a:t>
            </a: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to improve</a:t>
            </a:r>
            <a:r>
              <a:rPr lang="en" sz="1600"/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maintainability and scalability of code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6317"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ssistan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7480" y="2683440"/>
            <a:ext cx="3127320" cy="250092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355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ct val="100000"/>
              <a:buFont typeface="Assistant"/>
              <a:buNone/>
            </a:pPr>
            <a:r>
              <a:rPr b="1" lang="en" sz="2800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How to be successful</a:t>
            </a:r>
            <a:endParaRPr b="0" sz="2800" strike="noStrike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311750" y="915478"/>
            <a:ext cx="8520000" cy="1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30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"/>
              <a:buChar char="●"/>
            </a:pP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Come to class</a:t>
            </a:r>
            <a:r>
              <a:rPr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</a:t>
            </a: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participate</a:t>
            </a:r>
            <a:r>
              <a:rPr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Follow along on your own device during demos/lectures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●"/>
            </a:pP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Be curious </a:t>
            </a:r>
            <a:r>
              <a:rPr b="0" i="0" lang="en" sz="16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and</a:t>
            </a: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 ask questions</a:t>
            </a:r>
            <a:r>
              <a:rPr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i="1" lang="en" sz="1600" u="none" cap="none" strike="noStrike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(during </a:t>
            </a:r>
            <a:r>
              <a:rPr i="1" lang="en" sz="1600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lessons or anytime in slack </a:t>
            </a:r>
            <a:r>
              <a:rPr i="1" lang="en" sz="1600" u="none" cap="none" strike="noStrike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endParaRPr b="0" i="1" sz="1600" u="none" cap="none" strike="noStrike">
              <a:solidFill>
                <a:srgbClr val="C4C4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Do the </a:t>
            </a: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challenges</a:t>
            </a:r>
            <a:r>
              <a:rPr b="0" i="0" lang="en" sz="16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and </a:t>
            </a: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homework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For online class, </a:t>
            </a:r>
            <a:r>
              <a:rPr b="1" i="0" lang="en" sz="1600" u="none" cap="none" strike="noStrike">
                <a:solidFill>
                  <a:schemeClr val="accent4"/>
                </a:solidFill>
                <a:latin typeface="Assistant"/>
                <a:ea typeface="Assistant"/>
                <a:cs typeface="Assistant"/>
                <a:sym typeface="Assistant"/>
              </a:rPr>
              <a:t>cameras ON</a:t>
            </a: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b="0" i="1" lang="en" sz="1600" u="none" cap="none" strike="noStrike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(or you will be marked as absent)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312000" y="2709329"/>
            <a:ext cx="8520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1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Submit </a:t>
            </a: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and</a:t>
            </a: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present a </a:t>
            </a: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final project</a:t>
            </a:r>
            <a:r>
              <a:rPr b="0" i="0" lang="en" sz="1600" u="none" cap="none" strike="noStrike">
                <a:solidFill>
                  <a:srgbClr val="595959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b="0" i="1" lang="en" sz="1600" u="none" cap="none" strike="noStrike">
                <a:solidFill>
                  <a:srgbClr val="C4C4C4"/>
                </a:solidFill>
                <a:latin typeface="Assistant"/>
                <a:ea typeface="Assistant"/>
                <a:cs typeface="Assistant"/>
                <a:sym typeface="Assistant"/>
              </a:rPr>
              <a:t>(details will come later in the semester)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312000" y="3162453"/>
            <a:ext cx="85200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1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Engage with Career Services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Attend </a:t>
            </a: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 workshops</a:t>
            </a: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Complete 1 recommended</a:t>
            </a:r>
            <a:r>
              <a:rPr b="0" i="0" lang="en" sz="16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module on the </a:t>
            </a:r>
            <a:r>
              <a:rPr b="1" i="0" lang="en" sz="1600" u="none" cap="none" strike="noStrike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IBM SkillsBuild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●"/>
            </a:pPr>
            <a:r>
              <a:rPr b="0" i="0" lang="en" sz="1600" u="sng" cap="none" strike="noStrike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4"/>
              </a:rPr>
              <a:t>See learner hub for details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idx="4294967295" type="title"/>
          </p:nvPr>
        </p:nvSpPr>
        <p:spPr>
          <a:xfrm>
            <a:off x="311760" y="20574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5A24"/>
              </a:buClr>
              <a:buSzPts val="3600"/>
              <a:buFont typeface="Assistant"/>
              <a:buNone/>
            </a:pPr>
            <a:r>
              <a:rPr b="1" i="0" lang="en" sz="3600" u="none" cap="none" strike="noStrike">
                <a:solidFill>
                  <a:srgbClr val="EA5A24"/>
                </a:solidFill>
                <a:latin typeface="Assistant"/>
                <a:ea typeface="Assistant"/>
                <a:cs typeface="Assistant"/>
                <a:sym typeface="Assistant"/>
              </a:rPr>
              <a:t>3. Python &amp; Git review </a:t>
            </a:r>
            <a:r>
              <a:rPr b="1" i="0" lang="en" sz="36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💻</a:t>
            </a:r>
            <a:r>
              <a:rPr b="1" i="0" lang="en" sz="3600" u="none" cap="none" strike="noStrike">
                <a:solidFill>
                  <a:srgbClr val="EA5A24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0" i="0" sz="3600" u="none" cap="none" strike="noStrike">
              <a:solidFill>
                <a:srgbClr val="EA5A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6317"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ssistant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3951750" y="2898725"/>
            <a:ext cx="124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5"/>
                </a:solidFill>
              </a:rPr>
              <a:t>Interactive</a:t>
            </a:r>
            <a:endParaRPr i="1"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