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1"/>
  </p:notesMasterIdLst>
  <p:sldIdLst>
    <p:sldId id="256" r:id="rId2"/>
    <p:sldId id="257" r:id="rId3"/>
    <p:sldId id="258" r:id="rId4"/>
    <p:sldId id="259" r:id="rId5"/>
    <p:sldId id="260" r:id="rId6"/>
    <p:sldId id="281" r:id="rId7"/>
    <p:sldId id="261" r:id="rId8"/>
    <p:sldId id="262" r:id="rId9"/>
    <p:sldId id="282" r:id="rId10"/>
    <p:sldId id="263" r:id="rId11"/>
    <p:sldId id="264" r:id="rId12"/>
    <p:sldId id="266" r:id="rId13"/>
    <p:sldId id="267" r:id="rId14"/>
    <p:sldId id="283" r:id="rId15"/>
    <p:sldId id="271" r:id="rId16"/>
    <p:sldId id="272" r:id="rId17"/>
    <p:sldId id="284" r:id="rId18"/>
    <p:sldId id="273" r:id="rId19"/>
    <p:sldId id="276" r:id="rId20"/>
    <p:sldId id="274" r:id="rId21"/>
    <p:sldId id="268" r:id="rId22"/>
    <p:sldId id="277" r:id="rId23"/>
    <p:sldId id="278" r:id="rId24"/>
    <p:sldId id="269" r:id="rId25"/>
    <p:sldId id="275" r:id="rId26"/>
    <p:sldId id="285" r:id="rId27"/>
    <p:sldId id="270" r:id="rId28"/>
    <p:sldId id="280" r:id="rId29"/>
    <p:sldId id="279" r:id="rId3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75089" autoAdjust="0"/>
  </p:normalViewPr>
  <p:slideViewPr>
    <p:cSldViewPr>
      <p:cViewPr varScale="1">
        <p:scale>
          <a:sx n="54" d="100"/>
          <a:sy n="54" d="100"/>
        </p:scale>
        <p:origin x="-1800" y="-96"/>
      </p:cViewPr>
      <p:guideLst>
        <p:guide orient="horz" pos="2160"/>
        <p:guide pos="2880"/>
      </p:guideLst>
    </p:cSldViewPr>
  </p:slideViewPr>
  <p:outlineViewPr>
    <p:cViewPr>
      <p:scale>
        <a:sx n="33" d="100"/>
        <a:sy n="33" d="100"/>
      </p:scale>
      <p:origin x="0" y="84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B4B47A-6C29-4DF1-B262-C2014504FDD4}"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US"/>
        </a:p>
      </dgm:t>
    </dgm:pt>
    <dgm:pt modelId="{7EF489D9-2CBB-4A05-A2FF-FB93509F3D23}">
      <dgm:prSet phldrT="[Texte]" custT="1"/>
      <dgm:spPr/>
      <dgm:t>
        <a:bodyPr/>
        <a:lstStyle/>
        <a:p>
          <a:pPr algn="ctr"/>
          <a:r>
            <a:rPr lang="en-US" sz="2400" dirty="0" smtClean="0">
              <a:solidFill>
                <a:schemeClr val="accent1">
                  <a:lumMod val="50000"/>
                </a:schemeClr>
              </a:solidFill>
            </a:rPr>
            <a:t>Low Latency video streaming</a:t>
          </a:r>
          <a:endParaRPr lang="en-US" sz="2400" dirty="0">
            <a:solidFill>
              <a:schemeClr val="accent1">
                <a:lumMod val="50000"/>
              </a:schemeClr>
            </a:solidFill>
          </a:endParaRPr>
        </a:p>
      </dgm:t>
    </dgm:pt>
    <dgm:pt modelId="{601471F6-A3D1-47E6-A6D1-68C3A3D1786B}" type="parTrans" cxnId="{AB776BFB-065B-434D-BC37-F88325314A9A}">
      <dgm:prSet/>
      <dgm:spPr/>
      <dgm:t>
        <a:bodyPr/>
        <a:lstStyle/>
        <a:p>
          <a:endParaRPr lang="en-US"/>
        </a:p>
      </dgm:t>
    </dgm:pt>
    <dgm:pt modelId="{E010CEB8-3839-402F-B4D9-4162735AC62C}" type="sibTrans" cxnId="{AB776BFB-065B-434D-BC37-F88325314A9A}">
      <dgm:prSet/>
      <dgm:spPr/>
      <dgm:t>
        <a:bodyPr/>
        <a:lstStyle/>
        <a:p>
          <a:endParaRPr lang="en-US"/>
        </a:p>
      </dgm:t>
    </dgm:pt>
    <dgm:pt modelId="{A0ED0AB5-90C8-4365-A196-3D37FDC83667}">
      <dgm:prSet phldrT="[Texte]" custT="1"/>
      <dgm:spPr/>
      <dgm:t>
        <a:bodyPr/>
        <a:lstStyle/>
        <a:p>
          <a:r>
            <a:rPr lang="en-US" sz="2400" dirty="0" smtClean="0">
              <a:solidFill>
                <a:schemeClr val="accent1">
                  <a:lumMod val="50000"/>
                </a:schemeClr>
              </a:solidFill>
            </a:rPr>
            <a:t>High performance 3D rendering</a:t>
          </a:r>
          <a:endParaRPr lang="en-US" sz="2400" dirty="0">
            <a:solidFill>
              <a:schemeClr val="accent1">
                <a:lumMod val="50000"/>
              </a:schemeClr>
            </a:solidFill>
          </a:endParaRPr>
        </a:p>
      </dgm:t>
    </dgm:pt>
    <dgm:pt modelId="{8FBAFF40-B108-4351-B7E4-B2D6F4C085F8}" type="parTrans" cxnId="{369A0495-C254-49E3-AD44-D67CFCDDAD20}">
      <dgm:prSet/>
      <dgm:spPr/>
      <dgm:t>
        <a:bodyPr/>
        <a:lstStyle/>
        <a:p>
          <a:endParaRPr lang="en-US"/>
        </a:p>
      </dgm:t>
    </dgm:pt>
    <dgm:pt modelId="{B3233B6C-C80E-4143-9361-FF477ACBAF50}" type="sibTrans" cxnId="{369A0495-C254-49E3-AD44-D67CFCDDAD20}">
      <dgm:prSet/>
      <dgm:spPr/>
      <dgm:t>
        <a:bodyPr/>
        <a:lstStyle/>
        <a:p>
          <a:endParaRPr lang="en-US"/>
        </a:p>
      </dgm:t>
    </dgm:pt>
    <dgm:pt modelId="{CCA1D595-A3A5-4542-8FD5-BFED2CD40DB9}" type="pres">
      <dgm:prSet presAssocID="{78B4B47A-6C29-4DF1-B262-C2014504FDD4}" presName="compositeShape" presStyleCnt="0">
        <dgm:presLayoutVars>
          <dgm:chMax val="2"/>
          <dgm:dir/>
          <dgm:resizeHandles val="exact"/>
        </dgm:presLayoutVars>
      </dgm:prSet>
      <dgm:spPr/>
      <dgm:t>
        <a:bodyPr/>
        <a:lstStyle/>
        <a:p>
          <a:endParaRPr lang="en-US"/>
        </a:p>
      </dgm:t>
    </dgm:pt>
    <dgm:pt modelId="{B3435F77-5CFD-4D68-84BD-3D0FF1B625FC}" type="pres">
      <dgm:prSet presAssocID="{78B4B47A-6C29-4DF1-B262-C2014504FDD4}" presName="divider" presStyleLbl="fgShp" presStyleIdx="0" presStyleCnt="1"/>
      <dgm:spPr/>
    </dgm:pt>
    <dgm:pt modelId="{AACC453C-ADDC-4230-BE85-E261F27FA40D}" type="pres">
      <dgm:prSet presAssocID="{7EF489D9-2CBB-4A05-A2FF-FB93509F3D23}" presName="downArrow" presStyleLbl="node1" presStyleIdx="0" presStyleCnt="2"/>
      <dgm:spPr/>
    </dgm:pt>
    <dgm:pt modelId="{7E5D97F4-0ADD-4700-A6DE-6798B510A1FB}" type="pres">
      <dgm:prSet presAssocID="{7EF489D9-2CBB-4A05-A2FF-FB93509F3D23}" presName="downArrowText" presStyleLbl="revTx" presStyleIdx="0" presStyleCnt="2" custScaleX="130725">
        <dgm:presLayoutVars>
          <dgm:bulletEnabled val="1"/>
        </dgm:presLayoutVars>
      </dgm:prSet>
      <dgm:spPr/>
      <dgm:t>
        <a:bodyPr/>
        <a:lstStyle/>
        <a:p>
          <a:endParaRPr lang="en-US"/>
        </a:p>
      </dgm:t>
    </dgm:pt>
    <dgm:pt modelId="{C4125564-53ED-4AA8-BCB6-458958410090}" type="pres">
      <dgm:prSet presAssocID="{A0ED0AB5-90C8-4365-A196-3D37FDC83667}" presName="upArrow" presStyleLbl="node1" presStyleIdx="1" presStyleCnt="2"/>
      <dgm:spPr/>
    </dgm:pt>
    <dgm:pt modelId="{6A0F4B48-B7AE-4EAF-9180-3623D3877915}" type="pres">
      <dgm:prSet presAssocID="{A0ED0AB5-90C8-4365-A196-3D37FDC83667}" presName="upArrowText" presStyleLbl="revTx" presStyleIdx="1" presStyleCnt="2" custScaleX="126274">
        <dgm:presLayoutVars>
          <dgm:bulletEnabled val="1"/>
        </dgm:presLayoutVars>
      </dgm:prSet>
      <dgm:spPr/>
      <dgm:t>
        <a:bodyPr/>
        <a:lstStyle/>
        <a:p>
          <a:endParaRPr lang="en-US"/>
        </a:p>
      </dgm:t>
    </dgm:pt>
  </dgm:ptLst>
  <dgm:cxnLst>
    <dgm:cxn modelId="{369A0495-C254-49E3-AD44-D67CFCDDAD20}" srcId="{78B4B47A-6C29-4DF1-B262-C2014504FDD4}" destId="{A0ED0AB5-90C8-4365-A196-3D37FDC83667}" srcOrd="1" destOrd="0" parTransId="{8FBAFF40-B108-4351-B7E4-B2D6F4C085F8}" sibTransId="{B3233B6C-C80E-4143-9361-FF477ACBAF50}"/>
    <dgm:cxn modelId="{AB776BFB-065B-434D-BC37-F88325314A9A}" srcId="{78B4B47A-6C29-4DF1-B262-C2014504FDD4}" destId="{7EF489D9-2CBB-4A05-A2FF-FB93509F3D23}" srcOrd="0" destOrd="0" parTransId="{601471F6-A3D1-47E6-A6D1-68C3A3D1786B}" sibTransId="{E010CEB8-3839-402F-B4D9-4162735AC62C}"/>
    <dgm:cxn modelId="{7A838020-FC40-4B0B-85CC-0A6243C12DB1}" type="presOf" srcId="{78B4B47A-6C29-4DF1-B262-C2014504FDD4}" destId="{CCA1D595-A3A5-4542-8FD5-BFED2CD40DB9}" srcOrd="0" destOrd="0" presId="urn:microsoft.com/office/officeart/2005/8/layout/arrow3"/>
    <dgm:cxn modelId="{377F5967-5950-4C79-8BC5-BF885B8B2924}" type="presOf" srcId="{A0ED0AB5-90C8-4365-A196-3D37FDC83667}" destId="{6A0F4B48-B7AE-4EAF-9180-3623D3877915}" srcOrd="0" destOrd="0" presId="urn:microsoft.com/office/officeart/2005/8/layout/arrow3"/>
    <dgm:cxn modelId="{2D9140B1-D995-4C9C-A120-14E49C438D6E}" type="presOf" srcId="{7EF489D9-2CBB-4A05-A2FF-FB93509F3D23}" destId="{7E5D97F4-0ADD-4700-A6DE-6798B510A1FB}" srcOrd="0" destOrd="0" presId="urn:microsoft.com/office/officeart/2005/8/layout/arrow3"/>
    <dgm:cxn modelId="{3BA4442B-302F-45D1-9576-7DD6CADDE37C}" type="presParOf" srcId="{CCA1D595-A3A5-4542-8FD5-BFED2CD40DB9}" destId="{B3435F77-5CFD-4D68-84BD-3D0FF1B625FC}" srcOrd="0" destOrd="0" presId="urn:microsoft.com/office/officeart/2005/8/layout/arrow3"/>
    <dgm:cxn modelId="{F32DD105-497A-4D26-9E3B-18E11A697642}" type="presParOf" srcId="{CCA1D595-A3A5-4542-8FD5-BFED2CD40DB9}" destId="{AACC453C-ADDC-4230-BE85-E261F27FA40D}" srcOrd="1" destOrd="0" presId="urn:microsoft.com/office/officeart/2005/8/layout/arrow3"/>
    <dgm:cxn modelId="{A6108BDC-E18F-425F-AD57-0A9F43B1B479}" type="presParOf" srcId="{CCA1D595-A3A5-4542-8FD5-BFED2CD40DB9}" destId="{7E5D97F4-0ADD-4700-A6DE-6798B510A1FB}" srcOrd="2" destOrd="0" presId="urn:microsoft.com/office/officeart/2005/8/layout/arrow3"/>
    <dgm:cxn modelId="{C2765609-60D9-4EB8-8D45-F6631D2D54D4}" type="presParOf" srcId="{CCA1D595-A3A5-4542-8FD5-BFED2CD40DB9}" destId="{C4125564-53ED-4AA8-BCB6-458958410090}" srcOrd="3" destOrd="0" presId="urn:microsoft.com/office/officeart/2005/8/layout/arrow3"/>
    <dgm:cxn modelId="{F5BB307F-234D-499D-9509-04E136C77C84}" type="presParOf" srcId="{CCA1D595-A3A5-4542-8FD5-BFED2CD40DB9}" destId="{6A0F4B48-B7AE-4EAF-9180-3623D3877915}" srcOrd="4" destOrd="0" presId="urn:microsoft.com/office/officeart/2005/8/layout/arrow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9A027D-04CF-4C09-B445-22ED6C8A5C6E}" type="datetimeFigureOut">
              <a:rPr lang="en-US" smtClean="0"/>
              <a:t>3/26/2015</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077470-BB8F-48F0-8C58-00DBC7FD31BD}" type="slidenum">
              <a:rPr lang="en-US" smtClean="0"/>
              <a:t>‹N°›</a:t>
            </a:fld>
            <a:endParaRPr lang="en-US"/>
          </a:p>
        </p:txBody>
      </p:sp>
    </p:spTree>
    <p:extLst>
      <p:ext uri="{BB962C8B-B14F-4D97-AF65-F5344CB8AC3E}">
        <p14:creationId xmlns:p14="http://schemas.microsoft.com/office/powerpoint/2010/main" val="802135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cloud computing has provided countless new opportunities for both new and existing applications.</a:t>
            </a:r>
          </a:p>
          <a:p>
            <a:endParaRPr lang="en-US" dirty="0" smtClean="0"/>
          </a:p>
          <a:p>
            <a:r>
              <a:rPr lang="en-US" dirty="0" smtClean="0"/>
              <a:t>have experienced a great leap forward in terms of system efficiency and usability</a:t>
            </a:r>
            <a:endParaRPr lang="en-US" dirty="0"/>
          </a:p>
        </p:txBody>
      </p:sp>
      <p:sp>
        <p:nvSpPr>
          <p:cNvPr id="4" name="Espace réservé du numéro de diapositive 3"/>
          <p:cNvSpPr>
            <a:spLocks noGrp="1"/>
          </p:cNvSpPr>
          <p:nvPr>
            <p:ph type="sldNum" sz="quarter" idx="10"/>
          </p:nvPr>
        </p:nvSpPr>
        <p:spPr/>
        <p:txBody>
          <a:bodyPr/>
          <a:lstStyle/>
          <a:p>
            <a:fld id="{7B077470-BB8F-48F0-8C58-00DBC7FD31BD}" type="slidenum">
              <a:rPr lang="en-US" smtClean="0"/>
              <a:t>3</a:t>
            </a:fld>
            <a:endParaRPr lang="en-US"/>
          </a:p>
        </p:txBody>
      </p:sp>
    </p:spTree>
    <p:extLst>
      <p:ext uri="{BB962C8B-B14F-4D97-AF65-F5344CB8AC3E}">
        <p14:creationId xmlns:p14="http://schemas.microsoft.com/office/powerpoint/2010/main" val="432397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confirm the </a:t>
            </a:r>
            <a:r>
              <a:rPr lang="en-US" dirty="0" err="1" smtClean="0"/>
              <a:t>representability</a:t>
            </a:r>
            <a:r>
              <a:rPr lang="en-US" dirty="0" smtClean="0"/>
              <a:t> of this generic framework, </a:t>
            </a:r>
          </a:p>
          <a:p>
            <a:endParaRPr lang="en-US" dirty="0" smtClean="0"/>
          </a:p>
          <a:p>
            <a:r>
              <a:rPr lang="en-US" dirty="0" smtClean="0"/>
              <a:t>Wireshark reveals the existence of thin clients and their interactions with remote cloud servers.</a:t>
            </a:r>
          </a:p>
          <a:p>
            <a:endParaRPr lang="en-US" dirty="0" smtClean="0"/>
          </a:p>
          <a:p>
            <a:r>
              <a:rPr lang="en-US" dirty="0" smtClean="0"/>
              <a:t>When a player selects a game on </a:t>
            </a:r>
            <a:r>
              <a:rPr lang="en-US" dirty="0" err="1" smtClean="0"/>
              <a:t>Gaikai</a:t>
            </a:r>
            <a:r>
              <a:rPr lang="en-US" dirty="0" smtClean="0"/>
              <a:t>, an EC2 virtual machine will first deliver the </a:t>
            </a:r>
            <a:r>
              <a:rPr lang="en-US" dirty="0" err="1" smtClean="0"/>
              <a:t>Gaikai</a:t>
            </a:r>
            <a:r>
              <a:rPr lang="en-US" dirty="0" smtClean="0"/>
              <a:t> game client to the player. After that, it forwards the IP addresses of game proxies that are ready to run the selected games to the players. The player will then select one game proxy to run the game. For multiplayer online games, these game proxies will also forward the players’ operations to game servers and send the related information/reactions back to the players</a:t>
            </a:r>
          </a:p>
          <a:p>
            <a:endParaRPr lang="en-US" dirty="0" smtClean="0"/>
          </a:p>
          <a:p>
            <a:r>
              <a:rPr lang="en-US" dirty="0" smtClean="0"/>
              <a:t>For multiplayer online games, these game proxies will also forward the players’ operations to game servers and send the related information/reactions back to the players.</a:t>
            </a:r>
          </a:p>
          <a:p>
            <a:endParaRPr lang="en-US" dirty="0" smtClean="0"/>
          </a:p>
          <a:p>
            <a:r>
              <a:rPr lang="en-US" dirty="0" smtClean="0"/>
              <a:t>Using public clouds enables lower implementation costs and higher scalability; however, a private cloud may offer better performance and customization that fully unleash the potential of the cloud for gaming</a:t>
            </a:r>
          </a:p>
          <a:p>
            <a:endParaRPr lang="en-US" dirty="0" smtClean="0"/>
          </a:p>
          <a:p>
            <a:endParaRPr lang="en-US" dirty="0"/>
          </a:p>
        </p:txBody>
      </p:sp>
      <p:sp>
        <p:nvSpPr>
          <p:cNvPr id="4" name="Espace réservé du numéro de diapositive 3"/>
          <p:cNvSpPr>
            <a:spLocks noGrp="1"/>
          </p:cNvSpPr>
          <p:nvPr>
            <p:ph type="sldNum" sz="quarter" idx="10"/>
          </p:nvPr>
        </p:nvSpPr>
        <p:spPr/>
        <p:txBody>
          <a:bodyPr/>
          <a:lstStyle/>
          <a:p>
            <a:fld id="{7B077470-BB8F-48F0-8C58-00DBC7FD31BD}" type="slidenum">
              <a:rPr lang="en-US" smtClean="0"/>
              <a:t>16</a:t>
            </a:fld>
            <a:endParaRPr lang="en-US"/>
          </a:p>
        </p:txBody>
      </p:sp>
    </p:spTree>
    <p:extLst>
      <p:ext uri="{BB962C8B-B14F-4D97-AF65-F5344CB8AC3E}">
        <p14:creationId xmlns:p14="http://schemas.microsoft.com/office/powerpoint/2010/main" val="445721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2.5 million, with an active user base of approximately 1.5 million</a:t>
            </a:r>
          </a:p>
          <a:p>
            <a:endParaRPr lang="en-US" dirty="0" smtClean="0"/>
          </a:p>
          <a:p>
            <a:endParaRPr lang="en-US" dirty="0" smtClean="0"/>
          </a:p>
          <a:p>
            <a:r>
              <a:rPr lang="en-US" dirty="0" smtClean="0"/>
              <a:t>system specifications and network connections exceed the recommended standards for both </a:t>
            </a:r>
            <a:r>
              <a:rPr lang="en-US" dirty="0" err="1" smtClean="0"/>
              <a:t>Onlive</a:t>
            </a:r>
            <a:r>
              <a:rPr lang="en-US" dirty="0" smtClean="0"/>
              <a:t> and the local copy of the game, which ensures that the bottleneck we will see is solely due to the intervention of the cloud. </a:t>
            </a:r>
            <a:endParaRPr lang="en-US" dirty="0"/>
          </a:p>
        </p:txBody>
      </p:sp>
      <p:sp>
        <p:nvSpPr>
          <p:cNvPr id="4" name="Espace réservé du numéro de diapositive 3"/>
          <p:cNvSpPr>
            <a:spLocks noGrp="1"/>
          </p:cNvSpPr>
          <p:nvPr>
            <p:ph type="sldNum" sz="quarter" idx="10"/>
          </p:nvPr>
        </p:nvSpPr>
        <p:spPr/>
        <p:txBody>
          <a:bodyPr/>
          <a:lstStyle/>
          <a:p>
            <a:fld id="{7B077470-BB8F-48F0-8C58-00DBC7FD31BD}" type="slidenum">
              <a:rPr lang="en-US" smtClean="0"/>
              <a:t>18</a:t>
            </a:fld>
            <a:endParaRPr lang="en-US"/>
          </a:p>
        </p:txBody>
      </p:sp>
    </p:spTree>
    <p:extLst>
      <p:ext uri="{BB962C8B-B14F-4D97-AF65-F5344CB8AC3E}">
        <p14:creationId xmlns:p14="http://schemas.microsoft.com/office/powerpoint/2010/main" val="3583183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As discussed previously, minimizing interaction delay is a fundamental design challenge for cloud gaming developers and is thus a critical metric to measure</a:t>
            </a:r>
          </a:p>
          <a:p>
            <a:endParaRPr lang="en-US" dirty="0" smtClean="0"/>
          </a:p>
          <a:p>
            <a:r>
              <a:rPr lang="en-US" dirty="0" smtClean="0"/>
              <a:t>MSI afterburner:</a:t>
            </a:r>
            <a:r>
              <a:rPr lang="en-US" baseline="0" dirty="0" smtClean="0"/>
              <a:t> </a:t>
            </a:r>
            <a:r>
              <a:rPr lang="en-US" dirty="0" smtClean="0"/>
              <a:t>It allows users to control many aspects of the system’s GPU, even the fan speed</a:t>
            </a:r>
          </a:p>
          <a:p>
            <a:r>
              <a:rPr lang="en-US" dirty="0" smtClean="0"/>
              <a:t>perform accurate screen captures of</a:t>
            </a:r>
            <a:r>
              <a:rPr lang="en-US" baseline="0" dirty="0" smtClean="0"/>
              <a:t> </a:t>
            </a:r>
            <a:r>
              <a:rPr lang="en-US" dirty="0" smtClean="0"/>
              <a:t>gaming applications</a:t>
            </a:r>
          </a:p>
          <a:p>
            <a:endParaRPr lang="en-US" dirty="0" smtClean="0"/>
          </a:p>
          <a:p>
            <a:r>
              <a:rPr lang="en-US" dirty="0" smtClean="0"/>
              <a:t>By looking at the resulting video file, we can determine the interaction delay from the first frame in which our action becomes evident.</a:t>
            </a:r>
          </a:p>
          <a:p>
            <a:endParaRPr lang="en-US" dirty="0" smtClean="0"/>
          </a:p>
          <a:p>
            <a:r>
              <a:rPr lang="en-US" dirty="0" smtClean="0"/>
              <a:t>Recording at 100 frames/s </a:t>
            </a:r>
          </a:p>
          <a:p>
            <a:r>
              <a:rPr lang="en-US" dirty="0" smtClean="0"/>
              <a:t>using less than 5 percent of the CPU</a:t>
            </a:r>
          </a:p>
          <a:p>
            <a:r>
              <a:rPr lang="en-US" dirty="0" smtClean="0"/>
              <a:t>writing only 1 Mbyte/s to the disk.</a:t>
            </a:r>
          </a:p>
          <a:p>
            <a:endParaRPr lang="en-US" dirty="0" smtClean="0"/>
          </a:p>
          <a:p>
            <a:r>
              <a:rPr lang="en-US" dirty="0" err="1" smtClean="0"/>
              <a:t>Netem</a:t>
            </a:r>
            <a:r>
              <a:rPr lang="en-US" dirty="0" smtClean="0"/>
              <a:t> allows to control such network conditions as network delay</a:t>
            </a:r>
          </a:p>
          <a:p>
            <a:endParaRPr lang="en-US" dirty="0" smtClean="0"/>
          </a:p>
          <a:p>
            <a:endParaRPr lang="en-US" dirty="0"/>
          </a:p>
        </p:txBody>
      </p:sp>
      <p:sp>
        <p:nvSpPr>
          <p:cNvPr id="4" name="Espace réservé du numéro de diapositive 3"/>
          <p:cNvSpPr>
            <a:spLocks noGrp="1"/>
          </p:cNvSpPr>
          <p:nvPr>
            <p:ph type="sldNum" sz="quarter" idx="10"/>
          </p:nvPr>
        </p:nvSpPr>
        <p:spPr/>
        <p:txBody>
          <a:bodyPr/>
          <a:lstStyle/>
          <a:p>
            <a:fld id="{7B077470-BB8F-48F0-8C58-00DBC7FD31BD}" type="slidenum">
              <a:rPr lang="en-US" smtClean="0"/>
              <a:t>19</a:t>
            </a:fld>
            <a:endParaRPr lang="en-US"/>
          </a:p>
        </p:txBody>
      </p:sp>
    </p:spTree>
    <p:extLst>
      <p:ext uri="{BB962C8B-B14F-4D97-AF65-F5344CB8AC3E}">
        <p14:creationId xmlns:p14="http://schemas.microsoft.com/office/powerpoint/2010/main" val="2033680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For each experiment we collect three samples and average them</a:t>
            </a:r>
          </a:p>
          <a:p>
            <a:endParaRPr lang="en-US" dirty="0" smtClean="0"/>
          </a:p>
          <a:p>
            <a:r>
              <a:rPr lang="en-US" dirty="0" err="1" smtClean="0"/>
              <a:t>Onlive</a:t>
            </a:r>
            <a:r>
              <a:rPr lang="en-US" dirty="0" smtClean="0"/>
              <a:t> (+20 </a:t>
            </a:r>
            <a:r>
              <a:rPr lang="en-US" dirty="0" err="1" smtClean="0"/>
              <a:t>ms</a:t>
            </a:r>
            <a:r>
              <a:rPr lang="en-US" dirty="0" smtClean="0"/>
              <a:t>) indicates that we added an additional 20 </a:t>
            </a:r>
            <a:r>
              <a:rPr lang="en-US" dirty="0" err="1" smtClean="0"/>
              <a:t>ms</a:t>
            </a:r>
            <a:r>
              <a:rPr lang="en-US" dirty="0" smtClean="0"/>
              <a:t> on the network delay</a:t>
            </a:r>
          </a:p>
          <a:p>
            <a:r>
              <a:rPr lang="en-US" dirty="0" smtClean="0"/>
              <a:t>Processing time: the amount of interaction delay caused by the game logic, GPU rendering, video encoding, </a:t>
            </a:r>
            <a:r>
              <a:rPr lang="en-US" dirty="0" err="1" smtClean="0"/>
              <a:t>etc</a:t>
            </a:r>
            <a:endParaRPr lang="en-US" dirty="0" smtClean="0"/>
          </a:p>
          <a:p>
            <a:r>
              <a:rPr lang="en-US" dirty="0" smtClean="0"/>
              <a:t>Cloud overhead: includes the amount of delay caused by the video encoder and streaming system used in </a:t>
            </a:r>
            <a:r>
              <a:rPr lang="en-US" dirty="0" err="1" smtClean="0"/>
              <a:t>Onlive</a:t>
            </a:r>
            <a:endParaRPr lang="en-US" dirty="0" smtClean="0"/>
          </a:p>
          <a:p>
            <a:endParaRPr lang="en-US" dirty="0" smtClean="0"/>
          </a:p>
          <a:p>
            <a:r>
              <a:rPr lang="en-US" dirty="0" smtClean="0"/>
              <a:t>when we simulate higher network latencies, the interaction delay increases</a:t>
            </a:r>
          </a:p>
          <a:p>
            <a:endParaRPr lang="en-US" dirty="0" smtClean="0"/>
          </a:p>
          <a:p>
            <a:r>
              <a:rPr lang="en-US" dirty="0" err="1" smtClean="0"/>
              <a:t>Onlive</a:t>
            </a:r>
            <a:r>
              <a:rPr lang="en-US" dirty="0" smtClean="0"/>
              <a:t> system manages to keep its interaction delay below 200 </a:t>
            </a:r>
            <a:r>
              <a:rPr lang="en-US" dirty="0" err="1" smtClean="0"/>
              <a:t>ms</a:t>
            </a:r>
            <a:r>
              <a:rPr lang="en-US" dirty="0" smtClean="0"/>
              <a:t> in many of our tests</a:t>
            </a:r>
            <a:endParaRPr lang="en-US" dirty="0"/>
          </a:p>
        </p:txBody>
      </p:sp>
      <p:sp>
        <p:nvSpPr>
          <p:cNvPr id="4" name="Espace réservé du numéro de diapositive 3"/>
          <p:cNvSpPr>
            <a:spLocks noGrp="1"/>
          </p:cNvSpPr>
          <p:nvPr>
            <p:ph type="sldNum" sz="quarter" idx="10"/>
          </p:nvPr>
        </p:nvSpPr>
        <p:spPr/>
        <p:txBody>
          <a:bodyPr/>
          <a:lstStyle/>
          <a:p>
            <a:fld id="{7B077470-BB8F-48F0-8C58-00DBC7FD31BD}" type="slidenum">
              <a:rPr lang="en-US" smtClean="0"/>
              <a:t>20</a:t>
            </a:fld>
            <a:endParaRPr lang="en-US"/>
          </a:p>
        </p:txBody>
      </p:sp>
    </p:spTree>
    <p:extLst>
      <p:ext uri="{BB962C8B-B14F-4D97-AF65-F5344CB8AC3E}">
        <p14:creationId xmlns:p14="http://schemas.microsoft.com/office/powerpoint/2010/main" val="2957392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As can be seen, the cloud processing adds about 100–120 </a:t>
            </a:r>
            <a:r>
              <a:rPr lang="en-US" dirty="0" err="1" smtClean="0"/>
              <a:t>ms</a:t>
            </a:r>
            <a:r>
              <a:rPr lang="en-US" dirty="0" smtClean="0"/>
              <a:t> of interaction delay to the </a:t>
            </a:r>
            <a:r>
              <a:rPr lang="en-US" dirty="0" err="1" smtClean="0"/>
              <a:t>Onlive</a:t>
            </a:r>
            <a:r>
              <a:rPr lang="en-US" dirty="0" smtClean="0"/>
              <a:t> system. This finding indicates that the cloud processing overhead alone is over 100 </a:t>
            </a:r>
            <a:r>
              <a:rPr lang="en-US" dirty="0" err="1" smtClean="0"/>
              <a:t>ms</a:t>
            </a:r>
            <a:r>
              <a:rPr lang="en-US" dirty="0" smtClean="0"/>
              <a:t>, meaning that any attempt to reach this optimal interaction delay threshold will require more efficient designs in terms of video encoders and streaming software. </a:t>
            </a:r>
            <a:endParaRPr lang="en-US" dirty="0"/>
          </a:p>
        </p:txBody>
      </p:sp>
      <p:sp>
        <p:nvSpPr>
          <p:cNvPr id="4" name="Espace réservé du numéro de diapositive 3"/>
          <p:cNvSpPr>
            <a:spLocks noGrp="1"/>
          </p:cNvSpPr>
          <p:nvPr>
            <p:ph type="sldNum" sz="quarter" idx="10"/>
          </p:nvPr>
        </p:nvSpPr>
        <p:spPr/>
        <p:txBody>
          <a:bodyPr/>
          <a:lstStyle/>
          <a:p>
            <a:fld id="{7B077470-BB8F-48F0-8C58-00DBC7FD31BD}" type="slidenum">
              <a:rPr lang="en-US" smtClean="0"/>
              <a:t>21</a:t>
            </a:fld>
            <a:endParaRPr lang="en-US"/>
          </a:p>
        </p:txBody>
      </p:sp>
    </p:spTree>
    <p:extLst>
      <p:ext uri="{BB962C8B-B14F-4D97-AF65-F5344CB8AC3E}">
        <p14:creationId xmlns:p14="http://schemas.microsoft.com/office/powerpoint/2010/main" val="2574889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Just as critical as low interaction delay to a cloud game player is image quality</a:t>
            </a:r>
          </a:p>
          <a:p>
            <a:endParaRPr lang="en-US" dirty="0" smtClean="0"/>
          </a:p>
          <a:p>
            <a:r>
              <a:rPr lang="en-US" dirty="0" smtClean="0"/>
              <a:t>obtain an accurate sample for video quality analysis,</a:t>
            </a:r>
          </a:p>
          <a:p>
            <a:r>
              <a:rPr lang="en-US" dirty="0" smtClean="0"/>
              <a:t>we must be able to record a deterministic sequence of frames from </a:t>
            </a:r>
            <a:r>
              <a:rPr lang="en-US" dirty="0" err="1" smtClean="0"/>
              <a:t>Onlive</a:t>
            </a:r>
            <a:endParaRPr lang="en-US" dirty="0" smtClean="0"/>
          </a:p>
          <a:p>
            <a:r>
              <a:rPr lang="en-US" dirty="0" smtClean="0"/>
              <a:t>compare it to our local platform. </a:t>
            </a:r>
          </a:p>
          <a:p>
            <a:endParaRPr lang="en-US" dirty="0" smtClean="0"/>
          </a:p>
          <a:p>
            <a:r>
              <a:rPr lang="en-US" dirty="0" smtClean="0"/>
              <a:t>The lack of video compression is very important as we do not want to taint the samples by applying </a:t>
            </a:r>
            <a:r>
              <a:rPr lang="en-US" dirty="0" err="1" smtClean="0"/>
              <a:t>lossy</a:t>
            </a:r>
            <a:r>
              <a:rPr lang="en-US" dirty="0" smtClean="0"/>
              <a:t> compression.</a:t>
            </a:r>
          </a:p>
          <a:p>
            <a:endParaRPr lang="en-US" dirty="0"/>
          </a:p>
        </p:txBody>
      </p:sp>
      <p:sp>
        <p:nvSpPr>
          <p:cNvPr id="4" name="Espace réservé du numéro de diapositive 3"/>
          <p:cNvSpPr>
            <a:spLocks noGrp="1"/>
          </p:cNvSpPr>
          <p:nvPr>
            <p:ph type="sldNum" sz="quarter" idx="10"/>
          </p:nvPr>
        </p:nvSpPr>
        <p:spPr/>
        <p:txBody>
          <a:bodyPr/>
          <a:lstStyle/>
          <a:p>
            <a:fld id="{7B077470-BB8F-48F0-8C58-00DBC7FD31BD}" type="slidenum">
              <a:rPr lang="en-US" smtClean="0"/>
              <a:t>22</a:t>
            </a:fld>
            <a:endParaRPr lang="en-US"/>
          </a:p>
        </p:txBody>
      </p:sp>
    </p:spTree>
    <p:extLst>
      <p:ext uri="{BB962C8B-B14F-4D97-AF65-F5344CB8AC3E}">
        <p14:creationId xmlns:p14="http://schemas.microsoft.com/office/powerpoint/2010/main" val="1791770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then capture the intro sequence of our locally running game and </a:t>
            </a:r>
            <a:r>
              <a:rPr lang="en-US" dirty="0" err="1" smtClean="0"/>
              <a:t>Onlive</a:t>
            </a:r>
            <a:r>
              <a:rPr lang="en-US" dirty="0" smtClean="0"/>
              <a:t> running with different bandwidth limits</a:t>
            </a:r>
          </a:p>
          <a:p>
            <a:endParaRPr lang="en-US" dirty="0" smtClean="0"/>
          </a:p>
          <a:p>
            <a:r>
              <a:rPr lang="en-US" dirty="0" smtClean="0"/>
              <a:t>It covers a broad spectrum of bandwidths commonly available to residential Internet subscribers</a:t>
            </a:r>
          </a:p>
          <a:p>
            <a:endParaRPr lang="en-US" dirty="0"/>
          </a:p>
        </p:txBody>
      </p:sp>
      <p:sp>
        <p:nvSpPr>
          <p:cNvPr id="4" name="Espace réservé du numéro de diapositive 3"/>
          <p:cNvSpPr>
            <a:spLocks noGrp="1"/>
          </p:cNvSpPr>
          <p:nvPr>
            <p:ph type="sldNum" sz="quarter" idx="10"/>
          </p:nvPr>
        </p:nvSpPr>
        <p:spPr/>
        <p:txBody>
          <a:bodyPr/>
          <a:lstStyle/>
          <a:p>
            <a:fld id="{7B077470-BB8F-48F0-8C58-00DBC7FD31BD}" type="slidenum">
              <a:rPr lang="en-US" smtClean="0"/>
              <a:t>23</a:t>
            </a:fld>
            <a:endParaRPr lang="en-US"/>
          </a:p>
        </p:txBody>
      </p:sp>
    </p:spTree>
    <p:extLst>
      <p:ext uri="{BB962C8B-B14F-4D97-AF65-F5344CB8AC3E}">
        <p14:creationId xmlns:p14="http://schemas.microsoft.com/office/powerpoint/2010/main" val="1942950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The PSNR method quantifies the amount of error (noise) in the reconstructed video, which has been added during compression.</a:t>
            </a:r>
          </a:p>
          <a:p>
            <a:endParaRPr lang="en-US" dirty="0" smtClean="0"/>
          </a:p>
          <a:p>
            <a:r>
              <a:rPr lang="en-US" dirty="0" smtClean="0"/>
              <a:t>The SSIM method calculates the structural similarity between the two video frames</a:t>
            </a:r>
          </a:p>
          <a:p>
            <a:endParaRPr lang="en-US" dirty="0" smtClean="0"/>
          </a:p>
          <a:p>
            <a:r>
              <a:rPr lang="en-US" dirty="0" smtClean="0"/>
              <a:t>Local</a:t>
            </a:r>
            <a:r>
              <a:rPr lang="en-US" baseline="0" dirty="0" smtClean="0"/>
              <a:t> : </a:t>
            </a:r>
            <a:r>
              <a:rPr lang="en-US" dirty="0" smtClean="0"/>
              <a:t>indicating some difference in the recorded video and the master file. Much of this difference is likely due to slightly different brightness and color settings used by the internal video player in the Batman game engine</a:t>
            </a:r>
          </a:p>
          <a:p>
            <a:endParaRPr lang="en-US" dirty="0" smtClean="0"/>
          </a:p>
          <a:p>
            <a:r>
              <a:rPr lang="en-US" dirty="0" smtClean="0"/>
              <a:t>With the exception of the 3 Mb/s test, all samples stay above a PSNR of 25 dB; so although there is room for improvement, the image quality is still acceptable.</a:t>
            </a:r>
            <a:endParaRPr lang="en-US" dirty="0"/>
          </a:p>
        </p:txBody>
      </p:sp>
      <p:sp>
        <p:nvSpPr>
          <p:cNvPr id="4" name="Espace réservé du numéro de diapositive 3"/>
          <p:cNvSpPr>
            <a:spLocks noGrp="1"/>
          </p:cNvSpPr>
          <p:nvPr>
            <p:ph type="sldNum" sz="quarter" idx="10"/>
          </p:nvPr>
        </p:nvSpPr>
        <p:spPr/>
        <p:txBody>
          <a:bodyPr/>
          <a:lstStyle/>
          <a:p>
            <a:fld id="{7B077470-BB8F-48F0-8C58-00DBC7FD31BD}" type="slidenum">
              <a:rPr lang="en-US" smtClean="0"/>
              <a:t>24</a:t>
            </a:fld>
            <a:endParaRPr lang="en-US"/>
          </a:p>
        </p:txBody>
      </p:sp>
    </p:spTree>
    <p:extLst>
      <p:ext uri="{BB962C8B-B14F-4D97-AF65-F5344CB8AC3E}">
        <p14:creationId xmlns:p14="http://schemas.microsoft.com/office/powerpoint/2010/main" val="2760114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illustrates the effect of </a:t>
            </a:r>
            <a:r>
              <a:rPr lang="en-US" dirty="0" err="1" smtClean="0"/>
              <a:t>Onlive’s</a:t>
            </a:r>
            <a:r>
              <a:rPr lang="en-US" dirty="0" smtClean="0"/>
              <a:t> compression taken from a single frame of the opening sequence. As can be seen, the effect of compression is quite noticeable, especially as the amount of available bandwidth decreases.</a:t>
            </a:r>
            <a:endParaRPr lang="en-US" dirty="0"/>
          </a:p>
        </p:txBody>
      </p:sp>
      <p:sp>
        <p:nvSpPr>
          <p:cNvPr id="4" name="Espace réservé du numéro de diapositive 3"/>
          <p:cNvSpPr>
            <a:spLocks noGrp="1"/>
          </p:cNvSpPr>
          <p:nvPr>
            <p:ph type="sldNum" sz="quarter" idx="10"/>
          </p:nvPr>
        </p:nvSpPr>
        <p:spPr/>
        <p:txBody>
          <a:bodyPr/>
          <a:lstStyle/>
          <a:p>
            <a:fld id="{7B077470-BB8F-48F0-8C58-00DBC7FD31BD}" type="slidenum">
              <a:rPr lang="en-US" smtClean="0"/>
              <a:t>25</a:t>
            </a:fld>
            <a:endParaRPr lang="en-US"/>
          </a:p>
        </p:txBody>
      </p:sp>
    </p:spTree>
    <p:extLst>
      <p:ext uri="{BB962C8B-B14F-4D97-AF65-F5344CB8AC3E}">
        <p14:creationId xmlns:p14="http://schemas.microsoft.com/office/powerpoint/2010/main" val="37079230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have on the end user’s cloud gaming experience</a:t>
            </a:r>
          </a:p>
          <a:p>
            <a:endParaRPr lang="en-US" dirty="0"/>
          </a:p>
        </p:txBody>
      </p:sp>
      <p:sp>
        <p:nvSpPr>
          <p:cNvPr id="4" name="Espace réservé du numéro de diapositive 3"/>
          <p:cNvSpPr>
            <a:spLocks noGrp="1"/>
          </p:cNvSpPr>
          <p:nvPr>
            <p:ph type="sldNum" sz="quarter" idx="10"/>
          </p:nvPr>
        </p:nvSpPr>
        <p:spPr/>
        <p:txBody>
          <a:bodyPr/>
          <a:lstStyle/>
          <a:p>
            <a:fld id="{7B077470-BB8F-48F0-8C58-00DBC7FD31BD}" type="slidenum">
              <a:rPr lang="en-US" smtClean="0"/>
              <a:t>27</a:t>
            </a:fld>
            <a:endParaRPr lang="en-US"/>
          </a:p>
        </p:txBody>
      </p:sp>
    </p:spTree>
    <p:extLst>
      <p:ext uri="{BB962C8B-B14F-4D97-AF65-F5344CB8AC3E}">
        <p14:creationId xmlns:p14="http://schemas.microsoft.com/office/powerpoint/2010/main" val="318984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Recently, advances in cloud technology have expanded to allow offloading not only of traditional computation but also of such more complex tasks as high-definition 3D rendering.</a:t>
            </a:r>
          </a:p>
          <a:p>
            <a:endParaRPr lang="en-US" dirty="0" smtClean="0"/>
          </a:p>
          <a:p>
            <a:r>
              <a:rPr lang="en-US" dirty="0" smtClean="0"/>
              <a:t>A cloud gaming player interacts with the application through a thin client, which is responsible for displaying the video from the cloud rendering server as well as collecting the player’s commands and sending the interactions back to the cloud. </a:t>
            </a:r>
            <a:endParaRPr lang="en-US" dirty="0"/>
          </a:p>
        </p:txBody>
      </p:sp>
      <p:sp>
        <p:nvSpPr>
          <p:cNvPr id="4" name="Espace réservé du numéro de diapositive 3"/>
          <p:cNvSpPr>
            <a:spLocks noGrp="1"/>
          </p:cNvSpPr>
          <p:nvPr>
            <p:ph type="sldNum" sz="quarter" idx="10"/>
          </p:nvPr>
        </p:nvSpPr>
        <p:spPr/>
        <p:txBody>
          <a:bodyPr/>
          <a:lstStyle/>
          <a:p>
            <a:fld id="{7B077470-BB8F-48F0-8C58-00DBC7FD31BD}" type="slidenum">
              <a:rPr lang="en-US" smtClean="0"/>
              <a:t>4</a:t>
            </a:fld>
            <a:endParaRPr lang="en-US"/>
          </a:p>
        </p:txBody>
      </p:sp>
    </p:spTree>
    <p:extLst>
      <p:ext uri="{BB962C8B-B14F-4D97-AF65-F5344CB8AC3E}">
        <p14:creationId xmlns:p14="http://schemas.microsoft.com/office/powerpoint/2010/main" val="12201333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It is essentially an all-in-one graphical processor and encoding solution. </a:t>
            </a:r>
          </a:p>
          <a:p>
            <a:endParaRPr lang="en-US" dirty="0" smtClean="0"/>
          </a:p>
          <a:p>
            <a:r>
              <a:rPr lang="en-US" dirty="0" smtClean="0"/>
              <a:t>each of these processors has enough capability to render and encode four games simultaneously</a:t>
            </a:r>
          </a:p>
          <a:p>
            <a:endParaRPr lang="en-US" dirty="0" smtClean="0"/>
          </a:p>
          <a:p>
            <a:r>
              <a:rPr lang="en-US" dirty="0" smtClean="0"/>
              <a:t>It is widely expected that this type of specialized hardware will usher in a new generation of cloud gaming.</a:t>
            </a:r>
            <a:endParaRPr lang="en-US" dirty="0"/>
          </a:p>
        </p:txBody>
      </p:sp>
      <p:sp>
        <p:nvSpPr>
          <p:cNvPr id="4" name="Espace réservé du numéro de diapositive 3"/>
          <p:cNvSpPr>
            <a:spLocks noGrp="1"/>
          </p:cNvSpPr>
          <p:nvPr>
            <p:ph type="sldNum" sz="quarter" idx="10"/>
          </p:nvPr>
        </p:nvSpPr>
        <p:spPr/>
        <p:txBody>
          <a:bodyPr/>
          <a:lstStyle/>
          <a:p>
            <a:fld id="{7B077470-BB8F-48F0-8C58-00DBC7FD31BD}" type="slidenum">
              <a:rPr lang="en-US" smtClean="0"/>
              <a:t>28</a:t>
            </a:fld>
            <a:endParaRPr lang="en-US"/>
          </a:p>
        </p:txBody>
      </p:sp>
    </p:spTree>
    <p:extLst>
      <p:ext uri="{BB962C8B-B14F-4D97-AF65-F5344CB8AC3E}">
        <p14:creationId xmlns:p14="http://schemas.microsoft.com/office/powerpoint/2010/main" val="37168378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Latency alone may already cause the interaction delay to become too high for many games</a:t>
            </a:r>
          </a:p>
          <a:p>
            <a:endParaRPr lang="en-US" dirty="0" smtClean="0"/>
          </a:p>
          <a:p>
            <a:r>
              <a:rPr lang="en-US" dirty="0" smtClean="0"/>
              <a:t>that can perform</a:t>
            </a:r>
            <a:r>
              <a:rPr lang="en-US" baseline="0" dirty="0" smtClean="0"/>
              <a:t> </a:t>
            </a:r>
            <a:r>
              <a:rPr lang="en-US" dirty="0" smtClean="0"/>
              <a:t>a portion of the game rendering and logic locally to hide some of the issues</a:t>
            </a:r>
          </a:p>
          <a:p>
            <a:r>
              <a:rPr lang="en-US" dirty="0" smtClean="0"/>
              <a:t> associated with interaction delay</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will likely require creating games specifically optimized for cloud platforms.</a:t>
            </a:r>
          </a:p>
          <a:p>
            <a:endParaRPr lang="en-US" dirty="0"/>
          </a:p>
        </p:txBody>
      </p:sp>
      <p:sp>
        <p:nvSpPr>
          <p:cNvPr id="4" name="Espace réservé du numéro de diapositive 3"/>
          <p:cNvSpPr>
            <a:spLocks noGrp="1"/>
          </p:cNvSpPr>
          <p:nvPr>
            <p:ph type="sldNum" sz="quarter" idx="10"/>
          </p:nvPr>
        </p:nvSpPr>
        <p:spPr/>
        <p:txBody>
          <a:bodyPr/>
          <a:lstStyle/>
          <a:p>
            <a:fld id="{7B077470-BB8F-48F0-8C58-00DBC7FD31BD}" type="slidenum">
              <a:rPr lang="en-US" smtClean="0"/>
              <a:t>29</a:t>
            </a:fld>
            <a:endParaRPr lang="en-US"/>
          </a:p>
        </p:txBody>
      </p:sp>
    </p:spTree>
    <p:extLst>
      <p:ext uri="{BB962C8B-B14F-4D97-AF65-F5344CB8AC3E}">
        <p14:creationId xmlns:p14="http://schemas.microsoft.com/office/powerpoint/2010/main" val="3864846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are two industrial pioneers of cloud gaming</a:t>
            </a:r>
          </a:p>
          <a:p>
            <a:r>
              <a:rPr lang="en-US" dirty="0" smtClean="0"/>
              <a:t>both having seen success with multimillion user bases</a:t>
            </a:r>
          </a:p>
          <a:p>
            <a:r>
              <a:rPr lang="en-US" dirty="0" err="1" smtClean="0"/>
              <a:t>Gaikai</a:t>
            </a:r>
            <a:r>
              <a:rPr lang="en-US" dirty="0" smtClean="0"/>
              <a:t> purchased  by Sony $380 </a:t>
            </a:r>
            <a:r>
              <a:rPr lang="en-US" dirty="0" err="1" smtClean="0"/>
              <a:t>millon</a:t>
            </a:r>
            <a:r>
              <a:rPr lang="en-US" dirty="0" smtClean="0"/>
              <a:t> </a:t>
            </a:r>
            <a:endParaRPr lang="en-US" dirty="0"/>
          </a:p>
        </p:txBody>
      </p:sp>
      <p:sp>
        <p:nvSpPr>
          <p:cNvPr id="4" name="Espace réservé du numéro de diapositive 3"/>
          <p:cNvSpPr>
            <a:spLocks noGrp="1"/>
          </p:cNvSpPr>
          <p:nvPr>
            <p:ph type="sldNum" sz="quarter" idx="10"/>
          </p:nvPr>
        </p:nvSpPr>
        <p:spPr/>
        <p:txBody>
          <a:bodyPr/>
          <a:lstStyle/>
          <a:p>
            <a:fld id="{7B077470-BB8F-48F0-8C58-00DBC7FD31BD}" type="slidenum">
              <a:rPr lang="en-US" smtClean="0"/>
              <a:t>5</a:t>
            </a:fld>
            <a:endParaRPr lang="en-US"/>
          </a:p>
        </p:txBody>
      </p:sp>
    </p:spTree>
    <p:extLst>
      <p:ext uri="{BB962C8B-B14F-4D97-AF65-F5344CB8AC3E}">
        <p14:creationId xmlns:p14="http://schemas.microsoft.com/office/powerpoint/2010/main" val="339371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a highly popular first-person shooter game</a:t>
            </a:r>
          </a:p>
          <a:p>
            <a:r>
              <a:rPr lang="en-US" dirty="0" smtClean="0"/>
              <a:t>not to mention smartphones of which the hardware is limited by their smaller size and thermal control </a:t>
            </a:r>
            <a:endParaRPr lang="en-US" dirty="0"/>
          </a:p>
        </p:txBody>
      </p:sp>
      <p:sp>
        <p:nvSpPr>
          <p:cNvPr id="4" name="Espace réservé du numéro de diapositive 3"/>
          <p:cNvSpPr>
            <a:spLocks noGrp="1"/>
          </p:cNvSpPr>
          <p:nvPr>
            <p:ph type="sldNum" sz="quarter" idx="10"/>
          </p:nvPr>
        </p:nvSpPr>
        <p:spPr/>
        <p:txBody>
          <a:bodyPr/>
          <a:lstStyle/>
          <a:p>
            <a:fld id="{7B077470-BB8F-48F0-8C58-00DBC7FD31BD}" type="slidenum">
              <a:rPr lang="en-US" smtClean="0"/>
              <a:t>7</a:t>
            </a:fld>
            <a:endParaRPr lang="en-US"/>
          </a:p>
        </p:txBody>
      </p:sp>
    </p:spTree>
    <p:extLst>
      <p:ext uri="{BB962C8B-B14F-4D97-AF65-F5344CB8AC3E}">
        <p14:creationId xmlns:p14="http://schemas.microsoft.com/office/powerpoint/2010/main" val="2711459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As such, the traditional console game model is not feasible </a:t>
            </a:r>
          </a:p>
          <a:p>
            <a:r>
              <a:rPr lang="en-US" dirty="0" smtClean="0"/>
              <a:t>for such devices, which in turn become targets to </a:t>
            </a:r>
            <a:r>
              <a:rPr lang="en-US" dirty="0" err="1" smtClean="0"/>
              <a:t>Onlive</a:t>
            </a:r>
            <a:r>
              <a:rPr lang="en-US" dirty="0" smtClean="0"/>
              <a:t> and GAIKAI</a:t>
            </a:r>
          </a:p>
          <a:p>
            <a:endParaRPr lang="en-US" dirty="0" smtClean="0"/>
          </a:p>
          <a:p>
            <a:r>
              <a:rPr lang="en-US" dirty="0" smtClean="0"/>
              <a:t>since </a:t>
            </a:r>
          </a:p>
          <a:p>
            <a:r>
              <a:rPr lang="en-US" dirty="0" smtClean="0"/>
              <a:t>the computational hardware is now under the cloud gaming </a:t>
            </a:r>
          </a:p>
          <a:p>
            <a:r>
              <a:rPr lang="en-US" dirty="0" smtClean="0"/>
              <a:t>provider’s full control,</a:t>
            </a:r>
          </a:p>
          <a:p>
            <a:endParaRPr lang="en-US" dirty="0" smtClean="0"/>
          </a:p>
          <a:p>
            <a:pPr marL="0" indent="0">
              <a:buFont typeface="Arial" panose="020B0604020202020204" pitchFamily="34" charset="0"/>
              <a:buNone/>
            </a:pPr>
            <a:r>
              <a:rPr lang="en-US" dirty="0" smtClean="0"/>
              <a:t>since the game</a:t>
            </a:r>
          </a:p>
          <a:p>
            <a:r>
              <a:rPr lang="en-US" dirty="0" smtClean="0"/>
              <a:t> code is not directly executed on a customer’s local device</a:t>
            </a:r>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cloud gaming remains in its early stage, and there remain significant theoretical and practical challenges toward its widespread deployment</a:t>
            </a:r>
          </a:p>
          <a:p>
            <a:endParaRPr lang="en-US" dirty="0" smtClean="0"/>
          </a:p>
          <a:p>
            <a:r>
              <a:rPr lang="en-US" dirty="0" smtClean="0"/>
              <a:t> </a:t>
            </a:r>
            <a:endParaRPr lang="en-US" dirty="0"/>
          </a:p>
        </p:txBody>
      </p:sp>
      <p:sp>
        <p:nvSpPr>
          <p:cNvPr id="4" name="Espace réservé du numéro de diapositive 3"/>
          <p:cNvSpPr>
            <a:spLocks noGrp="1"/>
          </p:cNvSpPr>
          <p:nvPr>
            <p:ph type="sldNum" sz="quarter" idx="10"/>
          </p:nvPr>
        </p:nvSpPr>
        <p:spPr/>
        <p:txBody>
          <a:bodyPr/>
          <a:lstStyle/>
          <a:p>
            <a:fld id="{7B077470-BB8F-48F0-8C58-00DBC7FD31BD}" type="slidenum">
              <a:rPr lang="en-US" smtClean="0"/>
              <a:t>8</a:t>
            </a:fld>
            <a:endParaRPr lang="en-US"/>
          </a:p>
        </p:txBody>
      </p:sp>
    </p:spTree>
    <p:extLst>
      <p:ext uri="{BB962C8B-B14F-4D97-AF65-F5344CB8AC3E}">
        <p14:creationId xmlns:p14="http://schemas.microsoft.com/office/powerpoint/2010/main" val="3929310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To ensure interactivity, all of these serial operations must happen within milliseconds.</a:t>
            </a:r>
          </a:p>
          <a:p>
            <a:endParaRPr lang="en-US" dirty="0" smtClean="0"/>
          </a:p>
          <a:p>
            <a:r>
              <a:rPr lang="en-US" dirty="0" smtClean="0"/>
              <a:t>this interaction delay, must be kept as short as possible in order to provide a rich experience to cloud game players.</a:t>
            </a:r>
          </a:p>
          <a:p>
            <a:endParaRPr lang="en-US" dirty="0" smtClean="0"/>
          </a:p>
          <a:p>
            <a:r>
              <a:rPr lang="en-US" dirty="0" smtClean="0"/>
              <a:t>However, there are trade-offs: the shorter the player’s tolerance for interaction delay, the less time the system has to perform such critical operations as scene rendering and video compression. </a:t>
            </a:r>
          </a:p>
          <a:p>
            <a:endParaRPr lang="en-US" dirty="0" smtClean="0"/>
          </a:p>
          <a:p>
            <a:r>
              <a:rPr lang="en-US" dirty="0" smtClean="0"/>
              <a:t>Also, the lower this time threshold, the more likely a higher network latency can negatively affect a player’s experience of interaction.</a:t>
            </a:r>
          </a:p>
          <a:p>
            <a:endParaRPr lang="en-US" dirty="0" smtClean="0"/>
          </a:p>
          <a:p>
            <a:r>
              <a:rPr lang="en-US" dirty="0" smtClean="0"/>
              <a:t>With this is mind, we start our design discussion with delay tolerance.</a:t>
            </a:r>
            <a:endParaRPr lang="en-US" dirty="0"/>
          </a:p>
        </p:txBody>
      </p:sp>
      <p:sp>
        <p:nvSpPr>
          <p:cNvPr id="4" name="Espace réservé du numéro de diapositive 3"/>
          <p:cNvSpPr>
            <a:spLocks noGrp="1"/>
          </p:cNvSpPr>
          <p:nvPr>
            <p:ph type="sldNum" sz="quarter" idx="10"/>
          </p:nvPr>
        </p:nvSpPr>
        <p:spPr/>
        <p:txBody>
          <a:bodyPr/>
          <a:lstStyle/>
          <a:p>
            <a:fld id="{7B077470-BB8F-48F0-8C58-00DBC7FD31BD}" type="slidenum">
              <a:rPr lang="en-US" smtClean="0"/>
              <a:t>10</a:t>
            </a:fld>
            <a:endParaRPr lang="en-US"/>
          </a:p>
        </p:txBody>
      </p:sp>
    </p:spTree>
    <p:extLst>
      <p:ext uri="{BB962C8B-B14F-4D97-AF65-F5344CB8AC3E}">
        <p14:creationId xmlns:p14="http://schemas.microsoft.com/office/powerpoint/2010/main" val="3729862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different styles of games have different thresholds for maximum tolerable delay </a:t>
            </a:r>
          </a:p>
          <a:p>
            <a:endParaRPr lang="en-US" dirty="0" smtClean="0"/>
          </a:p>
          <a:p>
            <a:r>
              <a:rPr lang="en-US" dirty="0" smtClean="0"/>
              <a:t>The table summarizes the maximum delay that an average player can tolerate before the quality of experience (</a:t>
            </a:r>
            <a:r>
              <a:rPr lang="en-US" dirty="0" err="1" smtClean="0"/>
              <a:t>QoE</a:t>
            </a:r>
            <a:r>
              <a:rPr lang="en-US" dirty="0" smtClean="0"/>
              <a:t>) begins to degrade. </a:t>
            </a:r>
          </a:p>
          <a:p>
            <a:endParaRPr lang="en-US" dirty="0" smtClean="0"/>
          </a:p>
          <a:p>
            <a:r>
              <a:rPr lang="en-US" dirty="0" smtClean="0"/>
              <a:t>FPS: Counter Strike : tend to be </a:t>
            </a:r>
            <a:r>
              <a:rPr lang="en-US" dirty="0" err="1" smtClean="0"/>
              <a:t>actionbased</a:t>
            </a:r>
            <a:r>
              <a:rPr lang="en-US" dirty="0" smtClean="0"/>
              <a:t>, and players with a higher delay tend to have a disadvantage</a:t>
            </a:r>
          </a:p>
          <a:p>
            <a:endParaRPr lang="en-US" dirty="0" smtClean="0"/>
          </a:p>
          <a:p>
            <a:r>
              <a:rPr lang="en-US" dirty="0" smtClean="0"/>
              <a:t>RPG: World of Warcraft player’s commands in such games (e.g., use item, cast spell, or heal character) are generally executed by the player’s avatar; there is often an invocation phase. the player does not expect the action to be instantaneous</a:t>
            </a:r>
          </a:p>
          <a:p>
            <a:endParaRPr lang="en-US" dirty="0" smtClean="0"/>
          </a:p>
          <a:p>
            <a:r>
              <a:rPr lang="en-US" dirty="0" smtClean="0"/>
              <a:t>For example, a player may instruct the avatar to move, and it immediately begins the movement locally; however, the gaming server may not receive the update on the position for several milliseconds. Since cloud gaming offloads its rendering to the cloud, the thin client no longer has the ability to hide the interaction delay from the player. Visual cues such as mouse cursor movement can be delayed by up to 1000 </a:t>
            </a:r>
            <a:r>
              <a:rPr lang="en-US" dirty="0" err="1" smtClean="0"/>
              <a:t>ms</a:t>
            </a:r>
            <a:r>
              <a:rPr lang="en-US" dirty="0" smtClean="0"/>
              <a:t>, making it impractical to expect the player to be able to tolerate the same interaction delays in cloud gaming as they do in traditional gaming systems.</a:t>
            </a:r>
          </a:p>
          <a:p>
            <a:r>
              <a:rPr lang="en-US" dirty="0" smtClean="0"/>
              <a:t>RTS:  “omnipresent” view, that is, a top-down view looking at many controllable entities. In a typical RTS game, a delay of up to 1000 </a:t>
            </a:r>
            <a:r>
              <a:rPr lang="en-US" dirty="0" err="1" smtClean="0"/>
              <a:t>ms</a:t>
            </a:r>
            <a:r>
              <a:rPr lang="en-US" dirty="0" smtClean="0"/>
              <a:t> for a build unit action that takes over a minute will hardly be noticed by the player.</a:t>
            </a:r>
            <a:endParaRPr lang="en-US" dirty="0"/>
          </a:p>
        </p:txBody>
      </p:sp>
      <p:sp>
        <p:nvSpPr>
          <p:cNvPr id="4" name="Espace réservé du numéro de diapositive 3"/>
          <p:cNvSpPr>
            <a:spLocks noGrp="1"/>
          </p:cNvSpPr>
          <p:nvPr>
            <p:ph type="sldNum" sz="quarter" idx="10"/>
          </p:nvPr>
        </p:nvSpPr>
        <p:spPr/>
        <p:txBody>
          <a:bodyPr/>
          <a:lstStyle/>
          <a:p>
            <a:fld id="{7B077470-BB8F-48F0-8C58-00DBC7FD31BD}" type="slidenum">
              <a:rPr lang="en-US" smtClean="0"/>
              <a:t>11</a:t>
            </a:fld>
            <a:endParaRPr lang="en-US"/>
          </a:p>
        </p:txBody>
      </p:sp>
    </p:spTree>
    <p:extLst>
      <p:ext uri="{BB962C8B-B14F-4D97-AF65-F5344CB8AC3E}">
        <p14:creationId xmlns:p14="http://schemas.microsoft.com/office/powerpoint/2010/main" val="2825464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In both, we are only concerned with a small set of the most recent video frames and do not have access to future frames before they are produced, implying encoding must be done with respect to very few frames.</a:t>
            </a:r>
          </a:p>
          <a:p>
            <a:endParaRPr lang="en-US" dirty="0" smtClean="0"/>
          </a:p>
          <a:p>
            <a:r>
              <a:rPr lang="en-US" dirty="0" smtClean="0"/>
              <a:t>a player issues a command to the local thin client, the command must traverse the Internet to the cloud, be processed by the game logic, rendered by the processing unit, compressed by the video encoder, and streamed back to the player. </a:t>
            </a:r>
            <a:endParaRPr lang="en-US" dirty="0"/>
          </a:p>
        </p:txBody>
      </p:sp>
      <p:sp>
        <p:nvSpPr>
          <p:cNvPr id="4" name="Espace réservé du numéro de diapositive 3"/>
          <p:cNvSpPr>
            <a:spLocks noGrp="1"/>
          </p:cNvSpPr>
          <p:nvPr>
            <p:ph type="sldNum" sz="quarter" idx="10"/>
          </p:nvPr>
        </p:nvSpPr>
        <p:spPr/>
        <p:txBody>
          <a:bodyPr/>
          <a:lstStyle/>
          <a:p>
            <a:fld id="{7B077470-BB8F-48F0-8C58-00DBC7FD31BD}" type="slidenum">
              <a:rPr lang="en-US" smtClean="0"/>
              <a:t>12</a:t>
            </a:fld>
            <a:endParaRPr lang="en-US"/>
          </a:p>
        </p:txBody>
      </p:sp>
    </p:spTree>
    <p:extLst>
      <p:ext uri="{BB962C8B-B14F-4D97-AF65-F5344CB8AC3E}">
        <p14:creationId xmlns:p14="http://schemas.microsoft.com/office/powerpoint/2010/main" val="140669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As can be observed, a player’s commands must be sent over the Internet from its thin client to the cloud gaming platform. Once the commands reach the cloud gaming platform, they are converted into appropriate in-game actions, which are interpreted by the game logic into changes in the game world. The game world changes are then processed by the cloud system’s graphical</a:t>
            </a:r>
            <a:r>
              <a:rPr lang="en-US" baseline="0" dirty="0" smtClean="0"/>
              <a:t> </a:t>
            </a:r>
            <a:r>
              <a:rPr lang="en-US" dirty="0" smtClean="0"/>
              <a:t>processing unit (GPU) into a rendered scene. The rendered scene must be compressed by the video encoder and then sent to a video streaming module, which delivers the video stream back to the thin client. Finally, the thin client decodes the video and displays the video frames to the player.</a:t>
            </a:r>
            <a:endParaRPr lang="en-US" dirty="0"/>
          </a:p>
        </p:txBody>
      </p:sp>
      <p:sp>
        <p:nvSpPr>
          <p:cNvPr id="4" name="Espace réservé du numéro de diapositive 3"/>
          <p:cNvSpPr>
            <a:spLocks noGrp="1"/>
          </p:cNvSpPr>
          <p:nvPr>
            <p:ph type="sldNum" sz="quarter" idx="10"/>
          </p:nvPr>
        </p:nvSpPr>
        <p:spPr/>
        <p:txBody>
          <a:bodyPr/>
          <a:lstStyle/>
          <a:p>
            <a:fld id="{7B077470-BB8F-48F0-8C58-00DBC7FD31BD}" type="slidenum">
              <a:rPr lang="en-US" smtClean="0"/>
              <a:t>15</a:t>
            </a:fld>
            <a:endParaRPr lang="en-US"/>
          </a:p>
        </p:txBody>
      </p:sp>
    </p:spTree>
    <p:extLst>
      <p:ext uri="{BB962C8B-B14F-4D97-AF65-F5344CB8AC3E}">
        <p14:creationId xmlns:p14="http://schemas.microsoft.com/office/powerpoint/2010/main" val="2331139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AA309A6D-C09C-4548-B29A-6CF363A7E532}" type="datetimeFigureOut">
              <a:rPr lang="fr-FR" smtClean="0"/>
              <a:t>26/03/2015</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fr-FR" smtClean="0"/>
              <a:t>Modifiez le style du titre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AA309A6D-C09C-4548-B29A-6CF363A7E532}" type="datetimeFigureOut">
              <a:rPr lang="fr-FR" smtClean="0"/>
              <a:t>26/03/2015</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fr-FR" smtClean="0"/>
              <a:t>Modifiez le style du titre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A309A6D-C09C-4548-B29A-6CF363A7E532}" type="datetimeFigureOut">
              <a:rPr lang="fr-FR" smtClean="0"/>
              <a:t>26/03/2015</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309A6D-C09C-4548-B29A-6CF363A7E532}" type="datetimeFigureOut">
              <a:rPr lang="fr-FR" smtClean="0"/>
              <a:t>26/03/2015</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a:p>
        </p:txBody>
      </p:sp>
      <p:sp>
        <p:nvSpPr>
          <p:cNvPr id="8" name="Title 7"/>
          <p:cNvSpPr>
            <a:spLocks noGrp="1"/>
          </p:cNvSpPr>
          <p:nvPr>
            <p:ph type="title"/>
          </p:nvPr>
        </p:nvSpPr>
        <p:spPr/>
        <p:txBody>
          <a:bodyPr/>
          <a:lstStyle/>
          <a:p>
            <a:r>
              <a:rPr lang="fr-FR" smtClean="0"/>
              <a:t>Modifiez le style du titre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fr-FR" smtClean="0"/>
              <a:t>Modifiez le style du titre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A309A6D-C09C-4548-B29A-6CF363A7E532}" type="datetimeFigureOut">
              <a:rPr lang="fr-FR" smtClean="0"/>
              <a:t>26/03/2015</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A309A6D-C09C-4548-B29A-6CF363A7E532}" type="datetimeFigureOut">
              <a:rPr lang="fr-FR" smtClean="0"/>
              <a:t>26/03/2015</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t>‹N°›</a:t>
            </a:fld>
            <a:endParaRPr lang="fr-BE"/>
          </a:p>
        </p:txBody>
      </p:sp>
      <p:sp>
        <p:nvSpPr>
          <p:cNvPr id="8" name="Title 7"/>
          <p:cNvSpPr>
            <a:spLocks noGrp="1"/>
          </p:cNvSpPr>
          <p:nvPr>
            <p:ph type="title"/>
          </p:nvPr>
        </p:nvSpPr>
        <p:spPr/>
        <p:txBody>
          <a:bodyPr/>
          <a:lstStyle/>
          <a:p>
            <a:r>
              <a:rPr lang="fr-FR" smtClean="0"/>
              <a:t>Modifiez le style du titre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fr-FR" smtClean="0"/>
              <a:t>Modifiez les styles du texte du masque</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AA309A6D-C09C-4548-B29A-6CF363A7E532}" type="datetimeFigureOut">
              <a:rPr lang="fr-FR" smtClean="0"/>
              <a:t>26/03/2015</a:t>
            </a:fld>
            <a:endParaRPr lang="fr-BE"/>
          </a:p>
        </p:txBody>
      </p:sp>
      <p:sp>
        <p:nvSpPr>
          <p:cNvPr id="8" name="Footer Placeholder 7"/>
          <p:cNvSpPr>
            <a:spLocks noGrp="1"/>
          </p:cNvSpPr>
          <p:nvPr>
            <p:ph type="ftr" sz="quarter" idx="11"/>
          </p:nvPr>
        </p:nvSpPr>
        <p:spPr/>
        <p:txBody>
          <a:bodyPr/>
          <a:lstStyle/>
          <a:p>
            <a:endParaRPr lang="fr-BE"/>
          </a:p>
        </p:txBody>
      </p:sp>
      <p:sp>
        <p:nvSpPr>
          <p:cNvPr id="9" name="Slide Number Placeholder 8"/>
          <p:cNvSpPr>
            <a:spLocks noGrp="1"/>
          </p:cNvSpPr>
          <p:nvPr>
            <p:ph type="sldNum" sz="quarter" idx="12"/>
          </p:nvPr>
        </p:nvSpPr>
        <p:spPr/>
        <p:txBody>
          <a:bodyPr/>
          <a:lstStyle/>
          <a:p>
            <a:fld id="{CF4668DC-857F-487D-BFFA-8C0CA5037977}" type="slidenum">
              <a:rPr lang="fr-BE" smtClean="0"/>
              <a:t>‹N°›</a:t>
            </a:fld>
            <a:endParaRPr lang="fr-BE"/>
          </a:p>
        </p:txBody>
      </p:sp>
      <p:sp>
        <p:nvSpPr>
          <p:cNvPr id="10" name="Title 9"/>
          <p:cNvSpPr>
            <a:spLocks noGrp="1"/>
          </p:cNvSpPr>
          <p:nvPr>
            <p:ph type="title"/>
          </p:nvPr>
        </p:nvSpPr>
        <p:spPr/>
        <p:txBody>
          <a:bodyPr/>
          <a:lstStyle/>
          <a:p>
            <a:r>
              <a:rPr lang="fr-FR" smtClean="0"/>
              <a:t>Modifiez le style du titre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AA309A6D-C09C-4548-B29A-6CF363A7E532}" type="datetimeFigureOut">
              <a:rPr lang="fr-FR" smtClean="0"/>
              <a:t>26/03/2015</a:t>
            </a:fld>
            <a:endParaRPr lang="fr-BE"/>
          </a:p>
        </p:txBody>
      </p:sp>
      <p:sp>
        <p:nvSpPr>
          <p:cNvPr id="4" name="Footer Placeholder 3"/>
          <p:cNvSpPr>
            <a:spLocks noGrp="1"/>
          </p:cNvSpPr>
          <p:nvPr>
            <p:ph type="ftr" sz="quarter" idx="11"/>
          </p:nvPr>
        </p:nvSpPr>
        <p:spPr/>
        <p:txBody>
          <a:bodyPr/>
          <a:lstStyle/>
          <a:p>
            <a:endParaRPr lang="fr-BE"/>
          </a:p>
        </p:txBody>
      </p:sp>
      <p:sp>
        <p:nvSpPr>
          <p:cNvPr id="5" name="Slide Number Placeholder 4"/>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309A6D-C09C-4548-B29A-6CF363A7E532}" type="datetimeFigureOut">
              <a:rPr lang="fr-FR" smtClean="0"/>
              <a:t>26/03/2015</a:t>
            </a:fld>
            <a:endParaRPr lang="fr-BE"/>
          </a:p>
        </p:txBody>
      </p:sp>
      <p:sp>
        <p:nvSpPr>
          <p:cNvPr id="3" name="Footer Placeholder 2"/>
          <p:cNvSpPr>
            <a:spLocks noGrp="1"/>
          </p:cNvSpPr>
          <p:nvPr>
            <p:ph type="ftr" sz="quarter" idx="11"/>
          </p:nvPr>
        </p:nvSpPr>
        <p:spPr/>
        <p:txBody>
          <a:bodyPr/>
          <a:lstStyle/>
          <a:p>
            <a:endParaRPr lang="fr-BE"/>
          </a:p>
        </p:txBody>
      </p:sp>
      <p:sp>
        <p:nvSpPr>
          <p:cNvPr id="4" name="Slide Number Placeholder 3"/>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fr-FR" smtClean="0"/>
              <a:t>Modifiez le style du titre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A309A6D-C09C-4548-B29A-6CF363A7E532}" type="datetimeFigureOut">
              <a:rPr lang="fr-FR" smtClean="0"/>
              <a:t>26/03/2015</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A309A6D-C09C-4548-B29A-6CF363A7E532}" type="datetimeFigureOut">
              <a:rPr lang="fr-FR" smtClean="0"/>
              <a:t>26/03/2015</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t>‹N°›</a:t>
            </a:fld>
            <a:endParaRPr lang="fr-BE"/>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fr-FR" smtClean="0"/>
              <a:t>Modifiez le style du titre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fr-FR" smtClean="0"/>
              <a:t>Modifiez le style du titre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AA309A6D-C09C-4548-B29A-6CF363A7E532}" type="datetimeFigureOut">
              <a:rPr lang="fr-FR" smtClean="0"/>
              <a:t>26/03/2015</a:t>
            </a:fld>
            <a:endParaRPr lang="fr-BE"/>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fr-BE"/>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CF4668DC-857F-487D-BFFA-8C0CA5037977}" type="slidenum">
              <a:rPr lang="fr-BE" smtClean="0"/>
              <a:t>‹N°›</a:t>
            </a:fld>
            <a:endParaRPr lang="fr-BE"/>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jpeg"/></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691669" y="4149080"/>
            <a:ext cx="7416824" cy="2520280"/>
          </a:xfrm>
          <a:ln>
            <a:solidFill>
              <a:schemeClr val="accent1">
                <a:lumMod val="50000"/>
              </a:schemeClr>
            </a:solidFill>
          </a:ln>
        </p:spPr>
        <p:txBody>
          <a:bodyPr>
            <a:noAutofit/>
          </a:bodyPr>
          <a:lstStyle/>
          <a:p>
            <a:r>
              <a:rPr lang="en-US" dirty="0"/>
              <a:t>Ryan </a:t>
            </a:r>
            <a:r>
              <a:rPr lang="en-US" dirty="0" err="1"/>
              <a:t>Shea</a:t>
            </a:r>
            <a:r>
              <a:rPr lang="en-US" dirty="0"/>
              <a:t> and </a:t>
            </a:r>
            <a:r>
              <a:rPr lang="en-US" dirty="0" err="1"/>
              <a:t>Jiangchuan</a:t>
            </a:r>
            <a:r>
              <a:rPr lang="en-US" dirty="0"/>
              <a:t> Liu, Simon Fraser University Edith C.-H. Ngai, Uppsala </a:t>
            </a:r>
            <a:r>
              <a:rPr lang="en-US" dirty="0" smtClean="0"/>
              <a:t>University, Yong </a:t>
            </a:r>
            <a:r>
              <a:rPr lang="en-US" dirty="0"/>
              <a:t>Cui, Tsinghua University</a:t>
            </a:r>
          </a:p>
          <a:p>
            <a:endParaRPr lang="en-US" dirty="0" smtClean="0"/>
          </a:p>
          <a:p>
            <a:r>
              <a:rPr lang="en-US" dirty="0" smtClean="0"/>
              <a:t>Published in August </a:t>
            </a:r>
            <a:r>
              <a:rPr lang="en-US" dirty="0" smtClean="0"/>
              <a:t>2013  </a:t>
            </a:r>
          </a:p>
          <a:p>
            <a:r>
              <a:rPr lang="en-US" b="1" dirty="0" smtClean="0"/>
              <a:t>Presented </a:t>
            </a:r>
            <a:r>
              <a:rPr lang="en-US" b="1" dirty="0"/>
              <a:t>by </a:t>
            </a:r>
            <a:r>
              <a:rPr lang="en-US" b="1" dirty="0" err="1"/>
              <a:t>Chaima</a:t>
            </a:r>
            <a:r>
              <a:rPr lang="en-US" b="1" dirty="0"/>
              <a:t> </a:t>
            </a:r>
            <a:r>
              <a:rPr lang="en-US" b="1" dirty="0" err="1"/>
              <a:t>Jemmali</a:t>
            </a:r>
            <a:endParaRPr lang="en-US" b="1" dirty="0" smtClean="0"/>
          </a:p>
          <a:p>
            <a:endParaRPr lang="en-US" dirty="0" smtClean="0"/>
          </a:p>
        </p:txBody>
      </p:sp>
      <p:pic>
        <p:nvPicPr>
          <p:cNvPr id="4" name="Picture 2" descr="C:\Users\PC-Z510\Pictures\clou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95528" y="-459432"/>
            <a:ext cx="4248472" cy="37657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PC-Z510\Pictures\clou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4544" y="-603448"/>
            <a:ext cx="3384376" cy="299982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PC-Z510\Pictures\clou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596" y="0"/>
            <a:ext cx="4248472" cy="3765740"/>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p:cNvSpPr txBox="1"/>
          <p:nvPr/>
        </p:nvSpPr>
        <p:spPr>
          <a:xfrm>
            <a:off x="1026818" y="2706143"/>
            <a:ext cx="6746527" cy="1200329"/>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US" sz="3600" b="1" dirty="0" smtClean="0">
                <a:solidFill>
                  <a:schemeClr val="accent1">
                    <a:lumMod val="50000"/>
                  </a:schemeClr>
                </a:solidFill>
                <a:effectLst>
                  <a:outerShdw blurRad="38100" dist="38100" dir="2700000" algn="tl">
                    <a:srgbClr val="000000">
                      <a:alpha val="43137"/>
                    </a:srgbClr>
                  </a:outerShdw>
                </a:effectLst>
              </a:rPr>
              <a:t>Cloud Gaming : </a:t>
            </a:r>
          </a:p>
          <a:p>
            <a:pPr algn="ctr"/>
            <a:r>
              <a:rPr lang="en-US" sz="3600" b="1" dirty="0" smtClean="0">
                <a:solidFill>
                  <a:schemeClr val="accent1">
                    <a:lumMod val="50000"/>
                  </a:schemeClr>
                </a:solidFill>
                <a:effectLst>
                  <a:outerShdw blurRad="38100" dist="38100" dir="2700000" algn="tl">
                    <a:srgbClr val="000000">
                      <a:alpha val="43137"/>
                    </a:srgbClr>
                  </a:outerShdw>
                </a:effectLst>
              </a:rPr>
              <a:t>Architecture and Performance</a:t>
            </a:r>
            <a:endParaRPr lang="en-US" sz="3600" b="1" dirty="0">
              <a:solidFill>
                <a:schemeClr val="accent1">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9295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PC-Z510\Pictures\clou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1505" y="-393696"/>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p:cNvSpPr txBox="1"/>
          <p:nvPr/>
        </p:nvSpPr>
        <p:spPr>
          <a:xfrm>
            <a:off x="539552" y="4421977"/>
            <a:ext cx="8330978" cy="2123658"/>
          </a:xfrm>
          <a:prstGeom prst="rect">
            <a:avLst/>
          </a:prstGeom>
          <a:noFill/>
        </p:spPr>
        <p:txBody>
          <a:bodyPr wrap="square" rtlCol="0">
            <a:spAutoFit/>
          </a:bodyPr>
          <a:lstStyle/>
          <a:p>
            <a:pPr marL="342900" indent="-342900">
              <a:buFont typeface="Arial" panose="020B0604020202020204" pitchFamily="34" charset="0"/>
              <a:buChar char="•"/>
            </a:pPr>
            <a:r>
              <a:rPr lang="en-US" sz="2200" dirty="0" smtClean="0">
                <a:solidFill>
                  <a:schemeClr val="accent1">
                    <a:lumMod val="50000"/>
                  </a:schemeClr>
                </a:solidFill>
              </a:rPr>
              <a:t>Collect </a:t>
            </a:r>
            <a:r>
              <a:rPr lang="en-US" sz="2200" dirty="0">
                <a:solidFill>
                  <a:schemeClr val="accent1">
                    <a:lumMod val="50000"/>
                  </a:schemeClr>
                </a:solidFill>
              </a:rPr>
              <a:t>a player’s actions, </a:t>
            </a:r>
            <a:endParaRPr lang="en-US" sz="2200" dirty="0" smtClean="0">
              <a:solidFill>
                <a:schemeClr val="accent1">
                  <a:lumMod val="50000"/>
                </a:schemeClr>
              </a:solidFill>
            </a:endParaRPr>
          </a:p>
          <a:p>
            <a:pPr marL="342900" indent="-342900">
              <a:buFont typeface="Arial" panose="020B0604020202020204" pitchFamily="34" charset="0"/>
              <a:buChar char="•"/>
            </a:pPr>
            <a:r>
              <a:rPr lang="en-US" sz="2200" dirty="0">
                <a:solidFill>
                  <a:schemeClr val="accent1">
                    <a:lumMod val="50000"/>
                  </a:schemeClr>
                </a:solidFill>
              </a:rPr>
              <a:t>T</a:t>
            </a:r>
            <a:r>
              <a:rPr lang="en-US" sz="2200" dirty="0" smtClean="0">
                <a:solidFill>
                  <a:schemeClr val="accent1">
                    <a:lumMod val="50000"/>
                  </a:schemeClr>
                </a:solidFill>
              </a:rPr>
              <a:t>ransmit </a:t>
            </a:r>
            <a:r>
              <a:rPr lang="en-US" sz="2200" dirty="0">
                <a:solidFill>
                  <a:schemeClr val="accent1">
                    <a:lumMod val="50000"/>
                  </a:schemeClr>
                </a:solidFill>
              </a:rPr>
              <a:t>them to the cloud </a:t>
            </a:r>
            <a:r>
              <a:rPr lang="en-US" sz="2200" dirty="0" smtClean="0">
                <a:solidFill>
                  <a:schemeClr val="accent1">
                    <a:lumMod val="50000"/>
                  </a:schemeClr>
                </a:solidFill>
              </a:rPr>
              <a:t>server </a:t>
            </a:r>
          </a:p>
          <a:p>
            <a:pPr marL="342900" indent="-342900">
              <a:buFont typeface="Arial" panose="020B0604020202020204" pitchFamily="34" charset="0"/>
              <a:buChar char="•"/>
            </a:pPr>
            <a:r>
              <a:rPr lang="en-US" sz="2200" dirty="0">
                <a:solidFill>
                  <a:schemeClr val="accent1">
                    <a:lumMod val="50000"/>
                  </a:schemeClr>
                </a:solidFill>
              </a:rPr>
              <a:t>P</a:t>
            </a:r>
            <a:r>
              <a:rPr lang="en-US" sz="2200" dirty="0" smtClean="0">
                <a:solidFill>
                  <a:schemeClr val="accent1">
                    <a:lumMod val="50000"/>
                  </a:schemeClr>
                </a:solidFill>
              </a:rPr>
              <a:t>rocess </a:t>
            </a:r>
            <a:r>
              <a:rPr lang="en-US" sz="2200" dirty="0">
                <a:solidFill>
                  <a:schemeClr val="accent1">
                    <a:lumMod val="50000"/>
                  </a:schemeClr>
                </a:solidFill>
              </a:rPr>
              <a:t>the </a:t>
            </a:r>
            <a:r>
              <a:rPr lang="en-US" sz="2200" dirty="0" smtClean="0">
                <a:solidFill>
                  <a:schemeClr val="accent1">
                    <a:lumMod val="50000"/>
                  </a:schemeClr>
                </a:solidFill>
              </a:rPr>
              <a:t>action</a:t>
            </a:r>
          </a:p>
          <a:p>
            <a:pPr marL="342900" indent="-342900">
              <a:buFont typeface="Arial" panose="020B0604020202020204" pitchFamily="34" charset="0"/>
              <a:buChar char="•"/>
            </a:pPr>
            <a:r>
              <a:rPr lang="en-US" sz="2200" dirty="0">
                <a:solidFill>
                  <a:schemeClr val="accent1">
                    <a:lumMod val="50000"/>
                  </a:schemeClr>
                </a:solidFill>
              </a:rPr>
              <a:t>R</a:t>
            </a:r>
            <a:r>
              <a:rPr lang="en-US" sz="2200" dirty="0" smtClean="0">
                <a:solidFill>
                  <a:schemeClr val="accent1">
                    <a:lumMod val="50000"/>
                  </a:schemeClr>
                </a:solidFill>
              </a:rPr>
              <a:t>ender </a:t>
            </a:r>
            <a:r>
              <a:rPr lang="en-US" sz="2200" dirty="0">
                <a:solidFill>
                  <a:schemeClr val="accent1">
                    <a:lumMod val="50000"/>
                  </a:schemeClr>
                </a:solidFill>
              </a:rPr>
              <a:t>the </a:t>
            </a:r>
            <a:r>
              <a:rPr lang="en-US" sz="2200" dirty="0" smtClean="0">
                <a:solidFill>
                  <a:schemeClr val="accent1">
                    <a:lumMod val="50000"/>
                  </a:schemeClr>
                </a:solidFill>
              </a:rPr>
              <a:t>results </a:t>
            </a:r>
          </a:p>
          <a:p>
            <a:pPr marL="342900" indent="-342900">
              <a:buFont typeface="Arial" panose="020B0604020202020204" pitchFamily="34" charset="0"/>
              <a:buChar char="•"/>
            </a:pPr>
            <a:r>
              <a:rPr lang="en-US" sz="2200" dirty="0">
                <a:solidFill>
                  <a:schemeClr val="accent1">
                    <a:lumMod val="50000"/>
                  </a:schemeClr>
                </a:solidFill>
              </a:rPr>
              <a:t>E</a:t>
            </a:r>
            <a:r>
              <a:rPr lang="en-US" sz="2200" dirty="0" smtClean="0">
                <a:solidFill>
                  <a:schemeClr val="accent1">
                    <a:lumMod val="50000"/>
                  </a:schemeClr>
                </a:solidFill>
              </a:rPr>
              <a:t>ncode/compress </a:t>
            </a:r>
            <a:r>
              <a:rPr lang="en-US" sz="2200" dirty="0">
                <a:solidFill>
                  <a:schemeClr val="accent1">
                    <a:lumMod val="50000"/>
                  </a:schemeClr>
                </a:solidFill>
              </a:rPr>
              <a:t>the resulting changes to the game </a:t>
            </a:r>
            <a:r>
              <a:rPr lang="en-US" sz="2200" dirty="0" smtClean="0">
                <a:solidFill>
                  <a:schemeClr val="accent1">
                    <a:lumMod val="50000"/>
                  </a:schemeClr>
                </a:solidFill>
              </a:rPr>
              <a:t>world</a:t>
            </a:r>
          </a:p>
          <a:p>
            <a:pPr marL="342900" indent="-342900">
              <a:buFont typeface="Arial" panose="020B0604020202020204" pitchFamily="34" charset="0"/>
              <a:buChar char="•"/>
            </a:pPr>
            <a:r>
              <a:rPr lang="en-US" sz="2200" dirty="0">
                <a:solidFill>
                  <a:schemeClr val="accent1">
                    <a:lumMod val="50000"/>
                  </a:schemeClr>
                </a:solidFill>
              </a:rPr>
              <a:t>S</a:t>
            </a:r>
            <a:r>
              <a:rPr lang="en-US" sz="2200" dirty="0" smtClean="0">
                <a:solidFill>
                  <a:schemeClr val="accent1">
                    <a:lumMod val="50000"/>
                  </a:schemeClr>
                </a:solidFill>
              </a:rPr>
              <a:t>tream </a:t>
            </a:r>
            <a:r>
              <a:rPr lang="en-US" sz="2200" dirty="0">
                <a:solidFill>
                  <a:schemeClr val="accent1">
                    <a:lumMod val="50000"/>
                  </a:schemeClr>
                </a:solidFill>
              </a:rPr>
              <a:t>the video (game scenes) back to the player</a:t>
            </a:r>
          </a:p>
        </p:txBody>
      </p:sp>
      <p:sp>
        <p:nvSpPr>
          <p:cNvPr id="6" name="ZoneTexte 5"/>
          <p:cNvSpPr txBox="1"/>
          <p:nvPr/>
        </p:nvSpPr>
        <p:spPr>
          <a:xfrm>
            <a:off x="683924" y="332656"/>
            <a:ext cx="5976308"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2800" dirty="0" smtClean="0"/>
              <a:t>Cloud Gaming Issues and challenges</a:t>
            </a:r>
            <a:endParaRPr lang="en-US" sz="2800" dirty="0"/>
          </a:p>
        </p:txBody>
      </p:sp>
      <p:graphicFrame>
        <p:nvGraphicFramePr>
          <p:cNvPr id="8" name="Diagramme 7"/>
          <p:cNvGraphicFramePr/>
          <p:nvPr>
            <p:extLst>
              <p:ext uri="{D42A27DB-BD31-4B8C-83A1-F6EECF244321}">
                <p14:modId xmlns:p14="http://schemas.microsoft.com/office/powerpoint/2010/main" val="1036914517"/>
              </p:ext>
            </p:extLst>
          </p:nvPr>
        </p:nvGraphicFramePr>
        <p:xfrm>
          <a:off x="1708803" y="893217"/>
          <a:ext cx="5208240" cy="325304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17202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PC-Z510\Pictures\clou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124923"/>
            <a:ext cx="254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C:\Users\PC-Z510\Pictures\dela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5259" y="1488113"/>
            <a:ext cx="7343006" cy="185392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179512" y="3632448"/>
            <a:ext cx="8860118" cy="2862322"/>
          </a:xfrm>
          <a:prstGeom prst="rect">
            <a:avLst/>
          </a:prstGeom>
          <a:noFill/>
        </p:spPr>
        <p:txBody>
          <a:bodyPr wrap="none" rtlCol="0">
            <a:spAutoFit/>
          </a:bodyPr>
          <a:lstStyle/>
          <a:p>
            <a:pPr marL="342900" indent="-342900">
              <a:buFont typeface="Wingdings" panose="05000000000000000000" pitchFamily="2" charset="2"/>
              <a:buChar char="v"/>
            </a:pPr>
            <a:r>
              <a:rPr lang="en-US" sz="2400" dirty="0" smtClean="0">
                <a:solidFill>
                  <a:schemeClr val="accent1">
                    <a:lumMod val="50000"/>
                  </a:schemeClr>
                </a:solidFill>
              </a:rPr>
              <a:t>Differences between traditional gaming and </a:t>
            </a:r>
            <a:r>
              <a:rPr lang="en-US" sz="2400" dirty="0">
                <a:solidFill>
                  <a:schemeClr val="accent1">
                    <a:lumMod val="50000"/>
                  </a:schemeClr>
                </a:solidFill>
              </a:rPr>
              <a:t>cloud </a:t>
            </a:r>
            <a:r>
              <a:rPr lang="en-US" sz="2400" dirty="0" smtClean="0">
                <a:solidFill>
                  <a:schemeClr val="accent1">
                    <a:lumMod val="50000"/>
                  </a:schemeClr>
                </a:solidFill>
              </a:rPr>
              <a:t>gaming</a:t>
            </a:r>
          </a:p>
          <a:p>
            <a:endParaRPr lang="en-US" sz="2400" dirty="0">
              <a:solidFill>
                <a:schemeClr val="accent1">
                  <a:lumMod val="50000"/>
                </a:schemeClr>
              </a:solidFill>
            </a:endParaRPr>
          </a:p>
          <a:p>
            <a:pPr marL="342900" indent="-342900">
              <a:buFont typeface="Arial" panose="020B0604020202020204" pitchFamily="34" charset="0"/>
              <a:buChar char="•"/>
            </a:pPr>
            <a:r>
              <a:rPr lang="en-US" sz="2200" dirty="0" smtClean="0">
                <a:solidFill>
                  <a:schemeClr val="accent1">
                    <a:lumMod val="50000"/>
                  </a:schemeClr>
                </a:solidFill>
              </a:rPr>
              <a:t>Interaction </a:t>
            </a:r>
            <a:r>
              <a:rPr lang="en-US" sz="2200" dirty="0">
                <a:solidFill>
                  <a:schemeClr val="accent1">
                    <a:lumMod val="50000"/>
                  </a:schemeClr>
                </a:solidFill>
              </a:rPr>
              <a:t>delay was only an issue for multiplayer online gaming </a:t>
            </a:r>
            <a:endParaRPr lang="en-US" sz="2200" dirty="0" smtClean="0">
              <a:solidFill>
                <a:schemeClr val="accent1">
                  <a:lumMod val="50000"/>
                </a:schemeClr>
              </a:solidFill>
            </a:endParaRPr>
          </a:p>
          <a:p>
            <a:r>
              <a:rPr lang="en-US" sz="2200" dirty="0">
                <a:solidFill>
                  <a:schemeClr val="accent1">
                    <a:lumMod val="50000"/>
                  </a:schemeClr>
                </a:solidFill>
              </a:rPr>
              <a:t> </a:t>
            </a:r>
            <a:r>
              <a:rPr lang="en-US" sz="2200" dirty="0" smtClean="0">
                <a:solidFill>
                  <a:schemeClr val="accent1">
                    <a:lumMod val="50000"/>
                  </a:schemeClr>
                </a:solidFill>
              </a:rPr>
              <a:t>   systems.</a:t>
            </a:r>
          </a:p>
          <a:p>
            <a:endParaRPr lang="en-US" sz="2200" dirty="0">
              <a:solidFill>
                <a:schemeClr val="accent1">
                  <a:lumMod val="50000"/>
                </a:schemeClr>
              </a:solidFill>
            </a:endParaRPr>
          </a:p>
          <a:p>
            <a:pPr marL="342900" indent="-342900">
              <a:buFont typeface="Arial" panose="020B0604020202020204" pitchFamily="34" charset="0"/>
              <a:buChar char="•"/>
            </a:pPr>
            <a:r>
              <a:rPr lang="en-US" sz="2200" dirty="0" smtClean="0">
                <a:solidFill>
                  <a:schemeClr val="accent1">
                    <a:lumMod val="50000"/>
                  </a:schemeClr>
                </a:solidFill>
              </a:rPr>
              <a:t>Traditional </a:t>
            </a:r>
            <a:r>
              <a:rPr lang="en-US" sz="2200" dirty="0">
                <a:solidFill>
                  <a:schemeClr val="accent1">
                    <a:lumMod val="50000"/>
                  </a:schemeClr>
                </a:solidFill>
              </a:rPr>
              <a:t>online gaming systems often hide the effects </a:t>
            </a:r>
            <a:r>
              <a:rPr lang="en-US" sz="2200" dirty="0" smtClean="0">
                <a:solidFill>
                  <a:schemeClr val="accent1">
                    <a:lumMod val="50000"/>
                  </a:schemeClr>
                </a:solidFill>
              </a:rPr>
              <a:t>of</a:t>
            </a:r>
          </a:p>
          <a:p>
            <a:r>
              <a:rPr lang="en-US" sz="2200" dirty="0" smtClean="0">
                <a:solidFill>
                  <a:schemeClr val="accent1">
                    <a:lumMod val="50000"/>
                  </a:schemeClr>
                </a:solidFill>
              </a:rPr>
              <a:t>     interaction delay </a:t>
            </a:r>
            <a:r>
              <a:rPr lang="en-US" sz="2200" dirty="0">
                <a:solidFill>
                  <a:schemeClr val="accent1">
                    <a:lumMod val="50000"/>
                  </a:schemeClr>
                </a:solidFill>
              </a:rPr>
              <a:t>by rendering the action on a player’s </a:t>
            </a:r>
            <a:r>
              <a:rPr lang="en-US" sz="2200" dirty="0" smtClean="0">
                <a:solidFill>
                  <a:schemeClr val="accent1">
                    <a:lumMod val="50000"/>
                  </a:schemeClr>
                </a:solidFill>
              </a:rPr>
              <a:t>local</a:t>
            </a:r>
          </a:p>
          <a:p>
            <a:r>
              <a:rPr lang="en-US" sz="2200" dirty="0" smtClean="0">
                <a:solidFill>
                  <a:schemeClr val="accent1">
                    <a:lumMod val="50000"/>
                  </a:schemeClr>
                </a:solidFill>
              </a:rPr>
              <a:t>     system before it </a:t>
            </a:r>
            <a:r>
              <a:rPr lang="en-US" sz="2200" dirty="0">
                <a:solidFill>
                  <a:schemeClr val="accent1">
                    <a:lumMod val="50000"/>
                  </a:schemeClr>
                </a:solidFill>
              </a:rPr>
              <a:t>ever reaches the gaming server.</a:t>
            </a:r>
          </a:p>
        </p:txBody>
      </p:sp>
      <p:sp>
        <p:nvSpPr>
          <p:cNvPr id="7" name="ZoneTexte 6"/>
          <p:cNvSpPr txBox="1"/>
          <p:nvPr/>
        </p:nvSpPr>
        <p:spPr>
          <a:xfrm>
            <a:off x="683924" y="332656"/>
            <a:ext cx="5976308"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dirty="0">
                <a:solidFill>
                  <a:schemeClr val="accent1">
                    <a:lumMod val="50000"/>
                  </a:schemeClr>
                </a:solidFill>
              </a:rPr>
              <a:t>Interaction Delay Tolerance</a:t>
            </a:r>
          </a:p>
        </p:txBody>
      </p:sp>
    </p:spTree>
    <p:extLst>
      <p:ext uri="{BB962C8B-B14F-4D97-AF65-F5344CB8AC3E}">
        <p14:creationId xmlns:p14="http://schemas.microsoft.com/office/powerpoint/2010/main" val="20647060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PC-Z510\Pictures\clou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6176" y="-13645"/>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323528" y="1802740"/>
            <a:ext cx="8358378" cy="2215991"/>
          </a:xfrm>
          <a:prstGeom prst="rect">
            <a:avLst/>
          </a:prstGeom>
          <a:noFill/>
        </p:spPr>
        <p:txBody>
          <a:bodyPr wrap="none" rtlCol="0">
            <a:spAutoFit/>
          </a:bodyPr>
          <a:lstStyle/>
          <a:p>
            <a:pPr marL="342900" indent="-342900">
              <a:buFont typeface="Wingdings" panose="05000000000000000000" pitchFamily="2" charset="2"/>
              <a:buChar char="v"/>
            </a:pPr>
            <a:r>
              <a:rPr lang="en-US" sz="2400" dirty="0">
                <a:solidFill>
                  <a:schemeClr val="accent1">
                    <a:lumMod val="50000"/>
                  </a:schemeClr>
                </a:solidFill>
              </a:rPr>
              <a:t>R</a:t>
            </a:r>
            <a:r>
              <a:rPr lang="en-US" sz="2400" dirty="0" smtClean="0">
                <a:solidFill>
                  <a:schemeClr val="accent1">
                    <a:lumMod val="50000"/>
                  </a:schemeClr>
                </a:solidFill>
              </a:rPr>
              <a:t>equirements similar </a:t>
            </a:r>
            <a:r>
              <a:rPr lang="en-US" sz="2400" dirty="0">
                <a:solidFill>
                  <a:schemeClr val="accent1">
                    <a:lumMod val="50000"/>
                  </a:schemeClr>
                </a:solidFill>
              </a:rPr>
              <a:t>to another classical application</a:t>
            </a:r>
            <a:r>
              <a:rPr lang="en-US" sz="2400" dirty="0" smtClean="0">
                <a:solidFill>
                  <a:schemeClr val="accent1">
                    <a:lumMod val="50000"/>
                  </a:schemeClr>
                </a:solidFill>
              </a:rPr>
              <a:t>,</a:t>
            </a:r>
          </a:p>
          <a:p>
            <a:r>
              <a:rPr lang="en-US" sz="2400" dirty="0" smtClean="0">
                <a:solidFill>
                  <a:schemeClr val="accent1">
                    <a:lumMod val="50000"/>
                  </a:schemeClr>
                </a:solidFill>
              </a:rPr>
              <a:t>live </a:t>
            </a:r>
            <a:r>
              <a:rPr lang="en-US" sz="2400" dirty="0">
                <a:solidFill>
                  <a:schemeClr val="accent1">
                    <a:lumMod val="50000"/>
                  </a:schemeClr>
                </a:solidFill>
              </a:rPr>
              <a:t>media </a:t>
            </a:r>
            <a:r>
              <a:rPr lang="en-US" sz="2400" dirty="0" smtClean="0">
                <a:solidFill>
                  <a:schemeClr val="accent1">
                    <a:lumMod val="50000"/>
                  </a:schemeClr>
                </a:solidFill>
              </a:rPr>
              <a:t>streaming</a:t>
            </a:r>
          </a:p>
          <a:p>
            <a:r>
              <a:rPr lang="en-US" sz="2400" dirty="0">
                <a:solidFill>
                  <a:schemeClr val="accent1">
                    <a:lumMod val="50000"/>
                  </a:schemeClr>
                </a:solidFill>
              </a:rPr>
              <a:t>	</a:t>
            </a:r>
            <a:r>
              <a:rPr lang="en-US" sz="2200" dirty="0" smtClean="0">
                <a:solidFill>
                  <a:schemeClr val="accent1">
                    <a:lumMod val="50000"/>
                  </a:schemeClr>
                </a:solidFill>
              </a:rPr>
              <a:t>- Quickly </a:t>
            </a:r>
            <a:r>
              <a:rPr lang="en-US" sz="2200" dirty="0">
                <a:solidFill>
                  <a:schemeClr val="accent1">
                    <a:lumMod val="50000"/>
                  </a:schemeClr>
                </a:solidFill>
              </a:rPr>
              <a:t>encode/compress </a:t>
            </a:r>
            <a:r>
              <a:rPr lang="en-US" sz="2200" dirty="0" smtClean="0">
                <a:solidFill>
                  <a:schemeClr val="accent1">
                    <a:lumMod val="50000"/>
                  </a:schemeClr>
                </a:solidFill>
              </a:rPr>
              <a:t>incoming video</a:t>
            </a:r>
          </a:p>
          <a:p>
            <a:r>
              <a:rPr lang="en-US" sz="2200" dirty="0">
                <a:solidFill>
                  <a:schemeClr val="accent1">
                    <a:lumMod val="50000"/>
                  </a:schemeClr>
                </a:solidFill>
              </a:rPr>
              <a:t>	</a:t>
            </a:r>
            <a:r>
              <a:rPr lang="en-US" sz="2200" dirty="0" smtClean="0">
                <a:solidFill>
                  <a:schemeClr val="accent1">
                    <a:lumMod val="50000"/>
                  </a:schemeClr>
                </a:solidFill>
              </a:rPr>
              <a:t>- Distribute it to end users</a:t>
            </a:r>
          </a:p>
          <a:p>
            <a:r>
              <a:rPr lang="en-US" sz="2200" dirty="0">
                <a:solidFill>
                  <a:schemeClr val="accent1">
                    <a:lumMod val="50000"/>
                  </a:schemeClr>
                </a:solidFill>
              </a:rPr>
              <a:t>	</a:t>
            </a:r>
            <a:r>
              <a:rPr lang="en-US" sz="2200" dirty="0" smtClean="0">
                <a:solidFill>
                  <a:schemeClr val="accent1">
                    <a:lumMod val="50000"/>
                  </a:schemeClr>
                </a:solidFill>
              </a:rPr>
              <a:t>- Encoding </a:t>
            </a:r>
            <a:r>
              <a:rPr lang="en-US" sz="2200" dirty="0">
                <a:solidFill>
                  <a:schemeClr val="accent1">
                    <a:lumMod val="50000"/>
                  </a:schemeClr>
                </a:solidFill>
              </a:rPr>
              <a:t>must be done with respect to very few frames</a:t>
            </a:r>
          </a:p>
          <a:p>
            <a:endParaRPr lang="en-US" sz="2200" dirty="0">
              <a:solidFill>
                <a:schemeClr val="accent1">
                  <a:lumMod val="50000"/>
                </a:schemeClr>
              </a:solidFill>
            </a:endParaRPr>
          </a:p>
        </p:txBody>
      </p:sp>
      <p:sp>
        <p:nvSpPr>
          <p:cNvPr id="6" name="ZoneTexte 5"/>
          <p:cNvSpPr txBox="1"/>
          <p:nvPr/>
        </p:nvSpPr>
        <p:spPr>
          <a:xfrm>
            <a:off x="304382" y="4437112"/>
            <a:ext cx="8141972" cy="1477328"/>
          </a:xfrm>
          <a:prstGeom prst="rect">
            <a:avLst/>
          </a:prstGeom>
          <a:noFill/>
        </p:spPr>
        <p:txBody>
          <a:bodyPr wrap="none" rtlCol="0">
            <a:spAutoFit/>
          </a:bodyPr>
          <a:lstStyle/>
          <a:p>
            <a:pPr marL="342900" indent="-342900">
              <a:buFont typeface="Wingdings" panose="05000000000000000000" pitchFamily="2" charset="2"/>
              <a:buChar char="v"/>
            </a:pPr>
            <a:r>
              <a:rPr lang="en-US" sz="2400" dirty="0" smtClean="0">
                <a:solidFill>
                  <a:schemeClr val="accent1">
                    <a:lumMod val="50000"/>
                  </a:schemeClr>
                </a:solidFill>
              </a:rPr>
              <a:t>Differences with classic applications</a:t>
            </a:r>
            <a:endParaRPr lang="en-US" sz="2400" dirty="0">
              <a:solidFill>
                <a:schemeClr val="accent1">
                  <a:lumMod val="50000"/>
                </a:schemeClr>
              </a:solidFill>
            </a:endParaRPr>
          </a:p>
          <a:p>
            <a:r>
              <a:rPr lang="en-US" sz="2200" dirty="0" smtClean="0">
                <a:solidFill>
                  <a:schemeClr val="accent1">
                    <a:lumMod val="50000"/>
                  </a:schemeClr>
                </a:solidFill>
              </a:rPr>
              <a:t>	- Cloud </a:t>
            </a:r>
            <a:r>
              <a:rPr lang="en-US" sz="2200" dirty="0">
                <a:solidFill>
                  <a:schemeClr val="accent1">
                    <a:lumMod val="50000"/>
                  </a:schemeClr>
                </a:solidFill>
              </a:rPr>
              <a:t>gaming has virtually no capacity to buffer </a:t>
            </a:r>
            <a:r>
              <a:rPr lang="en-US" sz="2200" dirty="0" smtClean="0">
                <a:solidFill>
                  <a:schemeClr val="accent1">
                    <a:lumMod val="50000"/>
                  </a:schemeClr>
                </a:solidFill>
              </a:rPr>
              <a:t>video</a:t>
            </a:r>
          </a:p>
          <a:p>
            <a:r>
              <a:rPr lang="en-US" sz="2200" dirty="0">
                <a:solidFill>
                  <a:schemeClr val="accent1">
                    <a:lumMod val="50000"/>
                  </a:schemeClr>
                </a:solidFill>
              </a:rPr>
              <a:t>	</a:t>
            </a:r>
            <a:r>
              <a:rPr lang="en-US" sz="2200" dirty="0" smtClean="0">
                <a:solidFill>
                  <a:schemeClr val="accent1">
                    <a:lumMod val="50000"/>
                  </a:schemeClr>
                </a:solidFill>
              </a:rPr>
              <a:t> frames on the client side</a:t>
            </a:r>
          </a:p>
          <a:p>
            <a:endParaRPr lang="en-US" sz="2200" dirty="0"/>
          </a:p>
        </p:txBody>
      </p:sp>
      <p:sp>
        <p:nvSpPr>
          <p:cNvPr id="7" name="ZoneTexte 6"/>
          <p:cNvSpPr txBox="1"/>
          <p:nvPr/>
        </p:nvSpPr>
        <p:spPr>
          <a:xfrm>
            <a:off x="683924" y="332656"/>
            <a:ext cx="5976308"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dirty="0">
                <a:solidFill>
                  <a:schemeClr val="accent1">
                    <a:lumMod val="50000"/>
                  </a:schemeClr>
                </a:solidFill>
              </a:rPr>
              <a:t>Video Streaming and Encoding</a:t>
            </a:r>
          </a:p>
        </p:txBody>
      </p:sp>
    </p:spTree>
    <p:extLst>
      <p:ext uri="{BB962C8B-B14F-4D97-AF65-F5344CB8AC3E}">
        <p14:creationId xmlns:p14="http://schemas.microsoft.com/office/powerpoint/2010/main" val="29032523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PC-Z510\Pictures\clou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9537" y="-414124"/>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509322" y="1124744"/>
            <a:ext cx="7842756" cy="5293757"/>
          </a:xfrm>
          <a:prstGeom prst="rect">
            <a:avLst/>
          </a:prstGeom>
          <a:noFill/>
        </p:spPr>
        <p:txBody>
          <a:bodyPr wrap="square" rtlCol="0">
            <a:spAutoFit/>
          </a:bodyPr>
          <a:lstStyle/>
          <a:p>
            <a:pPr marL="342900" indent="-342900">
              <a:buFont typeface="Wingdings" panose="05000000000000000000" pitchFamily="2" charset="2"/>
              <a:buChar char="v"/>
            </a:pPr>
            <a:r>
              <a:rPr lang="en-US" sz="2400" dirty="0">
                <a:solidFill>
                  <a:schemeClr val="accent1">
                    <a:lumMod val="50000"/>
                  </a:schemeClr>
                </a:solidFill>
              </a:rPr>
              <a:t>the choice of video encoder of paramount importance</a:t>
            </a:r>
          </a:p>
          <a:p>
            <a:endParaRPr lang="en-US" sz="2400" dirty="0">
              <a:solidFill>
                <a:schemeClr val="accent1">
                  <a:lumMod val="50000"/>
                </a:schemeClr>
              </a:solidFill>
            </a:endParaRPr>
          </a:p>
          <a:p>
            <a:pPr marL="342900" indent="-342900">
              <a:buFont typeface="Wingdings" panose="05000000000000000000" pitchFamily="2" charset="2"/>
              <a:buChar char="v"/>
            </a:pPr>
            <a:r>
              <a:rPr lang="en-US" sz="2400" dirty="0" err="1">
                <a:solidFill>
                  <a:schemeClr val="accent1">
                    <a:lumMod val="50000"/>
                  </a:schemeClr>
                </a:solidFill>
              </a:rPr>
              <a:t>Gaikai</a:t>
            </a:r>
            <a:r>
              <a:rPr lang="en-US" sz="2400" dirty="0">
                <a:solidFill>
                  <a:schemeClr val="accent1">
                    <a:lumMod val="50000"/>
                  </a:schemeClr>
                </a:solidFill>
              </a:rPr>
              <a:t> and </a:t>
            </a:r>
            <a:r>
              <a:rPr lang="en-US" sz="2400" dirty="0" err="1">
                <a:solidFill>
                  <a:schemeClr val="accent1">
                    <a:lumMod val="50000"/>
                  </a:schemeClr>
                </a:solidFill>
              </a:rPr>
              <a:t>Onlive</a:t>
            </a:r>
            <a:r>
              <a:rPr lang="en-US" sz="2400" dirty="0">
                <a:solidFill>
                  <a:schemeClr val="accent1">
                    <a:lumMod val="50000"/>
                  </a:schemeClr>
                </a:solidFill>
              </a:rPr>
              <a:t> both use versions of the H.264/MPEG-4 AVC </a:t>
            </a:r>
            <a:r>
              <a:rPr lang="en-US" sz="2400" dirty="0" smtClean="0">
                <a:solidFill>
                  <a:schemeClr val="accent1">
                    <a:lumMod val="50000"/>
                  </a:schemeClr>
                </a:solidFill>
              </a:rPr>
              <a:t>encoder</a:t>
            </a:r>
          </a:p>
          <a:p>
            <a:r>
              <a:rPr lang="en-US" sz="2200" dirty="0" smtClean="0"/>
              <a:t>	</a:t>
            </a:r>
            <a:r>
              <a:rPr lang="en-US" sz="2200" dirty="0" smtClean="0">
                <a:solidFill>
                  <a:schemeClr val="accent1">
                    <a:lumMod val="50000"/>
                  </a:schemeClr>
                </a:solidFill>
              </a:rPr>
              <a:t>-</a:t>
            </a:r>
            <a:r>
              <a:rPr lang="en-US" sz="2200" dirty="0" err="1" smtClean="0">
                <a:solidFill>
                  <a:schemeClr val="accent1">
                    <a:lumMod val="50000"/>
                  </a:schemeClr>
                </a:solidFill>
              </a:rPr>
              <a:t>Gaikai</a:t>
            </a:r>
            <a:r>
              <a:rPr lang="en-US" sz="2200" dirty="0" smtClean="0">
                <a:solidFill>
                  <a:schemeClr val="accent1">
                    <a:lumMod val="50000"/>
                  </a:schemeClr>
                </a:solidFill>
              </a:rPr>
              <a:t> </a:t>
            </a:r>
            <a:r>
              <a:rPr lang="en-US" sz="2200" dirty="0">
                <a:solidFill>
                  <a:schemeClr val="accent1">
                    <a:lumMod val="50000"/>
                  </a:schemeClr>
                </a:solidFill>
              </a:rPr>
              <a:t>uses a software-based approach to encoding</a:t>
            </a:r>
          </a:p>
          <a:p>
            <a:r>
              <a:rPr lang="en-US" sz="2200" dirty="0" smtClean="0">
                <a:solidFill>
                  <a:schemeClr val="accent1">
                    <a:lumMod val="50000"/>
                  </a:schemeClr>
                </a:solidFill>
              </a:rPr>
              <a:t>	-</a:t>
            </a:r>
            <a:r>
              <a:rPr lang="en-US" sz="2200" dirty="0" err="1" smtClean="0">
                <a:solidFill>
                  <a:schemeClr val="accent1">
                    <a:lumMod val="50000"/>
                  </a:schemeClr>
                </a:solidFill>
              </a:rPr>
              <a:t>Onlive</a:t>
            </a:r>
            <a:r>
              <a:rPr lang="en-US" sz="2200" dirty="0" smtClean="0">
                <a:solidFill>
                  <a:schemeClr val="accent1">
                    <a:lumMod val="50000"/>
                  </a:schemeClr>
                </a:solidFill>
              </a:rPr>
              <a:t> </a:t>
            </a:r>
            <a:r>
              <a:rPr lang="en-US" sz="2200" dirty="0">
                <a:solidFill>
                  <a:schemeClr val="accent1">
                    <a:lumMod val="50000"/>
                  </a:schemeClr>
                </a:solidFill>
              </a:rPr>
              <a:t>is using specialized hardware to compress its </a:t>
            </a:r>
            <a:r>
              <a:rPr lang="en-US" sz="2200" dirty="0" smtClean="0">
                <a:solidFill>
                  <a:schemeClr val="accent1">
                    <a:lumMod val="50000"/>
                  </a:schemeClr>
                </a:solidFill>
              </a:rPr>
              <a:t>	cloud gaming </a:t>
            </a:r>
            <a:r>
              <a:rPr lang="en-US" sz="2200" dirty="0">
                <a:solidFill>
                  <a:schemeClr val="accent1">
                    <a:lumMod val="50000"/>
                  </a:schemeClr>
                </a:solidFill>
              </a:rPr>
              <a:t>video streams. </a:t>
            </a:r>
          </a:p>
          <a:p>
            <a:endParaRPr lang="en-US" sz="2200" dirty="0"/>
          </a:p>
          <a:p>
            <a:pPr marL="342900" indent="-342900">
              <a:buFont typeface="Wingdings" panose="05000000000000000000" pitchFamily="2" charset="2"/>
              <a:buChar char="v"/>
            </a:pPr>
            <a:r>
              <a:rPr lang="en-US" sz="2400" dirty="0">
                <a:solidFill>
                  <a:schemeClr val="accent1">
                    <a:lumMod val="50000"/>
                  </a:schemeClr>
                </a:solidFill>
              </a:rPr>
              <a:t>the choice of the H.264 encoder is motivated by </a:t>
            </a:r>
            <a:r>
              <a:rPr lang="en-US" sz="2400" dirty="0" smtClean="0">
                <a:solidFill>
                  <a:schemeClr val="accent1">
                    <a:lumMod val="50000"/>
                  </a:schemeClr>
                </a:solidFill>
              </a:rPr>
              <a:t>:</a:t>
            </a:r>
            <a:endParaRPr lang="en-US" sz="2200" dirty="0" smtClean="0">
              <a:solidFill>
                <a:schemeClr val="accent1">
                  <a:lumMod val="50000"/>
                </a:schemeClr>
              </a:solidFill>
            </a:endParaRPr>
          </a:p>
          <a:p>
            <a:r>
              <a:rPr lang="en-US" sz="2200" dirty="0" smtClean="0">
                <a:solidFill>
                  <a:schemeClr val="accent1">
                    <a:lumMod val="50000"/>
                  </a:schemeClr>
                </a:solidFill>
              </a:rPr>
              <a:t>	-It </a:t>
            </a:r>
            <a:r>
              <a:rPr lang="en-US" sz="2200" dirty="0">
                <a:solidFill>
                  <a:schemeClr val="accent1">
                    <a:lumMod val="50000"/>
                  </a:schemeClr>
                </a:solidFill>
              </a:rPr>
              <a:t>has a very high compression ratio,</a:t>
            </a:r>
          </a:p>
          <a:p>
            <a:r>
              <a:rPr lang="en-US" sz="2200" dirty="0" smtClean="0">
                <a:solidFill>
                  <a:schemeClr val="accent1">
                    <a:lumMod val="50000"/>
                  </a:schemeClr>
                </a:solidFill>
              </a:rPr>
              <a:t>	-It can </a:t>
            </a:r>
            <a:r>
              <a:rPr lang="en-US" sz="2200" dirty="0">
                <a:solidFill>
                  <a:schemeClr val="accent1">
                    <a:lumMod val="50000"/>
                  </a:schemeClr>
                </a:solidFill>
              </a:rPr>
              <a:t>be configured to work well </a:t>
            </a:r>
            <a:r>
              <a:rPr lang="en-US" sz="2200" dirty="0" smtClean="0">
                <a:solidFill>
                  <a:schemeClr val="accent1">
                    <a:lumMod val="50000"/>
                  </a:schemeClr>
                </a:solidFill>
              </a:rPr>
              <a:t>with </a:t>
            </a:r>
            <a:r>
              <a:rPr lang="en-US" sz="2200" dirty="0">
                <a:solidFill>
                  <a:schemeClr val="accent1">
                    <a:lumMod val="50000"/>
                  </a:schemeClr>
                </a:solidFill>
              </a:rPr>
              <a:t>stringent </a:t>
            </a:r>
            <a:r>
              <a:rPr lang="en-US" sz="2200" dirty="0" smtClean="0">
                <a:solidFill>
                  <a:schemeClr val="accent1">
                    <a:lumMod val="50000"/>
                  </a:schemeClr>
                </a:solidFill>
              </a:rPr>
              <a:t>	real-time </a:t>
            </a:r>
            <a:r>
              <a:rPr lang="en-US" sz="2200" dirty="0">
                <a:solidFill>
                  <a:schemeClr val="accent1">
                    <a:lumMod val="50000"/>
                  </a:schemeClr>
                </a:solidFill>
              </a:rPr>
              <a:t>demands.</a:t>
            </a:r>
          </a:p>
          <a:p>
            <a:endParaRPr lang="en-US" sz="2400" dirty="0">
              <a:solidFill>
                <a:schemeClr val="accent1">
                  <a:lumMod val="50000"/>
                </a:schemeClr>
              </a:solidFill>
            </a:endParaRPr>
          </a:p>
          <a:p>
            <a:endParaRPr lang="en-US" dirty="0"/>
          </a:p>
        </p:txBody>
      </p:sp>
      <p:sp>
        <p:nvSpPr>
          <p:cNvPr id="5" name="ZoneTexte 4"/>
          <p:cNvSpPr txBox="1"/>
          <p:nvPr/>
        </p:nvSpPr>
        <p:spPr>
          <a:xfrm>
            <a:off x="683924" y="332656"/>
            <a:ext cx="5976308"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dirty="0">
                <a:solidFill>
                  <a:schemeClr val="accent1">
                    <a:lumMod val="50000"/>
                  </a:schemeClr>
                </a:solidFill>
              </a:rPr>
              <a:t>Video Streaming and Encoding</a:t>
            </a:r>
          </a:p>
        </p:txBody>
      </p:sp>
    </p:spTree>
    <p:extLst>
      <p:ext uri="{BB962C8B-B14F-4D97-AF65-F5344CB8AC3E}">
        <p14:creationId xmlns:p14="http://schemas.microsoft.com/office/powerpoint/2010/main" val="11403766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899592" y="1256355"/>
            <a:ext cx="7056784" cy="48320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pitchFamily="2" charset="2"/>
              <a:buChar char="Ø"/>
            </a:pPr>
            <a:r>
              <a:rPr lang="en-US" sz="2800" b="1" dirty="0" smtClean="0">
                <a:solidFill>
                  <a:schemeClr val="accent1">
                    <a:lumMod val="50000"/>
                  </a:schemeClr>
                </a:solidFill>
              </a:rPr>
              <a:t>Cloud Gaming?</a:t>
            </a:r>
          </a:p>
          <a:p>
            <a:pPr marL="285750" indent="-285750">
              <a:buFont typeface="Wingdings" panose="05000000000000000000" pitchFamily="2" charset="2"/>
              <a:buChar char="Ø"/>
            </a:pPr>
            <a:endParaRPr lang="en-US" sz="2800" b="1" dirty="0">
              <a:solidFill>
                <a:schemeClr val="accent1">
                  <a:lumMod val="50000"/>
                </a:schemeClr>
              </a:solidFill>
            </a:endParaRPr>
          </a:p>
          <a:p>
            <a:pPr marL="285750" indent="-285750">
              <a:buFont typeface="Wingdings" panose="05000000000000000000" pitchFamily="2" charset="2"/>
              <a:buChar char="Ø"/>
            </a:pPr>
            <a:r>
              <a:rPr lang="en-US" sz="2800" b="1" dirty="0" smtClean="0">
                <a:solidFill>
                  <a:schemeClr val="accent1">
                    <a:lumMod val="50000"/>
                  </a:schemeClr>
                </a:solidFill>
              </a:rPr>
              <a:t>Benefits</a:t>
            </a:r>
          </a:p>
          <a:p>
            <a:endParaRPr lang="en-US" sz="2800" b="1" dirty="0" smtClean="0">
              <a:solidFill>
                <a:schemeClr val="accent1">
                  <a:lumMod val="50000"/>
                </a:schemeClr>
              </a:solidFill>
            </a:endParaRPr>
          </a:p>
          <a:p>
            <a:pPr marL="285750" indent="-285750">
              <a:buFont typeface="Wingdings" panose="05000000000000000000" pitchFamily="2" charset="2"/>
              <a:buChar char="Ø"/>
            </a:pPr>
            <a:r>
              <a:rPr lang="en-US" sz="2800" b="1" dirty="0" smtClean="0">
                <a:solidFill>
                  <a:schemeClr val="accent1">
                    <a:lumMod val="50000"/>
                  </a:schemeClr>
                </a:solidFill>
              </a:rPr>
              <a:t>Issues and Challenges</a:t>
            </a:r>
          </a:p>
          <a:p>
            <a:endParaRPr lang="en-US" sz="2800" b="1" dirty="0">
              <a:solidFill>
                <a:schemeClr val="accent1">
                  <a:lumMod val="50000"/>
                </a:schemeClr>
              </a:solidFill>
            </a:endParaRPr>
          </a:p>
          <a:p>
            <a:pPr marL="285750" indent="-285750">
              <a:buFont typeface="Wingdings" panose="05000000000000000000" pitchFamily="2" charset="2"/>
              <a:buChar char="Ø"/>
            </a:pPr>
            <a:r>
              <a:rPr lang="en-US" sz="2800" b="1" dirty="0" smtClean="0">
                <a:solidFill>
                  <a:schemeClr val="bg2">
                    <a:lumMod val="50000"/>
                  </a:schemeClr>
                </a:solidFill>
              </a:rPr>
              <a:t>   Cloud Gaming Framework</a:t>
            </a:r>
          </a:p>
          <a:p>
            <a:endParaRPr lang="en-US" sz="2800" b="1" dirty="0">
              <a:solidFill>
                <a:schemeClr val="accent1">
                  <a:lumMod val="50000"/>
                </a:schemeClr>
              </a:solidFill>
            </a:endParaRPr>
          </a:p>
          <a:p>
            <a:pPr marL="285750" indent="-285750">
              <a:buFont typeface="Wingdings" panose="05000000000000000000" pitchFamily="2" charset="2"/>
              <a:buChar char="Ø"/>
            </a:pPr>
            <a:r>
              <a:rPr lang="en-US" sz="2800" b="1" dirty="0" smtClean="0">
                <a:solidFill>
                  <a:schemeClr val="accent1">
                    <a:lumMod val="50000"/>
                  </a:schemeClr>
                </a:solidFill>
              </a:rPr>
              <a:t>Real World Performance: </a:t>
            </a:r>
            <a:r>
              <a:rPr lang="en-US" sz="2800" b="1" dirty="0" err="1" smtClean="0">
                <a:solidFill>
                  <a:schemeClr val="accent1">
                    <a:lumMod val="50000"/>
                  </a:schemeClr>
                </a:solidFill>
              </a:rPr>
              <a:t>Onlive</a:t>
            </a:r>
            <a:endParaRPr lang="en-US" sz="2800" b="1" dirty="0" smtClean="0">
              <a:solidFill>
                <a:schemeClr val="accent1">
                  <a:lumMod val="50000"/>
                </a:schemeClr>
              </a:solidFill>
            </a:endParaRPr>
          </a:p>
          <a:p>
            <a:pPr marL="285750" indent="-285750">
              <a:buFont typeface="Wingdings" panose="05000000000000000000" pitchFamily="2" charset="2"/>
              <a:buChar char="Ø"/>
            </a:pPr>
            <a:endParaRPr lang="en-US" sz="2800" b="1" dirty="0">
              <a:solidFill>
                <a:schemeClr val="accent1">
                  <a:lumMod val="50000"/>
                </a:schemeClr>
              </a:solidFill>
            </a:endParaRPr>
          </a:p>
          <a:p>
            <a:pPr marL="285750" indent="-285750">
              <a:buFont typeface="Wingdings" panose="05000000000000000000" pitchFamily="2" charset="2"/>
              <a:buChar char="Ø"/>
            </a:pPr>
            <a:r>
              <a:rPr lang="en-US" sz="2800" b="1" dirty="0" smtClean="0">
                <a:solidFill>
                  <a:schemeClr val="accent1">
                    <a:lumMod val="50000"/>
                  </a:schemeClr>
                </a:solidFill>
              </a:rPr>
              <a:t>Conclusion</a:t>
            </a:r>
          </a:p>
        </p:txBody>
      </p:sp>
    </p:spTree>
    <p:extLst>
      <p:ext uri="{BB962C8B-B14F-4D97-AF65-F5344CB8AC3E}">
        <p14:creationId xmlns:p14="http://schemas.microsoft.com/office/powerpoint/2010/main" val="23142227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PC-Z510\Pictures\clou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9641" y="-87594"/>
            <a:ext cx="254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C:\Users\PC-Z510\Pictures\framework.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1395246"/>
            <a:ext cx="6696744" cy="4483294"/>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p:cNvSpPr txBox="1"/>
          <p:nvPr/>
        </p:nvSpPr>
        <p:spPr>
          <a:xfrm>
            <a:off x="683924" y="332656"/>
            <a:ext cx="5688632"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2800" dirty="0" smtClean="0"/>
              <a:t>Cloud Gaming Framework</a:t>
            </a:r>
            <a:endParaRPr lang="en-US" sz="2800" dirty="0"/>
          </a:p>
        </p:txBody>
      </p:sp>
    </p:spTree>
    <p:extLst>
      <p:ext uri="{BB962C8B-B14F-4D97-AF65-F5344CB8AC3E}">
        <p14:creationId xmlns:p14="http://schemas.microsoft.com/office/powerpoint/2010/main" val="33192445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PC-Z510\Pictures\clou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6176" y="-13645"/>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p:cNvSpPr txBox="1"/>
          <p:nvPr/>
        </p:nvSpPr>
        <p:spPr>
          <a:xfrm>
            <a:off x="467544" y="1556792"/>
            <a:ext cx="8106706" cy="4862870"/>
          </a:xfrm>
          <a:prstGeom prst="rect">
            <a:avLst/>
          </a:prstGeom>
          <a:noFill/>
        </p:spPr>
        <p:txBody>
          <a:bodyPr wrap="none" rtlCol="0">
            <a:spAutoFit/>
          </a:bodyPr>
          <a:lstStyle/>
          <a:p>
            <a:pPr marL="342900" indent="-342900">
              <a:buFont typeface="Wingdings" panose="05000000000000000000" pitchFamily="2" charset="2"/>
              <a:buChar char="v"/>
            </a:pPr>
            <a:r>
              <a:rPr lang="en-US" sz="2400" dirty="0" err="1" smtClean="0">
                <a:solidFill>
                  <a:schemeClr val="accent1">
                    <a:lumMod val="50000"/>
                  </a:schemeClr>
                </a:solidFill>
              </a:rPr>
              <a:t>Representability</a:t>
            </a:r>
            <a:r>
              <a:rPr lang="en-US" sz="2400" dirty="0" smtClean="0">
                <a:solidFill>
                  <a:schemeClr val="accent1">
                    <a:lumMod val="50000"/>
                  </a:schemeClr>
                </a:solidFill>
              </a:rPr>
              <a:t> of the framework</a:t>
            </a:r>
          </a:p>
          <a:p>
            <a:pPr marL="342900" indent="-342900">
              <a:buFont typeface="Arial" panose="020B0604020202020204" pitchFamily="34" charset="0"/>
              <a:buChar char="•"/>
            </a:pPr>
            <a:r>
              <a:rPr lang="en-US" sz="2200" dirty="0">
                <a:solidFill>
                  <a:schemeClr val="accent1">
                    <a:lumMod val="50000"/>
                  </a:schemeClr>
                </a:solidFill>
              </a:rPr>
              <a:t>C</a:t>
            </a:r>
            <a:r>
              <a:rPr lang="en-US" sz="2200" dirty="0" smtClean="0">
                <a:solidFill>
                  <a:schemeClr val="accent1">
                    <a:lumMod val="50000"/>
                  </a:schemeClr>
                </a:solidFill>
              </a:rPr>
              <a:t>onducted </a:t>
            </a:r>
            <a:r>
              <a:rPr lang="en-US" sz="2200" dirty="0">
                <a:solidFill>
                  <a:schemeClr val="accent1">
                    <a:lumMod val="50000"/>
                  </a:schemeClr>
                </a:solidFill>
              </a:rPr>
              <a:t>traffic measurement and analysis from the edge </a:t>
            </a:r>
            <a:endParaRPr lang="en-US" sz="2200" dirty="0" smtClean="0">
              <a:solidFill>
                <a:schemeClr val="accent1">
                  <a:lumMod val="50000"/>
                </a:schemeClr>
              </a:solidFill>
            </a:endParaRPr>
          </a:p>
          <a:p>
            <a:r>
              <a:rPr lang="en-US" sz="2200" dirty="0" smtClean="0">
                <a:solidFill>
                  <a:schemeClr val="accent1">
                    <a:lumMod val="50000"/>
                  </a:schemeClr>
                </a:solidFill>
              </a:rPr>
              <a:t>of </a:t>
            </a:r>
            <a:r>
              <a:rPr lang="en-US" sz="2200" dirty="0">
                <a:solidFill>
                  <a:schemeClr val="accent1">
                    <a:lumMod val="50000"/>
                  </a:schemeClr>
                </a:solidFill>
              </a:rPr>
              <a:t>four </a:t>
            </a:r>
            <a:r>
              <a:rPr lang="en-US" sz="2200" dirty="0" smtClean="0">
                <a:solidFill>
                  <a:schemeClr val="accent1">
                    <a:lumMod val="50000"/>
                  </a:schemeClr>
                </a:solidFill>
              </a:rPr>
              <a:t>networks (located </a:t>
            </a:r>
            <a:r>
              <a:rPr lang="en-US" sz="2200" dirty="0">
                <a:solidFill>
                  <a:schemeClr val="accent1">
                    <a:lumMod val="50000"/>
                  </a:schemeClr>
                </a:solidFill>
              </a:rPr>
              <a:t>in the United </a:t>
            </a:r>
            <a:r>
              <a:rPr lang="en-US" sz="2200" dirty="0" err="1" smtClean="0">
                <a:solidFill>
                  <a:schemeClr val="accent1">
                    <a:lumMod val="50000"/>
                  </a:schemeClr>
                </a:solidFill>
              </a:rPr>
              <a:t>States,Canada</a:t>
            </a:r>
            <a:r>
              <a:rPr lang="en-US" sz="2200" dirty="0" smtClean="0">
                <a:solidFill>
                  <a:schemeClr val="accent1">
                    <a:lumMod val="50000"/>
                  </a:schemeClr>
                </a:solidFill>
              </a:rPr>
              <a:t>,</a:t>
            </a:r>
          </a:p>
          <a:p>
            <a:r>
              <a:rPr lang="en-US" sz="2200" dirty="0" smtClean="0">
                <a:solidFill>
                  <a:schemeClr val="accent1">
                    <a:lumMod val="50000"/>
                  </a:schemeClr>
                </a:solidFill>
              </a:rPr>
              <a:t>China</a:t>
            </a:r>
            <a:r>
              <a:rPr lang="en-US" sz="2200" dirty="0">
                <a:solidFill>
                  <a:schemeClr val="accent1">
                    <a:lumMod val="50000"/>
                  </a:schemeClr>
                </a:solidFill>
              </a:rPr>
              <a:t>, and </a:t>
            </a:r>
            <a:r>
              <a:rPr lang="en-US" sz="2200" dirty="0" smtClean="0">
                <a:solidFill>
                  <a:schemeClr val="accent1">
                    <a:lumMod val="50000"/>
                  </a:schemeClr>
                </a:solidFill>
              </a:rPr>
              <a:t>Japan) </a:t>
            </a:r>
          </a:p>
          <a:p>
            <a:pPr marL="342900" indent="-342900">
              <a:buFont typeface="Arial" panose="020B0604020202020204" pitchFamily="34" charset="0"/>
              <a:buChar char="•"/>
            </a:pPr>
            <a:endParaRPr lang="en-US" sz="2200" dirty="0">
              <a:solidFill>
                <a:schemeClr val="accent1">
                  <a:lumMod val="50000"/>
                </a:schemeClr>
              </a:solidFill>
            </a:endParaRPr>
          </a:p>
          <a:p>
            <a:pPr marL="342900" indent="-342900">
              <a:buFont typeface="Arial" panose="020B0604020202020204" pitchFamily="34" charset="0"/>
              <a:buChar char="•"/>
            </a:pPr>
            <a:r>
              <a:rPr lang="en-US" sz="2200" dirty="0">
                <a:solidFill>
                  <a:schemeClr val="accent1">
                    <a:lumMod val="50000"/>
                  </a:schemeClr>
                </a:solidFill>
              </a:rPr>
              <a:t>R</a:t>
            </a:r>
            <a:r>
              <a:rPr lang="en-US" sz="2200" dirty="0" smtClean="0">
                <a:solidFill>
                  <a:schemeClr val="accent1">
                    <a:lumMod val="50000"/>
                  </a:schemeClr>
                </a:solidFill>
              </a:rPr>
              <a:t>ecorded </a:t>
            </a:r>
            <a:r>
              <a:rPr lang="en-US" sz="2200" dirty="0">
                <a:solidFill>
                  <a:schemeClr val="accent1">
                    <a:lumMod val="50000"/>
                  </a:schemeClr>
                </a:solidFill>
              </a:rPr>
              <a:t>the packet flow of both </a:t>
            </a:r>
            <a:r>
              <a:rPr lang="en-US" sz="2200" dirty="0" err="1">
                <a:solidFill>
                  <a:schemeClr val="accent1">
                    <a:lumMod val="50000"/>
                  </a:schemeClr>
                </a:solidFill>
              </a:rPr>
              <a:t>Gaikai</a:t>
            </a:r>
            <a:r>
              <a:rPr lang="en-US" sz="2200" dirty="0">
                <a:solidFill>
                  <a:schemeClr val="accent1">
                    <a:lumMod val="50000"/>
                  </a:schemeClr>
                </a:solidFill>
              </a:rPr>
              <a:t> and </a:t>
            </a:r>
            <a:r>
              <a:rPr lang="en-US" sz="2200" dirty="0" err="1">
                <a:solidFill>
                  <a:schemeClr val="accent1">
                    <a:lumMod val="50000"/>
                  </a:schemeClr>
                </a:solidFill>
              </a:rPr>
              <a:t>Onlive</a:t>
            </a:r>
            <a:r>
              <a:rPr lang="en-US" sz="2200" dirty="0" smtClean="0">
                <a:solidFill>
                  <a:schemeClr val="accent1">
                    <a:lumMod val="50000"/>
                  </a:schemeClr>
                </a:solidFill>
              </a:rPr>
              <a:t>.</a:t>
            </a:r>
          </a:p>
          <a:p>
            <a:pPr marL="342900" indent="-342900">
              <a:buFont typeface="Arial" panose="020B0604020202020204" pitchFamily="34" charset="0"/>
              <a:buChar char="•"/>
            </a:pPr>
            <a:endParaRPr lang="en-US" sz="2200" dirty="0">
              <a:solidFill>
                <a:schemeClr val="accent1">
                  <a:lumMod val="50000"/>
                </a:schemeClr>
              </a:solidFill>
            </a:endParaRPr>
          </a:p>
          <a:p>
            <a:pPr marL="342900" indent="-342900">
              <a:buFont typeface="Arial" panose="020B0604020202020204" pitchFamily="34" charset="0"/>
              <a:buChar char="•"/>
            </a:pPr>
            <a:r>
              <a:rPr lang="en-US" sz="2200" dirty="0" smtClean="0">
                <a:solidFill>
                  <a:schemeClr val="accent1">
                    <a:lumMod val="50000"/>
                  </a:schemeClr>
                </a:solidFill>
              </a:rPr>
              <a:t>Used </a:t>
            </a:r>
            <a:r>
              <a:rPr lang="en-US" sz="2200" dirty="0">
                <a:solidFill>
                  <a:schemeClr val="accent1">
                    <a:lumMod val="50000"/>
                  </a:schemeClr>
                </a:solidFill>
              </a:rPr>
              <a:t>Wireshark to extract packet-level </a:t>
            </a:r>
            <a:r>
              <a:rPr lang="en-US" sz="2200" dirty="0" smtClean="0">
                <a:solidFill>
                  <a:schemeClr val="accent1">
                    <a:lumMod val="50000"/>
                  </a:schemeClr>
                </a:solidFill>
              </a:rPr>
              <a:t>details</a:t>
            </a:r>
          </a:p>
          <a:p>
            <a:endParaRPr lang="en-US" sz="2200" dirty="0">
              <a:solidFill>
                <a:schemeClr val="accent1">
                  <a:lumMod val="50000"/>
                </a:schemeClr>
              </a:solidFill>
            </a:endParaRPr>
          </a:p>
          <a:p>
            <a:pPr marL="342900" indent="-342900">
              <a:buFont typeface="Wingdings" panose="05000000000000000000" pitchFamily="2" charset="2"/>
              <a:buChar char="v"/>
            </a:pPr>
            <a:r>
              <a:rPr lang="en-US" sz="2200" b="1" dirty="0" smtClean="0">
                <a:solidFill>
                  <a:schemeClr val="accent1">
                    <a:lumMod val="50000"/>
                  </a:schemeClr>
                </a:solidFill>
              </a:rPr>
              <a:t>Types of clouds</a:t>
            </a:r>
            <a:endParaRPr lang="en-US" sz="2200" b="1" dirty="0">
              <a:solidFill>
                <a:schemeClr val="accent1">
                  <a:lumMod val="50000"/>
                </a:schemeClr>
              </a:solidFill>
            </a:endParaRPr>
          </a:p>
          <a:p>
            <a:pPr marL="342900" indent="-342900">
              <a:buFont typeface="Arial" panose="020B0604020202020204" pitchFamily="34" charset="0"/>
              <a:buChar char="•"/>
            </a:pPr>
            <a:r>
              <a:rPr lang="en-US" sz="2400" dirty="0" err="1">
                <a:solidFill>
                  <a:schemeClr val="accent1">
                    <a:lumMod val="50000"/>
                  </a:schemeClr>
                </a:solidFill>
              </a:rPr>
              <a:t>Gaikai</a:t>
            </a:r>
            <a:r>
              <a:rPr lang="en-US" sz="2200" dirty="0">
                <a:solidFill>
                  <a:schemeClr val="accent1">
                    <a:lumMod val="50000"/>
                  </a:schemeClr>
                </a:solidFill>
              </a:rPr>
              <a:t> is implemented using two </a:t>
            </a:r>
            <a:r>
              <a:rPr lang="en-US" sz="2200" b="1" dirty="0">
                <a:solidFill>
                  <a:schemeClr val="accent1">
                    <a:lumMod val="50000"/>
                  </a:schemeClr>
                </a:solidFill>
              </a:rPr>
              <a:t>public</a:t>
            </a:r>
            <a:r>
              <a:rPr lang="en-US" sz="2200" dirty="0">
                <a:solidFill>
                  <a:schemeClr val="accent1">
                    <a:lumMod val="50000"/>
                  </a:schemeClr>
                </a:solidFill>
              </a:rPr>
              <a:t> </a:t>
            </a:r>
            <a:r>
              <a:rPr lang="en-US" sz="2200" dirty="0" smtClean="0">
                <a:solidFill>
                  <a:schemeClr val="accent1">
                    <a:lumMod val="50000"/>
                  </a:schemeClr>
                </a:solidFill>
              </a:rPr>
              <a:t>clouds: </a:t>
            </a:r>
          </a:p>
          <a:p>
            <a:r>
              <a:rPr lang="en-US" sz="2200" dirty="0">
                <a:solidFill>
                  <a:schemeClr val="accent1">
                    <a:lumMod val="50000"/>
                  </a:schemeClr>
                </a:solidFill>
              </a:rPr>
              <a:t>	</a:t>
            </a:r>
            <a:r>
              <a:rPr lang="en-US" sz="2200" dirty="0" smtClean="0">
                <a:solidFill>
                  <a:schemeClr val="accent1">
                    <a:lumMod val="50000"/>
                  </a:schemeClr>
                </a:solidFill>
              </a:rPr>
              <a:t>Amazon </a:t>
            </a:r>
            <a:r>
              <a:rPr lang="en-US" sz="2200" dirty="0">
                <a:solidFill>
                  <a:schemeClr val="accent1">
                    <a:lumMod val="50000"/>
                  </a:schemeClr>
                </a:solidFill>
              </a:rPr>
              <a:t>EC2 and Limelight</a:t>
            </a:r>
          </a:p>
          <a:p>
            <a:endParaRPr lang="en-US" sz="2200" dirty="0" smtClean="0">
              <a:solidFill>
                <a:schemeClr val="accent1">
                  <a:lumMod val="50000"/>
                </a:schemeClr>
              </a:solidFill>
            </a:endParaRPr>
          </a:p>
          <a:p>
            <a:pPr marL="342900" indent="-342900">
              <a:buFont typeface="Arial" panose="020B0604020202020204" pitchFamily="34" charset="0"/>
              <a:buChar char="•"/>
            </a:pPr>
            <a:r>
              <a:rPr lang="en-US" sz="2200" b="1" dirty="0" err="1" smtClean="0">
                <a:solidFill>
                  <a:schemeClr val="accent1">
                    <a:lumMod val="50000"/>
                  </a:schemeClr>
                </a:solidFill>
              </a:rPr>
              <a:t>Onlive</a:t>
            </a:r>
            <a:r>
              <a:rPr lang="en-US" sz="2200" dirty="0" smtClean="0">
                <a:solidFill>
                  <a:schemeClr val="accent1">
                    <a:lumMod val="50000"/>
                  </a:schemeClr>
                </a:solidFill>
              </a:rPr>
              <a:t> uses a </a:t>
            </a:r>
            <a:r>
              <a:rPr lang="en-US" sz="2200" b="1" dirty="0" smtClean="0">
                <a:solidFill>
                  <a:schemeClr val="accent1">
                    <a:lumMod val="50000"/>
                  </a:schemeClr>
                </a:solidFill>
              </a:rPr>
              <a:t>private</a:t>
            </a:r>
            <a:r>
              <a:rPr lang="en-US" sz="2200" dirty="0" smtClean="0">
                <a:solidFill>
                  <a:schemeClr val="accent1">
                    <a:lumMod val="50000"/>
                  </a:schemeClr>
                </a:solidFill>
              </a:rPr>
              <a:t> cloud environment</a:t>
            </a:r>
            <a:endParaRPr lang="en-US" sz="2200" dirty="0">
              <a:solidFill>
                <a:schemeClr val="accent1">
                  <a:lumMod val="50000"/>
                </a:schemeClr>
              </a:solidFill>
            </a:endParaRPr>
          </a:p>
        </p:txBody>
      </p:sp>
      <p:sp>
        <p:nvSpPr>
          <p:cNvPr id="4" name="ZoneTexte 3"/>
          <p:cNvSpPr txBox="1"/>
          <p:nvPr/>
        </p:nvSpPr>
        <p:spPr>
          <a:xfrm>
            <a:off x="683924" y="332656"/>
            <a:ext cx="5688632"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2800" dirty="0" smtClean="0"/>
              <a:t>Cloud Gaming Framework</a:t>
            </a:r>
            <a:endParaRPr lang="en-US" sz="2800" dirty="0"/>
          </a:p>
        </p:txBody>
      </p:sp>
    </p:spTree>
    <p:extLst>
      <p:ext uri="{BB962C8B-B14F-4D97-AF65-F5344CB8AC3E}">
        <p14:creationId xmlns:p14="http://schemas.microsoft.com/office/powerpoint/2010/main" val="36356594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899592" y="1256355"/>
            <a:ext cx="7056784" cy="48320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pitchFamily="2" charset="2"/>
              <a:buChar char="Ø"/>
            </a:pPr>
            <a:r>
              <a:rPr lang="en-US" sz="2800" b="1" dirty="0" smtClean="0">
                <a:solidFill>
                  <a:schemeClr val="accent1">
                    <a:lumMod val="50000"/>
                  </a:schemeClr>
                </a:solidFill>
              </a:rPr>
              <a:t>Cloud Gaming?</a:t>
            </a:r>
          </a:p>
          <a:p>
            <a:pPr marL="285750" indent="-285750">
              <a:buFont typeface="Wingdings" panose="05000000000000000000" pitchFamily="2" charset="2"/>
              <a:buChar char="Ø"/>
            </a:pPr>
            <a:endParaRPr lang="en-US" sz="2800" b="1" dirty="0">
              <a:solidFill>
                <a:schemeClr val="accent1">
                  <a:lumMod val="50000"/>
                </a:schemeClr>
              </a:solidFill>
            </a:endParaRPr>
          </a:p>
          <a:p>
            <a:pPr marL="285750" indent="-285750">
              <a:buFont typeface="Wingdings" panose="05000000000000000000" pitchFamily="2" charset="2"/>
              <a:buChar char="Ø"/>
            </a:pPr>
            <a:r>
              <a:rPr lang="en-US" sz="2800" b="1" dirty="0" smtClean="0">
                <a:solidFill>
                  <a:schemeClr val="accent1">
                    <a:lumMod val="50000"/>
                  </a:schemeClr>
                </a:solidFill>
              </a:rPr>
              <a:t>Benefits</a:t>
            </a:r>
          </a:p>
          <a:p>
            <a:endParaRPr lang="en-US" sz="2800" b="1" dirty="0" smtClean="0">
              <a:solidFill>
                <a:schemeClr val="accent1">
                  <a:lumMod val="50000"/>
                </a:schemeClr>
              </a:solidFill>
            </a:endParaRPr>
          </a:p>
          <a:p>
            <a:pPr marL="285750" indent="-285750">
              <a:buFont typeface="Wingdings" panose="05000000000000000000" pitchFamily="2" charset="2"/>
              <a:buChar char="Ø"/>
            </a:pPr>
            <a:r>
              <a:rPr lang="en-US" sz="2800" b="1" dirty="0" smtClean="0">
                <a:solidFill>
                  <a:schemeClr val="accent1">
                    <a:lumMod val="50000"/>
                  </a:schemeClr>
                </a:solidFill>
              </a:rPr>
              <a:t>Issues and Challenges</a:t>
            </a:r>
          </a:p>
          <a:p>
            <a:endParaRPr lang="en-US" sz="2800" b="1" dirty="0">
              <a:solidFill>
                <a:schemeClr val="accent1">
                  <a:lumMod val="50000"/>
                </a:schemeClr>
              </a:solidFill>
            </a:endParaRPr>
          </a:p>
          <a:p>
            <a:pPr marL="285750" indent="-285750">
              <a:buFont typeface="Wingdings" panose="05000000000000000000" pitchFamily="2" charset="2"/>
              <a:buChar char="Ø"/>
            </a:pPr>
            <a:r>
              <a:rPr lang="en-US" sz="2800" b="1" dirty="0" smtClean="0">
                <a:solidFill>
                  <a:schemeClr val="accent1">
                    <a:lumMod val="50000"/>
                  </a:schemeClr>
                </a:solidFill>
              </a:rPr>
              <a:t>Cloud Gaming Framework</a:t>
            </a:r>
          </a:p>
          <a:p>
            <a:endParaRPr lang="en-US" sz="2800" b="1" dirty="0">
              <a:solidFill>
                <a:schemeClr val="accent1">
                  <a:lumMod val="50000"/>
                </a:schemeClr>
              </a:solidFill>
            </a:endParaRPr>
          </a:p>
          <a:p>
            <a:pPr marL="285750" indent="-285750">
              <a:buFont typeface="Wingdings" panose="05000000000000000000" pitchFamily="2" charset="2"/>
              <a:buChar char="Ø"/>
            </a:pPr>
            <a:r>
              <a:rPr lang="en-US" sz="2800" b="1" dirty="0" smtClean="0">
                <a:solidFill>
                  <a:schemeClr val="bg2">
                    <a:lumMod val="50000"/>
                  </a:schemeClr>
                </a:solidFill>
              </a:rPr>
              <a:t>   Real World Performance: </a:t>
            </a:r>
            <a:r>
              <a:rPr lang="en-US" sz="2800" b="1" dirty="0" err="1" smtClean="0">
                <a:solidFill>
                  <a:schemeClr val="bg2">
                    <a:lumMod val="50000"/>
                  </a:schemeClr>
                </a:solidFill>
              </a:rPr>
              <a:t>Onlive</a:t>
            </a:r>
            <a:endParaRPr lang="en-US" sz="2800" b="1" dirty="0" smtClean="0">
              <a:solidFill>
                <a:schemeClr val="bg2">
                  <a:lumMod val="50000"/>
                </a:schemeClr>
              </a:solidFill>
            </a:endParaRPr>
          </a:p>
          <a:p>
            <a:pPr marL="285750" indent="-285750">
              <a:buFont typeface="Wingdings" panose="05000000000000000000" pitchFamily="2" charset="2"/>
              <a:buChar char="Ø"/>
            </a:pPr>
            <a:endParaRPr lang="en-US" sz="2800" b="1" dirty="0">
              <a:solidFill>
                <a:schemeClr val="accent1">
                  <a:lumMod val="50000"/>
                </a:schemeClr>
              </a:solidFill>
            </a:endParaRPr>
          </a:p>
          <a:p>
            <a:pPr marL="285750" indent="-285750">
              <a:buFont typeface="Wingdings" panose="05000000000000000000" pitchFamily="2" charset="2"/>
              <a:buChar char="Ø"/>
            </a:pPr>
            <a:r>
              <a:rPr lang="en-US" sz="2800" b="1" dirty="0" smtClean="0">
                <a:solidFill>
                  <a:schemeClr val="accent1">
                    <a:lumMod val="50000"/>
                  </a:schemeClr>
                </a:solidFill>
              </a:rPr>
              <a:t>Conclusion</a:t>
            </a:r>
          </a:p>
        </p:txBody>
      </p:sp>
    </p:spTree>
    <p:extLst>
      <p:ext uri="{BB962C8B-B14F-4D97-AF65-F5344CB8AC3E}">
        <p14:creationId xmlns:p14="http://schemas.microsoft.com/office/powerpoint/2010/main" val="33052675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PC-Z510\Pictures\clou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95005" y="-414124"/>
            <a:ext cx="2540000" cy="2540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au 4"/>
          <p:cNvGraphicFramePr>
            <a:graphicFrameLocks noGrp="1"/>
          </p:cNvGraphicFramePr>
          <p:nvPr>
            <p:extLst>
              <p:ext uri="{D42A27DB-BD31-4B8C-83A1-F6EECF244321}">
                <p14:modId xmlns:p14="http://schemas.microsoft.com/office/powerpoint/2010/main" val="1114963459"/>
              </p:ext>
            </p:extLst>
          </p:nvPr>
        </p:nvGraphicFramePr>
        <p:xfrm>
          <a:off x="464202" y="3789040"/>
          <a:ext cx="8470802" cy="2304256"/>
        </p:xfrm>
        <a:graphic>
          <a:graphicData uri="http://schemas.openxmlformats.org/drawingml/2006/table">
            <a:tbl>
              <a:tblPr firstRow="1" bandRow="1">
                <a:tableStyleId>{5C22544A-7EE6-4342-B048-85BDC9FD1C3A}</a:tableStyleId>
              </a:tblPr>
              <a:tblGrid>
                <a:gridCol w="4235401"/>
                <a:gridCol w="4235401"/>
              </a:tblGrid>
              <a:tr h="465958">
                <a:tc>
                  <a:txBody>
                    <a:bodyPr/>
                    <a:lstStyle/>
                    <a:p>
                      <a:r>
                        <a:rPr lang="en-US" sz="2400" dirty="0" smtClean="0"/>
                        <a:t>Local System</a:t>
                      </a:r>
                      <a:endParaRPr lang="en-US" sz="2400" dirty="0"/>
                    </a:p>
                  </a:txBody>
                  <a:tcPr/>
                </a:tc>
                <a:tc>
                  <a:txBody>
                    <a:bodyPr/>
                    <a:lstStyle/>
                    <a:p>
                      <a:r>
                        <a:rPr lang="en-US" sz="2400" dirty="0" err="1" smtClean="0"/>
                        <a:t>Onlive</a:t>
                      </a:r>
                      <a:r>
                        <a:rPr lang="en-US" sz="2400" dirty="0" smtClean="0"/>
                        <a:t> Thin Client</a:t>
                      </a:r>
                      <a:endParaRPr lang="en-US" sz="2400" dirty="0"/>
                    </a:p>
                  </a:txBody>
                  <a:tcPr/>
                </a:tc>
              </a:tr>
              <a:tr h="1838298">
                <a:tc>
                  <a:txBody>
                    <a:bodyPr/>
                    <a:lstStyle/>
                    <a:p>
                      <a:r>
                        <a:rPr lang="en-US" sz="2200" dirty="0" smtClean="0"/>
                        <a:t>-AMD 7750 dual core processor </a:t>
                      </a:r>
                    </a:p>
                    <a:p>
                      <a:r>
                        <a:rPr lang="en-US" sz="2200" dirty="0" smtClean="0"/>
                        <a:t>-4 </a:t>
                      </a:r>
                      <a:r>
                        <a:rPr lang="en-US" sz="2200" dirty="0" err="1" smtClean="0"/>
                        <a:t>Gbytes</a:t>
                      </a:r>
                      <a:r>
                        <a:rPr lang="en-US" sz="2200" dirty="0" smtClean="0"/>
                        <a:t> of RAM</a:t>
                      </a:r>
                    </a:p>
                    <a:p>
                      <a:r>
                        <a:rPr lang="en-US" sz="2200" dirty="0" smtClean="0"/>
                        <a:t>-1Tbyte 7200 RPM hard drive</a:t>
                      </a:r>
                    </a:p>
                    <a:p>
                      <a:r>
                        <a:rPr lang="en-US" sz="2200" dirty="0" smtClean="0"/>
                        <a:t>- AMD Radeon 3850 GPU</a:t>
                      </a:r>
                    </a:p>
                    <a:p>
                      <a:endParaRPr lang="en-US" dirty="0"/>
                    </a:p>
                  </a:txBody>
                  <a:tcPr/>
                </a:tc>
                <a:tc>
                  <a:txBody>
                    <a:bodyPr/>
                    <a:lstStyle/>
                    <a:p>
                      <a:r>
                        <a:rPr lang="en-US" sz="2200" dirty="0" smtClean="0"/>
                        <a:t>-</a:t>
                      </a:r>
                      <a:r>
                        <a:rPr lang="en-US" sz="2200" baseline="0" dirty="0" smtClean="0"/>
                        <a:t> </a:t>
                      </a:r>
                      <a:r>
                        <a:rPr lang="en-US" sz="2200" dirty="0" smtClean="0"/>
                        <a:t> Wired connection</a:t>
                      </a:r>
                    </a:p>
                    <a:p>
                      <a:pPr marL="285750" indent="-285750">
                        <a:buFontTx/>
                        <a:buChar char="-"/>
                      </a:pPr>
                      <a:r>
                        <a:rPr lang="en-US" sz="2200" baseline="0" dirty="0" smtClean="0"/>
                        <a:t>Max speed 25Mb/s  download</a:t>
                      </a:r>
                    </a:p>
                    <a:p>
                      <a:pPr marL="285750" indent="-285750">
                        <a:buFontTx/>
                        <a:buChar char="-"/>
                      </a:pPr>
                      <a:r>
                        <a:rPr lang="en-US" sz="2200" dirty="0" smtClean="0"/>
                        <a:t>Max speed 3Mb/s upload</a:t>
                      </a:r>
                    </a:p>
                    <a:p>
                      <a:pPr marL="285750" indent="-285750">
                        <a:buFontTx/>
                        <a:buChar char="-"/>
                      </a:pPr>
                      <a:endParaRPr lang="en-US" dirty="0"/>
                    </a:p>
                  </a:txBody>
                  <a:tcPr/>
                </a:tc>
              </a:tr>
            </a:tbl>
          </a:graphicData>
        </a:graphic>
      </p:graphicFrame>
      <p:sp>
        <p:nvSpPr>
          <p:cNvPr id="6" name="ZoneTexte 5"/>
          <p:cNvSpPr txBox="1"/>
          <p:nvPr/>
        </p:nvSpPr>
        <p:spPr>
          <a:xfrm>
            <a:off x="683924" y="332656"/>
            <a:ext cx="5688632"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2800" dirty="0"/>
              <a:t>Real World Performance: </a:t>
            </a:r>
            <a:r>
              <a:rPr lang="en-US" sz="2800" dirty="0" err="1" smtClean="0"/>
              <a:t>Onlive</a:t>
            </a:r>
            <a:endParaRPr lang="en-US" sz="2800" dirty="0"/>
          </a:p>
        </p:txBody>
      </p:sp>
      <p:sp>
        <p:nvSpPr>
          <p:cNvPr id="7" name="ZoneTexte 6"/>
          <p:cNvSpPr txBox="1"/>
          <p:nvPr/>
        </p:nvSpPr>
        <p:spPr>
          <a:xfrm>
            <a:off x="464205" y="908720"/>
            <a:ext cx="7200800" cy="2616101"/>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solidFill>
                  <a:schemeClr val="accent1">
                    <a:lumMod val="50000"/>
                  </a:schemeClr>
                </a:solidFill>
              </a:rPr>
              <a:t>Game: Batman </a:t>
            </a:r>
            <a:r>
              <a:rPr lang="en-US" sz="2400" dirty="0" err="1">
                <a:solidFill>
                  <a:schemeClr val="accent1">
                    <a:lumMod val="50000"/>
                  </a:schemeClr>
                </a:solidFill>
              </a:rPr>
              <a:t>Arkham</a:t>
            </a:r>
            <a:r>
              <a:rPr lang="en-US" sz="2400" dirty="0">
                <a:solidFill>
                  <a:schemeClr val="accent1">
                    <a:lumMod val="50000"/>
                  </a:schemeClr>
                </a:solidFill>
              </a:rPr>
              <a:t> </a:t>
            </a:r>
            <a:r>
              <a:rPr lang="en-US" sz="2400" dirty="0" smtClean="0">
                <a:solidFill>
                  <a:schemeClr val="accent1">
                    <a:lumMod val="50000"/>
                  </a:schemeClr>
                </a:solidFill>
              </a:rPr>
              <a:t>Asylum</a:t>
            </a:r>
          </a:p>
          <a:p>
            <a:pPr marL="285750" indent="-285750">
              <a:buFont typeface="Arial" panose="020B0604020202020204" pitchFamily="34" charset="0"/>
              <a:buChar char="•"/>
            </a:pPr>
            <a:endParaRPr lang="en-US" sz="2400" dirty="0">
              <a:solidFill>
                <a:schemeClr val="accent1">
                  <a:lumMod val="50000"/>
                </a:schemeClr>
              </a:solidFill>
            </a:endParaRPr>
          </a:p>
          <a:p>
            <a:pPr marL="285750" indent="-285750">
              <a:buFont typeface="Arial" panose="020B0604020202020204" pitchFamily="34" charset="0"/>
              <a:buChar char="•"/>
            </a:pPr>
            <a:r>
              <a:rPr lang="en-US" sz="2400" dirty="0" smtClean="0">
                <a:solidFill>
                  <a:schemeClr val="accent1">
                    <a:lumMod val="50000"/>
                  </a:schemeClr>
                </a:solidFill>
              </a:rPr>
              <a:t>Metrics:</a:t>
            </a:r>
          </a:p>
          <a:p>
            <a:r>
              <a:rPr lang="en-US" sz="2200" dirty="0" smtClean="0">
                <a:solidFill>
                  <a:schemeClr val="accent1">
                    <a:lumMod val="50000"/>
                  </a:schemeClr>
                </a:solidFill>
              </a:rPr>
              <a:t>	- Interaction delay</a:t>
            </a:r>
          </a:p>
          <a:p>
            <a:r>
              <a:rPr lang="en-US" sz="2200" dirty="0">
                <a:solidFill>
                  <a:schemeClr val="accent1">
                    <a:lumMod val="50000"/>
                  </a:schemeClr>
                </a:solidFill>
              </a:rPr>
              <a:t>	</a:t>
            </a:r>
            <a:r>
              <a:rPr lang="en-US" sz="2200" dirty="0" smtClean="0">
                <a:solidFill>
                  <a:schemeClr val="accent1">
                    <a:lumMod val="50000"/>
                  </a:schemeClr>
                </a:solidFill>
              </a:rPr>
              <a:t>- Image quality</a:t>
            </a:r>
          </a:p>
          <a:p>
            <a:pPr marL="285750" indent="-285750">
              <a:buFont typeface="Arial" panose="020B0604020202020204" pitchFamily="34" charset="0"/>
              <a:buChar char="•"/>
            </a:pPr>
            <a:endParaRPr lang="en-US" sz="2400" dirty="0">
              <a:solidFill>
                <a:schemeClr val="accent1">
                  <a:lumMod val="50000"/>
                </a:schemeClr>
              </a:solidFill>
            </a:endParaRPr>
          </a:p>
          <a:p>
            <a:pPr marL="285750" indent="-285750">
              <a:buFont typeface="Arial" panose="020B0604020202020204" pitchFamily="34" charset="0"/>
              <a:buChar char="•"/>
            </a:pPr>
            <a:r>
              <a:rPr lang="en-US" sz="2400" dirty="0" smtClean="0">
                <a:solidFill>
                  <a:schemeClr val="accent1">
                    <a:lumMod val="50000"/>
                  </a:schemeClr>
                </a:solidFill>
              </a:rPr>
              <a:t>Consistent Hardware for all experiment</a:t>
            </a:r>
          </a:p>
        </p:txBody>
      </p:sp>
    </p:spTree>
    <p:extLst>
      <p:ext uri="{BB962C8B-B14F-4D97-AF65-F5344CB8AC3E}">
        <p14:creationId xmlns:p14="http://schemas.microsoft.com/office/powerpoint/2010/main" val="21305904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PC-Z510\Pictures\clou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4248" y="-675734"/>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p:cNvSpPr txBox="1"/>
          <p:nvPr/>
        </p:nvSpPr>
        <p:spPr>
          <a:xfrm>
            <a:off x="94153" y="890374"/>
            <a:ext cx="9125896" cy="7448193"/>
          </a:xfrm>
          <a:prstGeom prst="rect">
            <a:avLst/>
          </a:prstGeom>
          <a:noFill/>
        </p:spPr>
        <p:txBody>
          <a:bodyPr wrap="none" rtlCol="0">
            <a:spAutoFit/>
          </a:bodyPr>
          <a:lstStyle/>
          <a:p>
            <a:pPr marL="342900" indent="-342900">
              <a:buFont typeface="Arial" panose="020B0604020202020204" pitchFamily="34" charset="0"/>
              <a:buChar char="•"/>
            </a:pPr>
            <a:r>
              <a:rPr lang="en-US" sz="2400" dirty="0" smtClean="0">
                <a:solidFill>
                  <a:schemeClr val="accent1">
                    <a:lumMod val="50000"/>
                  </a:schemeClr>
                </a:solidFill>
              </a:rPr>
              <a:t>install </a:t>
            </a:r>
            <a:r>
              <a:rPr lang="en-US" sz="2400" dirty="0">
                <a:solidFill>
                  <a:schemeClr val="accent1">
                    <a:lumMod val="50000"/>
                  </a:schemeClr>
                </a:solidFill>
              </a:rPr>
              <a:t>and configure our test system with a video card </a:t>
            </a:r>
            <a:r>
              <a:rPr lang="en-US" sz="2400" dirty="0" smtClean="0">
                <a:solidFill>
                  <a:schemeClr val="accent1">
                    <a:lumMod val="50000"/>
                  </a:schemeClr>
                </a:solidFill>
              </a:rPr>
              <a:t>tuning</a:t>
            </a:r>
          </a:p>
          <a:p>
            <a:r>
              <a:rPr lang="en-US" sz="2400" dirty="0" smtClean="0">
                <a:solidFill>
                  <a:schemeClr val="accent1">
                    <a:lumMod val="50000"/>
                  </a:schemeClr>
                </a:solidFill>
              </a:rPr>
              <a:t>    software, MSI afterburner</a:t>
            </a:r>
          </a:p>
          <a:p>
            <a:pPr marL="342900" indent="-342900">
              <a:buFont typeface="Arial" panose="020B0604020202020204" pitchFamily="34" charset="0"/>
              <a:buChar char="•"/>
            </a:pPr>
            <a:endParaRPr lang="en-US" sz="2400" dirty="0">
              <a:solidFill>
                <a:schemeClr val="accent1">
                  <a:lumMod val="50000"/>
                </a:schemeClr>
              </a:solidFill>
            </a:endParaRPr>
          </a:p>
          <a:p>
            <a:pPr marL="342900" indent="-342900">
              <a:buFont typeface="Arial" panose="020B0604020202020204" pitchFamily="34" charset="0"/>
              <a:buChar char="•"/>
            </a:pPr>
            <a:r>
              <a:rPr lang="en-US" sz="2400" dirty="0" smtClean="0">
                <a:solidFill>
                  <a:schemeClr val="accent1">
                    <a:lumMod val="50000"/>
                  </a:schemeClr>
                </a:solidFill>
              </a:rPr>
              <a:t>Configure the screen </a:t>
            </a:r>
            <a:r>
              <a:rPr lang="en-US" sz="2400" dirty="0">
                <a:solidFill>
                  <a:schemeClr val="accent1">
                    <a:lumMod val="50000"/>
                  </a:schemeClr>
                </a:solidFill>
              </a:rPr>
              <a:t>capture software to begin recording </a:t>
            </a:r>
            <a:r>
              <a:rPr lang="en-US" sz="2400" dirty="0" smtClean="0">
                <a:solidFill>
                  <a:schemeClr val="accent1">
                    <a:lumMod val="50000"/>
                  </a:schemeClr>
                </a:solidFill>
              </a:rPr>
              <a:t>at</a:t>
            </a:r>
          </a:p>
          <a:p>
            <a:r>
              <a:rPr lang="en-US" sz="2400" dirty="0" smtClean="0">
                <a:solidFill>
                  <a:schemeClr val="accent1">
                    <a:lumMod val="50000"/>
                  </a:schemeClr>
                </a:solidFill>
              </a:rPr>
              <a:t> </a:t>
            </a:r>
            <a:r>
              <a:rPr lang="en-US" sz="2400" dirty="0">
                <a:solidFill>
                  <a:schemeClr val="accent1">
                    <a:lumMod val="50000"/>
                  </a:schemeClr>
                </a:solidFill>
              </a:rPr>
              <a:t>100 </a:t>
            </a:r>
            <a:r>
              <a:rPr lang="en-US" sz="2400" dirty="0" smtClean="0">
                <a:solidFill>
                  <a:schemeClr val="accent1">
                    <a:lumMod val="50000"/>
                  </a:schemeClr>
                </a:solidFill>
              </a:rPr>
              <a:t>frames/s When pressing Z (Zoom Vision)</a:t>
            </a:r>
          </a:p>
          <a:p>
            <a:endParaRPr lang="en-US" sz="2200" dirty="0"/>
          </a:p>
          <a:p>
            <a:pPr marL="342900" indent="-342900">
              <a:buFont typeface="Arial" panose="020B0604020202020204" pitchFamily="34" charset="0"/>
              <a:buChar char="•"/>
            </a:pPr>
            <a:r>
              <a:rPr lang="en-US" sz="2400" dirty="0" smtClean="0">
                <a:solidFill>
                  <a:schemeClr val="accent1">
                    <a:lumMod val="50000"/>
                  </a:schemeClr>
                </a:solidFill>
              </a:rPr>
              <a:t>Interaction delay = number of frames * 10ms </a:t>
            </a:r>
          </a:p>
          <a:p>
            <a:pPr marL="342900" indent="-342900">
              <a:buFont typeface="Arial" panose="020B0604020202020204" pitchFamily="34" charset="0"/>
              <a:buChar char="•"/>
            </a:pPr>
            <a:endParaRPr lang="en-US" sz="2400" dirty="0">
              <a:solidFill>
                <a:schemeClr val="accent1">
                  <a:lumMod val="50000"/>
                </a:schemeClr>
              </a:solidFill>
            </a:endParaRPr>
          </a:p>
          <a:p>
            <a:pPr marL="342900" indent="-342900">
              <a:buFont typeface="Arial" panose="020B0604020202020204" pitchFamily="34" charset="0"/>
              <a:buChar char="•"/>
            </a:pPr>
            <a:r>
              <a:rPr lang="en-US" sz="2400" dirty="0" smtClean="0">
                <a:solidFill>
                  <a:schemeClr val="accent1">
                    <a:lumMod val="50000"/>
                  </a:schemeClr>
                </a:solidFill>
              </a:rPr>
              <a:t>Minimize the use of CPU for recording:</a:t>
            </a:r>
          </a:p>
          <a:p>
            <a:r>
              <a:rPr lang="en-US" sz="2200" dirty="0" smtClean="0">
                <a:solidFill>
                  <a:schemeClr val="accent1">
                    <a:lumMod val="50000"/>
                  </a:schemeClr>
                </a:solidFill>
              </a:rPr>
              <a:t>	-Resize </a:t>
            </a:r>
            <a:r>
              <a:rPr lang="en-US" sz="2200" dirty="0">
                <a:solidFill>
                  <a:schemeClr val="accent1">
                    <a:lumMod val="50000"/>
                  </a:schemeClr>
                </a:solidFill>
              </a:rPr>
              <a:t>the frame to 1/4 of the original image </a:t>
            </a:r>
            <a:r>
              <a:rPr lang="en-US" sz="2200" dirty="0" smtClean="0">
                <a:solidFill>
                  <a:schemeClr val="accent1">
                    <a:lumMod val="50000"/>
                  </a:schemeClr>
                </a:solidFill>
              </a:rPr>
              <a:t>resolution</a:t>
            </a:r>
          </a:p>
          <a:p>
            <a:r>
              <a:rPr lang="en-US" sz="2200" dirty="0" smtClean="0">
                <a:solidFill>
                  <a:schemeClr val="accent1">
                    <a:lumMod val="50000"/>
                  </a:schemeClr>
                </a:solidFill>
              </a:rPr>
              <a:t>	-Apply </a:t>
            </a:r>
            <a:r>
              <a:rPr lang="en-US" sz="2200" dirty="0">
                <a:solidFill>
                  <a:schemeClr val="accent1">
                    <a:lumMod val="50000"/>
                  </a:schemeClr>
                </a:solidFill>
              </a:rPr>
              <a:t>Motion JPEG compression before writing to the </a:t>
            </a:r>
            <a:r>
              <a:rPr lang="en-US" sz="2200" dirty="0" smtClean="0">
                <a:solidFill>
                  <a:schemeClr val="accent1">
                    <a:lumMod val="50000"/>
                  </a:schemeClr>
                </a:solidFill>
              </a:rPr>
              <a:t>disk</a:t>
            </a:r>
          </a:p>
          <a:p>
            <a:endParaRPr lang="en-US" sz="2200" dirty="0"/>
          </a:p>
          <a:p>
            <a:pPr marL="342900" indent="-342900">
              <a:buFont typeface="Arial" panose="020B0604020202020204" pitchFamily="34" charset="0"/>
              <a:buChar char="•"/>
            </a:pPr>
            <a:r>
              <a:rPr lang="en-US" sz="2400" dirty="0" smtClean="0">
                <a:solidFill>
                  <a:schemeClr val="accent1">
                    <a:lumMod val="50000"/>
                  </a:schemeClr>
                </a:solidFill>
              </a:rPr>
              <a:t>Network latencies:</a:t>
            </a:r>
          </a:p>
          <a:p>
            <a:r>
              <a:rPr lang="en-US" sz="2200" dirty="0"/>
              <a:t>	</a:t>
            </a:r>
            <a:r>
              <a:rPr lang="en-US" sz="2200" dirty="0" smtClean="0">
                <a:solidFill>
                  <a:schemeClr val="accent1">
                    <a:lumMod val="50000"/>
                  </a:schemeClr>
                </a:solidFill>
              </a:rPr>
              <a:t>-</a:t>
            </a:r>
            <a:r>
              <a:rPr lang="en-US" sz="2200" dirty="0">
                <a:solidFill>
                  <a:schemeClr val="accent1">
                    <a:lumMod val="50000"/>
                  </a:schemeClr>
                </a:solidFill>
              </a:rPr>
              <a:t>S</a:t>
            </a:r>
            <a:r>
              <a:rPr lang="en-US" sz="2200" dirty="0" smtClean="0">
                <a:solidFill>
                  <a:schemeClr val="accent1">
                    <a:lumMod val="50000"/>
                  </a:schemeClr>
                </a:solidFill>
              </a:rPr>
              <a:t>oftware </a:t>
            </a:r>
            <a:r>
              <a:rPr lang="en-US" sz="2200" dirty="0">
                <a:solidFill>
                  <a:schemeClr val="accent1">
                    <a:lumMod val="50000"/>
                  </a:schemeClr>
                </a:solidFill>
              </a:rPr>
              <a:t>Linux router between </a:t>
            </a:r>
            <a:r>
              <a:rPr lang="en-US" sz="2200" dirty="0" smtClean="0">
                <a:solidFill>
                  <a:schemeClr val="accent1">
                    <a:lumMod val="50000"/>
                  </a:schemeClr>
                </a:solidFill>
              </a:rPr>
              <a:t>the </a:t>
            </a:r>
            <a:r>
              <a:rPr lang="en-US" sz="2200" dirty="0">
                <a:solidFill>
                  <a:schemeClr val="accent1">
                    <a:lumMod val="50000"/>
                  </a:schemeClr>
                </a:solidFill>
              </a:rPr>
              <a:t>test system and </a:t>
            </a:r>
            <a:r>
              <a:rPr lang="en-US" sz="2200" dirty="0" smtClean="0">
                <a:solidFill>
                  <a:schemeClr val="accent1">
                    <a:lumMod val="50000"/>
                  </a:schemeClr>
                </a:solidFill>
              </a:rPr>
              <a:t>Internet</a:t>
            </a:r>
          </a:p>
          <a:p>
            <a:r>
              <a:rPr lang="en-US" sz="2200" dirty="0" smtClean="0">
                <a:solidFill>
                  <a:schemeClr val="accent1">
                    <a:lumMod val="50000"/>
                  </a:schemeClr>
                </a:solidFill>
              </a:rPr>
              <a:t> 	connection (Linux </a:t>
            </a:r>
            <a:r>
              <a:rPr lang="en-US" sz="2200" dirty="0">
                <a:solidFill>
                  <a:schemeClr val="accent1">
                    <a:lumMod val="50000"/>
                  </a:schemeClr>
                </a:solidFill>
              </a:rPr>
              <a:t>network emulator </a:t>
            </a:r>
            <a:r>
              <a:rPr lang="en-US" sz="2200" dirty="0" err="1" smtClean="0">
                <a:solidFill>
                  <a:schemeClr val="accent1">
                    <a:lumMod val="50000"/>
                  </a:schemeClr>
                </a:solidFill>
              </a:rPr>
              <a:t>Netem</a:t>
            </a:r>
            <a:r>
              <a:rPr lang="en-US" sz="2200" dirty="0" smtClean="0">
                <a:solidFill>
                  <a:schemeClr val="accent1">
                    <a:lumMod val="50000"/>
                  </a:schemeClr>
                </a:solidFill>
              </a:rPr>
              <a:t>)</a:t>
            </a:r>
          </a:p>
          <a:p>
            <a:r>
              <a:rPr lang="en-US" sz="2200" dirty="0" smtClean="0">
                <a:solidFill>
                  <a:schemeClr val="accent1">
                    <a:lumMod val="50000"/>
                  </a:schemeClr>
                </a:solidFill>
              </a:rPr>
              <a:t>	-Average </a:t>
            </a:r>
            <a:r>
              <a:rPr lang="en-US" sz="2200" dirty="0">
                <a:solidFill>
                  <a:schemeClr val="accent1">
                    <a:lumMod val="50000"/>
                  </a:schemeClr>
                </a:solidFill>
              </a:rPr>
              <a:t>baseline network round-trip time (RTT) </a:t>
            </a:r>
            <a:r>
              <a:rPr lang="en-US" sz="2200" dirty="0" smtClean="0">
                <a:solidFill>
                  <a:schemeClr val="accent1">
                    <a:lumMod val="50000"/>
                  </a:schemeClr>
                </a:solidFill>
              </a:rPr>
              <a:t>around 30 </a:t>
            </a:r>
            <a:r>
              <a:rPr lang="en-US" sz="2200" dirty="0" err="1">
                <a:solidFill>
                  <a:schemeClr val="accent1">
                    <a:lumMod val="50000"/>
                  </a:schemeClr>
                </a:solidFill>
              </a:rPr>
              <a:t>ms</a:t>
            </a:r>
            <a:endParaRPr lang="en-US" sz="2200" dirty="0" smtClean="0">
              <a:solidFill>
                <a:schemeClr val="accent1">
                  <a:lumMod val="50000"/>
                </a:schemeClr>
              </a:solidFill>
            </a:endParaRPr>
          </a:p>
          <a:p>
            <a:endParaRPr lang="en-US" dirty="0" smtClean="0"/>
          </a:p>
          <a:p>
            <a:endParaRPr lang="en-US" dirty="0" smtClean="0"/>
          </a:p>
          <a:p>
            <a:endParaRPr lang="en-US" dirty="0" smtClean="0"/>
          </a:p>
          <a:p>
            <a:endParaRPr lang="en-US" dirty="0"/>
          </a:p>
          <a:p>
            <a:endParaRPr lang="en-US" dirty="0" smtClean="0"/>
          </a:p>
          <a:p>
            <a:endParaRPr lang="en-US" dirty="0"/>
          </a:p>
        </p:txBody>
      </p:sp>
      <p:sp>
        <p:nvSpPr>
          <p:cNvPr id="4" name="ZoneTexte 3"/>
          <p:cNvSpPr txBox="1"/>
          <p:nvPr/>
        </p:nvSpPr>
        <p:spPr>
          <a:xfrm>
            <a:off x="683924" y="332656"/>
            <a:ext cx="5976308"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dirty="0" smtClean="0">
                <a:solidFill>
                  <a:schemeClr val="accent1">
                    <a:lumMod val="50000"/>
                  </a:schemeClr>
                </a:solidFill>
              </a:rPr>
              <a:t>Measuring </a:t>
            </a:r>
            <a:r>
              <a:rPr lang="en-US" sz="2800" dirty="0">
                <a:solidFill>
                  <a:schemeClr val="accent1">
                    <a:lumMod val="50000"/>
                  </a:schemeClr>
                </a:solidFill>
              </a:rPr>
              <a:t>Interaction </a:t>
            </a:r>
            <a:r>
              <a:rPr lang="en-US" sz="2800" dirty="0" smtClean="0">
                <a:solidFill>
                  <a:schemeClr val="accent1">
                    <a:lumMod val="50000"/>
                  </a:schemeClr>
                </a:solidFill>
              </a:rPr>
              <a:t>delay</a:t>
            </a:r>
            <a:endParaRPr lang="en-US" sz="2800" dirty="0">
              <a:solidFill>
                <a:schemeClr val="accent1">
                  <a:lumMod val="50000"/>
                </a:schemeClr>
              </a:solidFill>
            </a:endParaRPr>
          </a:p>
        </p:txBody>
      </p:sp>
    </p:spTree>
    <p:extLst>
      <p:ext uri="{BB962C8B-B14F-4D97-AF65-F5344CB8AC3E}">
        <p14:creationId xmlns:p14="http://schemas.microsoft.com/office/powerpoint/2010/main" val="8925435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C-Z510\Pictures\clou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6176" y="-13645"/>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p:cNvSpPr txBox="1"/>
          <p:nvPr/>
        </p:nvSpPr>
        <p:spPr>
          <a:xfrm>
            <a:off x="899592" y="1256355"/>
            <a:ext cx="7056784" cy="48320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pitchFamily="2" charset="2"/>
              <a:buChar char="Ø"/>
            </a:pPr>
            <a:r>
              <a:rPr lang="en-US" sz="2800" b="1" dirty="0" smtClean="0">
                <a:solidFill>
                  <a:schemeClr val="bg2">
                    <a:lumMod val="50000"/>
                  </a:schemeClr>
                </a:solidFill>
              </a:rPr>
              <a:t>   Cloud Gaming?</a:t>
            </a:r>
          </a:p>
          <a:p>
            <a:pPr marL="285750" indent="-285750">
              <a:buFont typeface="Wingdings" panose="05000000000000000000" pitchFamily="2" charset="2"/>
              <a:buChar char="Ø"/>
            </a:pPr>
            <a:endParaRPr lang="en-US" sz="2800" b="1" dirty="0">
              <a:solidFill>
                <a:schemeClr val="accent1">
                  <a:lumMod val="50000"/>
                </a:schemeClr>
              </a:solidFill>
            </a:endParaRPr>
          </a:p>
          <a:p>
            <a:pPr marL="285750" indent="-285750">
              <a:buFont typeface="Wingdings" panose="05000000000000000000" pitchFamily="2" charset="2"/>
              <a:buChar char="Ø"/>
            </a:pPr>
            <a:r>
              <a:rPr lang="en-US" sz="2800" b="1" dirty="0" smtClean="0">
                <a:solidFill>
                  <a:schemeClr val="accent1">
                    <a:lumMod val="50000"/>
                  </a:schemeClr>
                </a:solidFill>
              </a:rPr>
              <a:t>Benefits</a:t>
            </a:r>
          </a:p>
          <a:p>
            <a:endParaRPr lang="en-US" sz="2800" b="1" dirty="0" smtClean="0">
              <a:solidFill>
                <a:schemeClr val="accent1">
                  <a:lumMod val="50000"/>
                </a:schemeClr>
              </a:solidFill>
            </a:endParaRPr>
          </a:p>
          <a:p>
            <a:pPr marL="285750" indent="-285750">
              <a:buFont typeface="Wingdings" panose="05000000000000000000" pitchFamily="2" charset="2"/>
              <a:buChar char="Ø"/>
            </a:pPr>
            <a:r>
              <a:rPr lang="en-US" sz="2800" b="1" dirty="0" smtClean="0">
                <a:solidFill>
                  <a:schemeClr val="accent1">
                    <a:lumMod val="50000"/>
                  </a:schemeClr>
                </a:solidFill>
              </a:rPr>
              <a:t>Issues and Challenges</a:t>
            </a:r>
          </a:p>
          <a:p>
            <a:endParaRPr lang="en-US" sz="2800" b="1" dirty="0">
              <a:solidFill>
                <a:schemeClr val="accent1">
                  <a:lumMod val="50000"/>
                </a:schemeClr>
              </a:solidFill>
            </a:endParaRPr>
          </a:p>
          <a:p>
            <a:pPr marL="285750" indent="-285750">
              <a:buFont typeface="Wingdings" panose="05000000000000000000" pitchFamily="2" charset="2"/>
              <a:buChar char="Ø"/>
            </a:pPr>
            <a:r>
              <a:rPr lang="en-US" sz="2800" b="1" dirty="0" smtClean="0">
                <a:solidFill>
                  <a:schemeClr val="accent1">
                    <a:lumMod val="50000"/>
                  </a:schemeClr>
                </a:solidFill>
              </a:rPr>
              <a:t>Cloud Gaming Framework</a:t>
            </a:r>
          </a:p>
          <a:p>
            <a:endParaRPr lang="en-US" sz="2800" b="1" dirty="0">
              <a:solidFill>
                <a:schemeClr val="accent1">
                  <a:lumMod val="50000"/>
                </a:schemeClr>
              </a:solidFill>
            </a:endParaRPr>
          </a:p>
          <a:p>
            <a:pPr marL="285750" indent="-285750">
              <a:buFont typeface="Wingdings" panose="05000000000000000000" pitchFamily="2" charset="2"/>
              <a:buChar char="Ø"/>
            </a:pPr>
            <a:r>
              <a:rPr lang="en-US" sz="2800" b="1" dirty="0" smtClean="0">
                <a:solidFill>
                  <a:schemeClr val="accent1">
                    <a:lumMod val="50000"/>
                  </a:schemeClr>
                </a:solidFill>
              </a:rPr>
              <a:t>Real World Performance: </a:t>
            </a:r>
            <a:r>
              <a:rPr lang="en-US" sz="2800" b="1" dirty="0" err="1" smtClean="0">
                <a:solidFill>
                  <a:schemeClr val="accent1">
                    <a:lumMod val="50000"/>
                  </a:schemeClr>
                </a:solidFill>
              </a:rPr>
              <a:t>Onlive</a:t>
            </a:r>
            <a:endParaRPr lang="en-US" sz="2800" b="1" dirty="0" smtClean="0">
              <a:solidFill>
                <a:schemeClr val="accent1">
                  <a:lumMod val="50000"/>
                </a:schemeClr>
              </a:solidFill>
            </a:endParaRPr>
          </a:p>
          <a:p>
            <a:pPr marL="285750" indent="-285750">
              <a:buFont typeface="Wingdings" panose="05000000000000000000" pitchFamily="2" charset="2"/>
              <a:buChar char="Ø"/>
            </a:pPr>
            <a:endParaRPr lang="en-US" sz="2800" b="1" dirty="0">
              <a:solidFill>
                <a:schemeClr val="accent1">
                  <a:lumMod val="50000"/>
                </a:schemeClr>
              </a:solidFill>
            </a:endParaRPr>
          </a:p>
          <a:p>
            <a:pPr marL="285750" indent="-285750">
              <a:buFont typeface="Wingdings" panose="05000000000000000000" pitchFamily="2" charset="2"/>
              <a:buChar char="Ø"/>
            </a:pPr>
            <a:r>
              <a:rPr lang="en-US" sz="2800" b="1" dirty="0" smtClean="0">
                <a:solidFill>
                  <a:schemeClr val="accent1">
                    <a:lumMod val="50000"/>
                  </a:schemeClr>
                </a:solidFill>
              </a:rPr>
              <a:t>Conclusion</a:t>
            </a:r>
          </a:p>
        </p:txBody>
      </p:sp>
    </p:spTree>
    <p:extLst>
      <p:ext uri="{BB962C8B-B14F-4D97-AF65-F5344CB8AC3E}">
        <p14:creationId xmlns:p14="http://schemas.microsoft.com/office/powerpoint/2010/main" val="30014773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PC-Z510\Pictures\cloud overhe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397" y="1484784"/>
            <a:ext cx="6475906" cy="2658021"/>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p:cNvSpPr txBox="1"/>
          <p:nvPr/>
        </p:nvSpPr>
        <p:spPr>
          <a:xfrm>
            <a:off x="323528" y="4437112"/>
            <a:ext cx="8111516" cy="2308324"/>
          </a:xfrm>
          <a:prstGeom prst="rect">
            <a:avLst/>
          </a:prstGeom>
          <a:noFill/>
        </p:spPr>
        <p:txBody>
          <a:bodyPr wrap="none" rtlCol="0">
            <a:spAutoFit/>
          </a:bodyPr>
          <a:lstStyle/>
          <a:p>
            <a:r>
              <a:rPr lang="en-US" sz="3600" dirty="0" smtClean="0">
                <a:solidFill>
                  <a:srgbClr val="00B050"/>
                </a:solidFill>
              </a:rPr>
              <a:t>+</a:t>
            </a:r>
            <a:r>
              <a:rPr lang="en-US" sz="2400" dirty="0" smtClean="0">
                <a:solidFill>
                  <a:schemeClr val="accent1">
                    <a:lumMod val="50000"/>
                  </a:schemeClr>
                </a:solidFill>
              </a:rPr>
              <a:t>  </a:t>
            </a:r>
            <a:r>
              <a:rPr lang="en-US" sz="2400" dirty="0" err="1" smtClean="0">
                <a:solidFill>
                  <a:schemeClr val="accent1">
                    <a:lumMod val="50000"/>
                  </a:schemeClr>
                </a:solidFill>
              </a:rPr>
              <a:t>Onlive</a:t>
            </a:r>
            <a:r>
              <a:rPr lang="en-US" sz="2400" dirty="0" smtClean="0">
                <a:solidFill>
                  <a:schemeClr val="accent1">
                    <a:lumMod val="50000"/>
                  </a:schemeClr>
                </a:solidFill>
              </a:rPr>
              <a:t> </a:t>
            </a:r>
            <a:r>
              <a:rPr lang="en-US" sz="2400" dirty="0">
                <a:solidFill>
                  <a:schemeClr val="accent1">
                    <a:lumMod val="50000"/>
                  </a:schemeClr>
                </a:solidFill>
              </a:rPr>
              <a:t>system manages to keep its interaction delay </a:t>
            </a:r>
            <a:endParaRPr lang="en-US" sz="2400" dirty="0" smtClean="0">
              <a:solidFill>
                <a:schemeClr val="accent1">
                  <a:lumMod val="50000"/>
                </a:schemeClr>
              </a:solidFill>
            </a:endParaRPr>
          </a:p>
          <a:p>
            <a:r>
              <a:rPr lang="en-US" sz="2400" dirty="0">
                <a:solidFill>
                  <a:schemeClr val="accent1">
                    <a:lumMod val="50000"/>
                  </a:schemeClr>
                </a:solidFill>
              </a:rPr>
              <a:t> </a:t>
            </a:r>
            <a:r>
              <a:rPr lang="en-US" sz="2400" dirty="0" smtClean="0">
                <a:solidFill>
                  <a:schemeClr val="accent1">
                    <a:lumMod val="50000"/>
                  </a:schemeClr>
                </a:solidFill>
              </a:rPr>
              <a:t>   below </a:t>
            </a:r>
            <a:r>
              <a:rPr lang="en-US" sz="2400" dirty="0">
                <a:solidFill>
                  <a:schemeClr val="accent1">
                    <a:lumMod val="50000"/>
                  </a:schemeClr>
                </a:solidFill>
              </a:rPr>
              <a:t>200 </a:t>
            </a:r>
            <a:r>
              <a:rPr lang="en-US" sz="2400" dirty="0" err="1" smtClean="0">
                <a:solidFill>
                  <a:schemeClr val="accent1">
                    <a:lumMod val="50000"/>
                  </a:schemeClr>
                </a:solidFill>
              </a:rPr>
              <a:t>ms.</a:t>
            </a:r>
            <a:endParaRPr lang="en-US" sz="2400" dirty="0" smtClean="0">
              <a:solidFill>
                <a:schemeClr val="accent1">
                  <a:lumMod val="50000"/>
                </a:schemeClr>
              </a:solidFill>
            </a:endParaRPr>
          </a:p>
          <a:p>
            <a:pPr marL="342900" indent="-342900">
              <a:buFont typeface="Arial" panose="020B0604020202020204" pitchFamily="34" charset="0"/>
              <a:buChar char="•"/>
            </a:pPr>
            <a:endParaRPr lang="en-US" sz="2400" dirty="0">
              <a:solidFill>
                <a:schemeClr val="accent1">
                  <a:lumMod val="50000"/>
                </a:schemeClr>
              </a:solidFill>
            </a:endParaRPr>
          </a:p>
          <a:p>
            <a:r>
              <a:rPr lang="en-US" sz="3600" dirty="0" smtClean="0">
                <a:solidFill>
                  <a:srgbClr val="FF0000"/>
                </a:solidFill>
              </a:rPr>
              <a:t>-  </a:t>
            </a:r>
            <a:r>
              <a:rPr lang="en-US" sz="2400" dirty="0" smtClean="0">
                <a:solidFill>
                  <a:schemeClr val="accent1">
                    <a:lumMod val="50000"/>
                  </a:schemeClr>
                </a:solidFill>
              </a:rPr>
              <a:t>It could </a:t>
            </a:r>
            <a:r>
              <a:rPr lang="en-US" sz="2400" dirty="0">
                <a:solidFill>
                  <a:schemeClr val="accent1">
                    <a:lumMod val="50000"/>
                  </a:schemeClr>
                </a:solidFill>
              </a:rPr>
              <a:t>not provide an interaction delay of less than </a:t>
            </a:r>
            <a:endParaRPr lang="en-US" sz="2400" dirty="0" smtClean="0">
              <a:solidFill>
                <a:schemeClr val="accent1">
                  <a:lumMod val="50000"/>
                </a:schemeClr>
              </a:solidFill>
            </a:endParaRPr>
          </a:p>
          <a:p>
            <a:r>
              <a:rPr lang="en-US" sz="2400" dirty="0">
                <a:solidFill>
                  <a:schemeClr val="accent1">
                    <a:lumMod val="50000"/>
                  </a:schemeClr>
                </a:solidFill>
              </a:rPr>
              <a:t> </a:t>
            </a:r>
            <a:r>
              <a:rPr lang="en-US" sz="2400" dirty="0" smtClean="0">
                <a:solidFill>
                  <a:schemeClr val="accent1">
                    <a:lumMod val="50000"/>
                  </a:schemeClr>
                </a:solidFill>
              </a:rPr>
              <a:t>   100 </a:t>
            </a:r>
            <a:r>
              <a:rPr lang="en-US" sz="2400" dirty="0" err="1" smtClean="0">
                <a:solidFill>
                  <a:schemeClr val="accent1">
                    <a:lumMod val="50000"/>
                  </a:schemeClr>
                </a:solidFill>
              </a:rPr>
              <a:t>ms.</a:t>
            </a:r>
            <a:endParaRPr lang="en-US" sz="2400" dirty="0">
              <a:solidFill>
                <a:schemeClr val="accent1">
                  <a:lumMod val="50000"/>
                </a:schemeClr>
              </a:solidFill>
            </a:endParaRPr>
          </a:p>
        </p:txBody>
      </p:sp>
      <p:sp>
        <p:nvSpPr>
          <p:cNvPr id="5" name="ZoneTexte 4"/>
          <p:cNvSpPr txBox="1"/>
          <p:nvPr/>
        </p:nvSpPr>
        <p:spPr>
          <a:xfrm>
            <a:off x="683924" y="332656"/>
            <a:ext cx="5976308"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dirty="0" smtClean="0">
                <a:solidFill>
                  <a:schemeClr val="accent1">
                    <a:lumMod val="50000"/>
                  </a:schemeClr>
                </a:solidFill>
              </a:rPr>
              <a:t>Measuring </a:t>
            </a:r>
            <a:r>
              <a:rPr lang="en-US" sz="2800" dirty="0">
                <a:solidFill>
                  <a:schemeClr val="accent1">
                    <a:lumMod val="50000"/>
                  </a:schemeClr>
                </a:solidFill>
              </a:rPr>
              <a:t>Interaction </a:t>
            </a:r>
            <a:r>
              <a:rPr lang="en-US" sz="2800" dirty="0" smtClean="0">
                <a:solidFill>
                  <a:schemeClr val="accent1">
                    <a:lumMod val="50000"/>
                  </a:schemeClr>
                </a:solidFill>
              </a:rPr>
              <a:t>delay</a:t>
            </a:r>
            <a:endParaRPr lang="en-US" sz="2800" dirty="0">
              <a:solidFill>
                <a:schemeClr val="accent1">
                  <a:lumMod val="50000"/>
                </a:schemeClr>
              </a:solidFill>
            </a:endParaRPr>
          </a:p>
        </p:txBody>
      </p:sp>
    </p:spTree>
    <p:extLst>
      <p:ext uri="{BB962C8B-B14F-4D97-AF65-F5344CB8AC3E}">
        <p14:creationId xmlns:p14="http://schemas.microsoft.com/office/powerpoint/2010/main" val="7508319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PC-Z510\Pictures\clou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6176" y="-13645"/>
            <a:ext cx="254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Users\PC-Z510\Pictures\interaction dela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2116" y="1172526"/>
            <a:ext cx="6144060" cy="5301358"/>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p:cNvSpPr txBox="1"/>
          <p:nvPr/>
        </p:nvSpPr>
        <p:spPr>
          <a:xfrm>
            <a:off x="683924" y="332656"/>
            <a:ext cx="5976308"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dirty="0" smtClean="0">
                <a:solidFill>
                  <a:schemeClr val="accent1">
                    <a:lumMod val="50000"/>
                  </a:schemeClr>
                </a:solidFill>
              </a:rPr>
              <a:t>Measuring </a:t>
            </a:r>
            <a:r>
              <a:rPr lang="en-US" sz="2800" dirty="0">
                <a:solidFill>
                  <a:schemeClr val="accent1">
                    <a:lumMod val="50000"/>
                  </a:schemeClr>
                </a:solidFill>
              </a:rPr>
              <a:t>Interaction </a:t>
            </a:r>
            <a:r>
              <a:rPr lang="en-US" sz="2800" dirty="0" smtClean="0">
                <a:solidFill>
                  <a:schemeClr val="accent1">
                    <a:lumMod val="50000"/>
                  </a:schemeClr>
                </a:solidFill>
              </a:rPr>
              <a:t>delay</a:t>
            </a:r>
            <a:endParaRPr lang="en-US" sz="2800" dirty="0">
              <a:solidFill>
                <a:schemeClr val="accent1">
                  <a:lumMod val="50000"/>
                </a:schemeClr>
              </a:solidFill>
            </a:endParaRPr>
          </a:p>
        </p:txBody>
      </p:sp>
    </p:spTree>
    <p:extLst>
      <p:ext uri="{BB962C8B-B14F-4D97-AF65-F5344CB8AC3E}">
        <p14:creationId xmlns:p14="http://schemas.microsoft.com/office/powerpoint/2010/main" val="25476630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53695" y="1109464"/>
            <a:ext cx="8775159" cy="5847755"/>
          </a:xfrm>
          <a:prstGeom prst="rect">
            <a:avLst/>
          </a:prstGeom>
          <a:noFill/>
        </p:spPr>
        <p:txBody>
          <a:bodyPr wrap="none" rtlCol="0">
            <a:spAutoFit/>
          </a:bodyPr>
          <a:lstStyle/>
          <a:p>
            <a:pPr marL="342900" indent="-342900">
              <a:buFont typeface="Wingdings" panose="05000000000000000000" pitchFamily="2" charset="2"/>
              <a:buChar char="v"/>
            </a:pPr>
            <a:r>
              <a:rPr lang="en-US" sz="2200" dirty="0" smtClean="0">
                <a:solidFill>
                  <a:schemeClr val="accent1">
                    <a:lumMod val="50000"/>
                  </a:schemeClr>
                </a:solidFill>
              </a:rPr>
              <a:t>Challenges:</a:t>
            </a:r>
            <a:endParaRPr lang="en-US" sz="2200" dirty="0">
              <a:solidFill>
                <a:schemeClr val="accent1">
                  <a:lumMod val="50000"/>
                </a:schemeClr>
              </a:solidFill>
            </a:endParaRPr>
          </a:p>
          <a:p>
            <a:pPr marL="342900" indent="-342900">
              <a:buFont typeface="Arial" panose="020B0604020202020204" pitchFamily="34" charset="0"/>
              <a:buChar char="•"/>
            </a:pPr>
            <a:r>
              <a:rPr lang="en-US" sz="2200" dirty="0" smtClean="0">
                <a:solidFill>
                  <a:schemeClr val="accent1">
                    <a:lumMod val="50000"/>
                  </a:schemeClr>
                </a:solidFill>
              </a:rPr>
              <a:t>the </a:t>
            </a:r>
            <a:r>
              <a:rPr lang="en-US" sz="2200" dirty="0">
                <a:solidFill>
                  <a:schemeClr val="accent1">
                    <a:lumMod val="50000"/>
                  </a:schemeClr>
                </a:solidFill>
              </a:rPr>
              <a:t>stream packets can hardly be directly captured and </a:t>
            </a:r>
            <a:r>
              <a:rPr lang="en-US" sz="2200" dirty="0" smtClean="0">
                <a:solidFill>
                  <a:schemeClr val="accent1">
                    <a:lumMod val="50000"/>
                  </a:schemeClr>
                </a:solidFill>
              </a:rPr>
              <a:t>analyzed</a:t>
            </a:r>
          </a:p>
          <a:p>
            <a:pPr marL="342900" indent="-342900">
              <a:buFont typeface="Arial" panose="020B0604020202020204" pitchFamily="34" charset="0"/>
              <a:buChar char="•"/>
            </a:pPr>
            <a:r>
              <a:rPr lang="en-US" sz="2200" dirty="0" err="1" smtClean="0">
                <a:solidFill>
                  <a:schemeClr val="accent1">
                    <a:lumMod val="50000"/>
                  </a:schemeClr>
                </a:solidFill>
              </a:rPr>
              <a:t>Onlive</a:t>
            </a:r>
            <a:r>
              <a:rPr lang="en-US" sz="2200" dirty="0" smtClean="0">
                <a:solidFill>
                  <a:schemeClr val="accent1">
                    <a:lumMod val="50000"/>
                  </a:schemeClr>
                </a:solidFill>
              </a:rPr>
              <a:t> </a:t>
            </a:r>
            <a:r>
              <a:rPr lang="en-US" sz="2200" dirty="0">
                <a:solidFill>
                  <a:schemeClr val="accent1">
                    <a:lumMod val="50000"/>
                  </a:schemeClr>
                </a:solidFill>
              </a:rPr>
              <a:t>is using a proprietary version </a:t>
            </a:r>
            <a:r>
              <a:rPr lang="en-US" sz="2200" dirty="0" smtClean="0">
                <a:solidFill>
                  <a:schemeClr val="accent1">
                    <a:lumMod val="50000"/>
                  </a:schemeClr>
                </a:solidFill>
              </a:rPr>
              <a:t>of RTP</a:t>
            </a:r>
          </a:p>
          <a:p>
            <a:endParaRPr lang="en-US" sz="2200" dirty="0">
              <a:solidFill>
                <a:schemeClr val="accent1">
                  <a:lumMod val="50000"/>
                </a:schemeClr>
              </a:solidFill>
            </a:endParaRPr>
          </a:p>
          <a:p>
            <a:pPr marL="342900" indent="-342900">
              <a:buFont typeface="Wingdings" panose="05000000000000000000" pitchFamily="2" charset="2"/>
              <a:buChar char="v"/>
            </a:pPr>
            <a:r>
              <a:rPr lang="en-US" sz="2200" dirty="0" smtClean="0">
                <a:solidFill>
                  <a:schemeClr val="accent1">
                    <a:lumMod val="50000"/>
                  </a:schemeClr>
                </a:solidFill>
              </a:rPr>
              <a:t>Methodology:</a:t>
            </a:r>
            <a:endParaRPr lang="en-US" sz="2200" dirty="0">
              <a:solidFill>
                <a:schemeClr val="accent1">
                  <a:lumMod val="50000"/>
                </a:schemeClr>
              </a:solidFill>
            </a:endParaRPr>
          </a:p>
          <a:p>
            <a:pPr marL="342900" indent="-342900">
              <a:buFont typeface="Arial" panose="020B0604020202020204" pitchFamily="34" charset="0"/>
              <a:buChar char="•"/>
            </a:pPr>
            <a:r>
              <a:rPr lang="en-US" sz="2200" dirty="0">
                <a:solidFill>
                  <a:schemeClr val="accent1">
                    <a:lumMod val="50000"/>
                  </a:schemeClr>
                </a:solidFill>
              </a:rPr>
              <a:t>Game : Batman </a:t>
            </a:r>
            <a:r>
              <a:rPr lang="en-US" sz="2200" dirty="0" err="1">
                <a:solidFill>
                  <a:schemeClr val="accent1">
                    <a:lumMod val="50000"/>
                  </a:schemeClr>
                </a:solidFill>
              </a:rPr>
              <a:t>Arkham</a:t>
            </a:r>
            <a:r>
              <a:rPr lang="en-US" sz="2200" dirty="0">
                <a:solidFill>
                  <a:schemeClr val="accent1">
                    <a:lumMod val="50000"/>
                  </a:schemeClr>
                </a:solidFill>
              </a:rPr>
              <a:t> </a:t>
            </a:r>
            <a:r>
              <a:rPr lang="en-US" sz="2200" dirty="0" smtClean="0">
                <a:solidFill>
                  <a:schemeClr val="accent1">
                    <a:lumMod val="50000"/>
                  </a:schemeClr>
                </a:solidFill>
              </a:rPr>
              <a:t>Asylum</a:t>
            </a:r>
          </a:p>
          <a:p>
            <a:endParaRPr lang="en-US" sz="2200" dirty="0">
              <a:solidFill>
                <a:schemeClr val="accent1">
                  <a:lumMod val="50000"/>
                </a:schemeClr>
              </a:solidFill>
            </a:endParaRPr>
          </a:p>
          <a:p>
            <a:r>
              <a:rPr lang="en-US" sz="2200" dirty="0">
                <a:solidFill>
                  <a:schemeClr val="accent1">
                    <a:lumMod val="50000"/>
                  </a:schemeClr>
                </a:solidFill>
              </a:rPr>
              <a:t>-record the pre-rendered intro movie of the </a:t>
            </a:r>
            <a:r>
              <a:rPr lang="en-US" sz="2200" dirty="0" smtClean="0">
                <a:solidFill>
                  <a:schemeClr val="accent1">
                    <a:lumMod val="50000"/>
                  </a:schemeClr>
                </a:solidFill>
              </a:rPr>
              <a:t>game</a:t>
            </a:r>
            <a:endParaRPr lang="en-US" sz="2200" dirty="0">
              <a:solidFill>
                <a:schemeClr val="accent1">
                  <a:lumMod val="50000"/>
                </a:schemeClr>
              </a:solidFill>
            </a:endParaRPr>
          </a:p>
          <a:p>
            <a:r>
              <a:rPr lang="en-US" sz="2200" dirty="0">
                <a:solidFill>
                  <a:schemeClr val="accent1">
                    <a:lumMod val="50000"/>
                  </a:schemeClr>
                </a:solidFill>
              </a:rPr>
              <a:t>-unpack the intro video’s master file from the game files of </a:t>
            </a:r>
            <a:r>
              <a:rPr lang="en-US" sz="2200" dirty="0" smtClean="0">
                <a:solidFill>
                  <a:schemeClr val="accent1">
                    <a:lumMod val="50000"/>
                  </a:schemeClr>
                </a:solidFill>
              </a:rPr>
              <a:t>our</a:t>
            </a:r>
          </a:p>
          <a:p>
            <a:r>
              <a:rPr lang="en-US" sz="2200" dirty="0" smtClean="0">
                <a:solidFill>
                  <a:schemeClr val="accent1">
                    <a:lumMod val="50000"/>
                  </a:schemeClr>
                </a:solidFill>
              </a:rPr>
              <a:t> local copy</a:t>
            </a:r>
          </a:p>
          <a:p>
            <a:r>
              <a:rPr lang="en-US" sz="2200" dirty="0" smtClean="0">
                <a:solidFill>
                  <a:schemeClr val="accent1">
                    <a:lumMod val="50000"/>
                  </a:schemeClr>
                </a:solidFill>
              </a:rPr>
              <a:t>-configure the </a:t>
            </a:r>
            <a:r>
              <a:rPr lang="en-US" sz="2200" dirty="0">
                <a:solidFill>
                  <a:schemeClr val="accent1">
                    <a:lumMod val="50000"/>
                  </a:schemeClr>
                </a:solidFill>
              </a:rPr>
              <a:t>local copy of Batman to run at </a:t>
            </a:r>
            <a:r>
              <a:rPr lang="en-US" sz="2200" dirty="0" smtClean="0">
                <a:solidFill>
                  <a:schemeClr val="accent1">
                    <a:lumMod val="50000"/>
                  </a:schemeClr>
                </a:solidFill>
              </a:rPr>
              <a:t> the same resolution</a:t>
            </a:r>
          </a:p>
          <a:p>
            <a:r>
              <a:rPr lang="en-US" sz="2200" dirty="0" smtClean="0">
                <a:solidFill>
                  <a:schemeClr val="accent1">
                    <a:lumMod val="50000"/>
                  </a:schemeClr>
                </a:solidFill>
              </a:rPr>
              <a:t> as the extracted file 720p.</a:t>
            </a:r>
          </a:p>
          <a:p>
            <a:r>
              <a:rPr lang="en-US" sz="2200" dirty="0">
                <a:solidFill>
                  <a:schemeClr val="accent1">
                    <a:lumMod val="50000"/>
                  </a:schemeClr>
                </a:solidFill>
              </a:rPr>
              <a:t>-</a:t>
            </a:r>
            <a:r>
              <a:rPr lang="en-US" sz="2200" dirty="0" smtClean="0">
                <a:solidFill>
                  <a:schemeClr val="accent1">
                    <a:lumMod val="50000"/>
                  </a:schemeClr>
                </a:solidFill>
              </a:rPr>
              <a:t>configure the </a:t>
            </a:r>
            <a:r>
              <a:rPr lang="en-US" sz="2200" dirty="0">
                <a:solidFill>
                  <a:schemeClr val="accent1">
                    <a:lumMod val="50000"/>
                  </a:schemeClr>
                </a:solidFill>
              </a:rPr>
              <a:t>display driver to force </a:t>
            </a:r>
            <a:r>
              <a:rPr lang="en-US" sz="2200" dirty="0" smtClean="0">
                <a:solidFill>
                  <a:schemeClr val="accent1">
                    <a:lumMod val="50000"/>
                  </a:schemeClr>
                </a:solidFill>
              </a:rPr>
              <a:t>the </a:t>
            </a:r>
            <a:r>
              <a:rPr lang="en-US" sz="2200" dirty="0">
                <a:solidFill>
                  <a:schemeClr val="accent1">
                    <a:lumMod val="50000"/>
                  </a:schemeClr>
                </a:solidFill>
              </a:rPr>
              <a:t>rate of the </a:t>
            </a:r>
            <a:r>
              <a:rPr lang="en-US" sz="2200" dirty="0" smtClean="0">
                <a:solidFill>
                  <a:schemeClr val="accent1">
                    <a:lumMod val="50000"/>
                  </a:schemeClr>
                </a:solidFill>
              </a:rPr>
              <a:t>target</a:t>
            </a:r>
          </a:p>
          <a:p>
            <a:r>
              <a:rPr lang="en-US" sz="2200" dirty="0" smtClean="0">
                <a:solidFill>
                  <a:schemeClr val="accent1">
                    <a:lumMod val="50000"/>
                  </a:schemeClr>
                </a:solidFill>
              </a:rPr>
              <a:t> video 30fps</a:t>
            </a:r>
          </a:p>
          <a:p>
            <a:r>
              <a:rPr lang="en-US" sz="2200" dirty="0">
                <a:solidFill>
                  <a:schemeClr val="accent1">
                    <a:lumMod val="50000"/>
                  </a:schemeClr>
                </a:solidFill>
              </a:rPr>
              <a:t>-</a:t>
            </a:r>
            <a:r>
              <a:rPr lang="en-US" sz="2200" dirty="0" smtClean="0">
                <a:solidFill>
                  <a:schemeClr val="accent1">
                    <a:lumMod val="50000"/>
                  </a:schemeClr>
                </a:solidFill>
              </a:rPr>
              <a:t>configure </a:t>
            </a:r>
            <a:r>
              <a:rPr lang="en-US" sz="2200" dirty="0">
                <a:solidFill>
                  <a:schemeClr val="accent1">
                    <a:lumMod val="50000"/>
                  </a:schemeClr>
                </a:solidFill>
              </a:rPr>
              <a:t>MSI afterburner to record the video </a:t>
            </a:r>
            <a:r>
              <a:rPr lang="en-US" sz="2200" dirty="0" smtClean="0">
                <a:solidFill>
                  <a:schemeClr val="accent1">
                    <a:lumMod val="50000"/>
                  </a:schemeClr>
                </a:solidFill>
              </a:rPr>
              <a:t>uncompressed</a:t>
            </a:r>
          </a:p>
          <a:p>
            <a:r>
              <a:rPr lang="en-US" sz="2200" dirty="0" smtClean="0">
                <a:solidFill>
                  <a:schemeClr val="accent1">
                    <a:lumMod val="50000"/>
                  </a:schemeClr>
                </a:solidFill>
              </a:rPr>
              <a:t> </a:t>
            </a:r>
            <a:r>
              <a:rPr lang="en-US" sz="2200" dirty="0">
                <a:solidFill>
                  <a:schemeClr val="accent1">
                    <a:lumMod val="50000"/>
                  </a:schemeClr>
                </a:solidFill>
              </a:rPr>
              <a:t>(</a:t>
            </a:r>
            <a:r>
              <a:rPr lang="en-US" sz="2200" dirty="0" smtClean="0">
                <a:solidFill>
                  <a:schemeClr val="accent1">
                    <a:lumMod val="50000"/>
                  </a:schemeClr>
                </a:solidFill>
              </a:rPr>
              <a:t>720p </a:t>
            </a:r>
            <a:r>
              <a:rPr lang="en-US" sz="2200" dirty="0">
                <a:solidFill>
                  <a:schemeClr val="accent1">
                    <a:lumMod val="50000"/>
                  </a:schemeClr>
                </a:solidFill>
              </a:rPr>
              <a:t>at 30 </a:t>
            </a:r>
            <a:r>
              <a:rPr lang="en-US" sz="2200" dirty="0" smtClean="0">
                <a:solidFill>
                  <a:schemeClr val="accent1">
                    <a:lumMod val="50000"/>
                  </a:schemeClr>
                </a:solidFill>
              </a:rPr>
              <a:t>fps)</a:t>
            </a:r>
          </a:p>
          <a:p>
            <a:endParaRPr lang="en-US" sz="2200" dirty="0"/>
          </a:p>
        </p:txBody>
      </p:sp>
      <p:pic>
        <p:nvPicPr>
          <p:cNvPr id="3" name="Picture 2" descr="C:\Users\PC-Z510\Pictures\clou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4248" y="-659601"/>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683924" y="332656"/>
            <a:ext cx="5976308"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dirty="0" smtClean="0">
                <a:solidFill>
                  <a:schemeClr val="accent1">
                    <a:lumMod val="50000"/>
                  </a:schemeClr>
                </a:solidFill>
              </a:rPr>
              <a:t>Measuring Image Quality</a:t>
            </a:r>
            <a:endParaRPr lang="en-US" sz="2800" dirty="0">
              <a:solidFill>
                <a:schemeClr val="accent1">
                  <a:lumMod val="50000"/>
                </a:schemeClr>
              </a:solidFill>
            </a:endParaRPr>
          </a:p>
        </p:txBody>
      </p:sp>
    </p:spTree>
    <p:extLst>
      <p:ext uri="{BB962C8B-B14F-4D97-AF65-F5344CB8AC3E}">
        <p14:creationId xmlns:p14="http://schemas.microsoft.com/office/powerpoint/2010/main" val="19715578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27163" y="1124744"/>
            <a:ext cx="8816837" cy="5601533"/>
          </a:xfrm>
          <a:prstGeom prst="rect">
            <a:avLst/>
          </a:prstGeom>
          <a:noFill/>
        </p:spPr>
        <p:txBody>
          <a:bodyPr wrap="none" rtlCol="0">
            <a:spAutoFit/>
          </a:bodyPr>
          <a:lstStyle/>
          <a:p>
            <a:pPr marL="342900" indent="-342900">
              <a:buFont typeface="Arial" panose="020B0604020202020204" pitchFamily="34" charset="0"/>
              <a:buChar char="•"/>
            </a:pPr>
            <a:r>
              <a:rPr lang="en-US" sz="2200" dirty="0">
                <a:solidFill>
                  <a:schemeClr val="accent1">
                    <a:lumMod val="50000"/>
                  </a:schemeClr>
                </a:solidFill>
              </a:rPr>
              <a:t>Linux software router and perform traffic </a:t>
            </a:r>
            <a:r>
              <a:rPr lang="en-US" sz="2200" dirty="0" smtClean="0">
                <a:solidFill>
                  <a:schemeClr val="accent1">
                    <a:lumMod val="50000"/>
                  </a:schemeClr>
                </a:solidFill>
              </a:rPr>
              <a:t>shaping</a:t>
            </a:r>
          </a:p>
          <a:p>
            <a:pPr marL="342900" indent="-342900">
              <a:buFont typeface="Arial" panose="020B0604020202020204" pitchFamily="34" charset="0"/>
              <a:buChar char="•"/>
            </a:pPr>
            <a:endParaRPr lang="en-US" sz="2200" dirty="0">
              <a:solidFill>
                <a:schemeClr val="accent1">
                  <a:lumMod val="50000"/>
                </a:schemeClr>
              </a:solidFill>
            </a:endParaRPr>
          </a:p>
          <a:p>
            <a:pPr marL="342900" indent="-342900">
              <a:buFont typeface="Arial" panose="020B0604020202020204" pitchFamily="34" charset="0"/>
              <a:buChar char="•"/>
            </a:pPr>
            <a:r>
              <a:rPr lang="en-US" sz="2200" dirty="0">
                <a:solidFill>
                  <a:schemeClr val="accent1">
                    <a:lumMod val="50000"/>
                  </a:schemeClr>
                </a:solidFill>
              </a:rPr>
              <a:t>test </a:t>
            </a:r>
            <a:r>
              <a:rPr lang="en-US" sz="2200" dirty="0" err="1">
                <a:solidFill>
                  <a:schemeClr val="accent1">
                    <a:lumMod val="50000"/>
                  </a:schemeClr>
                </a:solidFill>
              </a:rPr>
              <a:t>Onlive</a:t>
            </a:r>
            <a:r>
              <a:rPr lang="en-US" sz="2200" dirty="0">
                <a:solidFill>
                  <a:schemeClr val="accent1">
                    <a:lumMod val="50000"/>
                  </a:schemeClr>
                </a:solidFill>
              </a:rPr>
              <a:t> running from its </a:t>
            </a:r>
            <a:r>
              <a:rPr lang="en-US" sz="2200" dirty="0" smtClean="0">
                <a:solidFill>
                  <a:schemeClr val="accent1">
                    <a:lumMod val="50000"/>
                  </a:schemeClr>
                </a:solidFill>
              </a:rPr>
              <a:t>10 </a:t>
            </a:r>
            <a:r>
              <a:rPr lang="en-US" sz="2200" dirty="0">
                <a:solidFill>
                  <a:schemeClr val="accent1">
                    <a:lumMod val="50000"/>
                  </a:schemeClr>
                </a:solidFill>
              </a:rPr>
              <a:t>Mb/s gradually down to 3 </a:t>
            </a:r>
            <a:r>
              <a:rPr lang="en-US" sz="2200" dirty="0" smtClean="0">
                <a:solidFill>
                  <a:schemeClr val="accent1">
                    <a:lumMod val="50000"/>
                  </a:schemeClr>
                </a:solidFill>
              </a:rPr>
              <a:t>Mb/s</a:t>
            </a:r>
          </a:p>
          <a:p>
            <a:pPr marL="342900" indent="-342900">
              <a:buFont typeface="Arial" panose="020B0604020202020204" pitchFamily="34" charset="0"/>
              <a:buChar char="•"/>
            </a:pPr>
            <a:endParaRPr lang="en-US" sz="2200" dirty="0">
              <a:solidFill>
                <a:schemeClr val="accent1">
                  <a:lumMod val="50000"/>
                </a:schemeClr>
              </a:solidFill>
            </a:endParaRPr>
          </a:p>
          <a:p>
            <a:pPr marL="342900" indent="-342900">
              <a:buFont typeface="Arial" panose="020B0604020202020204" pitchFamily="34" charset="0"/>
              <a:buChar char="•"/>
            </a:pPr>
            <a:r>
              <a:rPr lang="en-US" sz="2200" dirty="0">
                <a:solidFill>
                  <a:schemeClr val="accent1">
                    <a:lumMod val="50000"/>
                  </a:schemeClr>
                </a:solidFill>
              </a:rPr>
              <a:t>ensure our bandwidth settings are correct by a probing </a:t>
            </a:r>
            <a:r>
              <a:rPr lang="en-US" sz="2200" dirty="0" smtClean="0">
                <a:solidFill>
                  <a:schemeClr val="accent1">
                    <a:lumMod val="50000"/>
                  </a:schemeClr>
                </a:solidFill>
              </a:rPr>
              <a:t>test</a:t>
            </a:r>
          </a:p>
          <a:p>
            <a:pPr marL="342900" indent="-342900">
              <a:buFont typeface="Arial" panose="020B0604020202020204" pitchFamily="34" charset="0"/>
              <a:buChar char="•"/>
            </a:pPr>
            <a:endParaRPr lang="en-US" sz="2200" dirty="0">
              <a:solidFill>
                <a:schemeClr val="accent1">
                  <a:lumMod val="50000"/>
                </a:schemeClr>
              </a:solidFill>
            </a:endParaRPr>
          </a:p>
          <a:p>
            <a:pPr marL="342900" indent="-342900">
              <a:buFont typeface="Arial" panose="020B0604020202020204" pitchFamily="34" charset="0"/>
              <a:buChar char="•"/>
            </a:pPr>
            <a:r>
              <a:rPr lang="en-US" sz="2200" dirty="0">
                <a:solidFill>
                  <a:schemeClr val="accent1">
                    <a:lumMod val="50000"/>
                  </a:schemeClr>
                </a:solidFill>
              </a:rPr>
              <a:t>select the same 40-second (1200-frame) section from each </a:t>
            </a:r>
            <a:r>
              <a:rPr lang="en-US" sz="2200" dirty="0" smtClean="0">
                <a:solidFill>
                  <a:schemeClr val="accent1">
                    <a:lumMod val="50000"/>
                  </a:schemeClr>
                </a:solidFill>
              </a:rPr>
              <a:t>video </a:t>
            </a:r>
          </a:p>
          <a:p>
            <a:pPr marL="342900" indent="-342900">
              <a:buFont typeface="Arial" panose="020B0604020202020204" pitchFamily="34" charset="0"/>
              <a:buChar char="•"/>
            </a:pPr>
            <a:endParaRPr lang="en-US" sz="2200" dirty="0">
              <a:solidFill>
                <a:schemeClr val="accent1">
                  <a:lumMod val="50000"/>
                </a:schemeClr>
              </a:solidFill>
            </a:endParaRPr>
          </a:p>
          <a:p>
            <a:pPr marL="342900" indent="-342900">
              <a:buFont typeface="Arial" panose="020B0604020202020204" pitchFamily="34" charset="0"/>
              <a:buChar char="•"/>
            </a:pPr>
            <a:r>
              <a:rPr lang="en-US" sz="2200" dirty="0" smtClean="0">
                <a:solidFill>
                  <a:schemeClr val="accent1">
                    <a:lumMod val="50000"/>
                  </a:schemeClr>
                </a:solidFill>
              </a:rPr>
              <a:t>perform </a:t>
            </a:r>
            <a:r>
              <a:rPr lang="en-US" sz="2200" dirty="0">
                <a:solidFill>
                  <a:schemeClr val="accent1">
                    <a:lumMod val="50000"/>
                  </a:schemeClr>
                </a:solidFill>
              </a:rPr>
              <a:t>an image quality </a:t>
            </a:r>
            <a:r>
              <a:rPr lang="en-US" sz="2200" dirty="0" smtClean="0">
                <a:solidFill>
                  <a:schemeClr val="accent1">
                    <a:lumMod val="50000"/>
                  </a:schemeClr>
                </a:solidFill>
              </a:rPr>
              <a:t>analysis</a:t>
            </a:r>
          </a:p>
          <a:p>
            <a:pPr marL="342900" indent="-342900">
              <a:buFont typeface="Arial" panose="020B0604020202020204" pitchFamily="34" charset="0"/>
              <a:buChar char="•"/>
            </a:pPr>
            <a:endParaRPr lang="en-US" sz="2200" dirty="0">
              <a:solidFill>
                <a:schemeClr val="accent1">
                  <a:lumMod val="50000"/>
                </a:schemeClr>
              </a:solidFill>
            </a:endParaRPr>
          </a:p>
          <a:p>
            <a:pPr marL="342900" indent="-342900">
              <a:buFont typeface="Arial" panose="020B0604020202020204" pitchFamily="34" charset="0"/>
              <a:buChar char="•"/>
            </a:pPr>
            <a:r>
              <a:rPr lang="en-US" sz="2200" dirty="0">
                <a:solidFill>
                  <a:schemeClr val="accent1">
                    <a:lumMod val="50000"/>
                  </a:schemeClr>
                </a:solidFill>
              </a:rPr>
              <a:t>analyze the video using two classical metrics: </a:t>
            </a:r>
            <a:endParaRPr lang="en-US" sz="2200" dirty="0" smtClean="0">
              <a:solidFill>
                <a:schemeClr val="accent1">
                  <a:lumMod val="50000"/>
                </a:schemeClr>
              </a:solidFill>
            </a:endParaRPr>
          </a:p>
          <a:p>
            <a:r>
              <a:rPr lang="en-US" sz="2200" dirty="0" smtClean="0">
                <a:solidFill>
                  <a:schemeClr val="accent1">
                    <a:lumMod val="50000"/>
                  </a:schemeClr>
                </a:solidFill>
              </a:rPr>
              <a:t>	- peak </a:t>
            </a:r>
            <a:r>
              <a:rPr lang="en-US" sz="2200" dirty="0">
                <a:solidFill>
                  <a:schemeClr val="accent1">
                    <a:lumMod val="50000"/>
                  </a:schemeClr>
                </a:solidFill>
              </a:rPr>
              <a:t>signal-to-</a:t>
            </a:r>
            <a:r>
              <a:rPr lang="en-US" sz="2200" dirty="0" err="1">
                <a:solidFill>
                  <a:schemeClr val="accent1">
                    <a:lumMod val="50000"/>
                  </a:schemeClr>
                </a:solidFill>
              </a:rPr>
              <a:t>moise</a:t>
            </a:r>
            <a:r>
              <a:rPr lang="en-US" sz="2200" dirty="0">
                <a:solidFill>
                  <a:schemeClr val="accent1">
                    <a:lumMod val="50000"/>
                  </a:schemeClr>
                </a:solidFill>
              </a:rPr>
              <a:t> ratio (PSNR) </a:t>
            </a:r>
          </a:p>
          <a:p>
            <a:r>
              <a:rPr lang="en-US" sz="2200" dirty="0">
                <a:solidFill>
                  <a:schemeClr val="accent1">
                    <a:lumMod val="50000"/>
                  </a:schemeClr>
                </a:solidFill>
              </a:rPr>
              <a:t>	</a:t>
            </a:r>
            <a:r>
              <a:rPr lang="en-US" sz="2200" dirty="0" smtClean="0">
                <a:solidFill>
                  <a:schemeClr val="accent1">
                    <a:lumMod val="50000"/>
                  </a:schemeClr>
                </a:solidFill>
              </a:rPr>
              <a:t>- structural </a:t>
            </a:r>
            <a:r>
              <a:rPr lang="en-US" sz="2200" dirty="0">
                <a:solidFill>
                  <a:schemeClr val="accent1">
                    <a:lumMod val="50000"/>
                  </a:schemeClr>
                </a:solidFill>
              </a:rPr>
              <a:t>similarity index method (SSIM)</a:t>
            </a:r>
            <a:endParaRPr lang="en-US" sz="2200" dirty="0" smtClean="0">
              <a:solidFill>
                <a:schemeClr val="accent1">
                  <a:lumMod val="50000"/>
                </a:schemeClr>
              </a:solidFill>
            </a:endParaRPr>
          </a:p>
          <a:p>
            <a:endParaRPr lang="en-US" dirty="0"/>
          </a:p>
          <a:p>
            <a:endParaRPr lang="en-US" dirty="0" smtClean="0"/>
          </a:p>
          <a:p>
            <a:endParaRPr lang="en-US" dirty="0"/>
          </a:p>
          <a:p>
            <a:endParaRPr lang="en-US" dirty="0"/>
          </a:p>
        </p:txBody>
      </p:sp>
      <p:sp>
        <p:nvSpPr>
          <p:cNvPr id="3" name="ZoneTexte 2"/>
          <p:cNvSpPr txBox="1"/>
          <p:nvPr/>
        </p:nvSpPr>
        <p:spPr>
          <a:xfrm>
            <a:off x="683924" y="332656"/>
            <a:ext cx="5976308"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dirty="0" smtClean="0">
                <a:solidFill>
                  <a:schemeClr val="accent1">
                    <a:lumMod val="50000"/>
                  </a:schemeClr>
                </a:solidFill>
              </a:rPr>
              <a:t>Measuring Image Quality</a:t>
            </a:r>
            <a:endParaRPr lang="en-US" sz="2800" dirty="0">
              <a:solidFill>
                <a:schemeClr val="accent1">
                  <a:lumMod val="50000"/>
                </a:schemeClr>
              </a:solidFill>
            </a:endParaRPr>
          </a:p>
        </p:txBody>
      </p:sp>
    </p:spTree>
    <p:extLst>
      <p:ext uri="{BB962C8B-B14F-4D97-AF65-F5344CB8AC3E}">
        <p14:creationId xmlns:p14="http://schemas.microsoft.com/office/powerpoint/2010/main" val="22366723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PC-Z510\Pictures\clou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6176" y="-13645"/>
            <a:ext cx="254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descr="C:\Users\PC-Z510\Pictures\psn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8080" y="1331517"/>
            <a:ext cx="4412078" cy="321962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C:\Users\PC-Z510\Pictures\SSIM.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356" y="1314472"/>
            <a:ext cx="4291906" cy="3253714"/>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p:cNvSpPr txBox="1"/>
          <p:nvPr/>
        </p:nvSpPr>
        <p:spPr>
          <a:xfrm>
            <a:off x="346230" y="4437112"/>
            <a:ext cx="8563700" cy="1785104"/>
          </a:xfrm>
          <a:prstGeom prst="rect">
            <a:avLst/>
          </a:prstGeom>
          <a:noFill/>
        </p:spPr>
        <p:txBody>
          <a:bodyPr wrap="square" rtlCol="0">
            <a:spAutoFit/>
          </a:bodyPr>
          <a:lstStyle/>
          <a:p>
            <a:endParaRPr lang="en-US" sz="2200" dirty="0"/>
          </a:p>
          <a:p>
            <a:pPr marL="342900" indent="-342900">
              <a:buFont typeface="Arial" panose="020B0604020202020204" pitchFamily="34" charset="0"/>
              <a:buChar char="•"/>
            </a:pPr>
            <a:r>
              <a:rPr lang="en-US" sz="2200" dirty="0" smtClean="0">
                <a:solidFill>
                  <a:schemeClr val="accent1">
                    <a:lumMod val="50000"/>
                  </a:schemeClr>
                </a:solidFill>
              </a:rPr>
              <a:t>PSNR </a:t>
            </a:r>
            <a:r>
              <a:rPr lang="en-US" sz="2200" dirty="0">
                <a:solidFill>
                  <a:schemeClr val="accent1">
                    <a:lumMod val="50000"/>
                  </a:schemeClr>
                </a:solidFill>
              </a:rPr>
              <a:t>of 30 dB and above </a:t>
            </a:r>
            <a:r>
              <a:rPr lang="en-US" sz="2200" dirty="0" smtClean="0">
                <a:solidFill>
                  <a:schemeClr val="accent1">
                    <a:lumMod val="50000"/>
                  </a:schemeClr>
                </a:solidFill>
              </a:rPr>
              <a:t>is considered good quality</a:t>
            </a:r>
          </a:p>
          <a:p>
            <a:pPr marL="342900" indent="-342900">
              <a:buFont typeface="Arial" panose="020B0604020202020204" pitchFamily="34" charset="0"/>
              <a:buChar char="•"/>
            </a:pPr>
            <a:endParaRPr lang="en-US" sz="2200" dirty="0">
              <a:solidFill>
                <a:schemeClr val="accent1">
                  <a:lumMod val="50000"/>
                </a:schemeClr>
              </a:solidFill>
            </a:endParaRPr>
          </a:p>
          <a:p>
            <a:pPr marL="342900" indent="-342900">
              <a:buFont typeface="Arial" panose="020B0604020202020204" pitchFamily="34" charset="0"/>
              <a:buChar char="•"/>
            </a:pPr>
            <a:r>
              <a:rPr lang="en-US" sz="2200" dirty="0" smtClean="0">
                <a:solidFill>
                  <a:schemeClr val="accent1">
                    <a:lumMod val="50000"/>
                  </a:schemeClr>
                </a:solidFill>
              </a:rPr>
              <a:t>PSNR of 25 </a:t>
            </a:r>
            <a:r>
              <a:rPr lang="en-US" sz="2200" dirty="0">
                <a:solidFill>
                  <a:schemeClr val="accent1">
                    <a:lumMod val="50000"/>
                  </a:schemeClr>
                </a:solidFill>
              </a:rPr>
              <a:t>and above </a:t>
            </a:r>
            <a:r>
              <a:rPr lang="en-US" sz="2200" dirty="0" smtClean="0">
                <a:solidFill>
                  <a:schemeClr val="accent1">
                    <a:lumMod val="50000"/>
                  </a:schemeClr>
                </a:solidFill>
              </a:rPr>
              <a:t>is considered acceptable for mobile video </a:t>
            </a:r>
            <a:r>
              <a:rPr lang="en-US" sz="2200" dirty="0">
                <a:solidFill>
                  <a:schemeClr val="accent1">
                    <a:lumMod val="50000"/>
                  </a:schemeClr>
                </a:solidFill>
              </a:rPr>
              <a:t>streaming</a:t>
            </a:r>
          </a:p>
        </p:txBody>
      </p:sp>
      <p:sp>
        <p:nvSpPr>
          <p:cNvPr id="7" name="ZoneTexte 6"/>
          <p:cNvSpPr txBox="1"/>
          <p:nvPr/>
        </p:nvSpPr>
        <p:spPr>
          <a:xfrm>
            <a:off x="683924" y="332656"/>
            <a:ext cx="5976308"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dirty="0" smtClean="0">
                <a:solidFill>
                  <a:schemeClr val="accent1">
                    <a:lumMod val="50000"/>
                  </a:schemeClr>
                </a:solidFill>
              </a:rPr>
              <a:t>Measuring Image Quality</a:t>
            </a:r>
            <a:endParaRPr lang="en-US" sz="2800" dirty="0">
              <a:solidFill>
                <a:schemeClr val="accent1">
                  <a:lumMod val="50000"/>
                </a:schemeClr>
              </a:solidFill>
            </a:endParaRPr>
          </a:p>
        </p:txBody>
      </p:sp>
    </p:spTree>
    <p:extLst>
      <p:ext uri="{BB962C8B-B14F-4D97-AF65-F5344CB8AC3E}">
        <p14:creationId xmlns:p14="http://schemas.microsoft.com/office/powerpoint/2010/main" val="34767820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PC-Z510\Pictures\batm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1195" y="188640"/>
            <a:ext cx="5753248" cy="5179347"/>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p:cNvSpPr txBox="1"/>
          <p:nvPr/>
        </p:nvSpPr>
        <p:spPr>
          <a:xfrm>
            <a:off x="1115616" y="5367987"/>
            <a:ext cx="6248827" cy="1477328"/>
          </a:xfrm>
          <a:prstGeom prst="rect">
            <a:avLst/>
          </a:prstGeom>
          <a:noFill/>
        </p:spPr>
        <p:txBody>
          <a:bodyPr wrap="none" rtlCol="0">
            <a:spAutoFit/>
          </a:bodyPr>
          <a:lstStyle/>
          <a:p>
            <a:pPr marL="342900" indent="-342900">
              <a:buAutoNum type="alphaLcParenR"/>
            </a:pPr>
            <a:r>
              <a:rPr lang="en-US" dirty="0" smtClean="0">
                <a:solidFill>
                  <a:schemeClr val="accent1">
                    <a:lumMod val="50000"/>
                  </a:schemeClr>
                </a:solidFill>
              </a:rPr>
              <a:t>master image </a:t>
            </a:r>
          </a:p>
          <a:p>
            <a:pPr marL="342900" indent="-342900">
              <a:buAutoNum type="alphaLcParenR"/>
            </a:pPr>
            <a:r>
              <a:rPr lang="en-US" dirty="0" smtClean="0">
                <a:solidFill>
                  <a:schemeClr val="accent1">
                    <a:lumMod val="50000"/>
                  </a:schemeClr>
                </a:solidFill>
              </a:rPr>
              <a:t>local </a:t>
            </a:r>
            <a:r>
              <a:rPr lang="en-US" dirty="0">
                <a:solidFill>
                  <a:schemeClr val="accent1">
                    <a:lumMod val="50000"/>
                  </a:schemeClr>
                </a:solidFill>
              </a:rPr>
              <a:t>capture (PSNR:33.85 dB, SSIM:0.97</a:t>
            </a:r>
            <a:r>
              <a:rPr lang="en-US" dirty="0" smtClean="0">
                <a:solidFill>
                  <a:schemeClr val="accent1">
                    <a:lumMod val="50000"/>
                  </a:schemeClr>
                </a:solidFill>
              </a:rPr>
              <a:t>)</a:t>
            </a:r>
          </a:p>
          <a:p>
            <a:pPr marL="342900" indent="-342900">
              <a:buAutoNum type="alphaLcParenR"/>
            </a:pPr>
            <a:r>
              <a:rPr lang="en-US" dirty="0" err="1" smtClean="0">
                <a:solidFill>
                  <a:schemeClr val="accent1">
                    <a:lumMod val="50000"/>
                  </a:schemeClr>
                </a:solidFill>
              </a:rPr>
              <a:t>Onlive</a:t>
            </a:r>
            <a:r>
              <a:rPr lang="en-US" dirty="0">
                <a:solidFill>
                  <a:schemeClr val="accent1">
                    <a:lumMod val="50000"/>
                  </a:schemeClr>
                </a:solidFill>
              </a:rPr>
              <a:t>: 10 Mb/s connection (PSNR:26.58 dB, </a:t>
            </a:r>
            <a:r>
              <a:rPr lang="en-US" dirty="0" smtClean="0">
                <a:solidFill>
                  <a:schemeClr val="accent1">
                    <a:lumMod val="50000"/>
                  </a:schemeClr>
                </a:solidFill>
              </a:rPr>
              <a:t>SSIM:0.94)</a:t>
            </a:r>
          </a:p>
          <a:p>
            <a:pPr marL="342900" indent="-342900">
              <a:buAutoNum type="alphaLcParenR"/>
            </a:pPr>
            <a:r>
              <a:rPr lang="en-US" dirty="0" err="1" smtClean="0">
                <a:solidFill>
                  <a:schemeClr val="accent1">
                    <a:lumMod val="50000"/>
                  </a:schemeClr>
                </a:solidFill>
              </a:rPr>
              <a:t>Onlive</a:t>
            </a:r>
            <a:r>
              <a:rPr lang="en-US" dirty="0">
                <a:solidFill>
                  <a:schemeClr val="accent1">
                    <a:lumMod val="50000"/>
                  </a:schemeClr>
                </a:solidFill>
              </a:rPr>
              <a:t>: 6 Mb/s connection(PSNR:26.53 dB, </a:t>
            </a:r>
            <a:r>
              <a:rPr lang="en-US" dirty="0" smtClean="0">
                <a:solidFill>
                  <a:schemeClr val="accent1">
                    <a:lumMod val="50000"/>
                  </a:schemeClr>
                </a:solidFill>
              </a:rPr>
              <a:t>SSIM:0.92)</a:t>
            </a:r>
          </a:p>
          <a:p>
            <a:pPr marL="342900" indent="-342900">
              <a:buAutoNum type="alphaLcParenR"/>
            </a:pPr>
            <a:r>
              <a:rPr lang="en-US" dirty="0" err="1" smtClean="0">
                <a:solidFill>
                  <a:schemeClr val="accent1">
                    <a:lumMod val="50000"/>
                  </a:schemeClr>
                </a:solidFill>
              </a:rPr>
              <a:t>Onlive</a:t>
            </a:r>
            <a:r>
              <a:rPr lang="en-US" dirty="0">
                <a:solidFill>
                  <a:schemeClr val="accent1">
                    <a:lumMod val="50000"/>
                  </a:schemeClr>
                </a:solidFill>
              </a:rPr>
              <a:t>: 3 Mb/s connection (PSNR: 26.03 dB, SSIM:0.89)</a:t>
            </a:r>
          </a:p>
        </p:txBody>
      </p:sp>
    </p:spTree>
    <p:extLst>
      <p:ext uri="{BB962C8B-B14F-4D97-AF65-F5344CB8AC3E}">
        <p14:creationId xmlns:p14="http://schemas.microsoft.com/office/powerpoint/2010/main" val="30821361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899592" y="1256355"/>
            <a:ext cx="7056784" cy="48320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pitchFamily="2" charset="2"/>
              <a:buChar char="Ø"/>
            </a:pPr>
            <a:r>
              <a:rPr lang="en-US" sz="2800" b="1" dirty="0" smtClean="0">
                <a:solidFill>
                  <a:schemeClr val="accent1">
                    <a:lumMod val="50000"/>
                  </a:schemeClr>
                </a:solidFill>
              </a:rPr>
              <a:t>Cloud Gaming?</a:t>
            </a:r>
          </a:p>
          <a:p>
            <a:pPr marL="285750" indent="-285750">
              <a:buFont typeface="Wingdings" panose="05000000000000000000" pitchFamily="2" charset="2"/>
              <a:buChar char="Ø"/>
            </a:pPr>
            <a:endParaRPr lang="en-US" sz="2800" b="1" dirty="0">
              <a:solidFill>
                <a:schemeClr val="accent1">
                  <a:lumMod val="50000"/>
                </a:schemeClr>
              </a:solidFill>
            </a:endParaRPr>
          </a:p>
          <a:p>
            <a:pPr marL="285750" indent="-285750">
              <a:buFont typeface="Wingdings" panose="05000000000000000000" pitchFamily="2" charset="2"/>
              <a:buChar char="Ø"/>
            </a:pPr>
            <a:r>
              <a:rPr lang="en-US" sz="2800" b="1" dirty="0" smtClean="0">
                <a:solidFill>
                  <a:schemeClr val="accent1">
                    <a:lumMod val="50000"/>
                  </a:schemeClr>
                </a:solidFill>
              </a:rPr>
              <a:t>Benefits</a:t>
            </a:r>
          </a:p>
          <a:p>
            <a:endParaRPr lang="en-US" sz="2800" b="1" dirty="0" smtClean="0">
              <a:solidFill>
                <a:schemeClr val="accent1">
                  <a:lumMod val="50000"/>
                </a:schemeClr>
              </a:solidFill>
            </a:endParaRPr>
          </a:p>
          <a:p>
            <a:pPr marL="285750" indent="-285750">
              <a:buFont typeface="Wingdings" panose="05000000000000000000" pitchFamily="2" charset="2"/>
              <a:buChar char="Ø"/>
            </a:pPr>
            <a:r>
              <a:rPr lang="en-US" sz="2800" b="1" dirty="0" smtClean="0">
                <a:solidFill>
                  <a:schemeClr val="accent1">
                    <a:lumMod val="50000"/>
                  </a:schemeClr>
                </a:solidFill>
              </a:rPr>
              <a:t>Issues and Challenges</a:t>
            </a:r>
          </a:p>
          <a:p>
            <a:endParaRPr lang="en-US" sz="2800" b="1" dirty="0">
              <a:solidFill>
                <a:schemeClr val="accent1">
                  <a:lumMod val="50000"/>
                </a:schemeClr>
              </a:solidFill>
            </a:endParaRPr>
          </a:p>
          <a:p>
            <a:pPr marL="285750" indent="-285750">
              <a:buFont typeface="Wingdings" panose="05000000000000000000" pitchFamily="2" charset="2"/>
              <a:buChar char="Ø"/>
            </a:pPr>
            <a:r>
              <a:rPr lang="en-US" sz="2800" b="1" dirty="0" smtClean="0">
                <a:solidFill>
                  <a:schemeClr val="accent1">
                    <a:lumMod val="50000"/>
                  </a:schemeClr>
                </a:solidFill>
              </a:rPr>
              <a:t>Cloud Gaming Framework</a:t>
            </a:r>
          </a:p>
          <a:p>
            <a:endParaRPr lang="en-US" sz="2800" b="1" dirty="0">
              <a:solidFill>
                <a:schemeClr val="accent1">
                  <a:lumMod val="50000"/>
                </a:schemeClr>
              </a:solidFill>
            </a:endParaRPr>
          </a:p>
          <a:p>
            <a:pPr marL="285750" indent="-285750">
              <a:buFont typeface="Wingdings" panose="05000000000000000000" pitchFamily="2" charset="2"/>
              <a:buChar char="Ø"/>
            </a:pPr>
            <a:r>
              <a:rPr lang="en-US" sz="2800" b="1" dirty="0" smtClean="0">
                <a:solidFill>
                  <a:schemeClr val="accent1">
                    <a:lumMod val="50000"/>
                  </a:schemeClr>
                </a:solidFill>
              </a:rPr>
              <a:t>Real World Performance: </a:t>
            </a:r>
            <a:r>
              <a:rPr lang="en-US" sz="2800" b="1" dirty="0" err="1" smtClean="0">
                <a:solidFill>
                  <a:schemeClr val="accent1">
                    <a:lumMod val="50000"/>
                  </a:schemeClr>
                </a:solidFill>
              </a:rPr>
              <a:t>Onlive</a:t>
            </a:r>
            <a:endParaRPr lang="en-US" sz="2800" b="1" dirty="0" smtClean="0">
              <a:solidFill>
                <a:schemeClr val="accent1">
                  <a:lumMod val="50000"/>
                </a:schemeClr>
              </a:solidFill>
            </a:endParaRPr>
          </a:p>
          <a:p>
            <a:pPr marL="285750" indent="-285750">
              <a:buFont typeface="Wingdings" panose="05000000000000000000" pitchFamily="2" charset="2"/>
              <a:buChar char="Ø"/>
            </a:pPr>
            <a:endParaRPr lang="en-US" sz="2800" b="1" dirty="0">
              <a:solidFill>
                <a:schemeClr val="accent1">
                  <a:lumMod val="50000"/>
                </a:schemeClr>
              </a:solidFill>
            </a:endParaRPr>
          </a:p>
          <a:p>
            <a:pPr marL="285750" indent="-285750">
              <a:buFont typeface="Wingdings" panose="05000000000000000000" pitchFamily="2" charset="2"/>
              <a:buChar char="Ø"/>
            </a:pPr>
            <a:r>
              <a:rPr lang="en-US" sz="2800" b="1" dirty="0" smtClean="0">
                <a:solidFill>
                  <a:schemeClr val="bg2">
                    <a:lumMod val="50000"/>
                  </a:schemeClr>
                </a:solidFill>
              </a:rPr>
              <a:t>   Conclusion</a:t>
            </a:r>
          </a:p>
        </p:txBody>
      </p:sp>
    </p:spTree>
    <p:extLst>
      <p:ext uri="{BB962C8B-B14F-4D97-AF65-F5344CB8AC3E}">
        <p14:creationId xmlns:p14="http://schemas.microsoft.com/office/powerpoint/2010/main" val="31777797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PC-Z510\Pictures\clou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6176" y="-13645"/>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p:cNvSpPr txBox="1"/>
          <p:nvPr/>
        </p:nvSpPr>
        <p:spPr>
          <a:xfrm>
            <a:off x="467544" y="1256355"/>
            <a:ext cx="7664149" cy="5170646"/>
          </a:xfrm>
          <a:prstGeom prst="rect">
            <a:avLst/>
          </a:prstGeom>
          <a:noFill/>
        </p:spPr>
        <p:txBody>
          <a:bodyPr wrap="none" rtlCol="0">
            <a:spAutoFit/>
          </a:bodyPr>
          <a:lstStyle/>
          <a:p>
            <a:endParaRPr lang="en-US" dirty="0" smtClean="0"/>
          </a:p>
          <a:p>
            <a:pPr marL="342900" indent="-342900">
              <a:buFont typeface="Wingdings" panose="05000000000000000000" pitchFamily="2" charset="2"/>
              <a:buChar char="v"/>
            </a:pPr>
            <a:r>
              <a:rPr lang="en-US" sz="2400" dirty="0">
                <a:solidFill>
                  <a:schemeClr val="accent1">
                    <a:lumMod val="50000"/>
                  </a:schemeClr>
                </a:solidFill>
              </a:rPr>
              <a:t>R</a:t>
            </a:r>
            <a:r>
              <a:rPr lang="en-US" sz="2400" dirty="0" smtClean="0">
                <a:solidFill>
                  <a:schemeClr val="accent1">
                    <a:lumMod val="50000"/>
                  </a:schemeClr>
                </a:solidFill>
              </a:rPr>
              <a:t>esults</a:t>
            </a:r>
            <a:r>
              <a:rPr lang="en-US" sz="2200" dirty="0" smtClean="0">
                <a:solidFill>
                  <a:schemeClr val="accent1">
                    <a:lumMod val="50000"/>
                  </a:schemeClr>
                </a:solidFill>
              </a:rPr>
              <a:t> </a:t>
            </a:r>
          </a:p>
          <a:p>
            <a:r>
              <a:rPr lang="en-US" sz="2200" dirty="0" smtClean="0">
                <a:solidFill>
                  <a:schemeClr val="accent1">
                    <a:lumMod val="50000"/>
                  </a:schemeClr>
                </a:solidFill>
              </a:rPr>
              <a:t>	-interaction latency</a:t>
            </a:r>
          </a:p>
          <a:p>
            <a:r>
              <a:rPr lang="en-US" sz="2200" dirty="0">
                <a:solidFill>
                  <a:schemeClr val="accent1">
                    <a:lumMod val="50000"/>
                  </a:schemeClr>
                </a:solidFill>
              </a:rPr>
              <a:t>	-</a:t>
            </a:r>
            <a:r>
              <a:rPr lang="en-US" sz="2200" dirty="0" smtClean="0">
                <a:solidFill>
                  <a:schemeClr val="accent1">
                    <a:lumMod val="50000"/>
                  </a:schemeClr>
                </a:solidFill>
              </a:rPr>
              <a:t>streaming quality</a:t>
            </a:r>
          </a:p>
          <a:p>
            <a:endParaRPr lang="en-US" sz="2200" dirty="0">
              <a:solidFill>
                <a:schemeClr val="accent1">
                  <a:lumMod val="50000"/>
                </a:schemeClr>
              </a:solidFill>
            </a:endParaRPr>
          </a:p>
          <a:p>
            <a:r>
              <a:rPr lang="en-US" sz="2200" dirty="0">
                <a:solidFill>
                  <a:schemeClr val="accent1">
                    <a:lumMod val="50000"/>
                  </a:schemeClr>
                </a:solidFill>
              </a:rPr>
              <a:t>under diverse game, computer, and network configurations</a:t>
            </a:r>
            <a:endParaRPr lang="en-US" sz="2200" dirty="0" smtClean="0">
              <a:solidFill>
                <a:schemeClr val="accent1">
                  <a:lumMod val="50000"/>
                </a:schemeClr>
              </a:solidFill>
            </a:endParaRPr>
          </a:p>
          <a:p>
            <a:r>
              <a:rPr lang="en-US" sz="2200" dirty="0" smtClean="0">
                <a:solidFill>
                  <a:schemeClr val="accent1">
                    <a:lumMod val="50000"/>
                  </a:schemeClr>
                </a:solidFill>
              </a:rPr>
              <a:t> </a:t>
            </a:r>
          </a:p>
          <a:p>
            <a:pPr marL="342900" indent="-342900">
              <a:buFont typeface="Arial" panose="020B0604020202020204" pitchFamily="34" charset="0"/>
              <a:buChar char="•"/>
            </a:pPr>
            <a:r>
              <a:rPr lang="en-US" sz="2200" dirty="0" smtClean="0">
                <a:solidFill>
                  <a:schemeClr val="accent1">
                    <a:lumMod val="50000"/>
                  </a:schemeClr>
                </a:solidFill>
              </a:rPr>
              <a:t>the </a:t>
            </a:r>
            <a:r>
              <a:rPr lang="en-US" sz="2200" dirty="0">
                <a:solidFill>
                  <a:schemeClr val="accent1">
                    <a:lumMod val="50000"/>
                  </a:schemeClr>
                </a:solidFill>
              </a:rPr>
              <a:t>potential of cloud gaming </a:t>
            </a:r>
            <a:endParaRPr lang="en-US" sz="2200" dirty="0" smtClean="0">
              <a:solidFill>
                <a:schemeClr val="accent1">
                  <a:lumMod val="50000"/>
                </a:schemeClr>
              </a:solidFill>
            </a:endParaRPr>
          </a:p>
          <a:p>
            <a:pPr marL="342900" indent="-342900">
              <a:buFont typeface="Arial" panose="020B0604020202020204" pitchFamily="34" charset="0"/>
              <a:buChar char="•"/>
            </a:pPr>
            <a:r>
              <a:rPr lang="en-US" sz="2200" dirty="0" smtClean="0">
                <a:solidFill>
                  <a:schemeClr val="accent1">
                    <a:lumMod val="50000"/>
                  </a:schemeClr>
                </a:solidFill>
              </a:rPr>
              <a:t>critical </a:t>
            </a:r>
            <a:r>
              <a:rPr lang="en-US" sz="2200" dirty="0">
                <a:solidFill>
                  <a:schemeClr val="accent1">
                    <a:lumMod val="50000"/>
                  </a:schemeClr>
                </a:solidFill>
              </a:rPr>
              <a:t>challenges </a:t>
            </a:r>
            <a:r>
              <a:rPr lang="en-US" sz="2200" dirty="0" smtClean="0">
                <a:solidFill>
                  <a:schemeClr val="accent1">
                    <a:lumMod val="50000"/>
                  </a:schemeClr>
                </a:solidFill>
              </a:rPr>
              <a:t>toward </a:t>
            </a:r>
            <a:r>
              <a:rPr lang="en-US" sz="2200" dirty="0">
                <a:solidFill>
                  <a:schemeClr val="accent1">
                    <a:lumMod val="50000"/>
                  </a:schemeClr>
                </a:solidFill>
              </a:rPr>
              <a:t>its widespread deployment</a:t>
            </a:r>
            <a:r>
              <a:rPr lang="en-US" sz="2200" dirty="0" smtClean="0">
                <a:solidFill>
                  <a:schemeClr val="accent1">
                    <a:lumMod val="50000"/>
                  </a:schemeClr>
                </a:solidFill>
              </a:rPr>
              <a:t>.</a:t>
            </a:r>
          </a:p>
          <a:p>
            <a:endParaRPr lang="en-US" dirty="0"/>
          </a:p>
          <a:p>
            <a:pPr marL="342900" indent="-342900">
              <a:buFont typeface="Wingdings" panose="05000000000000000000" pitchFamily="2" charset="2"/>
              <a:buChar char="v"/>
            </a:pPr>
            <a:r>
              <a:rPr lang="en-US" sz="2400" dirty="0" smtClean="0">
                <a:solidFill>
                  <a:schemeClr val="accent1">
                    <a:lumMod val="50000"/>
                  </a:schemeClr>
                </a:solidFill>
              </a:rPr>
              <a:t>For future work:</a:t>
            </a:r>
          </a:p>
          <a:p>
            <a:endParaRPr lang="en-US" sz="2400" dirty="0" smtClean="0">
              <a:solidFill>
                <a:schemeClr val="accent1">
                  <a:lumMod val="50000"/>
                </a:schemeClr>
              </a:solidFill>
            </a:endParaRPr>
          </a:p>
          <a:p>
            <a:r>
              <a:rPr lang="en-US" sz="2400" dirty="0" smtClean="0">
                <a:solidFill>
                  <a:schemeClr val="accent1">
                    <a:lumMod val="50000"/>
                  </a:schemeClr>
                </a:solidFill>
              </a:rPr>
              <a:t>Investigate </a:t>
            </a:r>
            <a:r>
              <a:rPr lang="en-US" sz="2400" dirty="0">
                <a:solidFill>
                  <a:schemeClr val="accent1">
                    <a:lumMod val="50000"/>
                  </a:schemeClr>
                </a:solidFill>
              </a:rPr>
              <a:t>the effect other network conditions :</a:t>
            </a:r>
            <a:r>
              <a:rPr lang="en-US" sz="2400" dirty="0" smtClean="0">
                <a:solidFill>
                  <a:schemeClr val="accent1">
                    <a:lumMod val="50000"/>
                  </a:schemeClr>
                </a:solidFill>
              </a:rPr>
              <a:t> </a:t>
            </a:r>
          </a:p>
          <a:p>
            <a:r>
              <a:rPr lang="en-US" sz="2200" dirty="0" smtClean="0">
                <a:solidFill>
                  <a:schemeClr val="accent1">
                    <a:lumMod val="50000"/>
                  </a:schemeClr>
                </a:solidFill>
              </a:rPr>
              <a:t>	- Packet loss </a:t>
            </a:r>
          </a:p>
          <a:p>
            <a:r>
              <a:rPr lang="en-US" sz="2200" dirty="0" smtClean="0">
                <a:solidFill>
                  <a:schemeClr val="accent1">
                    <a:lumMod val="50000"/>
                  </a:schemeClr>
                </a:solidFill>
              </a:rPr>
              <a:t>	- Jitter</a:t>
            </a:r>
            <a:endParaRPr lang="en-US" sz="2200" dirty="0">
              <a:solidFill>
                <a:schemeClr val="accent1">
                  <a:lumMod val="50000"/>
                </a:schemeClr>
              </a:solidFill>
            </a:endParaRPr>
          </a:p>
        </p:txBody>
      </p:sp>
      <p:sp>
        <p:nvSpPr>
          <p:cNvPr id="4" name="ZoneTexte 3"/>
          <p:cNvSpPr txBox="1"/>
          <p:nvPr/>
        </p:nvSpPr>
        <p:spPr>
          <a:xfrm>
            <a:off x="683924" y="332656"/>
            <a:ext cx="5976308"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2800" dirty="0" smtClean="0"/>
              <a:t>Conclusion</a:t>
            </a:r>
            <a:endParaRPr lang="en-US" sz="2800" dirty="0"/>
          </a:p>
        </p:txBody>
      </p:sp>
    </p:spTree>
    <p:extLst>
      <p:ext uri="{BB962C8B-B14F-4D97-AF65-F5344CB8AC3E}">
        <p14:creationId xmlns:p14="http://schemas.microsoft.com/office/powerpoint/2010/main" val="32953745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95537" y="1294467"/>
            <a:ext cx="8928992"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solidFill>
                  <a:schemeClr val="accent1">
                    <a:lumMod val="50000"/>
                  </a:schemeClr>
                </a:solidFill>
              </a:rPr>
              <a:t>software </a:t>
            </a:r>
            <a:r>
              <a:rPr lang="en-US" sz="2400" dirty="0">
                <a:solidFill>
                  <a:schemeClr val="accent1">
                    <a:lumMod val="50000"/>
                  </a:schemeClr>
                </a:solidFill>
              </a:rPr>
              <a:t>and service providers, hardware manufacturers have also shown </a:t>
            </a:r>
            <a:r>
              <a:rPr lang="en-US" sz="2400" dirty="0" smtClean="0">
                <a:solidFill>
                  <a:schemeClr val="accent1">
                    <a:lumMod val="50000"/>
                  </a:schemeClr>
                </a:solidFill>
              </a:rPr>
              <a:t>a </a:t>
            </a:r>
            <a:r>
              <a:rPr lang="en-US" sz="2400" dirty="0">
                <a:solidFill>
                  <a:schemeClr val="accent1">
                    <a:lumMod val="50000"/>
                  </a:schemeClr>
                </a:solidFill>
              </a:rPr>
              <a:t>strong interest in cloud </a:t>
            </a:r>
            <a:r>
              <a:rPr lang="en-US" sz="2400" dirty="0" smtClean="0">
                <a:solidFill>
                  <a:schemeClr val="accent1">
                    <a:lumMod val="50000"/>
                  </a:schemeClr>
                </a:solidFill>
              </a:rPr>
              <a:t>gaming</a:t>
            </a:r>
          </a:p>
          <a:p>
            <a:endParaRPr lang="en-US" sz="2400" dirty="0">
              <a:solidFill>
                <a:schemeClr val="accent1">
                  <a:lumMod val="50000"/>
                </a:schemeClr>
              </a:solidFill>
            </a:endParaRPr>
          </a:p>
          <a:p>
            <a:pPr marL="285750" indent="-285750">
              <a:buFont typeface="Arial" panose="020B0604020202020204" pitchFamily="34" charset="0"/>
              <a:buChar char="•"/>
            </a:pPr>
            <a:r>
              <a:rPr lang="en-US" sz="2400" dirty="0" smtClean="0">
                <a:solidFill>
                  <a:schemeClr val="accent1">
                    <a:lumMod val="50000"/>
                  </a:schemeClr>
                </a:solidFill>
              </a:rPr>
              <a:t>some </a:t>
            </a:r>
            <a:r>
              <a:rPr lang="en-US" sz="2400" dirty="0">
                <a:solidFill>
                  <a:schemeClr val="accent1">
                    <a:lumMod val="50000"/>
                  </a:schemeClr>
                </a:solidFill>
              </a:rPr>
              <a:t>have begun working on </a:t>
            </a:r>
            <a:r>
              <a:rPr lang="en-US" sz="2400" dirty="0" smtClean="0">
                <a:solidFill>
                  <a:schemeClr val="accent1">
                    <a:lumMod val="50000"/>
                  </a:schemeClr>
                </a:solidFill>
              </a:rPr>
              <a:t>dedicated hardware </a:t>
            </a:r>
            <a:r>
              <a:rPr lang="en-US" sz="2400" dirty="0">
                <a:solidFill>
                  <a:schemeClr val="accent1">
                    <a:lumMod val="50000"/>
                  </a:schemeClr>
                </a:solidFill>
              </a:rPr>
              <a:t>solutions </a:t>
            </a:r>
            <a:endParaRPr lang="en-US" sz="2400" dirty="0" smtClean="0">
              <a:solidFill>
                <a:schemeClr val="accent1">
                  <a:lumMod val="50000"/>
                </a:schemeClr>
              </a:solidFill>
            </a:endParaRPr>
          </a:p>
          <a:p>
            <a:r>
              <a:rPr lang="en-US" sz="2400" dirty="0">
                <a:solidFill>
                  <a:schemeClr val="accent1">
                    <a:lumMod val="50000"/>
                  </a:schemeClr>
                </a:solidFill>
              </a:rPr>
              <a:t> </a:t>
            </a:r>
            <a:r>
              <a:rPr lang="en-US" sz="2400" dirty="0" smtClean="0">
                <a:solidFill>
                  <a:schemeClr val="accent1">
                    <a:lumMod val="50000"/>
                  </a:schemeClr>
                </a:solidFill>
              </a:rPr>
              <a:t>  to </a:t>
            </a:r>
            <a:r>
              <a:rPr lang="en-US" sz="2400" dirty="0">
                <a:solidFill>
                  <a:schemeClr val="accent1">
                    <a:lumMod val="50000"/>
                  </a:schemeClr>
                </a:solidFill>
              </a:rPr>
              <a:t>address </a:t>
            </a:r>
            <a:r>
              <a:rPr lang="en-US" sz="2400" dirty="0" smtClean="0">
                <a:solidFill>
                  <a:schemeClr val="accent1">
                    <a:lumMod val="50000"/>
                  </a:schemeClr>
                </a:solidFill>
              </a:rPr>
              <a:t>the </a:t>
            </a:r>
            <a:r>
              <a:rPr lang="en-US" sz="2400" dirty="0">
                <a:solidFill>
                  <a:schemeClr val="accent1">
                    <a:lumMod val="50000"/>
                  </a:schemeClr>
                </a:solidFill>
              </a:rPr>
              <a:t>prominent issues of cloud </a:t>
            </a:r>
            <a:r>
              <a:rPr lang="en-US" sz="2400" dirty="0" smtClean="0">
                <a:solidFill>
                  <a:schemeClr val="accent1">
                    <a:lumMod val="50000"/>
                  </a:schemeClr>
                </a:solidFill>
              </a:rPr>
              <a:t>gaming</a:t>
            </a:r>
            <a:endParaRPr lang="en-US" sz="2400" dirty="0">
              <a:solidFill>
                <a:schemeClr val="accent1">
                  <a:lumMod val="50000"/>
                </a:schemeClr>
              </a:solidFill>
            </a:endParaRPr>
          </a:p>
          <a:p>
            <a:pPr marL="285750" indent="-285750">
              <a:buFont typeface="Arial" panose="020B0604020202020204" pitchFamily="34" charset="0"/>
              <a:buChar char="•"/>
            </a:pPr>
            <a:endParaRPr lang="en-US" sz="2400" dirty="0" smtClean="0">
              <a:solidFill>
                <a:schemeClr val="accent1">
                  <a:lumMod val="50000"/>
                </a:schemeClr>
              </a:solidFill>
            </a:endParaRPr>
          </a:p>
          <a:p>
            <a:pPr marL="285750" indent="-285750">
              <a:buFont typeface="Arial" panose="020B0604020202020204" pitchFamily="34" charset="0"/>
              <a:buChar char="•"/>
            </a:pPr>
            <a:r>
              <a:rPr lang="en-US" sz="2400" dirty="0">
                <a:solidFill>
                  <a:schemeClr val="accent1">
                    <a:lumMod val="50000"/>
                  </a:schemeClr>
                </a:solidFill>
              </a:rPr>
              <a:t>NVIDIA has just unveiled the GeForce grid graphical </a:t>
            </a:r>
            <a:endParaRPr lang="en-US" sz="2400" dirty="0" smtClean="0">
              <a:solidFill>
                <a:schemeClr val="accent1">
                  <a:lumMod val="50000"/>
                </a:schemeClr>
              </a:solidFill>
            </a:endParaRPr>
          </a:p>
          <a:p>
            <a:r>
              <a:rPr lang="en-US" sz="2400" dirty="0">
                <a:solidFill>
                  <a:schemeClr val="accent1">
                    <a:lumMod val="50000"/>
                  </a:schemeClr>
                </a:solidFill>
              </a:rPr>
              <a:t> </a:t>
            </a:r>
            <a:r>
              <a:rPr lang="en-US" sz="2400" dirty="0" smtClean="0">
                <a:solidFill>
                  <a:schemeClr val="accent1">
                    <a:lumMod val="50000"/>
                  </a:schemeClr>
                </a:solidFill>
              </a:rPr>
              <a:t>  processor which </a:t>
            </a:r>
            <a:r>
              <a:rPr lang="en-US" sz="2400" dirty="0">
                <a:solidFill>
                  <a:schemeClr val="accent1">
                    <a:lumMod val="50000"/>
                  </a:schemeClr>
                </a:solidFill>
              </a:rPr>
              <a:t>is targeted specifically toward cloud </a:t>
            </a:r>
            <a:endParaRPr lang="en-US" sz="2400" dirty="0" smtClean="0">
              <a:solidFill>
                <a:schemeClr val="accent1">
                  <a:lumMod val="50000"/>
                </a:schemeClr>
              </a:solidFill>
            </a:endParaRPr>
          </a:p>
          <a:p>
            <a:r>
              <a:rPr lang="en-US" sz="2400" dirty="0" smtClean="0">
                <a:solidFill>
                  <a:schemeClr val="accent1">
                    <a:lumMod val="50000"/>
                  </a:schemeClr>
                </a:solidFill>
              </a:rPr>
              <a:t>   gaming systems</a:t>
            </a:r>
          </a:p>
          <a:p>
            <a:pPr marL="285750" indent="-285750">
              <a:buFont typeface="Arial" panose="020B0604020202020204" pitchFamily="34" charset="0"/>
              <a:buChar char="•"/>
            </a:pPr>
            <a:endParaRPr lang="en-US" sz="2400" dirty="0">
              <a:solidFill>
                <a:schemeClr val="accent1">
                  <a:lumMod val="50000"/>
                </a:schemeClr>
              </a:solidFill>
            </a:endParaRPr>
          </a:p>
          <a:p>
            <a:pPr marL="285750" indent="-285750">
              <a:buFont typeface="Arial" panose="020B0604020202020204" pitchFamily="34" charset="0"/>
              <a:buChar char="•"/>
            </a:pPr>
            <a:r>
              <a:rPr lang="en-US" sz="2400" dirty="0">
                <a:solidFill>
                  <a:schemeClr val="accent1">
                    <a:lumMod val="50000"/>
                  </a:schemeClr>
                </a:solidFill>
              </a:rPr>
              <a:t>NVIDIA’s internal tests show that it can significantly mitigate the </a:t>
            </a:r>
            <a:r>
              <a:rPr lang="en-US" sz="2400" dirty="0" smtClean="0">
                <a:solidFill>
                  <a:schemeClr val="accent1">
                    <a:lumMod val="50000"/>
                  </a:schemeClr>
                </a:solidFill>
              </a:rPr>
              <a:t>latency introduced </a:t>
            </a:r>
            <a:r>
              <a:rPr lang="en-US" sz="2400" dirty="0">
                <a:solidFill>
                  <a:schemeClr val="accent1">
                    <a:lumMod val="50000"/>
                  </a:schemeClr>
                </a:solidFill>
              </a:rPr>
              <a:t>in current cloud gaming systems </a:t>
            </a:r>
          </a:p>
        </p:txBody>
      </p:sp>
      <p:sp>
        <p:nvSpPr>
          <p:cNvPr id="3" name="ZoneTexte 2"/>
          <p:cNvSpPr txBox="1"/>
          <p:nvPr/>
        </p:nvSpPr>
        <p:spPr>
          <a:xfrm>
            <a:off x="683924" y="332656"/>
            <a:ext cx="5976308"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2800" dirty="0" smtClean="0"/>
              <a:t>Conclusion</a:t>
            </a:r>
            <a:endParaRPr lang="en-US" sz="2800" dirty="0"/>
          </a:p>
        </p:txBody>
      </p:sp>
      <p:pic>
        <p:nvPicPr>
          <p:cNvPr id="4" name="Picture 2" descr="C:\Users\PC-Z510\Pictures\clou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4529" y="-414124"/>
            <a:ext cx="2540000" cy="2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8843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PC-Z510\Pictures\clou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3402" y="-678075"/>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p:cNvSpPr txBox="1"/>
          <p:nvPr/>
        </p:nvSpPr>
        <p:spPr>
          <a:xfrm>
            <a:off x="269394" y="1196752"/>
            <a:ext cx="8784008" cy="5447645"/>
          </a:xfrm>
          <a:prstGeom prst="rect">
            <a:avLst/>
          </a:prstGeom>
          <a:noFill/>
        </p:spPr>
        <p:txBody>
          <a:bodyPr wrap="none" rtlCol="0">
            <a:spAutoFit/>
          </a:bodyPr>
          <a:lstStyle/>
          <a:p>
            <a:pPr marL="285750" indent="-285750">
              <a:buFont typeface="Arial" panose="020B0604020202020204" pitchFamily="34" charset="0"/>
              <a:buChar char="•"/>
            </a:pPr>
            <a:r>
              <a:rPr lang="en-US" sz="2200" dirty="0" smtClean="0">
                <a:solidFill>
                  <a:schemeClr val="accent1">
                    <a:lumMod val="50000"/>
                  </a:schemeClr>
                </a:solidFill>
              </a:rPr>
              <a:t>Cloud </a:t>
            </a:r>
            <a:r>
              <a:rPr lang="en-US" sz="2200" dirty="0">
                <a:solidFill>
                  <a:schemeClr val="accent1">
                    <a:lumMod val="50000"/>
                  </a:schemeClr>
                </a:solidFill>
              </a:rPr>
              <a:t>gaming is a rapidly evolving technology, with many </a:t>
            </a:r>
            <a:r>
              <a:rPr lang="en-US" sz="2200" dirty="0" smtClean="0">
                <a:solidFill>
                  <a:schemeClr val="accent1">
                    <a:lumMod val="50000"/>
                  </a:schemeClr>
                </a:solidFill>
              </a:rPr>
              <a:t>exciting</a:t>
            </a:r>
          </a:p>
          <a:p>
            <a:r>
              <a:rPr lang="en-US" sz="2200" dirty="0">
                <a:solidFill>
                  <a:schemeClr val="accent1">
                    <a:lumMod val="50000"/>
                  </a:schemeClr>
                </a:solidFill>
              </a:rPr>
              <a:t> </a:t>
            </a:r>
            <a:r>
              <a:rPr lang="en-US" sz="2200" dirty="0" smtClean="0">
                <a:solidFill>
                  <a:schemeClr val="accent1">
                    <a:lumMod val="50000"/>
                  </a:schemeClr>
                </a:solidFill>
              </a:rPr>
              <a:t>  </a:t>
            </a:r>
            <a:r>
              <a:rPr lang="en-US" sz="2200" dirty="0">
                <a:solidFill>
                  <a:schemeClr val="accent1">
                    <a:lumMod val="50000"/>
                  </a:schemeClr>
                </a:solidFill>
              </a:rPr>
              <a:t>possibilities. </a:t>
            </a:r>
            <a:endParaRPr lang="en-US" sz="2200" dirty="0" smtClean="0">
              <a:solidFill>
                <a:schemeClr val="accent1">
                  <a:lumMod val="50000"/>
                </a:schemeClr>
              </a:solidFill>
            </a:endParaRPr>
          </a:p>
          <a:p>
            <a:endParaRPr lang="en-US" sz="2200" dirty="0">
              <a:solidFill>
                <a:schemeClr val="accent1">
                  <a:lumMod val="50000"/>
                </a:schemeClr>
              </a:solidFill>
            </a:endParaRPr>
          </a:p>
          <a:p>
            <a:pPr marL="285750" indent="-285750">
              <a:buFont typeface="Arial" panose="020B0604020202020204" pitchFamily="34" charset="0"/>
              <a:buChar char="•"/>
            </a:pPr>
            <a:r>
              <a:rPr lang="en-US" sz="2200" dirty="0" smtClean="0">
                <a:solidFill>
                  <a:schemeClr val="accent1">
                    <a:lumMod val="50000"/>
                  </a:schemeClr>
                </a:solidFill>
              </a:rPr>
              <a:t>It brings </a:t>
            </a:r>
            <a:r>
              <a:rPr lang="en-US" sz="2200" dirty="0">
                <a:solidFill>
                  <a:schemeClr val="accent1">
                    <a:lumMod val="50000"/>
                  </a:schemeClr>
                </a:solidFill>
              </a:rPr>
              <a:t>advanced 3D content to relatively weaker </a:t>
            </a:r>
            <a:r>
              <a:rPr lang="en-US" sz="2200" dirty="0" smtClean="0">
                <a:solidFill>
                  <a:schemeClr val="accent1">
                    <a:lumMod val="50000"/>
                  </a:schemeClr>
                </a:solidFill>
              </a:rPr>
              <a:t>devices.</a:t>
            </a:r>
          </a:p>
          <a:p>
            <a:endParaRPr lang="en-US" sz="2200" dirty="0">
              <a:solidFill>
                <a:schemeClr val="accent1">
                  <a:lumMod val="50000"/>
                </a:schemeClr>
              </a:solidFill>
            </a:endParaRPr>
          </a:p>
          <a:p>
            <a:pPr marL="285750" indent="-285750">
              <a:buFont typeface="Arial" panose="020B0604020202020204" pitchFamily="34" charset="0"/>
              <a:buChar char="•"/>
            </a:pPr>
            <a:r>
              <a:rPr lang="en-US" sz="2200" dirty="0">
                <a:solidFill>
                  <a:schemeClr val="accent1">
                    <a:lumMod val="50000"/>
                  </a:schemeClr>
                </a:solidFill>
              </a:rPr>
              <a:t>B</a:t>
            </a:r>
            <a:r>
              <a:rPr lang="en-US" sz="2200" dirty="0" smtClean="0">
                <a:solidFill>
                  <a:schemeClr val="accent1">
                    <a:lumMod val="50000"/>
                  </a:schemeClr>
                </a:solidFill>
              </a:rPr>
              <a:t>oth </a:t>
            </a:r>
            <a:r>
              <a:rPr lang="en-US" sz="2200" dirty="0" err="1">
                <a:solidFill>
                  <a:schemeClr val="accent1">
                    <a:lumMod val="50000"/>
                  </a:schemeClr>
                </a:solidFill>
              </a:rPr>
              <a:t>Gaikai</a:t>
            </a:r>
            <a:r>
              <a:rPr lang="en-US" sz="2200" dirty="0">
                <a:solidFill>
                  <a:schemeClr val="accent1">
                    <a:lumMod val="50000"/>
                  </a:schemeClr>
                </a:solidFill>
              </a:rPr>
              <a:t> and </a:t>
            </a:r>
            <a:r>
              <a:rPr lang="en-US" sz="2200" dirty="0" err="1">
                <a:solidFill>
                  <a:schemeClr val="accent1">
                    <a:lumMod val="50000"/>
                  </a:schemeClr>
                </a:solidFill>
              </a:rPr>
              <a:t>Onlive</a:t>
            </a:r>
            <a:r>
              <a:rPr lang="en-US" sz="2200" dirty="0">
                <a:solidFill>
                  <a:schemeClr val="accent1">
                    <a:lumMod val="50000"/>
                  </a:schemeClr>
                </a:solidFill>
              </a:rPr>
              <a:t> are actively working on Android </a:t>
            </a:r>
            <a:r>
              <a:rPr lang="en-US" sz="2200" dirty="0" smtClean="0">
                <a:solidFill>
                  <a:schemeClr val="accent1">
                    <a:lumMod val="50000"/>
                  </a:schemeClr>
                </a:solidFill>
              </a:rPr>
              <a:t>apps</a:t>
            </a:r>
          </a:p>
          <a:p>
            <a:r>
              <a:rPr lang="en-US" sz="2200" dirty="0">
                <a:solidFill>
                  <a:schemeClr val="accent1">
                    <a:lumMod val="50000"/>
                  </a:schemeClr>
                </a:solidFill>
              </a:rPr>
              <a:t> </a:t>
            </a:r>
            <a:r>
              <a:rPr lang="en-US" sz="2200" dirty="0" smtClean="0">
                <a:solidFill>
                  <a:schemeClr val="accent1">
                    <a:lumMod val="50000"/>
                  </a:schemeClr>
                </a:solidFill>
              </a:rPr>
              <a:t>  to </a:t>
            </a:r>
            <a:r>
              <a:rPr lang="en-US" sz="2200" dirty="0">
                <a:solidFill>
                  <a:schemeClr val="accent1">
                    <a:lumMod val="50000"/>
                  </a:schemeClr>
                </a:solidFill>
              </a:rPr>
              <a:t>bring their </a:t>
            </a:r>
            <a:r>
              <a:rPr lang="en-US" sz="2200" dirty="0" smtClean="0">
                <a:solidFill>
                  <a:schemeClr val="accent1">
                    <a:lumMod val="50000"/>
                  </a:schemeClr>
                </a:solidFill>
              </a:rPr>
              <a:t>services </a:t>
            </a:r>
            <a:r>
              <a:rPr lang="en-US" sz="2200" dirty="0">
                <a:solidFill>
                  <a:schemeClr val="accent1">
                    <a:lumMod val="50000"/>
                  </a:schemeClr>
                </a:solidFill>
              </a:rPr>
              <a:t>to these mobile platforms</a:t>
            </a:r>
            <a:r>
              <a:rPr lang="en-US" sz="2200" dirty="0" smtClean="0">
                <a:solidFill>
                  <a:schemeClr val="accent1">
                    <a:lumMod val="50000"/>
                  </a:schemeClr>
                </a:solidFill>
              </a:rPr>
              <a:t>.</a:t>
            </a:r>
          </a:p>
          <a:p>
            <a:endParaRPr lang="en-US" dirty="0"/>
          </a:p>
          <a:p>
            <a:pPr marL="285750" indent="-285750">
              <a:buFont typeface="Wingdings" panose="05000000000000000000" pitchFamily="2" charset="2"/>
              <a:buChar char="v"/>
            </a:pPr>
            <a:r>
              <a:rPr lang="en-US" sz="2400" dirty="0" smtClean="0">
                <a:solidFill>
                  <a:schemeClr val="accent1">
                    <a:lumMod val="50000"/>
                  </a:schemeClr>
                </a:solidFill>
              </a:rPr>
              <a:t>Problem:</a:t>
            </a:r>
          </a:p>
          <a:p>
            <a:r>
              <a:rPr lang="en-US" sz="2200" dirty="0" smtClean="0">
                <a:solidFill>
                  <a:schemeClr val="accent1">
                    <a:lumMod val="50000"/>
                  </a:schemeClr>
                </a:solidFill>
              </a:rPr>
              <a:t>Cellular network </a:t>
            </a:r>
            <a:r>
              <a:rPr lang="en-US" sz="2200" dirty="0">
                <a:solidFill>
                  <a:schemeClr val="accent1">
                    <a:lumMod val="50000"/>
                  </a:schemeClr>
                </a:solidFill>
              </a:rPr>
              <a:t>connections </a:t>
            </a:r>
            <a:r>
              <a:rPr lang="en-US" sz="2200" dirty="0" smtClean="0">
                <a:solidFill>
                  <a:schemeClr val="accent1">
                    <a:lumMod val="50000"/>
                  </a:schemeClr>
                </a:solidFill>
              </a:rPr>
              <a:t>usually have </a:t>
            </a:r>
            <a:r>
              <a:rPr lang="en-US" sz="2200" dirty="0">
                <a:solidFill>
                  <a:schemeClr val="accent1">
                    <a:lumMod val="50000"/>
                  </a:schemeClr>
                </a:solidFill>
              </a:rPr>
              <a:t>latencies in </a:t>
            </a:r>
            <a:r>
              <a:rPr lang="en-US" sz="2200" dirty="0" smtClean="0">
                <a:solidFill>
                  <a:schemeClr val="accent1">
                    <a:lumMod val="50000"/>
                  </a:schemeClr>
                </a:solidFill>
              </a:rPr>
              <a:t>excess</a:t>
            </a:r>
          </a:p>
          <a:p>
            <a:r>
              <a:rPr lang="en-US" sz="2200" dirty="0" smtClean="0">
                <a:solidFill>
                  <a:schemeClr val="accent1">
                    <a:lumMod val="50000"/>
                  </a:schemeClr>
                </a:solidFill>
              </a:rPr>
              <a:t>of </a:t>
            </a:r>
            <a:r>
              <a:rPr lang="en-US" sz="2200" dirty="0">
                <a:solidFill>
                  <a:schemeClr val="accent1">
                    <a:lumMod val="50000"/>
                  </a:schemeClr>
                </a:solidFill>
              </a:rPr>
              <a:t>200 </a:t>
            </a:r>
            <a:r>
              <a:rPr lang="en-US" sz="2200" dirty="0" err="1" smtClean="0">
                <a:solidFill>
                  <a:schemeClr val="accent1">
                    <a:lumMod val="50000"/>
                  </a:schemeClr>
                </a:solidFill>
              </a:rPr>
              <a:t>ms.</a:t>
            </a:r>
            <a:endParaRPr lang="en-US" sz="2200" dirty="0" smtClean="0">
              <a:solidFill>
                <a:schemeClr val="accent1">
                  <a:lumMod val="50000"/>
                </a:schemeClr>
              </a:solidFill>
            </a:endParaRPr>
          </a:p>
          <a:p>
            <a:endParaRPr lang="en-US" dirty="0" smtClean="0">
              <a:solidFill>
                <a:schemeClr val="accent1">
                  <a:lumMod val="50000"/>
                </a:schemeClr>
              </a:solidFill>
            </a:endParaRPr>
          </a:p>
          <a:p>
            <a:pPr marL="285750" indent="-285750">
              <a:buFont typeface="Wingdings" panose="05000000000000000000" pitchFamily="2" charset="2"/>
              <a:buChar char="v"/>
            </a:pPr>
            <a:r>
              <a:rPr lang="en-US" sz="2400" dirty="0" smtClean="0">
                <a:solidFill>
                  <a:schemeClr val="accent1">
                    <a:lumMod val="50000"/>
                  </a:schemeClr>
                </a:solidFill>
              </a:rPr>
              <a:t>Possible improvements:</a:t>
            </a:r>
          </a:p>
          <a:p>
            <a:r>
              <a:rPr lang="en-US" sz="2200" dirty="0" smtClean="0">
                <a:solidFill>
                  <a:schemeClr val="accent1">
                    <a:lumMod val="50000"/>
                  </a:schemeClr>
                </a:solidFill>
              </a:rPr>
              <a:t>- Switching </a:t>
            </a:r>
            <a:r>
              <a:rPr lang="en-US" sz="2200" dirty="0">
                <a:solidFill>
                  <a:schemeClr val="accent1">
                    <a:lumMod val="50000"/>
                  </a:schemeClr>
                </a:solidFill>
              </a:rPr>
              <a:t>to Long Term Evolution (</a:t>
            </a:r>
            <a:r>
              <a:rPr lang="en-US" sz="2200" dirty="0" smtClean="0">
                <a:solidFill>
                  <a:schemeClr val="accent1">
                    <a:lumMod val="50000"/>
                  </a:schemeClr>
                </a:solidFill>
              </a:rPr>
              <a:t>LTE) </a:t>
            </a:r>
          </a:p>
          <a:p>
            <a:r>
              <a:rPr lang="en-US" sz="2200" dirty="0" smtClean="0">
                <a:solidFill>
                  <a:schemeClr val="accent1">
                    <a:lumMod val="50000"/>
                  </a:schemeClr>
                </a:solidFill>
              </a:rPr>
              <a:t>- Involve </a:t>
            </a:r>
            <a:r>
              <a:rPr lang="en-US" sz="2200" dirty="0">
                <a:solidFill>
                  <a:schemeClr val="accent1">
                    <a:lumMod val="50000"/>
                  </a:schemeClr>
                </a:solidFill>
              </a:rPr>
              <a:t>intelligent thin clients </a:t>
            </a:r>
            <a:r>
              <a:rPr lang="en-US" sz="2200" dirty="0" smtClean="0">
                <a:solidFill>
                  <a:schemeClr val="accent1">
                    <a:lumMod val="50000"/>
                  </a:schemeClr>
                </a:solidFill>
              </a:rPr>
              <a:t>  </a:t>
            </a:r>
          </a:p>
          <a:p>
            <a:r>
              <a:rPr lang="en-US" sz="2200" dirty="0" smtClean="0">
                <a:solidFill>
                  <a:schemeClr val="accent1">
                    <a:lumMod val="50000"/>
                  </a:schemeClr>
                </a:solidFill>
              </a:rPr>
              <a:t>- Use distributed </a:t>
            </a:r>
            <a:r>
              <a:rPr lang="en-US" sz="2200" dirty="0">
                <a:solidFill>
                  <a:schemeClr val="accent1">
                    <a:lumMod val="50000"/>
                  </a:schemeClr>
                </a:solidFill>
              </a:rPr>
              <a:t>game </a:t>
            </a:r>
            <a:r>
              <a:rPr lang="en-US" sz="2200" dirty="0" smtClean="0">
                <a:solidFill>
                  <a:schemeClr val="accent1">
                    <a:lumMod val="50000"/>
                  </a:schemeClr>
                </a:solidFill>
              </a:rPr>
              <a:t>execution</a:t>
            </a:r>
          </a:p>
        </p:txBody>
      </p:sp>
      <p:sp>
        <p:nvSpPr>
          <p:cNvPr id="4" name="ZoneTexte 3"/>
          <p:cNvSpPr txBox="1"/>
          <p:nvPr/>
        </p:nvSpPr>
        <p:spPr>
          <a:xfrm>
            <a:off x="683924" y="332656"/>
            <a:ext cx="5976308"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2800" dirty="0" smtClean="0"/>
              <a:t>Conclusion</a:t>
            </a:r>
            <a:endParaRPr lang="en-US" sz="2800" dirty="0"/>
          </a:p>
        </p:txBody>
      </p:sp>
    </p:spTree>
    <p:extLst>
      <p:ext uri="{BB962C8B-B14F-4D97-AF65-F5344CB8AC3E}">
        <p14:creationId xmlns:p14="http://schemas.microsoft.com/office/powerpoint/2010/main" val="14764166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C-Z510\Pictures\clou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6176" y="-13645"/>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p:cNvSpPr txBox="1"/>
          <p:nvPr/>
        </p:nvSpPr>
        <p:spPr>
          <a:xfrm>
            <a:off x="531524" y="1880024"/>
            <a:ext cx="7640876" cy="830997"/>
          </a:xfrm>
          <a:prstGeom prst="rect">
            <a:avLst/>
          </a:prstGeom>
          <a:noFill/>
        </p:spPr>
        <p:txBody>
          <a:bodyPr wrap="square" rtlCol="0">
            <a:spAutoFit/>
          </a:bodyPr>
          <a:lstStyle/>
          <a:p>
            <a:pPr marL="285750" indent="-285750">
              <a:buClr>
                <a:schemeClr val="tx2">
                  <a:lumMod val="50000"/>
                </a:schemeClr>
              </a:buClr>
              <a:buSzPct val="100000"/>
              <a:buFont typeface="Arial" panose="020B0604020202020204" pitchFamily="34" charset="0"/>
              <a:buChar char="•"/>
            </a:pPr>
            <a:r>
              <a:rPr lang="en-US" sz="2400" dirty="0" smtClean="0">
                <a:solidFill>
                  <a:schemeClr val="accent1">
                    <a:lumMod val="50000"/>
                  </a:schemeClr>
                </a:solidFill>
              </a:rPr>
              <a:t>Existing applications</a:t>
            </a:r>
          </a:p>
          <a:p>
            <a:pPr>
              <a:buClr>
                <a:schemeClr val="tx2">
                  <a:lumMod val="50000"/>
                </a:schemeClr>
              </a:buClr>
              <a:buSzPct val="100000"/>
            </a:pPr>
            <a:r>
              <a:rPr lang="en-US" sz="2400" dirty="0">
                <a:solidFill>
                  <a:schemeClr val="accent1">
                    <a:lumMod val="50000"/>
                  </a:schemeClr>
                </a:solidFill>
              </a:rPr>
              <a:t>	</a:t>
            </a:r>
            <a:r>
              <a:rPr lang="en-US" sz="2200" dirty="0" smtClean="0">
                <a:solidFill>
                  <a:schemeClr val="accent1">
                    <a:lumMod val="50000"/>
                  </a:schemeClr>
                </a:solidFill>
              </a:rPr>
              <a:t>File sharing, Doc synchronization, Media streaming</a:t>
            </a:r>
            <a:r>
              <a:rPr lang="en-US" sz="2400" dirty="0" smtClean="0">
                <a:solidFill>
                  <a:schemeClr val="accent1">
                    <a:lumMod val="50000"/>
                  </a:schemeClr>
                </a:solidFill>
              </a:rPr>
              <a:t>              </a:t>
            </a:r>
            <a:endParaRPr lang="en-US" sz="2400" dirty="0">
              <a:solidFill>
                <a:schemeClr val="accent1">
                  <a:lumMod val="50000"/>
                </a:schemeClr>
              </a:solidFill>
            </a:endParaRPr>
          </a:p>
        </p:txBody>
      </p:sp>
      <p:sp>
        <p:nvSpPr>
          <p:cNvPr id="3" name="Flèche droite 2"/>
          <p:cNvSpPr/>
          <p:nvPr/>
        </p:nvSpPr>
        <p:spPr>
          <a:xfrm>
            <a:off x="1212693" y="3301350"/>
            <a:ext cx="57606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ZoneTexte 3"/>
          <p:cNvSpPr txBox="1"/>
          <p:nvPr/>
        </p:nvSpPr>
        <p:spPr>
          <a:xfrm>
            <a:off x="1921387" y="3214534"/>
            <a:ext cx="4129657" cy="461665"/>
          </a:xfrm>
          <a:prstGeom prst="rect">
            <a:avLst/>
          </a:prstGeom>
          <a:noFill/>
        </p:spPr>
        <p:txBody>
          <a:bodyPr wrap="none" rtlCol="0">
            <a:spAutoFit/>
          </a:bodyPr>
          <a:lstStyle/>
          <a:p>
            <a:r>
              <a:rPr lang="en-US" sz="2400" dirty="0" smtClean="0">
                <a:solidFill>
                  <a:schemeClr val="accent1">
                    <a:lumMod val="50000"/>
                  </a:schemeClr>
                </a:solidFill>
              </a:rPr>
              <a:t>System efficiency + usability</a:t>
            </a:r>
            <a:endParaRPr lang="en-US" sz="2400" dirty="0">
              <a:solidFill>
                <a:schemeClr val="accent1">
                  <a:lumMod val="50000"/>
                </a:schemeClr>
              </a:solidFill>
            </a:endParaRPr>
          </a:p>
        </p:txBody>
      </p:sp>
      <p:sp>
        <p:nvSpPr>
          <p:cNvPr id="6" name="ZoneTexte 5"/>
          <p:cNvSpPr txBox="1"/>
          <p:nvPr/>
        </p:nvSpPr>
        <p:spPr>
          <a:xfrm>
            <a:off x="704285" y="4581128"/>
            <a:ext cx="7128792" cy="461665"/>
          </a:xfrm>
          <a:prstGeom prst="rect">
            <a:avLst/>
          </a:prstGeom>
          <a:noFill/>
        </p:spPr>
        <p:txBody>
          <a:bodyPr wrap="square" rtlCol="0">
            <a:spAutoFit/>
          </a:bodyPr>
          <a:lstStyle/>
          <a:p>
            <a:pPr marL="285750" indent="-285750">
              <a:buClr>
                <a:schemeClr val="tx2">
                  <a:lumMod val="50000"/>
                </a:schemeClr>
              </a:buClr>
              <a:buSzPct val="100000"/>
              <a:buFont typeface="Arial" panose="020B0604020202020204" pitchFamily="34" charset="0"/>
              <a:buChar char="•"/>
            </a:pPr>
            <a:r>
              <a:rPr lang="en-US" sz="2400" dirty="0" smtClean="0">
                <a:solidFill>
                  <a:schemeClr val="accent1">
                    <a:lumMod val="50000"/>
                  </a:schemeClr>
                </a:solidFill>
              </a:rPr>
              <a:t>Strategically placing cloud data centers</a:t>
            </a:r>
            <a:r>
              <a:rPr lang="en-US" dirty="0" smtClean="0">
                <a:solidFill>
                  <a:schemeClr val="accent1">
                    <a:lumMod val="50000"/>
                  </a:schemeClr>
                </a:solidFill>
              </a:rPr>
              <a:t> </a:t>
            </a:r>
            <a:r>
              <a:rPr lang="en-US" dirty="0">
                <a:solidFill>
                  <a:schemeClr val="accent1">
                    <a:lumMod val="50000"/>
                  </a:schemeClr>
                </a:solidFill>
              </a:rPr>
              <a:t>	</a:t>
            </a:r>
          </a:p>
        </p:txBody>
      </p:sp>
      <p:sp>
        <p:nvSpPr>
          <p:cNvPr id="5" name="ZoneTexte 4"/>
          <p:cNvSpPr txBox="1"/>
          <p:nvPr/>
        </p:nvSpPr>
        <p:spPr>
          <a:xfrm>
            <a:off x="1979712" y="5229200"/>
            <a:ext cx="2761012" cy="461665"/>
          </a:xfrm>
          <a:prstGeom prst="rect">
            <a:avLst/>
          </a:prstGeom>
          <a:noFill/>
        </p:spPr>
        <p:txBody>
          <a:bodyPr wrap="none" rtlCol="0">
            <a:spAutoFit/>
          </a:bodyPr>
          <a:lstStyle/>
          <a:p>
            <a:r>
              <a:rPr lang="en-US" sz="2400" dirty="0">
                <a:solidFill>
                  <a:schemeClr val="accent1">
                    <a:lumMod val="50000"/>
                  </a:schemeClr>
                </a:solidFill>
              </a:rPr>
              <a:t>Reducing latencies</a:t>
            </a:r>
            <a:endParaRPr lang="en-US" sz="2400" dirty="0"/>
          </a:p>
        </p:txBody>
      </p:sp>
      <p:sp>
        <p:nvSpPr>
          <p:cNvPr id="8" name="Flèche droite 7"/>
          <p:cNvSpPr/>
          <p:nvPr/>
        </p:nvSpPr>
        <p:spPr>
          <a:xfrm>
            <a:off x="1212693" y="5316016"/>
            <a:ext cx="57606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ZoneTexte 6"/>
          <p:cNvSpPr txBox="1"/>
          <p:nvPr/>
        </p:nvSpPr>
        <p:spPr>
          <a:xfrm>
            <a:off x="704285" y="429047"/>
            <a:ext cx="5688632"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2800" dirty="0" smtClean="0"/>
              <a:t>Cloud Computing</a:t>
            </a:r>
            <a:endParaRPr lang="en-US" sz="2800" dirty="0"/>
          </a:p>
        </p:txBody>
      </p:sp>
    </p:spTree>
    <p:extLst>
      <p:ext uri="{BB962C8B-B14F-4D97-AF65-F5344CB8AC3E}">
        <p14:creationId xmlns:p14="http://schemas.microsoft.com/office/powerpoint/2010/main" val="3860508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PC-Z510\Pictures\clou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289" y="4725144"/>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p:cNvSpPr txBox="1"/>
          <p:nvPr/>
        </p:nvSpPr>
        <p:spPr>
          <a:xfrm>
            <a:off x="321184" y="1628800"/>
            <a:ext cx="4624984" cy="2677656"/>
          </a:xfrm>
          <a:prstGeom prst="rect">
            <a:avLst/>
          </a:prstGeom>
          <a:noFill/>
        </p:spPr>
        <p:txBody>
          <a:bodyPr wrap="none" rtlCol="0">
            <a:spAutoFit/>
          </a:bodyPr>
          <a:lstStyle/>
          <a:p>
            <a:pPr marL="285750" indent="-285750">
              <a:buFont typeface="Arial" panose="020B0604020202020204" pitchFamily="34" charset="0"/>
              <a:buChar char="•"/>
            </a:pPr>
            <a:r>
              <a:rPr lang="en-US" sz="2400" dirty="0" smtClean="0">
                <a:solidFill>
                  <a:schemeClr val="accent1">
                    <a:lumMod val="50000"/>
                  </a:schemeClr>
                </a:solidFill>
              </a:rPr>
              <a:t>3D Data</a:t>
            </a:r>
          </a:p>
          <a:p>
            <a:endParaRPr lang="en-US" dirty="0"/>
          </a:p>
          <a:p>
            <a:pPr marL="342900" indent="-342900">
              <a:buFont typeface="Arial" panose="020B0604020202020204" pitchFamily="34" charset="0"/>
              <a:buChar char="•"/>
            </a:pPr>
            <a:r>
              <a:rPr lang="en-US" sz="2400" dirty="0" smtClean="0">
                <a:solidFill>
                  <a:schemeClr val="accent1">
                    <a:lumMod val="50000"/>
                  </a:schemeClr>
                </a:solidFill>
              </a:rPr>
              <a:t>Cloud Gaming?</a:t>
            </a:r>
          </a:p>
          <a:p>
            <a:endParaRPr lang="en-US" dirty="0">
              <a:solidFill>
                <a:schemeClr val="accent1">
                  <a:lumMod val="50000"/>
                </a:schemeClr>
              </a:solidFill>
            </a:endParaRPr>
          </a:p>
          <a:p>
            <a:pPr marL="342900" indent="-342900">
              <a:buFontTx/>
              <a:buChar char="-"/>
            </a:pPr>
            <a:r>
              <a:rPr lang="en-US" sz="2200" dirty="0" smtClean="0">
                <a:solidFill>
                  <a:schemeClr val="accent1">
                    <a:lumMod val="50000"/>
                  </a:schemeClr>
                </a:solidFill>
              </a:rPr>
              <a:t>Renders in the cloud</a:t>
            </a:r>
          </a:p>
          <a:p>
            <a:pPr marL="342900" indent="-342900">
              <a:buFontTx/>
              <a:buChar char="-"/>
            </a:pPr>
            <a:r>
              <a:rPr lang="en-US" sz="2200" dirty="0" smtClean="0">
                <a:solidFill>
                  <a:schemeClr val="accent1">
                    <a:lumMod val="50000"/>
                  </a:schemeClr>
                </a:solidFill>
              </a:rPr>
              <a:t>Streams back the scene as video</a:t>
            </a:r>
          </a:p>
          <a:p>
            <a:endParaRPr lang="en-US" sz="2200" dirty="0">
              <a:solidFill>
                <a:schemeClr val="accent1">
                  <a:lumMod val="50000"/>
                </a:schemeClr>
              </a:solidFill>
            </a:endParaRPr>
          </a:p>
          <a:p>
            <a:endParaRPr lang="en-US" dirty="0"/>
          </a:p>
        </p:txBody>
      </p:sp>
      <p:sp>
        <p:nvSpPr>
          <p:cNvPr id="5" name="ZoneTexte 4"/>
          <p:cNvSpPr txBox="1"/>
          <p:nvPr/>
        </p:nvSpPr>
        <p:spPr>
          <a:xfrm>
            <a:off x="704285" y="429047"/>
            <a:ext cx="5688632"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2800" dirty="0" smtClean="0"/>
              <a:t>Cloud Gaming</a:t>
            </a:r>
            <a:endParaRPr lang="en-US" sz="2800" dirty="0"/>
          </a:p>
        </p:txBody>
      </p:sp>
      <p:pic>
        <p:nvPicPr>
          <p:cNvPr id="6" name="Picture 2" descr="C:\Users\PC-Z510\Pictures\clou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92917" y="-122144"/>
            <a:ext cx="254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PC-Z510\Pictures\architectur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1147856"/>
            <a:ext cx="3312368" cy="5473754"/>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10220023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PC-Z510\Pictures\clou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038" y="3845224"/>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http://upload.wikimedia.org/wikipedia/en/8/83/OnLive_logo_2014.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http://upload.wikimedia.org/wikipedia/en/8/83/OnLive_logo_2014.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http://upload.wikimedia.org/wikipedia/en/8/83/OnLive_logo_2014.sv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9" descr="Image result for gaikai"/>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3"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575" y="1377393"/>
            <a:ext cx="3130319" cy="2347739"/>
          </a:xfrm>
          <a:prstGeom prst="rect">
            <a:avLst/>
          </a:prstGeom>
          <a:noFill/>
          <a:ln w="9525">
            <a:solidFill>
              <a:schemeClr val="accent1">
                <a:lumMod val="50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3084"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1203" y="1377393"/>
            <a:ext cx="2723428" cy="2467831"/>
          </a:xfrm>
          <a:prstGeom prst="rect">
            <a:avLst/>
          </a:prstGeom>
          <a:noFill/>
          <a:ln w="9525">
            <a:solidFill>
              <a:schemeClr val="accent1">
                <a:lumMod val="50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7" name="ZoneTexte 6"/>
          <p:cNvSpPr txBox="1"/>
          <p:nvPr/>
        </p:nvSpPr>
        <p:spPr>
          <a:xfrm>
            <a:off x="3347864" y="4446198"/>
            <a:ext cx="4238800"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solidFill>
                  <a:schemeClr val="accent1">
                    <a:lumMod val="50000"/>
                  </a:schemeClr>
                </a:solidFill>
              </a:rPr>
              <a:t>Pioneers of Cloud gaming</a:t>
            </a:r>
          </a:p>
          <a:p>
            <a:endParaRPr lang="en-US" sz="2400" dirty="0">
              <a:solidFill>
                <a:schemeClr val="accent1">
                  <a:lumMod val="50000"/>
                </a:schemeClr>
              </a:solidFill>
            </a:endParaRPr>
          </a:p>
          <a:p>
            <a:pPr marL="285750" indent="-285750">
              <a:buFont typeface="Arial" panose="020B0604020202020204" pitchFamily="34" charset="0"/>
              <a:buChar char="•"/>
            </a:pPr>
            <a:r>
              <a:rPr lang="en-US" sz="2400" dirty="0" smtClean="0">
                <a:solidFill>
                  <a:schemeClr val="accent1">
                    <a:lumMod val="50000"/>
                  </a:schemeClr>
                </a:solidFill>
              </a:rPr>
              <a:t>Multimillion user bases</a:t>
            </a:r>
            <a:endParaRPr lang="en-US" sz="2400" dirty="0">
              <a:solidFill>
                <a:schemeClr val="accent1">
                  <a:lumMod val="50000"/>
                </a:schemeClr>
              </a:solidFill>
            </a:endParaRPr>
          </a:p>
        </p:txBody>
      </p:sp>
      <p:sp>
        <p:nvSpPr>
          <p:cNvPr id="12" name="ZoneTexte 11"/>
          <p:cNvSpPr txBox="1"/>
          <p:nvPr/>
        </p:nvSpPr>
        <p:spPr>
          <a:xfrm>
            <a:off x="704285" y="429047"/>
            <a:ext cx="5688632"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2800" dirty="0" smtClean="0"/>
              <a:t>Cloud Gaming</a:t>
            </a:r>
            <a:endParaRPr lang="en-US" sz="2800" dirty="0"/>
          </a:p>
        </p:txBody>
      </p:sp>
    </p:spTree>
    <p:extLst>
      <p:ext uri="{BB962C8B-B14F-4D97-AF65-F5344CB8AC3E}">
        <p14:creationId xmlns:p14="http://schemas.microsoft.com/office/powerpoint/2010/main" val="13070696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899592" y="1256355"/>
            <a:ext cx="7056784" cy="48320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pitchFamily="2" charset="2"/>
              <a:buChar char="Ø"/>
            </a:pPr>
            <a:r>
              <a:rPr lang="en-US" sz="2800" b="1" dirty="0" smtClean="0">
                <a:solidFill>
                  <a:schemeClr val="accent1">
                    <a:lumMod val="50000"/>
                  </a:schemeClr>
                </a:solidFill>
              </a:rPr>
              <a:t>Cloud Gaming?</a:t>
            </a:r>
          </a:p>
          <a:p>
            <a:pPr marL="285750" indent="-285750">
              <a:buFont typeface="Wingdings" panose="05000000000000000000" pitchFamily="2" charset="2"/>
              <a:buChar char="Ø"/>
            </a:pPr>
            <a:endParaRPr lang="en-US" sz="2800" b="1" dirty="0">
              <a:solidFill>
                <a:schemeClr val="accent1">
                  <a:lumMod val="50000"/>
                </a:schemeClr>
              </a:solidFill>
            </a:endParaRPr>
          </a:p>
          <a:p>
            <a:pPr marL="285750" indent="-285750">
              <a:buFont typeface="Wingdings" panose="05000000000000000000" pitchFamily="2" charset="2"/>
              <a:buChar char="Ø"/>
            </a:pPr>
            <a:r>
              <a:rPr lang="en-US" sz="2800" b="1" dirty="0" smtClean="0">
                <a:solidFill>
                  <a:schemeClr val="bg2">
                    <a:lumMod val="50000"/>
                  </a:schemeClr>
                </a:solidFill>
              </a:rPr>
              <a:t>   Benefits</a:t>
            </a:r>
          </a:p>
          <a:p>
            <a:endParaRPr lang="en-US" sz="2800" b="1" dirty="0" smtClean="0">
              <a:solidFill>
                <a:schemeClr val="accent1">
                  <a:lumMod val="50000"/>
                </a:schemeClr>
              </a:solidFill>
            </a:endParaRPr>
          </a:p>
          <a:p>
            <a:pPr marL="285750" indent="-285750">
              <a:buFont typeface="Wingdings" panose="05000000000000000000" pitchFamily="2" charset="2"/>
              <a:buChar char="Ø"/>
            </a:pPr>
            <a:r>
              <a:rPr lang="en-US" sz="2800" b="1" dirty="0" smtClean="0">
                <a:solidFill>
                  <a:schemeClr val="accent1">
                    <a:lumMod val="50000"/>
                  </a:schemeClr>
                </a:solidFill>
              </a:rPr>
              <a:t>Issues and Challenges</a:t>
            </a:r>
          </a:p>
          <a:p>
            <a:endParaRPr lang="en-US" sz="2800" b="1" dirty="0">
              <a:solidFill>
                <a:schemeClr val="accent1">
                  <a:lumMod val="50000"/>
                </a:schemeClr>
              </a:solidFill>
            </a:endParaRPr>
          </a:p>
          <a:p>
            <a:pPr marL="285750" indent="-285750">
              <a:buFont typeface="Wingdings" panose="05000000000000000000" pitchFamily="2" charset="2"/>
              <a:buChar char="Ø"/>
            </a:pPr>
            <a:r>
              <a:rPr lang="en-US" sz="2800" b="1" dirty="0" smtClean="0">
                <a:solidFill>
                  <a:schemeClr val="accent1">
                    <a:lumMod val="50000"/>
                  </a:schemeClr>
                </a:solidFill>
              </a:rPr>
              <a:t>Cloud Gaming Framework</a:t>
            </a:r>
          </a:p>
          <a:p>
            <a:endParaRPr lang="en-US" sz="2800" b="1" dirty="0">
              <a:solidFill>
                <a:schemeClr val="accent1">
                  <a:lumMod val="50000"/>
                </a:schemeClr>
              </a:solidFill>
            </a:endParaRPr>
          </a:p>
          <a:p>
            <a:pPr marL="285750" indent="-285750">
              <a:buFont typeface="Wingdings" panose="05000000000000000000" pitchFamily="2" charset="2"/>
              <a:buChar char="Ø"/>
            </a:pPr>
            <a:r>
              <a:rPr lang="en-US" sz="2800" b="1" dirty="0" smtClean="0">
                <a:solidFill>
                  <a:schemeClr val="accent1">
                    <a:lumMod val="50000"/>
                  </a:schemeClr>
                </a:solidFill>
              </a:rPr>
              <a:t>Real World Performance: </a:t>
            </a:r>
            <a:r>
              <a:rPr lang="en-US" sz="2800" b="1" dirty="0" err="1" smtClean="0">
                <a:solidFill>
                  <a:schemeClr val="accent1">
                    <a:lumMod val="50000"/>
                  </a:schemeClr>
                </a:solidFill>
              </a:rPr>
              <a:t>Onlive</a:t>
            </a:r>
            <a:endParaRPr lang="en-US" sz="2800" b="1" dirty="0" smtClean="0">
              <a:solidFill>
                <a:schemeClr val="accent1">
                  <a:lumMod val="50000"/>
                </a:schemeClr>
              </a:solidFill>
            </a:endParaRPr>
          </a:p>
          <a:p>
            <a:pPr marL="285750" indent="-285750">
              <a:buFont typeface="Wingdings" panose="05000000000000000000" pitchFamily="2" charset="2"/>
              <a:buChar char="Ø"/>
            </a:pPr>
            <a:endParaRPr lang="en-US" sz="2800" b="1" dirty="0">
              <a:solidFill>
                <a:schemeClr val="accent1">
                  <a:lumMod val="50000"/>
                </a:schemeClr>
              </a:solidFill>
            </a:endParaRPr>
          </a:p>
          <a:p>
            <a:pPr marL="285750" indent="-285750">
              <a:buFont typeface="Wingdings" panose="05000000000000000000" pitchFamily="2" charset="2"/>
              <a:buChar char="Ø"/>
            </a:pPr>
            <a:r>
              <a:rPr lang="en-US" sz="2800" b="1" dirty="0" smtClean="0">
                <a:solidFill>
                  <a:schemeClr val="accent1">
                    <a:lumMod val="50000"/>
                  </a:schemeClr>
                </a:solidFill>
              </a:rPr>
              <a:t>Conclusion</a:t>
            </a:r>
          </a:p>
        </p:txBody>
      </p:sp>
    </p:spTree>
    <p:extLst>
      <p:ext uri="{BB962C8B-B14F-4D97-AF65-F5344CB8AC3E}">
        <p14:creationId xmlns:p14="http://schemas.microsoft.com/office/powerpoint/2010/main" val="1061889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PC-Z510\Pictures\clou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04000" y="-414124"/>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p:cNvSpPr txBox="1"/>
          <p:nvPr/>
        </p:nvSpPr>
        <p:spPr>
          <a:xfrm>
            <a:off x="395536" y="1142862"/>
            <a:ext cx="8583632" cy="1046440"/>
          </a:xfrm>
          <a:prstGeom prst="rect">
            <a:avLst/>
          </a:prstGeom>
          <a:noFill/>
        </p:spPr>
        <p:txBody>
          <a:bodyPr wrap="none" rtlCol="0">
            <a:spAutoFit/>
          </a:bodyPr>
          <a:lstStyle/>
          <a:p>
            <a:endParaRPr lang="en-US" dirty="0"/>
          </a:p>
          <a:p>
            <a:pPr marL="342900" indent="-342900">
              <a:buFont typeface="Arial" panose="020B0604020202020204" pitchFamily="34" charset="0"/>
              <a:buChar char="•"/>
            </a:pPr>
            <a:r>
              <a:rPr lang="en-US" sz="2200" dirty="0" smtClean="0">
                <a:solidFill>
                  <a:schemeClr val="accent1">
                    <a:lumMod val="50000"/>
                  </a:schemeClr>
                </a:solidFill>
              </a:rPr>
              <a:t>Expanding </a:t>
            </a:r>
            <a:r>
              <a:rPr lang="en-US" sz="2200" dirty="0">
                <a:solidFill>
                  <a:schemeClr val="accent1">
                    <a:lumMod val="50000"/>
                  </a:schemeClr>
                </a:solidFill>
              </a:rPr>
              <a:t>the user base to the vast number of less </a:t>
            </a:r>
            <a:r>
              <a:rPr lang="en-US" sz="2200" dirty="0" smtClean="0">
                <a:solidFill>
                  <a:schemeClr val="accent1">
                    <a:lumMod val="50000"/>
                  </a:schemeClr>
                </a:solidFill>
              </a:rPr>
              <a:t>powerful</a:t>
            </a:r>
          </a:p>
          <a:p>
            <a:r>
              <a:rPr lang="en-US" sz="2200" dirty="0" smtClean="0">
                <a:solidFill>
                  <a:schemeClr val="accent1">
                    <a:lumMod val="50000"/>
                  </a:schemeClr>
                </a:solidFill>
              </a:rPr>
              <a:t> </a:t>
            </a:r>
            <a:r>
              <a:rPr lang="en-US" sz="2200" dirty="0">
                <a:solidFill>
                  <a:schemeClr val="accent1">
                    <a:lumMod val="50000"/>
                  </a:schemeClr>
                </a:solidFill>
              </a:rPr>
              <a:t>devices </a:t>
            </a:r>
            <a:r>
              <a:rPr lang="en-US" sz="2200" dirty="0" smtClean="0">
                <a:solidFill>
                  <a:schemeClr val="accent1">
                    <a:lumMod val="50000"/>
                  </a:schemeClr>
                </a:solidFill>
              </a:rPr>
              <a:t>that support </a:t>
            </a:r>
            <a:r>
              <a:rPr lang="en-US" sz="2200" dirty="0">
                <a:solidFill>
                  <a:schemeClr val="accent1">
                    <a:lumMod val="50000"/>
                  </a:schemeClr>
                </a:solidFill>
              </a:rPr>
              <a:t>thin clients </a:t>
            </a:r>
            <a:r>
              <a:rPr lang="en-US" sz="2200" dirty="0" smtClean="0">
                <a:solidFill>
                  <a:schemeClr val="accent1">
                    <a:lumMod val="50000"/>
                  </a:schemeClr>
                </a:solidFill>
              </a:rPr>
              <a:t>only (smartphones </a:t>
            </a:r>
            <a:r>
              <a:rPr lang="en-US" sz="2200" dirty="0">
                <a:solidFill>
                  <a:schemeClr val="accent1">
                    <a:lumMod val="50000"/>
                  </a:schemeClr>
                </a:solidFill>
              </a:rPr>
              <a:t>and </a:t>
            </a:r>
            <a:r>
              <a:rPr lang="en-US" sz="2200" dirty="0" smtClean="0">
                <a:solidFill>
                  <a:schemeClr val="accent1">
                    <a:lumMod val="50000"/>
                  </a:schemeClr>
                </a:solidFill>
              </a:rPr>
              <a:t>tablets)</a:t>
            </a:r>
            <a:endParaRPr lang="en-US" sz="2200" dirty="0">
              <a:solidFill>
                <a:schemeClr val="accent1">
                  <a:lumMod val="50000"/>
                </a:schemeClr>
              </a:solidFill>
            </a:endParaRPr>
          </a:p>
        </p:txBody>
      </p:sp>
      <p:sp>
        <p:nvSpPr>
          <p:cNvPr id="4" name="ZoneTexte 3"/>
          <p:cNvSpPr txBox="1"/>
          <p:nvPr/>
        </p:nvSpPr>
        <p:spPr>
          <a:xfrm>
            <a:off x="395536" y="2489427"/>
            <a:ext cx="7560484" cy="4173527"/>
          </a:xfrm>
          <a:prstGeom prst="rect">
            <a:avLst/>
          </a:prstGeom>
          <a:noFill/>
        </p:spPr>
        <p:txBody>
          <a:bodyPr wrap="square" rtlCol="0">
            <a:spAutoFit/>
          </a:bodyPr>
          <a:lstStyle/>
          <a:p>
            <a:pPr marL="285750" indent="-285750">
              <a:buFont typeface="Wingdings" panose="05000000000000000000" pitchFamily="2" charset="2"/>
              <a:buChar char="v"/>
            </a:pPr>
            <a:r>
              <a:rPr lang="en-US" sz="2400" dirty="0" smtClean="0">
                <a:solidFill>
                  <a:schemeClr val="accent1">
                    <a:lumMod val="50000"/>
                  </a:schemeClr>
                </a:solidFill>
              </a:rPr>
              <a:t>Example of Battlefield 3 : </a:t>
            </a:r>
            <a:endParaRPr lang="en-US" dirty="0" smtClean="0">
              <a:solidFill>
                <a:schemeClr val="accent1">
                  <a:lumMod val="50000"/>
                </a:schemeClr>
              </a:solidFill>
            </a:endParaRPr>
          </a:p>
          <a:p>
            <a:pPr marL="285750" indent="-285750">
              <a:buFont typeface="Courier New" panose="02070309020205020404" pitchFamily="49" charset="0"/>
              <a:buChar char="o"/>
            </a:pPr>
            <a:r>
              <a:rPr lang="en-US" sz="2200" dirty="0" smtClean="0">
                <a:solidFill>
                  <a:schemeClr val="accent1">
                    <a:lumMod val="50000"/>
                  </a:schemeClr>
                </a:solidFill>
              </a:rPr>
              <a:t>Recommended system configuration:</a:t>
            </a:r>
          </a:p>
          <a:p>
            <a:r>
              <a:rPr lang="en-US" dirty="0" smtClean="0">
                <a:solidFill>
                  <a:schemeClr val="accent1">
                    <a:lumMod val="50000"/>
                  </a:schemeClr>
                </a:solidFill>
              </a:rPr>
              <a:t>	- quad-core </a:t>
            </a:r>
            <a:r>
              <a:rPr lang="en-US" dirty="0">
                <a:solidFill>
                  <a:schemeClr val="accent1">
                    <a:lumMod val="50000"/>
                  </a:schemeClr>
                </a:solidFill>
              </a:rPr>
              <a:t>CPU, </a:t>
            </a:r>
          </a:p>
          <a:p>
            <a:r>
              <a:rPr lang="en-US" dirty="0">
                <a:solidFill>
                  <a:schemeClr val="accent1">
                    <a:lumMod val="50000"/>
                  </a:schemeClr>
                </a:solidFill>
              </a:rPr>
              <a:t>	</a:t>
            </a:r>
            <a:r>
              <a:rPr lang="en-US" dirty="0" smtClean="0">
                <a:solidFill>
                  <a:schemeClr val="accent1">
                    <a:lumMod val="50000"/>
                  </a:schemeClr>
                </a:solidFill>
              </a:rPr>
              <a:t>- 4 </a:t>
            </a:r>
            <a:r>
              <a:rPr lang="en-US" dirty="0" err="1">
                <a:solidFill>
                  <a:schemeClr val="accent1">
                    <a:lumMod val="50000"/>
                  </a:schemeClr>
                </a:solidFill>
              </a:rPr>
              <a:t>Gbytes</a:t>
            </a:r>
            <a:r>
              <a:rPr lang="en-US" dirty="0">
                <a:solidFill>
                  <a:schemeClr val="accent1">
                    <a:lumMod val="50000"/>
                  </a:schemeClr>
                </a:solidFill>
              </a:rPr>
              <a:t> </a:t>
            </a:r>
            <a:r>
              <a:rPr lang="en-US" dirty="0" smtClean="0">
                <a:solidFill>
                  <a:schemeClr val="accent1">
                    <a:lumMod val="50000"/>
                  </a:schemeClr>
                </a:solidFill>
              </a:rPr>
              <a:t>RAM</a:t>
            </a:r>
          </a:p>
          <a:p>
            <a:r>
              <a:rPr lang="en-US" dirty="0">
                <a:solidFill>
                  <a:schemeClr val="accent1">
                    <a:lumMod val="50000"/>
                  </a:schemeClr>
                </a:solidFill>
              </a:rPr>
              <a:t>	</a:t>
            </a:r>
            <a:r>
              <a:rPr lang="en-US" dirty="0" smtClean="0">
                <a:solidFill>
                  <a:schemeClr val="accent1">
                    <a:lumMod val="50000"/>
                  </a:schemeClr>
                </a:solidFill>
              </a:rPr>
              <a:t>- 20 </a:t>
            </a:r>
            <a:r>
              <a:rPr lang="en-US" dirty="0" err="1">
                <a:solidFill>
                  <a:schemeClr val="accent1">
                    <a:lumMod val="50000"/>
                  </a:schemeClr>
                </a:solidFill>
              </a:rPr>
              <a:t>Gbytes</a:t>
            </a:r>
            <a:r>
              <a:rPr lang="en-US" dirty="0">
                <a:solidFill>
                  <a:schemeClr val="accent1">
                    <a:lumMod val="50000"/>
                  </a:schemeClr>
                </a:solidFill>
              </a:rPr>
              <a:t> storage </a:t>
            </a:r>
            <a:r>
              <a:rPr lang="en-US" dirty="0" smtClean="0">
                <a:solidFill>
                  <a:schemeClr val="accent1">
                    <a:lumMod val="50000"/>
                  </a:schemeClr>
                </a:solidFill>
              </a:rPr>
              <a:t>space</a:t>
            </a:r>
          </a:p>
          <a:p>
            <a:r>
              <a:rPr lang="en-US" dirty="0" smtClean="0">
                <a:solidFill>
                  <a:schemeClr val="accent1">
                    <a:lumMod val="50000"/>
                  </a:schemeClr>
                </a:solidFill>
              </a:rPr>
              <a:t>	-graphics </a:t>
            </a:r>
            <a:r>
              <a:rPr lang="en-US" dirty="0">
                <a:solidFill>
                  <a:schemeClr val="accent1">
                    <a:lumMod val="50000"/>
                  </a:schemeClr>
                </a:solidFill>
              </a:rPr>
              <a:t>card with at least </a:t>
            </a:r>
            <a:r>
              <a:rPr lang="en-US" dirty="0" smtClean="0">
                <a:solidFill>
                  <a:schemeClr val="accent1">
                    <a:lumMod val="50000"/>
                  </a:schemeClr>
                </a:solidFill>
              </a:rPr>
              <a:t>1 </a:t>
            </a:r>
            <a:r>
              <a:rPr lang="en-US" dirty="0" err="1">
                <a:solidFill>
                  <a:schemeClr val="accent1">
                    <a:lumMod val="50000"/>
                  </a:schemeClr>
                </a:solidFill>
              </a:rPr>
              <a:t>Gbyte</a:t>
            </a:r>
            <a:r>
              <a:rPr lang="en-US" dirty="0">
                <a:solidFill>
                  <a:schemeClr val="accent1">
                    <a:lumMod val="50000"/>
                  </a:schemeClr>
                </a:solidFill>
              </a:rPr>
              <a:t> RAM </a:t>
            </a:r>
            <a:endParaRPr lang="en-US" dirty="0" smtClean="0">
              <a:solidFill>
                <a:schemeClr val="accent1">
                  <a:lumMod val="50000"/>
                </a:schemeClr>
              </a:solidFill>
            </a:endParaRPr>
          </a:p>
          <a:p>
            <a:pPr marL="285750" indent="-285750">
              <a:buFont typeface="Courier New" panose="02070309020205020404" pitchFamily="49" charset="0"/>
              <a:buChar char="o"/>
            </a:pPr>
            <a:r>
              <a:rPr lang="en-US" sz="2200" dirty="0" smtClean="0">
                <a:solidFill>
                  <a:schemeClr val="accent1">
                    <a:lumMod val="50000"/>
                  </a:schemeClr>
                </a:solidFill>
              </a:rPr>
              <a:t>Minimum system requirements: </a:t>
            </a:r>
          </a:p>
          <a:p>
            <a:r>
              <a:rPr lang="en-US" dirty="0" smtClean="0">
                <a:solidFill>
                  <a:schemeClr val="accent1">
                    <a:lumMod val="50000"/>
                  </a:schemeClr>
                </a:solidFill>
              </a:rPr>
              <a:t>	- </a:t>
            </a:r>
            <a:r>
              <a:rPr lang="en-US" sz="2000" dirty="0" smtClean="0">
                <a:solidFill>
                  <a:schemeClr val="accent1">
                    <a:lumMod val="50000"/>
                  </a:schemeClr>
                </a:solidFill>
              </a:rPr>
              <a:t>dual-core CPU </a:t>
            </a:r>
            <a:r>
              <a:rPr lang="en-US" sz="2000" dirty="0">
                <a:solidFill>
                  <a:schemeClr val="accent1">
                    <a:lumMod val="50000"/>
                  </a:schemeClr>
                </a:solidFill>
              </a:rPr>
              <a:t>over 2.4 </a:t>
            </a:r>
            <a:r>
              <a:rPr lang="en-US" sz="2000" dirty="0" smtClean="0">
                <a:solidFill>
                  <a:schemeClr val="accent1">
                    <a:lumMod val="50000"/>
                  </a:schemeClr>
                </a:solidFill>
              </a:rPr>
              <a:t>GHz</a:t>
            </a:r>
          </a:p>
          <a:p>
            <a:r>
              <a:rPr lang="en-US" sz="2000" dirty="0" smtClean="0">
                <a:solidFill>
                  <a:schemeClr val="accent1">
                    <a:lumMod val="50000"/>
                  </a:schemeClr>
                </a:solidFill>
              </a:rPr>
              <a:t>	- 2 </a:t>
            </a:r>
            <a:r>
              <a:rPr lang="en-US" sz="2000" dirty="0" err="1">
                <a:solidFill>
                  <a:schemeClr val="accent1">
                    <a:lumMod val="50000"/>
                  </a:schemeClr>
                </a:solidFill>
              </a:rPr>
              <a:t>Gbytes</a:t>
            </a:r>
            <a:r>
              <a:rPr lang="en-US" sz="2000" dirty="0">
                <a:solidFill>
                  <a:schemeClr val="accent1">
                    <a:lumMod val="50000"/>
                  </a:schemeClr>
                </a:solidFill>
              </a:rPr>
              <a:t> </a:t>
            </a:r>
            <a:r>
              <a:rPr lang="en-US" sz="2000" dirty="0" smtClean="0">
                <a:solidFill>
                  <a:schemeClr val="accent1">
                    <a:lumMod val="50000"/>
                  </a:schemeClr>
                </a:solidFill>
              </a:rPr>
              <a:t>RAM </a:t>
            </a:r>
          </a:p>
          <a:p>
            <a:r>
              <a:rPr lang="en-US" sz="2000" dirty="0" smtClean="0">
                <a:solidFill>
                  <a:schemeClr val="accent1">
                    <a:lumMod val="50000"/>
                  </a:schemeClr>
                </a:solidFill>
              </a:rPr>
              <a:t>	- graphics </a:t>
            </a:r>
            <a:r>
              <a:rPr lang="en-US" sz="2000" dirty="0">
                <a:solidFill>
                  <a:schemeClr val="accent1">
                    <a:lumMod val="50000"/>
                  </a:schemeClr>
                </a:solidFill>
              </a:rPr>
              <a:t>card with 512 Mbytes </a:t>
            </a:r>
            <a:r>
              <a:rPr lang="en-US" sz="2000" dirty="0" smtClean="0">
                <a:solidFill>
                  <a:schemeClr val="accent1">
                    <a:lumMod val="50000"/>
                  </a:schemeClr>
                </a:solidFill>
              </a:rPr>
              <a:t>RAM</a:t>
            </a:r>
          </a:p>
          <a:p>
            <a:endParaRPr lang="en-US" dirty="0">
              <a:solidFill>
                <a:schemeClr val="accent1">
                  <a:lumMod val="50000"/>
                </a:schemeClr>
              </a:solidFill>
            </a:endParaRPr>
          </a:p>
          <a:p>
            <a:pPr marL="342900" indent="-342900">
              <a:buFont typeface="Arial" panose="020B0604020202020204" pitchFamily="34" charset="0"/>
              <a:buChar char="•"/>
            </a:pPr>
            <a:r>
              <a:rPr lang="en-US" sz="2200" dirty="0">
                <a:solidFill>
                  <a:schemeClr val="accent1">
                    <a:lumMod val="50000"/>
                  </a:schemeClr>
                </a:solidFill>
              </a:rPr>
              <a:t>The newest </a:t>
            </a:r>
            <a:r>
              <a:rPr lang="en-US" sz="2200" dirty="0" smtClean="0">
                <a:solidFill>
                  <a:schemeClr val="accent1">
                    <a:lumMod val="50000"/>
                  </a:schemeClr>
                </a:solidFill>
              </a:rPr>
              <a:t>tablets cannot meet this minimum</a:t>
            </a:r>
          </a:p>
          <a:p>
            <a:r>
              <a:rPr lang="en-US" dirty="0" smtClean="0">
                <a:solidFill>
                  <a:schemeClr val="accent1">
                    <a:lumMod val="50000"/>
                  </a:schemeClr>
                </a:solidFill>
              </a:rPr>
              <a:t> </a:t>
            </a:r>
            <a:r>
              <a:rPr lang="en-US" sz="2000" dirty="0" smtClean="0">
                <a:solidFill>
                  <a:schemeClr val="accent1">
                    <a:lumMod val="50000"/>
                  </a:schemeClr>
                </a:solidFill>
              </a:rPr>
              <a:t>(Apple’s </a:t>
            </a:r>
            <a:r>
              <a:rPr lang="en-US" sz="2000" dirty="0">
                <a:solidFill>
                  <a:schemeClr val="accent1">
                    <a:lumMod val="50000"/>
                  </a:schemeClr>
                </a:solidFill>
              </a:rPr>
              <a:t>iPad with Retina display and Google’s Nexus </a:t>
            </a:r>
            <a:r>
              <a:rPr lang="en-US" sz="2000" dirty="0" smtClean="0">
                <a:solidFill>
                  <a:schemeClr val="accent1">
                    <a:lumMod val="50000"/>
                  </a:schemeClr>
                </a:solidFill>
              </a:rPr>
              <a:t>10)</a:t>
            </a:r>
            <a:endParaRPr lang="en-US" sz="2000" dirty="0">
              <a:solidFill>
                <a:schemeClr val="accent1">
                  <a:lumMod val="50000"/>
                </a:schemeClr>
              </a:solidFill>
            </a:endParaRPr>
          </a:p>
        </p:txBody>
      </p:sp>
      <p:sp>
        <p:nvSpPr>
          <p:cNvPr id="5" name="ZoneTexte 4"/>
          <p:cNvSpPr txBox="1"/>
          <p:nvPr/>
        </p:nvSpPr>
        <p:spPr>
          <a:xfrm>
            <a:off x="683924" y="332656"/>
            <a:ext cx="5688632"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2800" dirty="0" smtClean="0"/>
              <a:t>Cloud Gaming Benefits</a:t>
            </a:r>
            <a:endParaRPr lang="en-US" sz="2800" dirty="0"/>
          </a:p>
        </p:txBody>
      </p:sp>
    </p:spTree>
    <p:extLst>
      <p:ext uri="{BB962C8B-B14F-4D97-AF65-F5344CB8AC3E}">
        <p14:creationId xmlns:p14="http://schemas.microsoft.com/office/powerpoint/2010/main" val="32925216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PC-Z510\Pictures\clou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556" y="-414124"/>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p:cNvSpPr txBox="1"/>
          <p:nvPr/>
        </p:nvSpPr>
        <p:spPr>
          <a:xfrm>
            <a:off x="777908" y="1649192"/>
            <a:ext cx="7730001" cy="1508105"/>
          </a:xfrm>
          <a:prstGeom prst="rect">
            <a:avLst/>
          </a:prstGeom>
          <a:noFill/>
        </p:spPr>
        <p:txBody>
          <a:bodyPr wrap="none" rtlCol="0">
            <a:spAutoFit/>
          </a:bodyPr>
          <a:lstStyle/>
          <a:p>
            <a:pPr marL="285750" indent="-285750">
              <a:buFont typeface="Arial" panose="020B0604020202020204" pitchFamily="34" charset="0"/>
              <a:buChar char="•"/>
            </a:pPr>
            <a:r>
              <a:rPr lang="en-US" sz="2400" dirty="0" smtClean="0">
                <a:solidFill>
                  <a:schemeClr val="accent1">
                    <a:lumMod val="50000"/>
                  </a:schemeClr>
                </a:solidFill>
              </a:rPr>
              <a:t>Mobile </a:t>
            </a:r>
            <a:r>
              <a:rPr lang="en-US" sz="2400" dirty="0">
                <a:solidFill>
                  <a:schemeClr val="accent1">
                    <a:lumMod val="50000"/>
                  </a:schemeClr>
                </a:solidFill>
              </a:rPr>
              <a:t>terminals have different hardware/software </a:t>
            </a:r>
            <a:endParaRPr lang="en-US" sz="2400" dirty="0" smtClean="0">
              <a:solidFill>
                <a:schemeClr val="accent1">
                  <a:lumMod val="50000"/>
                </a:schemeClr>
              </a:solidFill>
            </a:endParaRPr>
          </a:p>
          <a:p>
            <a:r>
              <a:rPr lang="en-US" sz="2400" dirty="0" smtClean="0">
                <a:solidFill>
                  <a:schemeClr val="accent1">
                    <a:lumMod val="50000"/>
                  </a:schemeClr>
                </a:solidFill>
              </a:rPr>
              <a:t>architecture </a:t>
            </a:r>
            <a:r>
              <a:rPr lang="en-US" sz="2400" dirty="0">
                <a:solidFill>
                  <a:schemeClr val="accent1">
                    <a:lumMod val="50000"/>
                  </a:schemeClr>
                </a:solidFill>
              </a:rPr>
              <a:t>from </a:t>
            </a:r>
            <a:r>
              <a:rPr lang="en-US" sz="2400" dirty="0" smtClean="0">
                <a:solidFill>
                  <a:schemeClr val="accent1">
                    <a:lumMod val="50000"/>
                  </a:schemeClr>
                </a:solidFill>
              </a:rPr>
              <a:t>PCs</a:t>
            </a:r>
          </a:p>
          <a:p>
            <a:r>
              <a:rPr lang="en-US" dirty="0" smtClean="0">
                <a:solidFill>
                  <a:schemeClr val="accent1">
                    <a:lumMod val="50000"/>
                  </a:schemeClr>
                </a:solidFill>
              </a:rPr>
              <a:t>	- </a:t>
            </a:r>
            <a:r>
              <a:rPr lang="en-US" sz="2200" dirty="0" smtClean="0">
                <a:solidFill>
                  <a:schemeClr val="accent1">
                    <a:lumMod val="50000"/>
                  </a:schemeClr>
                </a:solidFill>
              </a:rPr>
              <a:t>Lower </a:t>
            </a:r>
            <a:r>
              <a:rPr lang="en-US" sz="2200" dirty="0">
                <a:solidFill>
                  <a:schemeClr val="accent1">
                    <a:lumMod val="50000"/>
                  </a:schemeClr>
                </a:solidFill>
              </a:rPr>
              <a:t>memory frequency and bandwidth</a:t>
            </a:r>
            <a:r>
              <a:rPr lang="en-US" sz="2200" dirty="0" smtClean="0">
                <a:solidFill>
                  <a:schemeClr val="accent1">
                    <a:lumMod val="50000"/>
                  </a:schemeClr>
                </a:solidFill>
              </a:rPr>
              <a:t>,</a:t>
            </a:r>
          </a:p>
          <a:p>
            <a:r>
              <a:rPr lang="en-US" sz="2200" dirty="0" smtClean="0">
                <a:solidFill>
                  <a:schemeClr val="accent1">
                    <a:lumMod val="50000"/>
                  </a:schemeClr>
                </a:solidFill>
              </a:rPr>
              <a:t> 	- Power </a:t>
            </a:r>
            <a:r>
              <a:rPr lang="en-US" sz="2200" dirty="0">
                <a:solidFill>
                  <a:schemeClr val="accent1">
                    <a:lumMod val="50000"/>
                  </a:schemeClr>
                </a:solidFill>
              </a:rPr>
              <a:t>limitations, and distinct operating systems</a:t>
            </a:r>
            <a:r>
              <a:rPr lang="en-US" sz="2200" dirty="0" smtClean="0"/>
              <a:t>.</a:t>
            </a:r>
          </a:p>
        </p:txBody>
      </p:sp>
      <p:sp>
        <p:nvSpPr>
          <p:cNvPr id="4" name="ZoneTexte 3"/>
          <p:cNvSpPr txBox="1"/>
          <p:nvPr/>
        </p:nvSpPr>
        <p:spPr>
          <a:xfrm>
            <a:off x="822407" y="4056929"/>
            <a:ext cx="6838732" cy="1200329"/>
          </a:xfrm>
          <a:prstGeom prst="rect">
            <a:avLst/>
          </a:prstGeom>
          <a:noFill/>
        </p:spPr>
        <p:txBody>
          <a:bodyPr wrap="none" rtlCol="0">
            <a:spAutoFit/>
          </a:bodyPr>
          <a:lstStyle/>
          <a:p>
            <a:pPr marL="285750" indent="-285750">
              <a:buFont typeface="Wingdings" panose="05000000000000000000" pitchFamily="2" charset="2"/>
              <a:buChar char="v"/>
            </a:pPr>
            <a:r>
              <a:rPr lang="en-US" sz="2400" dirty="0">
                <a:solidFill>
                  <a:schemeClr val="accent1">
                    <a:lumMod val="50000"/>
                  </a:schemeClr>
                </a:solidFill>
              </a:rPr>
              <a:t>Cloud </a:t>
            </a:r>
            <a:r>
              <a:rPr lang="en-US" sz="2400" dirty="0" smtClean="0">
                <a:solidFill>
                  <a:schemeClr val="accent1">
                    <a:lumMod val="50000"/>
                  </a:schemeClr>
                </a:solidFill>
              </a:rPr>
              <a:t>gaming </a:t>
            </a:r>
          </a:p>
          <a:p>
            <a:pPr marL="285750" indent="-285750">
              <a:buFont typeface="Arial" panose="020B0604020202020204" pitchFamily="34" charset="0"/>
              <a:buChar char="•"/>
            </a:pPr>
            <a:r>
              <a:rPr lang="en-US" sz="2400" dirty="0">
                <a:solidFill>
                  <a:schemeClr val="accent1">
                    <a:lumMod val="50000"/>
                  </a:schemeClr>
                </a:solidFill>
              </a:rPr>
              <a:t>R</a:t>
            </a:r>
            <a:r>
              <a:rPr lang="en-US" sz="2400" dirty="0" smtClean="0">
                <a:solidFill>
                  <a:schemeClr val="accent1">
                    <a:lumMod val="50000"/>
                  </a:schemeClr>
                </a:solidFill>
              </a:rPr>
              <a:t>educes </a:t>
            </a:r>
            <a:r>
              <a:rPr lang="en-US" sz="2400" dirty="0">
                <a:solidFill>
                  <a:schemeClr val="accent1">
                    <a:lumMod val="50000"/>
                  </a:schemeClr>
                </a:solidFill>
              </a:rPr>
              <a:t>customer support </a:t>
            </a:r>
            <a:r>
              <a:rPr lang="en-US" sz="2400" dirty="0" smtClean="0">
                <a:solidFill>
                  <a:schemeClr val="accent1">
                    <a:lumMod val="50000"/>
                  </a:schemeClr>
                </a:solidFill>
              </a:rPr>
              <a:t>costs</a:t>
            </a:r>
          </a:p>
          <a:p>
            <a:pPr marL="285750" indent="-285750">
              <a:buFont typeface="Arial" panose="020B0604020202020204" pitchFamily="34" charset="0"/>
              <a:buChar char="•"/>
            </a:pPr>
            <a:r>
              <a:rPr lang="en-US" sz="2400" dirty="0">
                <a:solidFill>
                  <a:schemeClr val="accent1">
                    <a:lumMod val="50000"/>
                  </a:schemeClr>
                </a:solidFill>
              </a:rPr>
              <a:t>O</a:t>
            </a:r>
            <a:r>
              <a:rPr lang="en-US" sz="2400" dirty="0" smtClean="0">
                <a:solidFill>
                  <a:schemeClr val="accent1">
                    <a:lumMod val="50000"/>
                  </a:schemeClr>
                </a:solidFill>
              </a:rPr>
              <a:t>ffers </a:t>
            </a:r>
            <a:r>
              <a:rPr lang="en-US" sz="2400" dirty="0">
                <a:solidFill>
                  <a:schemeClr val="accent1">
                    <a:lumMod val="50000"/>
                  </a:schemeClr>
                </a:solidFill>
              </a:rPr>
              <a:t>better digital rights management (DRM</a:t>
            </a:r>
            <a:r>
              <a:rPr lang="en-US" dirty="0" smtClean="0">
                <a:solidFill>
                  <a:schemeClr val="accent1">
                    <a:lumMod val="50000"/>
                  </a:schemeClr>
                </a:solidFill>
              </a:rPr>
              <a:t>)</a:t>
            </a:r>
            <a:endParaRPr lang="en-US" dirty="0">
              <a:solidFill>
                <a:schemeClr val="accent1">
                  <a:lumMod val="50000"/>
                </a:schemeClr>
              </a:solidFill>
            </a:endParaRPr>
          </a:p>
        </p:txBody>
      </p:sp>
      <p:sp>
        <p:nvSpPr>
          <p:cNvPr id="6" name="ZoneTexte 5"/>
          <p:cNvSpPr txBox="1"/>
          <p:nvPr/>
        </p:nvSpPr>
        <p:spPr>
          <a:xfrm>
            <a:off x="683924" y="332656"/>
            <a:ext cx="5688632"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2800" dirty="0" smtClean="0"/>
              <a:t>Cloud Gaming Benefits</a:t>
            </a:r>
            <a:endParaRPr lang="en-US" sz="2800" dirty="0"/>
          </a:p>
        </p:txBody>
      </p:sp>
    </p:spTree>
    <p:extLst>
      <p:ext uri="{BB962C8B-B14F-4D97-AF65-F5344CB8AC3E}">
        <p14:creationId xmlns:p14="http://schemas.microsoft.com/office/powerpoint/2010/main" val="3363380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899592" y="1256355"/>
            <a:ext cx="7056784" cy="48320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pitchFamily="2" charset="2"/>
              <a:buChar char="Ø"/>
            </a:pPr>
            <a:r>
              <a:rPr lang="en-US" sz="2800" b="1" dirty="0" smtClean="0">
                <a:solidFill>
                  <a:schemeClr val="accent1">
                    <a:lumMod val="50000"/>
                  </a:schemeClr>
                </a:solidFill>
              </a:rPr>
              <a:t>Cloud Gaming?</a:t>
            </a:r>
          </a:p>
          <a:p>
            <a:pPr marL="285750" indent="-285750">
              <a:buFont typeface="Wingdings" panose="05000000000000000000" pitchFamily="2" charset="2"/>
              <a:buChar char="Ø"/>
            </a:pPr>
            <a:endParaRPr lang="en-US" sz="2800" b="1" dirty="0">
              <a:solidFill>
                <a:schemeClr val="bg2">
                  <a:lumMod val="50000"/>
                </a:schemeClr>
              </a:solidFill>
            </a:endParaRPr>
          </a:p>
          <a:p>
            <a:pPr marL="285750" indent="-285750">
              <a:buFont typeface="Wingdings" panose="05000000000000000000" pitchFamily="2" charset="2"/>
              <a:buChar char="Ø"/>
            </a:pPr>
            <a:r>
              <a:rPr lang="en-US" sz="2800" b="1" dirty="0" smtClean="0">
                <a:solidFill>
                  <a:schemeClr val="accent1">
                    <a:lumMod val="50000"/>
                  </a:schemeClr>
                </a:solidFill>
              </a:rPr>
              <a:t>Benefits</a:t>
            </a:r>
          </a:p>
          <a:p>
            <a:endParaRPr lang="en-US" sz="2800" b="1" dirty="0" smtClean="0">
              <a:solidFill>
                <a:schemeClr val="accent1">
                  <a:lumMod val="50000"/>
                </a:schemeClr>
              </a:solidFill>
            </a:endParaRPr>
          </a:p>
          <a:p>
            <a:pPr marL="285750" indent="-285750">
              <a:buFont typeface="Wingdings" panose="05000000000000000000" pitchFamily="2" charset="2"/>
              <a:buChar char="Ø"/>
            </a:pPr>
            <a:r>
              <a:rPr lang="en-US" sz="2800" b="1" dirty="0" smtClean="0">
                <a:solidFill>
                  <a:schemeClr val="bg2">
                    <a:lumMod val="50000"/>
                  </a:schemeClr>
                </a:solidFill>
              </a:rPr>
              <a:t>   Issues and Challenges</a:t>
            </a:r>
          </a:p>
          <a:p>
            <a:endParaRPr lang="en-US" sz="2800" b="1" dirty="0">
              <a:solidFill>
                <a:schemeClr val="accent1">
                  <a:lumMod val="50000"/>
                </a:schemeClr>
              </a:solidFill>
            </a:endParaRPr>
          </a:p>
          <a:p>
            <a:pPr marL="285750" indent="-285750">
              <a:buFont typeface="Wingdings" panose="05000000000000000000" pitchFamily="2" charset="2"/>
              <a:buChar char="Ø"/>
            </a:pPr>
            <a:r>
              <a:rPr lang="en-US" sz="2800" b="1" dirty="0" smtClean="0">
                <a:solidFill>
                  <a:schemeClr val="accent1">
                    <a:lumMod val="50000"/>
                  </a:schemeClr>
                </a:solidFill>
              </a:rPr>
              <a:t>Cloud Gaming Framework</a:t>
            </a:r>
          </a:p>
          <a:p>
            <a:endParaRPr lang="en-US" sz="2800" b="1" dirty="0">
              <a:solidFill>
                <a:schemeClr val="accent1">
                  <a:lumMod val="50000"/>
                </a:schemeClr>
              </a:solidFill>
            </a:endParaRPr>
          </a:p>
          <a:p>
            <a:pPr marL="285750" indent="-285750">
              <a:buFont typeface="Wingdings" panose="05000000000000000000" pitchFamily="2" charset="2"/>
              <a:buChar char="Ø"/>
            </a:pPr>
            <a:r>
              <a:rPr lang="en-US" sz="2800" b="1" dirty="0" smtClean="0">
                <a:solidFill>
                  <a:schemeClr val="accent1">
                    <a:lumMod val="50000"/>
                  </a:schemeClr>
                </a:solidFill>
              </a:rPr>
              <a:t>Real World Performance: </a:t>
            </a:r>
            <a:r>
              <a:rPr lang="en-US" sz="2800" b="1" dirty="0" err="1" smtClean="0">
                <a:solidFill>
                  <a:schemeClr val="accent1">
                    <a:lumMod val="50000"/>
                  </a:schemeClr>
                </a:solidFill>
              </a:rPr>
              <a:t>Onlive</a:t>
            </a:r>
            <a:endParaRPr lang="en-US" sz="2800" b="1" dirty="0" smtClean="0">
              <a:solidFill>
                <a:schemeClr val="accent1">
                  <a:lumMod val="50000"/>
                </a:schemeClr>
              </a:solidFill>
            </a:endParaRPr>
          </a:p>
          <a:p>
            <a:pPr marL="285750" indent="-285750">
              <a:buFont typeface="Wingdings" panose="05000000000000000000" pitchFamily="2" charset="2"/>
              <a:buChar char="Ø"/>
            </a:pPr>
            <a:endParaRPr lang="en-US" sz="2800" b="1" dirty="0">
              <a:solidFill>
                <a:schemeClr val="accent1">
                  <a:lumMod val="50000"/>
                </a:schemeClr>
              </a:solidFill>
            </a:endParaRPr>
          </a:p>
          <a:p>
            <a:pPr marL="285750" indent="-285750">
              <a:buFont typeface="Wingdings" panose="05000000000000000000" pitchFamily="2" charset="2"/>
              <a:buChar char="Ø"/>
            </a:pPr>
            <a:r>
              <a:rPr lang="en-US" sz="2800" b="1" dirty="0" smtClean="0">
                <a:solidFill>
                  <a:schemeClr val="accent1">
                    <a:lumMod val="50000"/>
                  </a:schemeClr>
                </a:solidFill>
              </a:rPr>
              <a:t>Conclusion</a:t>
            </a:r>
          </a:p>
        </p:txBody>
      </p:sp>
    </p:spTree>
    <p:extLst>
      <p:ext uri="{BB962C8B-B14F-4D97-AF65-F5344CB8AC3E}">
        <p14:creationId xmlns:p14="http://schemas.microsoft.com/office/powerpoint/2010/main" val="2944472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Sillage">
  <a:themeElements>
    <a:clrScheme name="Sillag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illage">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illage">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2502</TotalTime>
  <Words>2608</Words>
  <Application>Microsoft Office PowerPoint</Application>
  <PresentationFormat>Affichage à l'écran (4:3)</PresentationFormat>
  <Paragraphs>435</Paragraphs>
  <Slides>29</Slides>
  <Notes>21</Notes>
  <HiddenSlides>0</HiddenSlides>
  <MMClips>0</MMClips>
  <ScaleCrop>false</ScaleCrop>
  <HeadingPairs>
    <vt:vector size="4" baseType="variant">
      <vt:variant>
        <vt:lpstr>Thème</vt:lpstr>
      </vt:variant>
      <vt:variant>
        <vt:i4>1</vt:i4>
      </vt:variant>
      <vt:variant>
        <vt:lpstr>Titres des diapositives</vt:lpstr>
      </vt:variant>
      <vt:variant>
        <vt:i4>29</vt:i4>
      </vt:variant>
    </vt:vector>
  </HeadingPairs>
  <TitlesOfParts>
    <vt:vector size="30" baseType="lpstr">
      <vt:lpstr>Sillage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Chaima Jemmali</dc:creator>
  <cp:lastModifiedBy>PC-Z510</cp:lastModifiedBy>
  <cp:revision>172</cp:revision>
  <dcterms:created xsi:type="dcterms:W3CDTF">2015-03-23T03:07:44Z</dcterms:created>
  <dcterms:modified xsi:type="dcterms:W3CDTF">2015-03-26T05:09:43Z</dcterms:modified>
</cp:coreProperties>
</file>