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57" r:id="rId6"/>
    <p:sldId id="283" r:id="rId7"/>
    <p:sldId id="284" r:id="rId8"/>
    <p:sldId id="285"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9AE3-FA6C-B2BE-BA96-58D782516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E93AB-9EE0-650B-993C-EACC08263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F76CAC-1865-1839-8766-444DC16CC5E6}"/>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5" name="Footer Placeholder 4">
            <a:extLst>
              <a:ext uri="{FF2B5EF4-FFF2-40B4-BE49-F238E27FC236}">
                <a16:creationId xmlns:a16="http://schemas.microsoft.com/office/drawing/2014/main" id="{A27299FE-5A85-6411-2A02-309C2F51A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AC8D4-6F1A-3C5C-C699-341374F728DB}"/>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757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23F0-5B3C-0FA2-5C20-720D03D597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8B3CD1-CEF4-F896-943A-DBACB7CEA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6A184-FF89-4A42-CACA-08AC931DBEBE}"/>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5" name="Footer Placeholder 4">
            <a:extLst>
              <a:ext uri="{FF2B5EF4-FFF2-40B4-BE49-F238E27FC236}">
                <a16:creationId xmlns:a16="http://schemas.microsoft.com/office/drawing/2014/main" id="{1C545B19-6B1C-3AF8-A99D-D9E0F9967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D89E8-45BB-2181-0C14-CEAFCAE9FAF7}"/>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412982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83C05-99A2-738E-DADE-378B5A015C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C2110-AFF9-9770-5B1A-9F3BC60B3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B7A85-FC4B-1062-8C4A-98C9CEC81554}"/>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5" name="Footer Placeholder 4">
            <a:extLst>
              <a:ext uri="{FF2B5EF4-FFF2-40B4-BE49-F238E27FC236}">
                <a16:creationId xmlns:a16="http://schemas.microsoft.com/office/drawing/2014/main" id="{ED7DA2FA-1292-D965-206E-7CF27A8E6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8A2ED-E268-1D1E-1F89-B3CDB9CFAA8D}"/>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13532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05CD-2D95-1CBD-8A57-CEADAC4DF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AF06B-4BEF-75B5-2FB9-087362210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FBE97-998E-476F-87D0-ED6972D8714E}"/>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5" name="Footer Placeholder 4">
            <a:extLst>
              <a:ext uri="{FF2B5EF4-FFF2-40B4-BE49-F238E27FC236}">
                <a16:creationId xmlns:a16="http://schemas.microsoft.com/office/drawing/2014/main" id="{795EFFF3-1E7C-662E-B7CC-6DF723B37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E7342-B73A-DDC0-16EF-A5E2548F2AA8}"/>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73406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1161-9B61-A91B-833B-D6495C9BA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F29B3-188C-43B2-ACE6-63D32A50C8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D1569-658C-F766-C65D-223CB21E3229}"/>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5" name="Footer Placeholder 4">
            <a:extLst>
              <a:ext uri="{FF2B5EF4-FFF2-40B4-BE49-F238E27FC236}">
                <a16:creationId xmlns:a16="http://schemas.microsoft.com/office/drawing/2014/main" id="{57315B14-A132-ED39-EC20-D40EE62B1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51BED-11B2-E3A5-B581-A25BC64DD2DB}"/>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375084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1629-C345-2A5D-9B25-91DBDC89A3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81B57-5C2E-81B1-C59D-7E13D87CE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2D5137-7BD7-7069-6779-92E8F0C011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D807F-E8F2-D721-E0A6-7A7FF00BF03C}"/>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6" name="Footer Placeholder 5">
            <a:extLst>
              <a:ext uri="{FF2B5EF4-FFF2-40B4-BE49-F238E27FC236}">
                <a16:creationId xmlns:a16="http://schemas.microsoft.com/office/drawing/2014/main" id="{04EA6D18-48A6-EB5E-BF15-6DA3E6101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36FD3-31C7-013C-C047-9FA517C8F1F3}"/>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172674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32CB-40AA-0F06-9343-4ABBF93ADD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FFE4C-E426-ECF3-4CC9-657E70339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4AF0F-AE30-7E70-CB7B-467A58969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655578-4038-7907-1952-08ECE3DE7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679238-BE47-7B88-9510-BCEAD0A12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EE99C-A9B7-8949-A5B2-FAD9816E0DB2}"/>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8" name="Footer Placeholder 7">
            <a:extLst>
              <a:ext uri="{FF2B5EF4-FFF2-40B4-BE49-F238E27FC236}">
                <a16:creationId xmlns:a16="http://schemas.microsoft.com/office/drawing/2014/main" id="{3AF879F3-AB93-D0B9-5BAC-9C918C719E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60BEC1-61A2-D26A-8FD5-3D80D509DBF2}"/>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199089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89EC-1713-CA8C-E7F3-3C2C0E75A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F90F65-8737-2087-E8C3-151A0AD9EC45}"/>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4" name="Footer Placeholder 3">
            <a:extLst>
              <a:ext uri="{FF2B5EF4-FFF2-40B4-BE49-F238E27FC236}">
                <a16:creationId xmlns:a16="http://schemas.microsoft.com/office/drawing/2014/main" id="{28F515F2-7D23-8A6D-9F2B-C0DF069BE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E49C05-7993-5567-740C-BA91648D4A41}"/>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99207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8638D4-91A9-99A7-77B4-A918BCFA147E}"/>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3" name="Footer Placeholder 2">
            <a:extLst>
              <a:ext uri="{FF2B5EF4-FFF2-40B4-BE49-F238E27FC236}">
                <a16:creationId xmlns:a16="http://schemas.microsoft.com/office/drawing/2014/main" id="{6CC63FF9-E5F5-76BA-C3DB-E655D44EC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D9C0B0-82F9-5845-C565-9E94B2950386}"/>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412471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08E4-979F-499B-20DF-CF93CE2B1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17EFD-F26F-2490-97E9-6B9337171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71A06-E694-4E65-620F-77EB8DAA1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96259-E55D-8B86-DCBD-9ECB6167055F}"/>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6" name="Footer Placeholder 5">
            <a:extLst>
              <a:ext uri="{FF2B5EF4-FFF2-40B4-BE49-F238E27FC236}">
                <a16:creationId xmlns:a16="http://schemas.microsoft.com/office/drawing/2014/main" id="{C9B78524-B4C0-A819-CB72-1F91DFB8E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73A52-AF4C-C0E9-2FAC-7C4AC9C797A2}"/>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390018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50AF-AD4A-C1CD-C525-488F320B3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E11F91-BE6D-D09E-1C06-AB6458D05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626B49-6760-6304-B774-C69174659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D926A-38B6-CD41-11B7-002EF3303FD5}"/>
              </a:ext>
            </a:extLst>
          </p:cNvPr>
          <p:cNvSpPr>
            <a:spLocks noGrp="1"/>
          </p:cNvSpPr>
          <p:nvPr>
            <p:ph type="dt" sz="half" idx="10"/>
          </p:nvPr>
        </p:nvSpPr>
        <p:spPr/>
        <p:txBody>
          <a:bodyPr/>
          <a:lstStyle/>
          <a:p>
            <a:fld id="{69A308BC-FCC9-4F6E-A733-D24C9507E319}" type="datetimeFigureOut">
              <a:rPr lang="en-US" smtClean="0"/>
              <a:t>1/7/2025</a:t>
            </a:fld>
            <a:endParaRPr lang="en-US"/>
          </a:p>
        </p:txBody>
      </p:sp>
      <p:sp>
        <p:nvSpPr>
          <p:cNvPr id="6" name="Footer Placeholder 5">
            <a:extLst>
              <a:ext uri="{FF2B5EF4-FFF2-40B4-BE49-F238E27FC236}">
                <a16:creationId xmlns:a16="http://schemas.microsoft.com/office/drawing/2014/main" id="{2E7C92B0-490B-1168-F1C4-3BB647E9E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D8287-78B2-55A3-DBFE-96F55DF28008}"/>
              </a:ext>
            </a:extLst>
          </p:cNvPr>
          <p:cNvSpPr>
            <a:spLocks noGrp="1"/>
          </p:cNvSpPr>
          <p:nvPr>
            <p:ph type="sldNum" sz="quarter" idx="12"/>
          </p:nvPr>
        </p:nvSpPr>
        <p:spPr/>
        <p:txBody>
          <a:bodyPr/>
          <a:lstStyle/>
          <a:p>
            <a:fld id="{C7850080-D6BF-4F92-828E-B788B49A5621}" type="slidenum">
              <a:rPr lang="en-US" smtClean="0"/>
              <a:t>‹#›</a:t>
            </a:fld>
            <a:endParaRPr lang="en-US"/>
          </a:p>
        </p:txBody>
      </p:sp>
    </p:spTree>
    <p:extLst>
      <p:ext uri="{BB962C8B-B14F-4D97-AF65-F5344CB8AC3E}">
        <p14:creationId xmlns:p14="http://schemas.microsoft.com/office/powerpoint/2010/main" val="40891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CEA1D-3A73-D366-4D33-BF8D45671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1E577-9188-56BD-2EE9-81DC733BA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E06CC-BC51-82F3-3A27-555FE79EC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A308BC-FCC9-4F6E-A733-D24C9507E319}" type="datetimeFigureOut">
              <a:rPr lang="en-US" smtClean="0"/>
              <a:t>1/7/2025</a:t>
            </a:fld>
            <a:endParaRPr lang="en-US"/>
          </a:p>
        </p:txBody>
      </p:sp>
      <p:sp>
        <p:nvSpPr>
          <p:cNvPr id="5" name="Footer Placeholder 4">
            <a:extLst>
              <a:ext uri="{FF2B5EF4-FFF2-40B4-BE49-F238E27FC236}">
                <a16:creationId xmlns:a16="http://schemas.microsoft.com/office/drawing/2014/main" id="{B8737B5C-5EF8-65FD-96A9-EEC8B3A5E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35CDF5-5C53-6280-99D7-004A3BAB5A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850080-D6BF-4F92-828E-B788B49A5621}" type="slidenum">
              <a:rPr lang="en-US" smtClean="0"/>
              <a:t>‹#›</a:t>
            </a:fld>
            <a:endParaRPr lang="en-US"/>
          </a:p>
        </p:txBody>
      </p:sp>
    </p:spTree>
    <p:extLst>
      <p:ext uri="{BB962C8B-B14F-4D97-AF65-F5344CB8AC3E}">
        <p14:creationId xmlns:p14="http://schemas.microsoft.com/office/powerpoint/2010/main" val="169692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consystems.com/nvidia-cameras/jetson-orin-nx-cameras/full-hd-ar0234-global-shutter-camera.asp" TargetMode="External"/><Relationship Id="rId2" Type="http://schemas.openxmlformats.org/officeDocument/2006/relationships/hyperlink" Target="https://www.e-consystems.com/nvidia-jetson-orin-nx-orin-nano-cameras.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704C-D744-8D43-FFAF-9880911960E0}"/>
              </a:ext>
            </a:extLst>
          </p:cNvPr>
          <p:cNvSpPr>
            <a:spLocks noGrp="1"/>
          </p:cNvSpPr>
          <p:nvPr>
            <p:ph type="title"/>
          </p:nvPr>
        </p:nvSpPr>
        <p:spPr/>
        <p:txBody>
          <a:bodyPr>
            <a:normAutofit/>
          </a:bodyPr>
          <a:lstStyle/>
          <a:p>
            <a:r>
              <a:rPr lang="en-US" sz="3200" b="1" dirty="0">
                <a:latin typeface="D-DIN" panose="020B0504030202030204" pitchFamily="34" charset="0"/>
              </a:rPr>
              <a:t>Requirements</a:t>
            </a:r>
          </a:p>
        </p:txBody>
      </p:sp>
      <p:sp>
        <p:nvSpPr>
          <p:cNvPr id="3" name="Content Placeholder 2">
            <a:extLst>
              <a:ext uri="{FF2B5EF4-FFF2-40B4-BE49-F238E27FC236}">
                <a16:creationId xmlns:a16="http://schemas.microsoft.com/office/drawing/2014/main" id="{EE941EFE-48B0-DD81-7321-84F5624F1865}"/>
              </a:ext>
            </a:extLst>
          </p:cNvPr>
          <p:cNvSpPr>
            <a:spLocks noGrp="1"/>
          </p:cNvSpPr>
          <p:nvPr>
            <p:ph idx="1"/>
          </p:nvPr>
        </p:nvSpPr>
        <p:spPr/>
        <p:txBody>
          <a:bodyPr>
            <a:normAutofit/>
          </a:bodyPr>
          <a:lstStyle/>
          <a:p>
            <a:pPr marL="0" indent="0">
              <a:buNone/>
            </a:pPr>
            <a:r>
              <a:rPr lang="en-US" sz="1600" dirty="0">
                <a:latin typeface="+mj-lt"/>
              </a:rPr>
              <a:t>Process up to 400 caps/minute – &lt;150ms processing time for top + bottom images (2 cameras)</a:t>
            </a:r>
          </a:p>
          <a:p>
            <a:pPr marL="0" indent="0">
              <a:buNone/>
            </a:pPr>
            <a:endParaRPr lang="en-US" sz="1600" dirty="0">
              <a:latin typeface="+mj-lt"/>
            </a:endParaRPr>
          </a:p>
          <a:p>
            <a:pPr marL="0" indent="0">
              <a:buNone/>
            </a:pPr>
            <a:r>
              <a:rPr lang="en-US" sz="1600" dirty="0">
                <a:latin typeface="+mj-lt"/>
              </a:rPr>
              <a:t>Detect any defect that would be visible to the human eye -&gt; </a:t>
            </a:r>
            <a:r>
              <a:rPr lang="en-US" sz="1600" b="1" dirty="0">
                <a:latin typeface="+mj-lt"/>
              </a:rPr>
              <a:t>Tested and verified Resnet + Autoencoder is the best solution</a:t>
            </a:r>
          </a:p>
          <a:p>
            <a:pPr marL="0" indent="0">
              <a:buNone/>
            </a:pPr>
            <a:r>
              <a:rPr lang="en-US" sz="1600" dirty="0">
                <a:latin typeface="+mj-lt"/>
              </a:rPr>
              <a:t>-Scrapes</a:t>
            </a:r>
          </a:p>
          <a:p>
            <a:pPr marL="0" indent="0">
              <a:buNone/>
            </a:pPr>
            <a:r>
              <a:rPr lang="en-US" sz="1600" dirty="0">
                <a:latin typeface="+mj-lt"/>
              </a:rPr>
              <a:t>-Major dents</a:t>
            </a:r>
          </a:p>
          <a:p>
            <a:pPr marL="0" indent="0">
              <a:buNone/>
            </a:pPr>
            <a:r>
              <a:rPr lang="en-US" sz="1600" dirty="0">
                <a:latin typeface="+mj-lt"/>
              </a:rPr>
              <a:t>-Misprinted logos</a:t>
            </a:r>
          </a:p>
          <a:p>
            <a:pPr marL="0" indent="0">
              <a:buNone/>
            </a:pPr>
            <a:r>
              <a:rPr lang="en-US" sz="1600" dirty="0">
                <a:latin typeface="+mj-lt"/>
              </a:rPr>
              <a:t>-Misaligned logos</a:t>
            </a:r>
          </a:p>
          <a:p>
            <a:pPr marL="0" indent="0">
              <a:buNone/>
            </a:pPr>
            <a:r>
              <a:rPr lang="en-US" sz="1600" dirty="0">
                <a:latin typeface="+mj-lt"/>
              </a:rPr>
              <a:t>-Any other major defects (poorly cut caps etc.)</a:t>
            </a:r>
          </a:p>
          <a:p>
            <a:pPr marL="0" indent="0">
              <a:buNone/>
            </a:pPr>
            <a:endParaRPr lang="en-US" sz="1600" dirty="0">
              <a:latin typeface="+mj-lt"/>
            </a:endParaRPr>
          </a:p>
          <a:p>
            <a:pPr marL="0" indent="0">
              <a:buNone/>
            </a:pPr>
            <a:r>
              <a:rPr lang="en-US" sz="1600" dirty="0">
                <a:latin typeface="+mj-lt"/>
              </a:rPr>
              <a:t>Low cost</a:t>
            </a:r>
          </a:p>
          <a:p>
            <a:pPr marL="0" indent="0">
              <a:buNone/>
            </a:pPr>
            <a:endParaRPr lang="en-US" sz="1600" dirty="0">
              <a:latin typeface="+mj-lt"/>
            </a:endParaRPr>
          </a:p>
          <a:p>
            <a:pPr marL="0" indent="0">
              <a:buNone/>
            </a:pPr>
            <a:r>
              <a:rPr lang="en-US" sz="1600" dirty="0">
                <a:latin typeface="+mj-lt"/>
              </a:rPr>
              <a:t>Easy to add new cap designs to the software as-needed</a:t>
            </a:r>
          </a:p>
        </p:txBody>
      </p:sp>
    </p:spTree>
    <p:extLst>
      <p:ext uri="{BB962C8B-B14F-4D97-AF65-F5344CB8AC3E}">
        <p14:creationId xmlns:p14="http://schemas.microsoft.com/office/powerpoint/2010/main" val="406997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397-874D-DEDF-4254-4D0DEBB5E102}"/>
              </a:ext>
            </a:extLst>
          </p:cNvPr>
          <p:cNvSpPr>
            <a:spLocks noGrp="1"/>
          </p:cNvSpPr>
          <p:nvPr>
            <p:ph type="title"/>
          </p:nvPr>
        </p:nvSpPr>
        <p:spPr/>
        <p:txBody>
          <a:bodyPr>
            <a:normAutofit/>
          </a:bodyPr>
          <a:lstStyle/>
          <a:p>
            <a:r>
              <a:rPr lang="en-US" sz="3200" b="1" dirty="0">
                <a:latin typeface="D-DIN" panose="020B0504030202030204" pitchFamily="34" charset="0"/>
              </a:rPr>
              <a:t>System Overview</a:t>
            </a:r>
          </a:p>
        </p:txBody>
      </p:sp>
      <p:sp>
        <p:nvSpPr>
          <p:cNvPr id="4" name="Rectangle 3">
            <a:extLst>
              <a:ext uri="{FF2B5EF4-FFF2-40B4-BE49-F238E27FC236}">
                <a16:creationId xmlns:a16="http://schemas.microsoft.com/office/drawing/2014/main" id="{C7E48EA5-7543-88F4-04B5-3744C5100EB0}"/>
              </a:ext>
            </a:extLst>
          </p:cNvPr>
          <p:cNvSpPr/>
          <p:nvPr/>
        </p:nvSpPr>
        <p:spPr>
          <a:xfrm>
            <a:off x="9623833" y="2435382"/>
            <a:ext cx="1050202"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Camera</a:t>
            </a:r>
          </a:p>
        </p:txBody>
      </p:sp>
      <p:sp>
        <p:nvSpPr>
          <p:cNvPr id="5" name="Rectangle 4">
            <a:extLst>
              <a:ext uri="{FF2B5EF4-FFF2-40B4-BE49-F238E27FC236}">
                <a16:creationId xmlns:a16="http://schemas.microsoft.com/office/drawing/2014/main" id="{687D4DD1-2534-975F-53FF-03F776B33151}"/>
              </a:ext>
            </a:extLst>
          </p:cNvPr>
          <p:cNvSpPr/>
          <p:nvPr/>
        </p:nvSpPr>
        <p:spPr>
          <a:xfrm>
            <a:off x="7618421" y="4238116"/>
            <a:ext cx="1288611" cy="68806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6" name="Rectangle 5">
            <a:extLst>
              <a:ext uri="{FF2B5EF4-FFF2-40B4-BE49-F238E27FC236}">
                <a16:creationId xmlns:a16="http://schemas.microsoft.com/office/drawing/2014/main" id="{7681B0F1-8D3A-0024-6A8C-ACD0BE30C28B}"/>
              </a:ext>
            </a:extLst>
          </p:cNvPr>
          <p:cNvSpPr/>
          <p:nvPr/>
        </p:nvSpPr>
        <p:spPr>
          <a:xfrm>
            <a:off x="7618421" y="869133"/>
            <a:ext cx="1288611" cy="84986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One-Shot Trigger Sensor</a:t>
            </a:r>
          </a:p>
        </p:txBody>
      </p:sp>
      <p:sp>
        <p:nvSpPr>
          <p:cNvPr id="7" name="Rectangle 6">
            <a:extLst>
              <a:ext uri="{FF2B5EF4-FFF2-40B4-BE49-F238E27FC236}">
                <a16:creationId xmlns:a16="http://schemas.microsoft.com/office/drawing/2014/main" id="{DF2099E3-DDDD-9095-914A-0871DE6A7D21}"/>
              </a:ext>
            </a:extLst>
          </p:cNvPr>
          <p:cNvSpPr/>
          <p:nvPr/>
        </p:nvSpPr>
        <p:spPr>
          <a:xfrm>
            <a:off x="7618421" y="5727411"/>
            <a:ext cx="1288611" cy="9182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‘Fail’ Output Relay</a:t>
            </a:r>
          </a:p>
        </p:txBody>
      </p:sp>
      <p:pic>
        <p:nvPicPr>
          <p:cNvPr id="1026" name="Picture 2">
            <a:extLst>
              <a:ext uri="{FF2B5EF4-FFF2-40B4-BE49-F238E27FC236}">
                <a16:creationId xmlns:a16="http://schemas.microsoft.com/office/drawing/2014/main" id="{EB50C446-E045-70F1-8B06-A226FAA56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294922" y="2053557"/>
            <a:ext cx="1935611" cy="14517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DFC8B07-F7C4-31A7-5EBD-ACCEAD168D57}"/>
              </a:ext>
            </a:extLst>
          </p:cNvPr>
          <p:cNvSpPr/>
          <p:nvPr/>
        </p:nvSpPr>
        <p:spPr>
          <a:xfrm>
            <a:off x="5849910" y="2435379"/>
            <a:ext cx="1050202"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Camera</a:t>
            </a:r>
          </a:p>
        </p:txBody>
      </p:sp>
      <p:sp>
        <p:nvSpPr>
          <p:cNvPr id="9" name="Isosceles Triangle 8">
            <a:extLst>
              <a:ext uri="{FF2B5EF4-FFF2-40B4-BE49-F238E27FC236}">
                <a16:creationId xmlns:a16="http://schemas.microsoft.com/office/drawing/2014/main" id="{FA6DAD05-6A80-E033-61C0-B1463EB92B5D}"/>
              </a:ext>
            </a:extLst>
          </p:cNvPr>
          <p:cNvSpPr/>
          <p:nvPr/>
        </p:nvSpPr>
        <p:spPr>
          <a:xfrm rot="16200000">
            <a:off x="6886600" y="2335722"/>
            <a:ext cx="914400" cy="88737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AEE60D6-CB99-A585-AB43-0EF7F7D7EA26}"/>
              </a:ext>
            </a:extLst>
          </p:cNvPr>
          <p:cNvSpPr/>
          <p:nvPr/>
        </p:nvSpPr>
        <p:spPr>
          <a:xfrm rot="5400000">
            <a:off x="8722944" y="2335722"/>
            <a:ext cx="914400" cy="88737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C27B2B84-DCDA-8254-DD82-C0AC8FCD58F9}"/>
              </a:ext>
            </a:extLst>
          </p:cNvPr>
          <p:cNvCxnSpPr>
            <a:cxnSpLocks/>
            <a:stCxn id="6" idx="3"/>
            <a:endCxn id="5" idx="2"/>
          </p:cNvCxnSpPr>
          <p:nvPr/>
        </p:nvCxnSpPr>
        <p:spPr>
          <a:xfrm flipH="1">
            <a:off x="8262727" y="1294068"/>
            <a:ext cx="644305" cy="3632111"/>
          </a:xfrm>
          <a:prstGeom prst="bentConnector4">
            <a:avLst>
              <a:gd name="adj1" fmla="val -327752"/>
              <a:gd name="adj2" fmla="val 1062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1E1D875-53AC-BE2C-AB8D-06F6F9988124}"/>
              </a:ext>
            </a:extLst>
          </p:cNvPr>
          <p:cNvCxnSpPr/>
          <p:nvPr/>
        </p:nvCxnSpPr>
        <p:spPr>
          <a:xfrm>
            <a:off x="8066638" y="4926179"/>
            <a:ext cx="0" cy="801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6EDD134-9EA1-5534-3B05-B5263FF298A9}"/>
              </a:ext>
            </a:extLst>
          </p:cNvPr>
          <p:cNvCxnSpPr>
            <a:stCxn id="7" idx="3"/>
          </p:cNvCxnSpPr>
          <p:nvPr/>
        </p:nvCxnSpPr>
        <p:spPr>
          <a:xfrm flipV="1">
            <a:off x="8907032" y="6186520"/>
            <a:ext cx="93408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F726016-3C8F-A739-217D-9666A588A77C}"/>
              </a:ext>
            </a:extLst>
          </p:cNvPr>
          <p:cNvSpPr txBox="1"/>
          <p:nvPr/>
        </p:nvSpPr>
        <p:spPr>
          <a:xfrm>
            <a:off x="9958812" y="5863354"/>
            <a:ext cx="1050202" cy="646331"/>
          </a:xfrm>
          <a:prstGeom prst="rect">
            <a:avLst/>
          </a:prstGeom>
          <a:noFill/>
        </p:spPr>
        <p:txBody>
          <a:bodyPr wrap="square" rtlCol="0">
            <a:spAutoFit/>
          </a:bodyPr>
          <a:lstStyle/>
          <a:p>
            <a:r>
              <a:rPr lang="en-US" dirty="0"/>
              <a:t>To actuator</a:t>
            </a:r>
          </a:p>
        </p:txBody>
      </p:sp>
      <p:sp>
        <p:nvSpPr>
          <p:cNvPr id="26" name="TextBox 25">
            <a:extLst>
              <a:ext uri="{FF2B5EF4-FFF2-40B4-BE49-F238E27FC236}">
                <a16:creationId xmlns:a16="http://schemas.microsoft.com/office/drawing/2014/main" id="{34BC2848-4383-D9FC-2318-FAE01535A520}"/>
              </a:ext>
            </a:extLst>
          </p:cNvPr>
          <p:cNvSpPr txBox="1"/>
          <p:nvPr/>
        </p:nvSpPr>
        <p:spPr>
          <a:xfrm>
            <a:off x="838200" y="1620570"/>
            <a:ext cx="4294907" cy="5078313"/>
          </a:xfrm>
          <a:prstGeom prst="rect">
            <a:avLst/>
          </a:prstGeom>
          <a:noFill/>
        </p:spPr>
        <p:txBody>
          <a:bodyPr wrap="square" rtlCol="0">
            <a:spAutoFit/>
          </a:bodyPr>
          <a:lstStyle/>
          <a:p>
            <a:r>
              <a:rPr lang="en-US" b="1" dirty="0"/>
              <a:t>One-shot trigger:</a:t>
            </a:r>
          </a:p>
          <a:p>
            <a:r>
              <a:rPr lang="en-US" dirty="0"/>
              <a:t>Sensor to determine when the cap is stopped and ready for a frame capture. Computer measures sensor output and triggers a single frame capture on both cameras.</a:t>
            </a:r>
          </a:p>
          <a:p>
            <a:endParaRPr lang="en-US" dirty="0"/>
          </a:p>
          <a:p>
            <a:r>
              <a:rPr lang="en-US" b="1" dirty="0"/>
              <a:t>Fail Output Relay:</a:t>
            </a:r>
          </a:p>
          <a:p>
            <a:r>
              <a:rPr lang="en-US" dirty="0"/>
              <a:t>Relay to allow the computer to control an actuator that pushes defect caps off the line.</a:t>
            </a:r>
          </a:p>
          <a:p>
            <a:endParaRPr lang="en-US" dirty="0"/>
          </a:p>
          <a:p>
            <a:r>
              <a:rPr lang="en-US" b="1" dirty="0"/>
              <a:t>Cameras</a:t>
            </a:r>
            <a:r>
              <a:rPr lang="en-US" dirty="0"/>
              <a:t>:</a:t>
            </a:r>
          </a:p>
          <a:p>
            <a:r>
              <a:rPr lang="en-US" dirty="0"/>
              <a:t>Hardware triggered frame output is a must. Polling frames from the camera would require an extremely high frame rate to maintain an acceptable worst-case delay.</a:t>
            </a:r>
          </a:p>
        </p:txBody>
      </p:sp>
      <p:cxnSp>
        <p:nvCxnSpPr>
          <p:cNvPr id="28" name="Connector: Elbow 27">
            <a:extLst>
              <a:ext uri="{FF2B5EF4-FFF2-40B4-BE49-F238E27FC236}">
                <a16:creationId xmlns:a16="http://schemas.microsoft.com/office/drawing/2014/main" id="{BC688923-437B-1505-C490-4E5FD9413261}"/>
              </a:ext>
            </a:extLst>
          </p:cNvPr>
          <p:cNvCxnSpPr>
            <a:stCxn id="8" idx="2"/>
            <a:endCxn id="5" idx="1"/>
          </p:cNvCxnSpPr>
          <p:nvPr/>
        </p:nvCxnSpPr>
        <p:spPr>
          <a:xfrm rot="16200000" flipH="1">
            <a:off x="6267363" y="3231090"/>
            <a:ext cx="1458706" cy="1243410"/>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5611016-4204-9E5C-4877-EFF8AC55448D}"/>
              </a:ext>
            </a:extLst>
          </p:cNvPr>
          <p:cNvCxnSpPr>
            <a:stCxn id="4" idx="2"/>
            <a:endCxn id="5" idx="3"/>
          </p:cNvCxnSpPr>
          <p:nvPr/>
        </p:nvCxnSpPr>
        <p:spPr>
          <a:xfrm rot="5400000">
            <a:off x="8798632" y="3231845"/>
            <a:ext cx="1458703" cy="1241902"/>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06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B811-9CD7-2490-BFA0-3CE331614F23}"/>
              </a:ext>
            </a:extLst>
          </p:cNvPr>
          <p:cNvSpPr>
            <a:spLocks noGrp="1"/>
          </p:cNvSpPr>
          <p:nvPr>
            <p:ph type="title"/>
          </p:nvPr>
        </p:nvSpPr>
        <p:spPr>
          <a:xfrm>
            <a:off x="684291" y="127639"/>
            <a:ext cx="10515600" cy="1325563"/>
          </a:xfrm>
        </p:spPr>
        <p:txBody>
          <a:bodyPr>
            <a:normAutofit/>
          </a:bodyPr>
          <a:lstStyle/>
          <a:p>
            <a:r>
              <a:rPr lang="en-US" sz="2800" b="1" dirty="0">
                <a:latin typeface="D-DIN" panose="020B0504030202030204" pitchFamily="34" charset="0"/>
              </a:rPr>
              <a:t>Compute - Centralized</a:t>
            </a:r>
          </a:p>
        </p:txBody>
      </p:sp>
      <p:sp>
        <p:nvSpPr>
          <p:cNvPr id="6" name="Rectangle 5">
            <a:extLst>
              <a:ext uri="{FF2B5EF4-FFF2-40B4-BE49-F238E27FC236}">
                <a16:creationId xmlns:a16="http://schemas.microsoft.com/office/drawing/2014/main" id="{C041F681-DA71-B481-132D-0CEABA44AB8A}"/>
              </a:ext>
            </a:extLst>
          </p:cNvPr>
          <p:cNvSpPr/>
          <p:nvPr/>
        </p:nvSpPr>
        <p:spPr>
          <a:xfrm>
            <a:off x="6944007" y="3287567"/>
            <a:ext cx="1050202"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Camera</a:t>
            </a:r>
          </a:p>
        </p:txBody>
      </p:sp>
      <p:sp>
        <p:nvSpPr>
          <p:cNvPr id="7" name="Rectangle 6">
            <a:extLst>
              <a:ext uri="{FF2B5EF4-FFF2-40B4-BE49-F238E27FC236}">
                <a16:creationId xmlns:a16="http://schemas.microsoft.com/office/drawing/2014/main" id="{EDD9B0B4-592C-7B04-AA16-444F3B726437}"/>
              </a:ext>
            </a:extLst>
          </p:cNvPr>
          <p:cNvSpPr/>
          <p:nvPr/>
        </p:nvSpPr>
        <p:spPr>
          <a:xfrm>
            <a:off x="167489" y="2943532"/>
            <a:ext cx="1288611" cy="68806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8" name="Rectangle 7">
            <a:extLst>
              <a:ext uri="{FF2B5EF4-FFF2-40B4-BE49-F238E27FC236}">
                <a16:creationId xmlns:a16="http://schemas.microsoft.com/office/drawing/2014/main" id="{FF0664D5-84AC-5D8B-962E-3838B2D05549}"/>
              </a:ext>
            </a:extLst>
          </p:cNvPr>
          <p:cNvSpPr/>
          <p:nvPr/>
        </p:nvSpPr>
        <p:spPr>
          <a:xfrm>
            <a:off x="4938595" y="1721318"/>
            <a:ext cx="1288611" cy="84986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One-Shot Trigger Sensor</a:t>
            </a:r>
          </a:p>
        </p:txBody>
      </p:sp>
      <p:sp>
        <p:nvSpPr>
          <p:cNvPr id="9" name="Rectangle 8">
            <a:extLst>
              <a:ext uri="{FF2B5EF4-FFF2-40B4-BE49-F238E27FC236}">
                <a16:creationId xmlns:a16="http://schemas.microsoft.com/office/drawing/2014/main" id="{F1F1BEB0-D90D-17DD-3421-8C7911E7ABA5}"/>
              </a:ext>
            </a:extLst>
          </p:cNvPr>
          <p:cNvSpPr/>
          <p:nvPr/>
        </p:nvSpPr>
        <p:spPr>
          <a:xfrm>
            <a:off x="4900736" y="4918548"/>
            <a:ext cx="1288611" cy="9182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‘Fail’ Output Relay</a:t>
            </a:r>
          </a:p>
        </p:txBody>
      </p:sp>
      <p:pic>
        <p:nvPicPr>
          <p:cNvPr id="10" name="Picture 2">
            <a:extLst>
              <a:ext uri="{FF2B5EF4-FFF2-40B4-BE49-F238E27FC236}">
                <a16:creationId xmlns:a16="http://schemas.microsoft.com/office/drawing/2014/main" id="{15F376E7-6DA8-5790-5F69-2D7ED6E6B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615096" y="2905742"/>
            <a:ext cx="1935611" cy="145170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1845A8D-D37F-60B0-D861-FC72092F584D}"/>
              </a:ext>
            </a:extLst>
          </p:cNvPr>
          <p:cNvSpPr/>
          <p:nvPr/>
        </p:nvSpPr>
        <p:spPr>
          <a:xfrm>
            <a:off x="3170084" y="3287564"/>
            <a:ext cx="1050202"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Camera</a:t>
            </a:r>
          </a:p>
        </p:txBody>
      </p:sp>
      <p:sp>
        <p:nvSpPr>
          <p:cNvPr id="12" name="Isosceles Triangle 11">
            <a:extLst>
              <a:ext uri="{FF2B5EF4-FFF2-40B4-BE49-F238E27FC236}">
                <a16:creationId xmlns:a16="http://schemas.microsoft.com/office/drawing/2014/main" id="{F125AF9E-76D5-F321-A99A-BB75D4490247}"/>
              </a:ext>
            </a:extLst>
          </p:cNvPr>
          <p:cNvSpPr/>
          <p:nvPr/>
        </p:nvSpPr>
        <p:spPr>
          <a:xfrm rot="16200000">
            <a:off x="4206774" y="3187907"/>
            <a:ext cx="914400" cy="88737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431BE2FD-27B5-EA2E-B083-50A757432E39}"/>
              </a:ext>
            </a:extLst>
          </p:cNvPr>
          <p:cNvSpPr/>
          <p:nvPr/>
        </p:nvSpPr>
        <p:spPr>
          <a:xfrm rot="5400000">
            <a:off x="6043118" y="3187907"/>
            <a:ext cx="914400" cy="88737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CF7A7172-8793-B487-289C-D31010534782}"/>
              </a:ext>
            </a:extLst>
          </p:cNvPr>
          <p:cNvCxnSpPr>
            <a:cxnSpLocks/>
            <a:stCxn id="8" idx="1"/>
          </p:cNvCxnSpPr>
          <p:nvPr/>
        </p:nvCxnSpPr>
        <p:spPr>
          <a:xfrm rot="10800000" flipV="1">
            <a:off x="2362953" y="2146253"/>
            <a:ext cx="2575643" cy="77185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6BAD7D3-86E8-58AF-DB56-A69E6DE104F7}"/>
              </a:ext>
            </a:extLst>
          </p:cNvPr>
          <p:cNvCxnSpPr>
            <a:stCxn id="9" idx="3"/>
          </p:cNvCxnSpPr>
          <p:nvPr/>
        </p:nvCxnSpPr>
        <p:spPr>
          <a:xfrm flipV="1">
            <a:off x="6189347" y="5377657"/>
            <a:ext cx="93408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9DD78C8F-A553-BFFE-FDD4-F80807797292}"/>
              </a:ext>
            </a:extLst>
          </p:cNvPr>
          <p:cNvSpPr txBox="1"/>
          <p:nvPr/>
        </p:nvSpPr>
        <p:spPr>
          <a:xfrm>
            <a:off x="7241127" y="5054491"/>
            <a:ext cx="1050202" cy="646331"/>
          </a:xfrm>
          <a:prstGeom prst="rect">
            <a:avLst/>
          </a:prstGeom>
          <a:noFill/>
        </p:spPr>
        <p:txBody>
          <a:bodyPr wrap="square" rtlCol="0">
            <a:spAutoFit/>
          </a:bodyPr>
          <a:lstStyle/>
          <a:p>
            <a:r>
              <a:rPr lang="en-US" dirty="0"/>
              <a:t>To actuator</a:t>
            </a:r>
          </a:p>
        </p:txBody>
      </p:sp>
      <p:cxnSp>
        <p:nvCxnSpPr>
          <p:cNvPr id="18" name="Connector: Elbow 17">
            <a:extLst>
              <a:ext uri="{FF2B5EF4-FFF2-40B4-BE49-F238E27FC236}">
                <a16:creationId xmlns:a16="http://schemas.microsoft.com/office/drawing/2014/main" id="{10D2F994-55BD-64C0-F3B6-DB779EF8CF48}"/>
              </a:ext>
            </a:extLst>
          </p:cNvPr>
          <p:cNvCxnSpPr>
            <a:cxnSpLocks/>
            <a:stCxn id="11" idx="2"/>
          </p:cNvCxnSpPr>
          <p:nvPr/>
        </p:nvCxnSpPr>
        <p:spPr>
          <a:xfrm rot="5400000">
            <a:off x="2850254" y="3488326"/>
            <a:ext cx="357631" cy="13322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61AAF9ED-9EF0-02C6-97F1-F72B376168AD}"/>
              </a:ext>
            </a:extLst>
          </p:cNvPr>
          <p:cNvCxnSpPr>
            <a:cxnSpLocks/>
            <a:stCxn id="6" idx="2"/>
          </p:cNvCxnSpPr>
          <p:nvPr/>
        </p:nvCxnSpPr>
        <p:spPr>
          <a:xfrm rot="5400000">
            <a:off x="4606152" y="1732428"/>
            <a:ext cx="619754" cy="5106158"/>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E46D501D-2102-14D6-71F8-C79D0453A6F7}"/>
              </a:ext>
            </a:extLst>
          </p:cNvPr>
          <p:cNvSpPr/>
          <p:nvPr/>
        </p:nvSpPr>
        <p:spPr>
          <a:xfrm>
            <a:off x="2362955" y="1511934"/>
            <a:ext cx="5928371" cy="44180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A7FC59D2-EDC4-1229-B860-BC31344588F3}"/>
              </a:ext>
            </a:extLst>
          </p:cNvPr>
          <p:cNvCxnSpPr>
            <a:stCxn id="7" idx="3"/>
          </p:cNvCxnSpPr>
          <p:nvPr/>
        </p:nvCxnSpPr>
        <p:spPr>
          <a:xfrm flipV="1">
            <a:off x="1456100" y="3287563"/>
            <a:ext cx="906850" cy="1"/>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198F3617-6B16-21DE-4B83-AC63B7F3AD8D}"/>
              </a:ext>
            </a:extLst>
          </p:cNvPr>
          <p:cNvSpPr/>
          <p:nvPr/>
        </p:nvSpPr>
        <p:spPr>
          <a:xfrm>
            <a:off x="8428637" y="1511933"/>
            <a:ext cx="1151300" cy="44180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4B62587F-E45F-A8EF-117B-368F346B1E59}"/>
              </a:ext>
            </a:extLst>
          </p:cNvPr>
          <p:cNvCxnSpPr/>
          <p:nvPr/>
        </p:nvCxnSpPr>
        <p:spPr>
          <a:xfrm>
            <a:off x="2362950" y="5377657"/>
            <a:ext cx="25377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DA92A976-AEFC-9765-D733-5724943BBD65}"/>
              </a:ext>
            </a:extLst>
          </p:cNvPr>
          <p:cNvSpPr txBox="1"/>
          <p:nvPr/>
        </p:nvSpPr>
        <p:spPr>
          <a:xfrm>
            <a:off x="2431605" y="1592254"/>
            <a:ext cx="1288611" cy="369332"/>
          </a:xfrm>
          <a:prstGeom prst="rect">
            <a:avLst/>
          </a:prstGeom>
          <a:noFill/>
        </p:spPr>
        <p:txBody>
          <a:bodyPr wrap="square" rtlCol="0">
            <a:spAutoFit/>
          </a:bodyPr>
          <a:lstStyle/>
          <a:p>
            <a:r>
              <a:rPr lang="en-US" b="1" dirty="0"/>
              <a:t>Line 1</a:t>
            </a:r>
          </a:p>
        </p:txBody>
      </p:sp>
      <p:sp>
        <p:nvSpPr>
          <p:cNvPr id="45" name="TextBox 44">
            <a:extLst>
              <a:ext uri="{FF2B5EF4-FFF2-40B4-BE49-F238E27FC236}">
                <a16:creationId xmlns:a16="http://schemas.microsoft.com/office/drawing/2014/main" id="{10D9FF3D-F74A-A4AD-631E-507820F36DCB}"/>
              </a:ext>
            </a:extLst>
          </p:cNvPr>
          <p:cNvSpPr txBox="1"/>
          <p:nvPr/>
        </p:nvSpPr>
        <p:spPr>
          <a:xfrm>
            <a:off x="8596056" y="1592254"/>
            <a:ext cx="816462" cy="369332"/>
          </a:xfrm>
          <a:prstGeom prst="rect">
            <a:avLst/>
          </a:prstGeom>
          <a:noFill/>
        </p:spPr>
        <p:txBody>
          <a:bodyPr wrap="square" rtlCol="0">
            <a:spAutoFit/>
          </a:bodyPr>
          <a:lstStyle/>
          <a:p>
            <a:r>
              <a:rPr lang="en-US" b="1" dirty="0"/>
              <a:t>Line 2</a:t>
            </a:r>
          </a:p>
        </p:txBody>
      </p:sp>
      <p:sp>
        <p:nvSpPr>
          <p:cNvPr id="46" name="Rectangle 45">
            <a:extLst>
              <a:ext uri="{FF2B5EF4-FFF2-40B4-BE49-F238E27FC236}">
                <a16:creationId xmlns:a16="http://schemas.microsoft.com/office/drawing/2014/main" id="{7751C356-3B66-4856-94B4-0C0D6F4A71D0}"/>
              </a:ext>
            </a:extLst>
          </p:cNvPr>
          <p:cNvSpPr/>
          <p:nvPr/>
        </p:nvSpPr>
        <p:spPr>
          <a:xfrm>
            <a:off x="10491318" y="1511933"/>
            <a:ext cx="1151300" cy="44180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5F460B2-4798-BF92-E2E1-E3B0E5C457D1}"/>
              </a:ext>
            </a:extLst>
          </p:cNvPr>
          <p:cNvSpPr txBox="1"/>
          <p:nvPr/>
        </p:nvSpPr>
        <p:spPr>
          <a:xfrm>
            <a:off x="10658737" y="1592254"/>
            <a:ext cx="816462" cy="369332"/>
          </a:xfrm>
          <a:prstGeom prst="rect">
            <a:avLst/>
          </a:prstGeom>
          <a:noFill/>
        </p:spPr>
        <p:txBody>
          <a:bodyPr wrap="square" rtlCol="0">
            <a:spAutoFit/>
          </a:bodyPr>
          <a:lstStyle/>
          <a:p>
            <a:r>
              <a:rPr lang="en-US" b="1" dirty="0"/>
              <a:t>Line 4</a:t>
            </a:r>
          </a:p>
        </p:txBody>
      </p:sp>
      <p:sp>
        <p:nvSpPr>
          <p:cNvPr id="48" name="TextBox 47">
            <a:extLst>
              <a:ext uri="{FF2B5EF4-FFF2-40B4-BE49-F238E27FC236}">
                <a16:creationId xmlns:a16="http://schemas.microsoft.com/office/drawing/2014/main" id="{72E33E1E-D2B0-5645-B0AE-A9303A95D260}"/>
              </a:ext>
            </a:extLst>
          </p:cNvPr>
          <p:cNvSpPr txBox="1"/>
          <p:nvPr/>
        </p:nvSpPr>
        <p:spPr>
          <a:xfrm>
            <a:off x="9829045" y="5605934"/>
            <a:ext cx="543208" cy="461665"/>
          </a:xfrm>
          <a:prstGeom prst="rect">
            <a:avLst/>
          </a:prstGeom>
          <a:noFill/>
        </p:spPr>
        <p:txBody>
          <a:bodyPr wrap="square" rtlCol="0">
            <a:spAutoFit/>
          </a:bodyPr>
          <a:lstStyle/>
          <a:p>
            <a:r>
              <a:rPr lang="en-US" sz="2400" b="1" dirty="0"/>
              <a:t>…</a:t>
            </a:r>
          </a:p>
        </p:txBody>
      </p:sp>
      <p:cxnSp>
        <p:nvCxnSpPr>
          <p:cNvPr id="50" name="Connector: Elbow 49">
            <a:extLst>
              <a:ext uri="{FF2B5EF4-FFF2-40B4-BE49-F238E27FC236}">
                <a16:creationId xmlns:a16="http://schemas.microsoft.com/office/drawing/2014/main" id="{12376D45-C3E0-EAAC-1220-88B181B7D014}"/>
              </a:ext>
            </a:extLst>
          </p:cNvPr>
          <p:cNvCxnSpPr>
            <a:endCxn id="41" idx="2"/>
          </p:cNvCxnSpPr>
          <p:nvPr/>
        </p:nvCxnSpPr>
        <p:spPr>
          <a:xfrm>
            <a:off x="1140737" y="3631594"/>
            <a:ext cx="7863550" cy="2298430"/>
          </a:xfrm>
          <a:prstGeom prst="bentConnector4">
            <a:avLst>
              <a:gd name="adj1" fmla="val 57"/>
              <a:gd name="adj2" fmla="val 109946"/>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4D698F30-3FA6-A92E-4E55-5773CAE5B67C}"/>
              </a:ext>
            </a:extLst>
          </p:cNvPr>
          <p:cNvCxnSpPr>
            <a:cxnSpLocks/>
            <a:endCxn id="46" idx="2"/>
          </p:cNvCxnSpPr>
          <p:nvPr/>
        </p:nvCxnSpPr>
        <p:spPr>
          <a:xfrm>
            <a:off x="565087" y="3631591"/>
            <a:ext cx="10501881" cy="2298433"/>
          </a:xfrm>
          <a:prstGeom prst="bentConnector4">
            <a:avLst>
              <a:gd name="adj1" fmla="val 17"/>
              <a:gd name="adj2" fmla="val 118218"/>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C7B03A63-A8FB-C9E2-CDA6-3D7275062885}"/>
              </a:ext>
            </a:extLst>
          </p:cNvPr>
          <p:cNvSpPr/>
          <p:nvPr/>
        </p:nvSpPr>
        <p:spPr>
          <a:xfrm>
            <a:off x="8546332" y="2241192"/>
            <a:ext cx="906855" cy="6880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8EA03058-7FE5-1DA7-9582-EB6CF360726D}"/>
              </a:ext>
            </a:extLst>
          </p:cNvPr>
          <p:cNvSpPr/>
          <p:nvPr/>
        </p:nvSpPr>
        <p:spPr>
          <a:xfrm>
            <a:off x="8550859" y="3115546"/>
            <a:ext cx="902328"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a:extLst>
              <a:ext uri="{FF2B5EF4-FFF2-40B4-BE49-F238E27FC236}">
                <a16:creationId xmlns:a16="http://schemas.microsoft.com/office/drawing/2014/main" id="{CEA0007A-DA43-2A7D-8FF2-1BBC62143066}"/>
              </a:ext>
            </a:extLst>
          </p:cNvPr>
          <p:cNvSpPr/>
          <p:nvPr/>
        </p:nvSpPr>
        <p:spPr>
          <a:xfrm>
            <a:off x="8550859" y="3994685"/>
            <a:ext cx="902328" cy="68806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7C8B84E6-0658-6C08-1DA8-A3BE637E9790}"/>
              </a:ext>
            </a:extLst>
          </p:cNvPr>
          <p:cNvSpPr/>
          <p:nvPr/>
        </p:nvSpPr>
        <p:spPr>
          <a:xfrm>
            <a:off x="10609014" y="2241192"/>
            <a:ext cx="906855" cy="6880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1BA691DE-2B45-19E3-02F5-E005F08649D3}"/>
              </a:ext>
            </a:extLst>
          </p:cNvPr>
          <p:cNvSpPr/>
          <p:nvPr/>
        </p:nvSpPr>
        <p:spPr>
          <a:xfrm>
            <a:off x="10613541" y="3115546"/>
            <a:ext cx="902328"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a:extLst>
              <a:ext uri="{FF2B5EF4-FFF2-40B4-BE49-F238E27FC236}">
                <a16:creationId xmlns:a16="http://schemas.microsoft.com/office/drawing/2014/main" id="{4AF19F49-5473-2443-7677-B994CDF45D27}"/>
              </a:ext>
            </a:extLst>
          </p:cNvPr>
          <p:cNvSpPr/>
          <p:nvPr/>
        </p:nvSpPr>
        <p:spPr>
          <a:xfrm>
            <a:off x="10613541" y="3994685"/>
            <a:ext cx="902328" cy="68806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040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F6C4-5922-4EEB-DF66-A72CD4BB462F}"/>
              </a:ext>
            </a:extLst>
          </p:cNvPr>
          <p:cNvSpPr>
            <a:spLocks noGrp="1"/>
          </p:cNvSpPr>
          <p:nvPr>
            <p:ph type="title"/>
          </p:nvPr>
        </p:nvSpPr>
        <p:spPr/>
        <p:txBody>
          <a:bodyPr>
            <a:normAutofit/>
          </a:bodyPr>
          <a:lstStyle/>
          <a:p>
            <a:r>
              <a:rPr lang="en-US" sz="3200" b="1" dirty="0">
                <a:latin typeface="D-DIN" panose="020B0504030202030204" pitchFamily="34" charset="0"/>
              </a:rPr>
              <a:t>Compute - Centralized</a:t>
            </a:r>
          </a:p>
        </p:txBody>
      </p:sp>
      <p:sp>
        <p:nvSpPr>
          <p:cNvPr id="3" name="Content Placeholder 2">
            <a:extLst>
              <a:ext uri="{FF2B5EF4-FFF2-40B4-BE49-F238E27FC236}">
                <a16:creationId xmlns:a16="http://schemas.microsoft.com/office/drawing/2014/main" id="{204AB62D-B0EE-73AD-A93C-8286D010AE5D}"/>
              </a:ext>
            </a:extLst>
          </p:cNvPr>
          <p:cNvSpPr>
            <a:spLocks noGrp="1"/>
          </p:cNvSpPr>
          <p:nvPr>
            <p:ph idx="1"/>
          </p:nvPr>
        </p:nvSpPr>
        <p:spPr/>
        <p:txBody>
          <a:bodyPr>
            <a:normAutofit lnSpcReduction="10000"/>
          </a:bodyPr>
          <a:lstStyle/>
          <a:p>
            <a:r>
              <a:rPr lang="en-US" sz="2000" dirty="0">
                <a:latin typeface="+mj-lt"/>
              </a:rPr>
              <a:t>Expensive</a:t>
            </a:r>
          </a:p>
          <a:p>
            <a:pPr lvl="1"/>
            <a:r>
              <a:rPr lang="en-US" sz="1800" dirty="0">
                <a:latin typeface="+mj-lt"/>
              </a:rPr>
              <a:t>$2-3k on a high-end desktop PC with GPU</a:t>
            </a:r>
          </a:p>
          <a:p>
            <a:pPr lvl="1"/>
            <a:r>
              <a:rPr lang="en-US" sz="1800" dirty="0">
                <a:latin typeface="+mj-lt"/>
              </a:rPr>
              <a:t>multi-port ethernet NIC, </a:t>
            </a:r>
          </a:p>
          <a:p>
            <a:pPr lvl="1"/>
            <a:r>
              <a:rPr lang="en-US" sz="1800" dirty="0">
                <a:latin typeface="+mj-lt"/>
              </a:rPr>
              <a:t>ethernet/USB GPIO expander for relay control</a:t>
            </a:r>
          </a:p>
          <a:p>
            <a:pPr lvl="1"/>
            <a:r>
              <a:rPr lang="en-US" sz="1800" dirty="0">
                <a:latin typeface="+mj-lt"/>
              </a:rPr>
              <a:t>Gigabit Ethernet cameras – tend to be higher cost</a:t>
            </a:r>
          </a:p>
          <a:p>
            <a:pPr marL="457200" lvl="1" indent="0">
              <a:buNone/>
            </a:pPr>
            <a:endParaRPr lang="en-US" sz="1800" dirty="0">
              <a:latin typeface="+mj-lt"/>
            </a:endParaRPr>
          </a:p>
          <a:p>
            <a:r>
              <a:rPr lang="en-US" sz="2000" dirty="0">
                <a:latin typeface="+mj-lt"/>
              </a:rPr>
              <a:t>Power hungry – 500-1000W</a:t>
            </a:r>
          </a:p>
          <a:p>
            <a:pPr marL="0" indent="0">
              <a:buNone/>
            </a:pPr>
            <a:endParaRPr lang="en-US" sz="2000" dirty="0">
              <a:latin typeface="+mj-lt"/>
            </a:endParaRPr>
          </a:p>
          <a:p>
            <a:r>
              <a:rPr lang="en-US" sz="2000" dirty="0">
                <a:latin typeface="+mj-lt"/>
              </a:rPr>
              <a:t>Too much coupled software and hardware makes development and testing difficult</a:t>
            </a:r>
          </a:p>
          <a:p>
            <a:endParaRPr lang="en-US" sz="2000" dirty="0">
              <a:latin typeface="+mj-lt"/>
            </a:endParaRPr>
          </a:p>
          <a:p>
            <a:r>
              <a:rPr lang="en-US" sz="2000" dirty="0">
                <a:latin typeface="+mj-lt"/>
              </a:rPr>
              <a:t>Camera trigger and frame latency will be high, reducing maximum potential throughput</a:t>
            </a:r>
            <a:br>
              <a:rPr lang="en-US" sz="2000" dirty="0">
                <a:latin typeface="+mj-lt"/>
              </a:rPr>
            </a:br>
            <a:endParaRPr lang="en-US" sz="2000" dirty="0">
              <a:latin typeface="+mj-lt"/>
            </a:endParaRPr>
          </a:p>
          <a:p>
            <a:r>
              <a:rPr lang="en-US" sz="2000" b="1" dirty="0">
                <a:solidFill>
                  <a:srgbClr val="FF0000"/>
                </a:solidFill>
                <a:latin typeface="+mj-lt"/>
              </a:rPr>
              <a:t>Bad idea.</a:t>
            </a:r>
          </a:p>
        </p:txBody>
      </p:sp>
    </p:spTree>
    <p:extLst>
      <p:ext uri="{BB962C8B-B14F-4D97-AF65-F5344CB8AC3E}">
        <p14:creationId xmlns:p14="http://schemas.microsoft.com/office/powerpoint/2010/main" val="356152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AA8C-DCF6-DECE-4033-D732DA0B9F7C}"/>
              </a:ext>
            </a:extLst>
          </p:cNvPr>
          <p:cNvSpPr>
            <a:spLocks noGrp="1"/>
          </p:cNvSpPr>
          <p:nvPr>
            <p:ph type="title"/>
          </p:nvPr>
        </p:nvSpPr>
        <p:spPr/>
        <p:txBody>
          <a:bodyPr>
            <a:normAutofit/>
          </a:bodyPr>
          <a:lstStyle/>
          <a:p>
            <a:r>
              <a:rPr lang="en-US" sz="3200" b="1" dirty="0">
                <a:latin typeface="D-DIN" panose="020B0504030202030204" pitchFamily="34" charset="0"/>
              </a:rPr>
              <a:t>Per-Line Embedded Compute</a:t>
            </a:r>
          </a:p>
        </p:txBody>
      </p:sp>
      <p:sp>
        <p:nvSpPr>
          <p:cNvPr id="4" name="Rectangle 3">
            <a:extLst>
              <a:ext uri="{FF2B5EF4-FFF2-40B4-BE49-F238E27FC236}">
                <a16:creationId xmlns:a16="http://schemas.microsoft.com/office/drawing/2014/main" id="{81C79472-337B-3EE5-8AB3-A911B3BB99B9}"/>
              </a:ext>
            </a:extLst>
          </p:cNvPr>
          <p:cNvSpPr/>
          <p:nvPr/>
        </p:nvSpPr>
        <p:spPr>
          <a:xfrm>
            <a:off x="9623833" y="2435382"/>
            <a:ext cx="1050202"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Camera</a:t>
            </a:r>
          </a:p>
        </p:txBody>
      </p:sp>
      <p:sp>
        <p:nvSpPr>
          <p:cNvPr id="5" name="Rectangle 4">
            <a:extLst>
              <a:ext uri="{FF2B5EF4-FFF2-40B4-BE49-F238E27FC236}">
                <a16:creationId xmlns:a16="http://schemas.microsoft.com/office/drawing/2014/main" id="{F96A720A-9719-8C02-994B-DA07FFF3CA3C}"/>
              </a:ext>
            </a:extLst>
          </p:cNvPr>
          <p:cNvSpPr/>
          <p:nvPr/>
        </p:nvSpPr>
        <p:spPr>
          <a:xfrm>
            <a:off x="7618421" y="4238116"/>
            <a:ext cx="1288611" cy="68806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Nvidia Jetson Orin Nano</a:t>
            </a:r>
          </a:p>
        </p:txBody>
      </p:sp>
      <p:sp>
        <p:nvSpPr>
          <p:cNvPr id="6" name="Rectangle 5">
            <a:extLst>
              <a:ext uri="{FF2B5EF4-FFF2-40B4-BE49-F238E27FC236}">
                <a16:creationId xmlns:a16="http://schemas.microsoft.com/office/drawing/2014/main" id="{9B84BF53-D0F2-F265-D7E9-11A838EB4177}"/>
              </a:ext>
            </a:extLst>
          </p:cNvPr>
          <p:cNvSpPr/>
          <p:nvPr/>
        </p:nvSpPr>
        <p:spPr>
          <a:xfrm>
            <a:off x="7618421" y="869133"/>
            <a:ext cx="1288611" cy="84986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One-Shot Trigger Sensor</a:t>
            </a:r>
          </a:p>
        </p:txBody>
      </p:sp>
      <p:sp>
        <p:nvSpPr>
          <p:cNvPr id="7" name="Rectangle 6">
            <a:extLst>
              <a:ext uri="{FF2B5EF4-FFF2-40B4-BE49-F238E27FC236}">
                <a16:creationId xmlns:a16="http://schemas.microsoft.com/office/drawing/2014/main" id="{58DEDFBD-5F2E-4892-AAC1-34ED08DA0017}"/>
              </a:ext>
            </a:extLst>
          </p:cNvPr>
          <p:cNvSpPr/>
          <p:nvPr/>
        </p:nvSpPr>
        <p:spPr>
          <a:xfrm>
            <a:off x="7618421" y="5727411"/>
            <a:ext cx="1288611" cy="9182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‘Fail’ Output Relay</a:t>
            </a:r>
          </a:p>
        </p:txBody>
      </p:sp>
      <p:pic>
        <p:nvPicPr>
          <p:cNvPr id="8" name="Picture 2">
            <a:extLst>
              <a:ext uri="{FF2B5EF4-FFF2-40B4-BE49-F238E27FC236}">
                <a16:creationId xmlns:a16="http://schemas.microsoft.com/office/drawing/2014/main" id="{20F46F9D-E286-239B-03AE-8F3BAF691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294922" y="2053557"/>
            <a:ext cx="1935611" cy="14517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0FD1DA9-1BA6-666E-6DEB-65B87473969D}"/>
              </a:ext>
            </a:extLst>
          </p:cNvPr>
          <p:cNvSpPr/>
          <p:nvPr/>
        </p:nvSpPr>
        <p:spPr>
          <a:xfrm>
            <a:off x="5849910" y="2435379"/>
            <a:ext cx="1050202" cy="68806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Camera</a:t>
            </a:r>
          </a:p>
        </p:txBody>
      </p:sp>
      <p:sp>
        <p:nvSpPr>
          <p:cNvPr id="10" name="Isosceles Triangle 9">
            <a:extLst>
              <a:ext uri="{FF2B5EF4-FFF2-40B4-BE49-F238E27FC236}">
                <a16:creationId xmlns:a16="http://schemas.microsoft.com/office/drawing/2014/main" id="{F0BBBDC4-BE7F-E9BB-4D35-A5DDC2C079DF}"/>
              </a:ext>
            </a:extLst>
          </p:cNvPr>
          <p:cNvSpPr/>
          <p:nvPr/>
        </p:nvSpPr>
        <p:spPr>
          <a:xfrm rot="16200000">
            <a:off x="6886600" y="2335722"/>
            <a:ext cx="914400" cy="88737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C1599E3-8C3C-B0C6-2274-1205C602939E}"/>
              </a:ext>
            </a:extLst>
          </p:cNvPr>
          <p:cNvSpPr/>
          <p:nvPr/>
        </p:nvSpPr>
        <p:spPr>
          <a:xfrm rot="5400000">
            <a:off x="8722944" y="2335722"/>
            <a:ext cx="914400" cy="88737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C115FA7-BA7F-D9DB-8963-BBE4F761B774}"/>
              </a:ext>
            </a:extLst>
          </p:cNvPr>
          <p:cNvCxnSpPr/>
          <p:nvPr/>
        </p:nvCxnSpPr>
        <p:spPr>
          <a:xfrm>
            <a:off x="8066638" y="4926179"/>
            <a:ext cx="0" cy="801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A7D24F9-B3FA-7359-B696-3279A6B13745}"/>
              </a:ext>
            </a:extLst>
          </p:cNvPr>
          <p:cNvCxnSpPr>
            <a:stCxn id="7" idx="3"/>
          </p:cNvCxnSpPr>
          <p:nvPr/>
        </p:nvCxnSpPr>
        <p:spPr>
          <a:xfrm flipV="1">
            <a:off x="8907032" y="6186520"/>
            <a:ext cx="93408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FE1CDFFB-E1D9-8A05-C600-A74F57224EBF}"/>
              </a:ext>
            </a:extLst>
          </p:cNvPr>
          <p:cNvSpPr txBox="1"/>
          <p:nvPr/>
        </p:nvSpPr>
        <p:spPr>
          <a:xfrm>
            <a:off x="9958812" y="5863354"/>
            <a:ext cx="1050202" cy="646331"/>
          </a:xfrm>
          <a:prstGeom prst="rect">
            <a:avLst/>
          </a:prstGeom>
          <a:noFill/>
        </p:spPr>
        <p:txBody>
          <a:bodyPr wrap="square" rtlCol="0">
            <a:spAutoFit/>
          </a:bodyPr>
          <a:lstStyle/>
          <a:p>
            <a:r>
              <a:rPr lang="en-US" dirty="0"/>
              <a:t>To actuator</a:t>
            </a:r>
          </a:p>
        </p:txBody>
      </p:sp>
      <p:cxnSp>
        <p:nvCxnSpPr>
          <p:cNvPr id="16" name="Connector: Elbow 15">
            <a:extLst>
              <a:ext uri="{FF2B5EF4-FFF2-40B4-BE49-F238E27FC236}">
                <a16:creationId xmlns:a16="http://schemas.microsoft.com/office/drawing/2014/main" id="{1AC3AABD-AB58-F02E-A65F-A2D913383C72}"/>
              </a:ext>
            </a:extLst>
          </p:cNvPr>
          <p:cNvCxnSpPr>
            <a:stCxn id="9" idx="2"/>
            <a:endCxn id="5" idx="1"/>
          </p:cNvCxnSpPr>
          <p:nvPr/>
        </p:nvCxnSpPr>
        <p:spPr>
          <a:xfrm rot="16200000" flipH="1">
            <a:off x="6267363" y="3231090"/>
            <a:ext cx="1458706" cy="1243410"/>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9CB85DA0-400A-5701-8170-F1AE61FF0BD9}"/>
              </a:ext>
            </a:extLst>
          </p:cNvPr>
          <p:cNvCxnSpPr>
            <a:stCxn id="4" idx="2"/>
            <a:endCxn id="5" idx="3"/>
          </p:cNvCxnSpPr>
          <p:nvPr/>
        </p:nvCxnSpPr>
        <p:spPr>
          <a:xfrm rot="5400000">
            <a:off x="8798632" y="3231845"/>
            <a:ext cx="1458703" cy="1241902"/>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BD7C2E-C9A3-B354-365D-147747CFAB0E}"/>
              </a:ext>
            </a:extLst>
          </p:cNvPr>
          <p:cNvSpPr txBox="1"/>
          <p:nvPr/>
        </p:nvSpPr>
        <p:spPr>
          <a:xfrm>
            <a:off x="6415546" y="3600580"/>
            <a:ext cx="952260" cy="646331"/>
          </a:xfrm>
          <a:prstGeom prst="rect">
            <a:avLst/>
          </a:prstGeom>
          <a:noFill/>
        </p:spPr>
        <p:txBody>
          <a:bodyPr wrap="square" rtlCol="0">
            <a:spAutoFit/>
          </a:bodyPr>
          <a:lstStyle/>
          <a:p>
            <a:r>
              <a:rPr lang="en-US" sz="1200" dirty="0"/>
              <a:t>MIPI CSI-2,</a:t>
            </a:r>
            <a:br>
              <a:rPr lang="en-US" sz="1200" dirty="0"/>
            </a:br>
            <a:br>
              <a:rPr lang="en-US" sz="1200" dirty="0"/>
            </a:br>
            <a:r>
              <a:rPr lang="en-US" sz="1200" dirty="0"/>
              <a:t>SYNC/INT</a:t>
            </a:r>
          </a:p>
        </p:txBody>
      </p:sp>
      <p:sp>
        <p:nvSpPr>
          <p:cNvPr id="19" name="TextBox 18">
            <a:extLst>
              <a:ext uri="{FF2B5EF4-FFF2-40B4-BE49-F238E27FC236}">
                <a16:creationId xmlns:a16="http://schemas.microsoft.com/office/drawing/2014/main" id="{CD4FDFFA-B132-4962-258A-1FD059C13F65}"/>
              </a:ext>
            </a:extLst>
          </p:cNvPr>
          <p:cNvSpPr txBox="1"/>
          <p:nvPr/>
        </p:nvSpPr>
        <p:spPr>
          <a:xfrm>
            <a:off x="9239197" y="3599600"/>
            <a:ext cx="909737" cy="646331"/>
          </a:xfrm>
          <a:prstGeom prst="rect">
            <a:avLst/>
          </a:prstGeom>
          <a:noFill/>
        </p:spPr>
        <p:txBody>
          <a:bodyPr wrap="square" rtlCol="0">
            <a:spAutoFit/>
          </a:bodyPr>
          <a:lstStyle/>
          <a:p>
            <a:r>
              <a:rPr lang="en-US" sz="1200" dirty="0"/>
              <a:t>MIPI CSI-2,</a:t>
            </a:r>
          </a:p>
          <a:p>
            <a:endParaRPr lang="en-US" sz="1200" dirty="0"/>
          </a:p>
          <a:p>
            <a:r>
              <a:rPr lang="en-US" sz="1200" dirty="0"/>
              <a:t>SYNC/INT</a:t>
            </a:r>
          </a:p>
        </p:txBody>
      </p:sp>
      <p:sp>
        <p:nvSpPr>
          <p:cNvPr id="20" name="TextBox 19">
            <a:extLst>
              <a:ext uri="{FF2B5EF4-FFF2-40B4-BE49-F238E27FC236}">
                <a16:creationId xmlns:a16="http://schemas.microsoft.com/office/drawing/2014/main" id="{C61205DE-1A81-D029-5F1E-1E884455967C}"/>
              </a:ext>
            </a:extLst>
          </p:cNvPr>
          <p:cNvSpPr txBox="1"/>
          <p:nvPr/>
        </p:nvSpPr>
        <p:spPr>
          <a:xfrm>
            <a:off x="7555835" y="5112003"/>
            <a:ext cx="556652" cy="276999"/>
          </a:xfrm>
          <a:prstGeom prst="rect">
            <a:avLst/>
          </a:prstGeom>
          <a:noFill/>
        </p:spPr>
        <p:txBody>
          <a:bodyPr wrap="square" rtlCol="0">
            <a:spAutoFit/>
          </a:bodyPr>
          <a:lstStyle/>
          <a:p>
            <a:r>
              <a:rPr lang="en-US" sz="1200" dirty="0"/>
              <a:t>GPIO</a:t>
            </a:r>
          </a:p>
        </p:txBody>
      </p:sp>
      <p:sp>
        <p:nvSpPr>
          <p:cNvPr id="22" name="TextBox 21">
            <a:extLst>
              <a:ext uri="{FF2B5EF4-FFF2-40B4-BE49-F238E27FC236}">
                <a16:creationId xmlns:a16="http://schemas.microsoft.com/office/drawing/2014/main" id="{E4AF8EE9-AC7A-7D7A-AC82-0F5A493D700D}"/>
              </a:ext>
            </a:extLst>
          </p:cNvPr>
          <p:cNvSpPr txBox="1"/>
          <p:nvPr/>
        </p:nvSpPr>
        <p:spPr>
          <a:xfrm>
            <a:off x="825509" y="1575247"/>
            <a:ext cx="4914250"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~$300 for embedded compute on each assembly line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Capable of low latency capture and analysis (10’s of </a:t>
            </a:r>
            <a:r>
              <a:rPr lang="en-US" sz="1600" dirty="0" err="1"/>
              <a:t>ms</a:t>
            </a:r>
            <a:r>
              <a:rPr lang="en-US" sz="1600" dirty="0"/>
              <a:t>)</a:t>
            </a:r>
            <a:br>
              <a:rPr lang="en-US" sz="1600" dirty="0"/>
            </a:br>
            <a:endParaRPr lang="en-US" sz="1600" dirty="0"/>
          </a:p>
          <a:p>
            <a:pPr marL="285750" indent="-285750">
              <a:buFont typeface="Arial" panose="020B0604020202020204" pitchFamily="34" charset="0"/>
              <a:buChar char="•"/>
            </a:pPr>
            <a:r>
              <a:rPr lang="en-US" sz="1600" dirty="0"/>
              <a:t>Each assembly line functions independently with its own system</a:t>
            </a:r>
            <a:br>
              <a:rPr lang="en-US" sz="1600" dirty="0"/>
            </a:br>
            <a:endParaRPr lang="en-US" sz="1600" dirty="0"/>
          </a:p>
          <a:p>
            <a:pPr marL="285750" indent="-285750">
              <a:buFont typeface="Arial" panose="020B0604020202020204" pitchFamily="34" charset="0"/>
              <a:buChar char="•"/>
            </a:pPr>
            <a:r>
              <a:rPr lang="en-US" sz="1600" dirty="0"/>
              <a:t>Software is relatively easy – very little CPU involvement (mostly AI accelerator workload)</a:t>
            </a:r>
            <a:br>
              <a:rPr lang="en-US" sz="1600" dirty="0"/>
            </a:br>
            <a:endParaRPr lang="en-US" sz="1600" dirty="0"/>
          </a:p>
          <a:p>
            <a:pPr marL="285750" indent="-285750">
              <a:buFont typeface="Arial" panose="020B0604020202020204" pitchFamily="34" charset="0"/>
              <a:buChar char="•"/>
            </a:pPr>
            <a:r>
              <a:rPr lang="en-US" sz="1600" dirty="0"/>
              <a:t>With the right trigger circuit, cameras can be triggered directly for ultra-low latency. After completing frame readout, a SYNC/INT signal can trigger DMA interrupt for frame buffering. No CPU involvement.</a:t>
            </a:r>
            <a:br>
              <a:rPr lang="en-US" sz="1600" dirty="0"/>
            </a:br>
            <a:endParaRPr lang="en-US" sz="1600" dirty="0"/>
          </a:p>
          <a:p>
            <a:pPr marL="285750" indent="-285750">
              <a:buFont typeface="Arial" panose="020B0604020202020204" pitchFamily="34" charset="0"/>
              <a:buChar char="•"/>
            </a:pPr>
            <a:r>
              <a:rPr lang="en-US" sz="1600" b="1" dirty="0">
                <a:solidFill>
                  <a:srgbClr val="00B050"/>
                </a:solidFill>
              </a:rPr>
              <a:t>Good solution</a:t>
            </a:r>
          </a:p>
        </p:txBody>
      </p:sp>
      <p:cxnSp>
        <p:nvCxnSpPr>
          <p:cNvPr id="30" name="Connector: Elbow 29">
            <a:extLst>
              <a:ext uri="{FF2B5EF4-FFF2-40B4-BE49-F238E27FC236}">
                <a16:creationId xmlns:a16="http://schemas.microsoft.com/office/drawing/2014/main" id="{E1A9EBEF-08AF-CC68-B051-A8B15E1BFAA5}"/>
              </a:ext>
            </a:extLst>
          </p:cNvPr>
          <p:cNvCxnSpPr>
            <a:endCxn id="9" idx="0"/>
          </p:cNvCxnSpPr>
          <p:nvPr/>
        </p:nvCxnSpPr>
        <p:spPr>
          <a:xfrm rot="10800000" flipV="1">
            <a:off x="6375011" y="1312751"/>
            <a:ext cx="1161862" cy="112262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4BA90FA3-69C3-8FBC-FDE7-73D2EDC3D1F0}"/>
              </a:ext>
            </a:extLst>
          </p:cNvPr>
          <p:cNvCxnSpPr>
            <a:stCxn id="6" idx="3"/>
            <a:endCxn id="4" idx="0"/>
          </p:cNvCxnSpPr>
          <p:nvPr/>
        </p:nvCxnSpPr>
        <p:spPr>
          <a:xfrm>
            <a:off x="8907032" y="1294068"/>
            <a:ext cx="1241902" cy="1141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7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27FB12-7C28-460D-6D1E-26DE129CCDE7}"/>
              </a:ext>
            </a:extLst>
          </p:cNvPr>
          <p:cNvSpPr txBox="1"/>
          <p:nvPr/>
        </p:nvSpPr>
        <p:spPr>
          <a:xfrm>
            <a:off x="538177" y="4590106"/>
            <a:ext cx="11208426" cy="16771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Coral dev board limited to one camera per board – only one CSI interface and limited RAM for frame buffering</a:t>
            </a:r>
          </a:p>
          <a:p>
            <a:pPr marL="285750" indent="-285750">
              <a:lnSpc>
                <a:spcPct val="150000"/>
              </a:lnSpc>
              <a:buFont typeface="Arial" panose="020B0604020202020204" pitchFamily="34" charset="0"/>
              <a:buChar char="•"/>
            </a:pPr>
            <a:r>
              <a:rPr lang="en-US" sz="1400" dirty="0" err="1"/>
              <a:t>Beaglebone</a:t>
            </a:r>
            <a:r>
              <a:rPr lang="en-US" sz="1400" dirty="0"/>
              <a:t> is a non-starter – will take seconds to process a single frame using the CPU for inference</a:t>
            </a:r>
          </a:p>
          <a:p>
            <a:pPr marL="285750" indent="-285750">
              <a:lnSpc>
                <a:spcPct val="150000"/>
              </a:lnSpc>
              <a:buFont typeface="Arial" panose="020B0604020202020204" pitchFamily="34" charset="0"/>
              <a:buChar char="•"/>
            </a:pPr>
            <a:r>
              <a:rPr lang="en-US" sz="1400" dirty="0"/>
              <a:t>Pi has no AI hardware acceleration. Cannot use GPU for AI inference, it only supports OpenGL. Will take seconds to process a frame.</a:t>
            </a:r>
          </a:p>
          <a:p>
            <a:pPr marL="285750" indent="-285750">
              <a:lnSpc>
                <a:spcPct val="150000"/>
              </a:lnSpc>
              <a:buFont typeface="Arial" panose="020B0604020202020204" pitchFamily="34" charset="0"/>
              <a:buChar char="•"/>
            </a:pPr>
            <a:r>
              <a:rPr lang="en-US" sz="1400" dirty="0"/>
              <a:t>Jetson Nano will struggle to process 2 simultaneous image streams, but may work with a single cam stream with some optimization.</a:t>
            </a:r>
          </a:p>
          <a:p>
            <a:pPr marL="285750" indent="-285750">
              <a:lnSpc>
                <a:spcPct val="150000"/>
              </a:lnSpc>
              <a:buFont typeface="Arial" panose="020B0604020202020204" pitchFamily="34" charset="0"/>
              <a:buChar char="•"/>
            </a:pPr>
            <a:r>
              <a:rPr lang="en-US" sz="1400" b="1" dirty="0"/>
              <a:t>Orin Nano can easily perform control and inference of a two-camera system at a frame rate of 100+ fps.</a:t>
            </a:r>
          </a:p>
        </p:txBody>
      </p:sp>
      <p:graphicFrame>
        <p:nvGraphicFramePr>
          <p:cNvPr id="2" name="Object 1">
            <a:extLst>
              <a:ext uri="{FF2B5EF4-FFF2-40B4-BE49-F238E27FC236}">
                <a16:creationId xmlns:a16="http://schemas.microsoft.com/office/drawing/2014/main" id="{E7C971B2-0A3C-9E0F-77D4-30EFA9627951}"/>
              </a:ext>
            </a:extLst>
          </p:cNvPr>
          <p:cNvGraphicFramePr>
            <a:graphicFrameLocks noChangeAspect="1"/>
          </p:cNvGraphicFramePr>
          <p:nvPr>
            <p:extLst>
              <p:ext uri="{D42A27DB-BD31-4B8C-83A1-F6EECF244321}">
                <p14:modId xmlns:p14="http://schemas.microsoft.com/office/powerpoint/2010/main" val="2619245081"/>
              </p:ext>
            </p:extLst>
          </p:nvPr>
        </p:nvGraphicFramePr>
        <p:xfrm>
          <a:off x="560316" y="455110"/>
          <a:ext cx="11186287" cy="3845286"/>
        </p:xfrm>
        <a:graphic>
          <a:graphicData uri="http://schemas.openxmlformats.org/presentationml/2006/ole">
            <mc:AlternateContent xmlns:mc="http://schemas.openxmlformats.org/markup-compatibility/2006">
              <mc:Choice xmlns:v="urn:schemas-microsoft-com:vml" Requires="v">
                <p:oleObj name="Worksheet" r:id="rId2" imgW="13830226" imgH="4752712" progId="Excel.Sheet.12">
                  <p:embed/>
                </p:oleObj>
              </mc:Choice>
              <mc:Fallback>
                <p:oleObj name="Worksheet" r:id="rId2" imgW="13830226" imgH="4752712" progId="Excel.Sheet.12">
                  <p:embed/>
                  <p:pic>
                    <p:nvPicPr>
                      <p:cNvPr id="0" name=""/>
                      <p:cNvPicPr/>
                      <p:nvPr/>
                    </p:nvPicPr>
                    <p:blipFill>
                      <a:blip r:embed="rId3"/>
                      <a:stretch>
                        <a:fillRect/>
                      </a:stretch>
                    </p:blipFill>
                    <p:spPr>
                      <a:xfrm>
                        <a:off x="560316" y="455110"/>
                        <a:ext cx="11186287" cy="3845286"/>
                      </a:xfrm>
                      <a:prstGeom prst="rect">
                        <a:avLst/>
                      </a:prstGeom>
                    </p:spPr>
                  </p:pic>
                </p:oleObj>
              </mc:Fallback>
            </mc:AlternateContent>
          </a:graphicData>
        </a:graphic>
      </p:graphicFrame>
    </p:spTree>
    <p:extLst>
      <p:ext uri="{BB962C8B-B14F-4D97-AF65-F5344CB8AC3E}">
        <p14:creationId xmlns:p14="http://schemas.microsoft.com/office/powerpoint/2010/main" val="395513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2315-6A84-A564-7EF9-0BCCD4D5E84A}"/>
              </a:ext>
            </a:extLst>
          </p:cNvPr>
          <p:cNvSpPr>
            <a:spLocks noGrp="1"/>
          </p:cNvSpPr>
          <p:nvPr>
            <p:ph type="title"/>
          </p:nvPr>
        </p:nvSpPr>
        <p:spPr/>
        <p:txBody>
          <a:bodyPr>
            <a:normAutofit/>
          </a:bodyPr>
          <a:lstStyle/>
          <a:p>
            <a:pPr algn="ctr"/>
            <a:r>
              <a:rPr lang="en-US" sz="3200" b="1" dirty="0"/>
              <a:t>Camera Selection</a:t>
            </a:r>
          </a:p>
        </p:txBody>
      </p:sp>
      <p:graphicFrame>
        <p:nvGraphicFramePr>
          <p:cNvPr id="5" name="Object 4">
            <a:extLst>
              <a:ext uri="{FF2B5EF4-FFF2-40B4-BE49-F238E27FC236}">
                <a16:creationId xmlns:a16="http://schemas.microsoft.com/office/drawing/2014/main" id="{55C3A2B4-8F0E-29A3-4BA1-F3CA91349B3D}"/>
              </a:ext>
            </a:extLst>
          </p:cNvPr>
          <p:cNvGraphicFramePr>
            <a:graphicFrameLocks noChangeAspect="1"/>
          </p:cNvGraphicFramePr>
          <p:nvPr/>
        </p:nvGraphicFramePr>
        <p:xfrm>
          <a:off x="1323975" y="1381125"/>
          <a:ext cx="9544050" cy="4095750"/>
        </p:xfrm>
        <a:graphic>
          <a:graphicData uri="http://schemas.openxmlformats.org/presentationml/2006/ole">
            <mc:AlternateContent xmlns:mc="http://schemas.openxmlformats.org/markup-compatibility/2006">
              <mc:Choice xmlns:v="urn:schemas-microsoft-com:vml" Requires="v">
                <p:oleObj name="Worksheet" r:id="rId2" imgW="9544087" imgH="4095881" progId="Excel.Sheet.12">
                  <p:embed/>
                </p:oleObj>
              </mc:Choice>
              <mc:Fallback>
                <p:oleObj name="Worksheet" r:id="rId2" imgW="9544087" imgH="4095881" progId="Excel.Sheet.12">
                  <p:embed/>
                  <p:pic>
                    <p:nvPicPr>
                      <p:cNvPr id="5" name="Object 4">
                        <a:extLst>
                          <a:ext uri="{FF2B5EF4-FFF2-40B4-BE49-F238E27FC236}">
                            <a16:creationId xmlns:a16="http://schemas.microsoft.com/office/drawing/2014/main" id="{55C3A2B4-8F0E-29A3-4BA1-F3CA91349B3D}"/>
                          </a:ext>
                        </a:extLst>
                      </p:cNvPr>
                      <p:cNvPicPr/>
                      <p:nvPr/>
                    </p:nvPicPr>
                    <p:blipFill>
                      <a:blip r:embed="rId3"/>
                      <a:stretch>
                        <a:fillRect/>
                      </a:stretch>
                    </p:blipFill>
                    <p:spPr>
                      <a:xfrm>
                        <a:off x="1323975" y="1381125"/>
                        <a:ext cx="9544050" cy="409575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82D02C2-4BE3-35F9-421C-43E6AE5DD559}"/>
              </a:ext>
            </a:extLst>
          </p:cNvPr>
          <p:cNvSpPr txBox="1"/>
          <p:nvPr/>
        </p:nvSpPr>
        <p:spPr>
          <a:xfrm>
            <a:off x="1256923" y="5846544"/>
            <a:ext cx="9678154" cy="646331"/>
          </a:xfrm>
          <a:prstGeom prst="rect">
            <a:avLst/>
          </a:prstGeom>
          <a:noFill/>
        </p:spPr>
        <p:txBody>
          <a:bodyPr wrap="square" rtlCol="0">
            <a:spAutoFit/>
          </a:bodyPr>
          <a:lstStyle/>
          <a:p>
            <a:pPr algn="ctr"/>
            <a:r>
              <a:rPr lang="en-US" dirty="0"/>
              <a:t>If you can accommodate a short 15-30cm flex cable in the system, CSI-2 is by far the most reliable and highest performing interface.</a:t>
            </a:r>
          </a:p>
        </p:txBody>
      </p:sp>
    </p:spTree>
    <p:extLst>
      <p:ext uri="{BB962C8B-B14F-4D97-AF65-F5344CB8AC3E}">
        <p14:creationId xmlns:p14="http://schemas.microsoft.com/office/powerpoint/2010/main" val="178177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F783-B8BE-574D-2DC9-EBCAA58C3157}"/>
              </a:ext>
            </a:extLst>
          </p:cNvPr>
          <p:cNvSpPr>
            <a:spLocks noGrp="1"/>
          </p:cNvSpPr>
          <p:nvPr>
            <p:ph type="title"/>
          </p:nvPr>
        </p:nvSpPr>
        <p:spPr/>
        <p:txBody>
          <a:bodyPr>
            <a:normAutofit/>
          </a:bodyPr>
          <a:lstStyle/>
          <a:p>
            <a:r>
              <a:rPr lang="en-US" sz="3200" b="1" dirty="0">
                <a:latin typeface="D-DIN" panose="020B0504030202030204" pitchFamily="34" charset="0"/>
              </a:rPr>
              <a:t>Camera Requirements</a:t>
            </a:r>
          </a:p>
        </p:txBody>
      </p:sp>
      <p:sp>
        <p:nvSpPr>
          <p:cNvPr id="3" name="Content Placeholder 2">
            <a:extLst>
              <a:ext uri="{FF2B5EF4-FFF2-40B4-BE49-F238E27FC236}">
                <a16:creationId xmlns:a16="http://schemas.microsoft.com/office/drawing/2014/main" id="{0713801F-0EF6-0BE4-EDD0-4398292232AE}"/>
              </a:ext>
            </a:extLst>
          </p:cNvPr>
          <p:cNvSpPr>
            <a:spLocks noGrp="1"/>
          </p:cNvSpPr>
          <p:nvPr>
            <p:ph idx="1"/>
          </p:nvPr>
        </p:nvSpPr>
        <p:spPr/>
        <p:txBody>
          <a:bodyPr>
            <a:normAutofit/>
          </a:bodyPr>
          <a:lstStyle/>
          <a:p>
            <a:r>
              <a:rPr lang="en-US" sz="1800" dirty="0"/>
              <a:t>Proof-of-concept done on 224x224 images from laptop webcam (cropped region of interest)</a:t>
            </a:r>
            <a:br>
              <a:rPr lang="en-US" sz="1800" dirty="0"/>
            </a:br>
            <a:endParaRPr lang="en-US" sz="1800" dirty="0"/>
          </a:p>
          <a:p>
            <a:r>
              <a:rPr lang="en-US" sz="1800" dirty="0"/>
              <a:t>900x900 should be more than enough to detect even small defects</a:t>
            </a:r>
            <a:br>
              <a:rPr lang="en-US" sz="1800" dirty="0"/>
            </a:br>
            <a:endParaRPr lang="en-US" sz="1800" dirty="0"/>
          </a:p>
          <a:p>
            <a:r>
              <a:rPr lang="en-US" sz="1800" dirty="0"/>
              <a:t>2MP camera should be sufficient – must have a hardware trigger input and ideally should have a VSYNC/HSYNC output to interrupt CPU</a:t>
            </a:r>
            <a:br>
              <a:rPr lang="en-US" sz="1800" dirty="0"/>
            </a:br>
            <a:endParaRPr lang="en-US" sz="1800" dirty="0"/>
          </a:p>
          <a:p>
            <a:r>
              <a:rPr lang="en-US" sz="1800" dirty="0"/>
              <a:t>Purchase some cheap M12 lenses with varying FOV to allow flexibility in camera position and maximize pixel density in the region of interest</a:t>
            </a:r>
            <a:br>
              <a:rPr lang="en-US" sz="1800" dirty="0"/>
            </a:br>
            <a:endParaRPr lang="en-US" sz="1800" dirty="0"/>
          </a:p>
          <a:p>
            <a:r>
              <a:rPr lang="en-US" sz="1800" dirty="0"/>
              <a:t>Use a global shutter if you plan on capturing the caps as they’re actively moving across the camera field of view. Local shutter is fine if the caps are stopping in front of the camera and remaining static for a short time.</a:t>
            </a:r>
          </a:p>
        </p:txBody>
      </p:sp>
    </p:spTree>
    <p:extLst>
      <p:ext uri="{BB962C8B-B14F-4D97-AF65-F5344CB8AC3E}">
        <p14:creationId xmlns:p14="http://schemas.microsoft.com/office/powerpoint/2010/main" val="134092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2F29-2CA1-0ACD-3612-0BE06E32AC5B}"/>
              </a:ext>
            </a:extLst>
          </p:cNvPr>
          <p:cNvSpPr>
            <a:spLocks noGrp="1"/>
          </p:cNvSpPr>
          <p:nvPr>
            <p:ph type="title"/>
          </p:nvPr>
        </p:nvSpPr>
        <p:spPr/>
        <p:txBody>
          <a:bodyPr>
            <a:normAutofit/>
          </a:bodyPr>
          <a:lstStyle/>
          <a:p>
            <a:r>
              <a:rPr lang="en-US" sz="3200" b="1" dirty="0">
                <a:latin typeface="D-DIN" panose="020B0504030202030204" pitchFamily="34" charset="0"/>
              </a:rPr>
              <a:t>Cameras</a:t>
            </a:r>
          </a:p>
        </p:txBody>
      </p:sp>
      <p:sp>
        <p:nvSpPr>
          <p:cNvPr id="3" name="Content Placeholder 2">
            <a:extLst>
              <a:ext uri="{FF2B5EF4-FFF2-40B4-BE49-F238E27FC236}">
                <a16:creationId xmlns:a16="http://schemas.microsoft.com/office/drawing/2014/main" id="{8335DC96-96E2-388F-C9BC-94EC833BE8F3}"/>
              </a:ext>
            </a:extLst>
          </p:cNvPr>
          <p:cNvSpPr>
            <a:spLocks noGrp="1"/>
          </p:cNvSpPr>
          <p:nvPr>
            <p:ph idx="1"/>
          </p:nvPr>
        </p:nvSpPr>
        <p:spPr/>
        <p:txBody>
          <a:bodyPr>
            <a:normAutofit lnSpcReduction="10000"/>
          </a:bodyPr>
          <a:lstStyle/>
          <a:p>
            <a:pPr marL="0" indent="0">
              <a:buNone/>
            </a:pPr>
            <a:r>
              <a:rPr lang="en-US" dirty="0">
                <a:hlinkClick r:id="rId2"/>
              </a:rPr>
              <a:t>https://www.e-consystems.com/nvidia-jetson-orin-nx-orin-nano-cameras.asp</a:t>
            </a:r>
            <a:r>
              <a:rPr lang="en-US" dirty="0"/>
              <a:t> </a:t>
            </a:r>
          </a:p>
          <a:p>
            <a:pPr marL="0" indent="0">
              <a:buNone/>
            </a:pPr>
            <a:endParaRPr lang="en-US" dirty="0"/>
          </a:p>
          <a:p>
            <a:pPr marL="0" indent="0">
              <a:buNone/>
            </a:pPr>
            <a:r>
              <a:rPr lang="en-US" dirty="0"/>
              <a:t>Based in Chennai</a:t>
            </a:r>
          </a:p>
          <a:p>
            <a:pPr marL="0" indent="0">
              <a:buNone/>
            </a:pPr>
            <a:endParaRPr lang="en-US" dirty="0"/>
          </a:p>
          <a:p>
            <a:pPr marL="0" indent="0">
              <a:buNone/>
            </a:pPr>
            <a:r>
              <a:rPr lang="en-US" dirty="0">
                <a:hlinkClick r:id="rId3"/>
              </a:rPr>
              <a:t>FHD AR0234 Global Shutter Camera for NVIDIA® Jetson Orin NX / Orin Nano</a:t>
            </a:r>
            <a:endParaRPr lang="en-US" dirty="0"/>
          </a:p>
          <a:p>
            <a:pPr marL="0" indent="0">
              <a:buNone/>
            </a:pPr>
            <a:endParaRPr lang="en-US" dirty="0"/>
          </a:p>
          <a:p>
            <a:pPr marL="0" indent="0">
              <a:buNone/>
            </a:pPr>
            <a:r>
              <a:rPr lang="en-US" dirty="0"/>
              <a:t>Seems like an OK camera – should get datasheet for more info. Website download link is broken.</a:t>
            </a:r>
          </a:p>
        </p:txBody>
      </p:sp>
    </p:spTree>
    <p:extLst>
      <p:ext uri="{BB962C8B-B14F-4D97-AF65-F5344CB8AC3E}">
        <p14:creationId xmlns:p14="http://schemas.microsoft.com/office/powerpoint/2010/main" val="378047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E5C9FC8313BC4B9A019C6EC5122043" ma:contentTypeVersion="14" ma:contentTypeDescription="Create a new document." ma:contentTypeScope="" ma:versionID="f1c137c9309770e26b874336a4396c2a">
  <xsd:schema xmlns:xsd="http://www.w3.org/2001/XMLSchema" xmlns:xs="http://www.w3.org/2001/XMLSchema" xmlns:p="http://schemas.microsoft.com/office/2006/metadata/properties" xmlns:ns3="ee6f3637-ca68-43e6-bf1e-1a5f69e56df6" xmlns:ns4="dd4675cd-ed0c-46e4-a0ec-0009292a780c" targetNamespace="http://schemas.microsoft.com/office/2006/metadata/properties" ma:root="true" ma:fieldsID="db38f203ef27a75597bd3907dad5721c" ns3:_="" ns4:_="">
    <xsd:import namespace="ee6f3637-ca68-43e6-bf1e-1a5f69e56df6"/>
    <xsd:import namespace="dd4675cd-ed0c-46e4-a0ec-0009292a780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GenerationTime" minOccurs="0"/>
                <xsd:element ref="ns3:MediaServiceEventHashCode" minOccurs="0"/>
                <xsd:element ref="ns3:MediaServiceSearchProperties" minOccurs="0"/>
                <xsd:element ref="ns3:MediaServiceDateTaken" minOccurs="0"/>
                <xsd:element ref="ns3:MediaServiceOCR" minOccurs="0"/>
                <xsd:element ref="ns3:_activity"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6f3637-ca68-43e6-bf1e-1a5f69e56d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675cd-ed0c-46e4-a0ec-0009292a780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e6f3637-ca68-43e6-bf1e-1a5f69e56df6" xsi:nil="true"/>
  </documentManagement>
</p:properties>
</file>

<file path=customXml/itemProps1.xml><?xml version="1.0" encoding="utf-8"?>
<ds:datastoreItem xmlns:ds="http://schemas.openxmlformats.org/officeDocument/2006/customXml" ds:itemID="{C8F5DB3E-5CAC-4921-BC76-B6E8A1E53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6f3637-ca68-43e6-bf1e-1a5f69e56df6"/>
    <ds:schemaRef ds:uri="dd4675cd-ed0c-46e4-a0ec-0009292a78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6CB202-8270-45A2-9D57-DB06F4AD783C}">
  <ds:schemaRefs>
    <ds:schemaRef ds:uri="http://schemas.microsoft.com/sharepoint/v3/contenttype/forms"/>
  </ds:schemaRefs>
</ds:datastoreItem>
</file>

<file path=customXml/itemProps3.xml><?xml version="1.0" encoding="utf-8"?>
<ds:datastoreItem xmlns:ds="http://schemas.openxmlformats.org/officeDocument/2006/customXml" ds:itemID="{B4C6E66F-E65C-424A-BE41-40A4ACB4B332}">
  <ds:schemaRefs>
    <ds:schemaRef ds:uri="http://purl.org/dc/elements/1.1/"/>
    <ds:schemaRef ds:uri="ee6f3637-ca68-43e6-bf1e-1a5f69e56df6"/>
    <ds:schemaRef ds:uri="dd4675cd-ed0c-46e4-a0ec-0009292a780c"/>
    <ds:schemaRef ds:uri="http://schemas.microsoft.com/office/infopath/2007/PartnerControls"/>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680</TotalTime>
  <Words>692</Words>
  <Application>Microsoft Office PowerPoint</Application>
  <PresentationFormat>Widescreen</PresentationFormat>
  <Paragraphs>92</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Aptos</vt:lpstr>
      <vt:lpstr>Aptos Display</vt:lpstr>
      <vt:lpstr>Arial</vt:lpstr>
      <vt:lpstr>D-DIN</vt:lpstr>
      <vt:lpstr>Office Theme</vt:lpstr>
      <vt:lpstr>Microsoft Excel Worksheet</vt:lpstr>
      <vt:lpstr>Requirements</vt:lpstr>
      <vt:lpstr>System Overview</vt:lpstr>
      <vt:lpstr>Compute - Centralized</vt:lpstr>
      <vt:lpstr>Compute - Centralized</vt:lpstr>
      <vt:lpstr>Per-Line Embedded Compute</vt:lpstr>
      <vt:lpstr>PowerPoint Presentation</vt:lpstr>
      <vt:lpstr>Camera Selection</vt:lpstr>
      <vt:lpstr>Camera Requirements</vt:lpstr>
      <vt:lpstr>Cameras</vt:lpstr>
    </vt:vector>
  </TitlesOfParts>
  <Company>Renesas Electronics America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Nithin Vedamuthu</dc:creator>
  <cp:lastModifiedBy>Nithin Vedamuthu</cp:lastModifiedBy>
  <cp:revision>2</cp:revision>
  <cp:lastPrinted>2025-01-08T03:36:09Z</cp:lastPrinted>
  <dcterms:created xsi:type="dcterms:W3CDTF">2025-01-08T03:34:15Z</dcterms:created>
  <dcterms:modified xsi:type="dcterms:W3CDTF">2025-01-08T14:55:11Z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0x01010040E5C9FC8313BC4B9A019C6EC5122043</vt:lpwstr>
  </property>
</Properties>
</file>