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77" r:id="rId5"/>
    <p:sldId id="278" r:id="rId6"/>
    <p:sldId id="279" r:id="rId7"/>
    <p:sldId id="283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4466-C7C7-D6AA-D9D1-DB5F92794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48F71-0E00-BFC5-CED7-996A569AD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38553-A892-616B-4BC7-70D33930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9C50-A2A8-4C26-8355-42DF836A5F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24479-CF74-677B-B518-09267865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EEA7-D818-E73B-5AC3-67899F03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266-68C2-4896-82EF-1256BFC9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18E4-E775-8432-DAE5-52FF6F04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404AC-AED6-0BFE-1070-77482B920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B25F-D2C4-F6A2-9286-82643EF7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9C50-A2A8-4C26-8355-42DF836A5F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E5C02-D724-EF70-8444-9BA633C2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307A3-2F13-5B3E-76F9-339624B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266-68C2-4896-82EF-1256BFC9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3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77BE1-FCEB-0BE7-6B30-83633E2DC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BCF41-57DD-F89A-96F4-70D340BA3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A996-EE36-4968-32A4-CC061BBA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9C50-A2A8-4C26-8355-42DF836A5F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8573D-98B6-7B28-0001-F75AAF83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908F-8C5C-DB53-EEED-CFDB7CE1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266-68C2-4896-82EF-1256BFC9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C70B-B364-3C50-2E20-AE2FCD2D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115A-2277-C6FE-199E-E9C1C173E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D4118-44BF-907F-F6C1-2FC7F204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9C50-A2A8-4C26-8355-42DF836A5F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BB070-3B17-22B0-3C60-F455E12D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CED9-4B62-6EFD-7DD6-B59859E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266-68C2-4896-82EF-1256BFC9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A704-865D-02B2-A7D8-8F028806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757CC-DC61-7054-E7D9-0D66B0CE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ADE4-53E9-0362-C18E-81BB2D64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9C50-A2A8-4C26-8355-42DF836A5F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482C-A7A7-B41A-EEDF-A72DFE78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68F2-4D7D-02EE-619C-B3603975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266-68C2-4896-82EF-1256BFC9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210A-65FD-41F1-30D9-7F418BA1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097E-8F90-8E55-460F-2CCCD0186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C3DF7-14F1-4ABA-381D-7B87D97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D2006-6A9F-F6B9-83FE-06526108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9C50-A2A8-4C26-8355-42DF836A5F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76CC4-27A8-13C9-8000-8A5162DF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2B42B-92AF-B673-0A7A-DD5C93A0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266-68C2-4896-82EF-1256BFC9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7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5B53-4A67-B472-D270-78075F8D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C8331-F279-F876-4A8A-94314A7B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9ED57-5565-CC2A-554E-1A442149B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2E502-EEC8-8A25-6869-7435E5CC9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ECF33-D626-2184-3F54-6990367E4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5AAFC-838E-61B2-5A8E-61C59EBE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9C50-A2A8-4C26-8355-42DF836A5F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ED51C-B631-053D-E5DC-314B5B9A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3C8A4-DB29-85C6-1769-BA74EE0C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266-68C2-4896-82EF-1256BFC9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617F-BF2E-E78B-6C07-FBEE48CE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F6E79-77E6-A721-2894-F805930B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9C50-A2A8-4C26-8355-42DF836A5F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130BE-6CF9-170A-F20D-BBBDD2E6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AA8C1-08C8-A4FF-12D5-B30F192B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266-68C2-4896-82EF-1256BFC9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8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00C7C-2039-D1E4-49F7-6F60F439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9C50-A2A8-4C26-8355-42DF836A5F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5F007-2BCC-5A61-2732-4557C4DB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FE59C-2059-F6E8-01C7-3E42CC2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266-68C2-4896-82EF-1256BFC9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6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2EF1-9E8D-D35B-85C9-F6CCE72E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DF0-F2E4-AAAF-A715-9721729FA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1ED99-1C2B-CEC2-73AA-EB71DFF0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9CE10-87B2-970C-0A1B-306CF8C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9C50-A2A8-4C26-8355-42DF836A5F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E8EC9-7419-5757-69E1-F3E58215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3FCFE-C6D9-EB2B-6AC7-2A8C22A6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266-68C2-4896-82EF-1256BFC9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0C9F-A662-EBAB-D31C-A038463E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0F93D-9E5C-36A6-E311-C689F631F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31F40-C950-E8CB-60C6-EDBE77A8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A1378-4ACF-37B2-0CFE-7AF00293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9C50-A2A8-4C26-8355-42DF836A5F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71F36-F648-768D-D496-9638F1A3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2C1D-A7FD-1B76-CCCC-9DC6B562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266-68C2-4896-82EF-1256BFC9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996AB-EC25-B07B-D68D-BCC91EED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364FD-EA7C-022E-A457-BDAC9CA4E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0351-DC6E-DA7C-7071-8C27E470B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E9C50-A2A8-4C26-8355-42DF836A5F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A4034-6CD5-AAB2-4201-DC7D08F81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870D-4BB9-3918-5230-AFCF13F91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41266-68C2-4896-82EF-1256BFC9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lHfC_woI9Q&amp;list=PLoSULBSCtofdd9Lbp_6uDV0Vqet0afri5&amp;index=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59E4-B155-B86F-23C3-400F8303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D-DIN" panose="020B0504030202030204" pitchFamily="34" charset="0"/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2530F-1019-C9FD-3744-8BED4C6DAC19}"/>
              </a:ext>
            </a:extLst>
          </p:cNvPr>
          <p:cNvSpPr txBox="1"/>
          <p:nvPr/>
        </p:nvSpPr>
        <p:spPr>
          <a:xfrm>
            <a:off x="838200" y="1690688"/>
            <a:ext cx="96147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Pre-trained Resnet model extracts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Trained autoencoder reconstructs original image using Resnet extracted features</a:t>
            </a:r>
          </a:p>
          <a:p>
            <a:endParaRPr lang="en-US" dirty="0"/>
          </a:p>
          <a:p>
            <a:r>
              <a:rPr lang="en-US" b="1" dirty="0"/>
              <a:t>Only good samples are required to train the model!</a:t>
            </a:r>
          </a:p>
          <a:p>
            <a:endParaRPr lang="en-US" dirty="0"/>
          </a:p>
          <a:p>
            <a:r>
              <a:rPr lang="en-US" dirty="0"/>
              <a:t>Industry-standard approach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Watch this for more details: </a:t>
            </a:r>
            <a:r>
              <a:rPr lang="en-US" dirty="0">
                <a:hlinkClick r:id="rId2"/>
              </a:rPr>
              <a:t>Deep Learning for Computer Vision with </a:t>
            </a:r>
            <a:r>
              <a:rPr lang="en-US" dirty="0" err="1">
                <a:hlinkClick r:id="rId2"/>
              </a:rPr>
              <a:t>Pytorch</a:t>
            </a:r>
            <a:r>
              <a:rPr lang="en-US" dirty="0">
                <a:hlinkClick r:id="rId2"/>
              </a:rPr>
              <a:t>: Complete Project for Beginners - YouTube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Image capture and inference on HP 840 G7 laptop.</a:t>
            </a:r>
          </a:p>
          <a:p>
            <a:r>
              <a:rPr lang="en-US" dirty="0"/>
              <a:t>-No GPU</a:t>
            </a:r>
          </a:p>
          <a:p>
            <a:r>
              <a:rPr lang="en-US" dirty="0"/>
              <a:t>-1MP webcam (224x224 cropped region of interest)</a:t>
            </a:r>
          </a:p>
        </p:txBody>
      </p:sp>
    </p:spTree>
    <p:extLst>
      <p:ext uri="{BB962C8B-B14F-4D97-AF65-F5344CB8AC3E}">
        <p14:creationId xmlns:p14="http://schemas.microsoft.com/office/powerpoint/2010/main" val="36128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65A2-1031-CD80-0EA0-A35765A7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D-DIN" panose="020B0504030202030204" pitchFamily="34" charset="0"/>
              </a:rPr>
              <a:t>Training</a:t>
            </a:r>
            <a:endParaRPr lang="en-US" b="1" dirty="0">
              <a:latin typeface="D-DIN" panose="020B050403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B0B8-72CE-7834-301E-E5741937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Augmented limited sample size of good caps with random rotation angles, lighting variations, positional variation.</a:t>
            </a:r>
          </a:p>
          <a:p>
            <a:pPr marL="0" indent="0">
              <a:buNone/>
            </a:pPr>
            <a:r>
              <a:rPr lang="en-US" sz="2000" dirty="0"/>
              <a:t>Trained model on ~177 images using cloud-based Nvidia T4 GPU on Kaggle.com </a:t>
            </a:r>
          </a:p>
          <a:p>
            <a:pPr marL="0" indent="0">
              <a:buNone/>
            </a:pPr>
            <a:r>
              <a:rPr lang="en-US" sz="2000" dirty="0"/>
              <a:t> ~2mins training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3A625-4C63-9965-0FDB-7543A24E2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02" y="3604778"/>
            <a:ext cx="4387053" cy="2795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71247-7052-37FD-AA6F-0E1455D2E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2" y="3716496"/>
            <a:ext cx="4819661" cy="25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4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C8EE-B4F3-9D01-5573-39ECE51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D-DIN" panose="020B0504030202030204" pitchFamily="34" charset="0"/>
              </a:rPr>
              <a:t>Testing</a:t>
            </a:r>
            <a:endParaRPr lang="en-US" b="1" dirty="0">
              <a:latin typeface="D-DIN" panose="020B050403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21AF9-2BBE-1B49-DD1F-E0BE10D5D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Augmented the limited sample set of caps with random rotations, lighting variations, position/zoom within the frame.</a:t>
            </a:r>
          </a:p>
          <a:p>
            <a:pPr marL="0" indent="0">
              <a:buNone/>
            </a:pPr>
            <a:r>
              <a:rPr lang="en-US" sz="2000" dirty="0"/>
              <a:t>Ran model inference on both original and augmented images to determine pass/fail thresholds and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EA72C-9435-7EEA-7254-0BAD936A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60" y="3549609"/>
            <a:ext cx="5130220" cy="2627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FDE8B-29D0-1A27-6D00-FF78FBE8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028" y="3429000"/>
            <a:ext cx="4543662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9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A050-7F3C-6D8E-6E70-BDBFCD1A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D-DIN" panose="020B0504030202030204" pitchFamily="34" charset="0"/>
              </a:rPr>
              <a:t>Scrapes</a:t>
            </a:r>
          </a:p>
        </p:txBody>
      </p:sp>
      <p:pic>
        <p:nvPicPr>
          <p:cNvPr id="5" name="Picture 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C2CBAB24-23CF-0F9E-3101-0A704962A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14" y="8898"/>
            <a:ext cx="7278986" cy="2426329"/>
          </a:xfrm>
          <a:prstGeom prst="rect">
            <a:avLst/>
          </a:prstGeom>
        </p:spPr>
      </p:pic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9A251470-0165-9757-39C2-8C41AF798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16" y="2211387"/>
            <a:ext cx="7278984" cy="2426328"/>
          </a:xfrm>
          <a:prstGeom prst="rect">
            <a:avLst/>
          </a:prstGeom>
        </p:spPr>
      </p:pic>
      <p:pic>
        <p:nvPicPr>
          <p:cNvPr id="15" name="Picture 14" descr="A close-up of a screen&#10;&#10;Description automatically generated">
            <a:extLst>
              <a:ext uri="{FF2B5EF4-FFF2-40B4-BE49-F238E27FC236}">
                <a16:creationId xmlns:a16="http://schemas.microsoft.com/office/drawing/2014/main" id="{5390FFBC-626C-84C6-9F1B-0A5909097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04" y="4422773"/>
            <a:ext cx="7278990" cy="24263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991000-5473-6B37-3E69-C113B958A235}"/>
              </a:ext>
            </a:extLst>
          </p:cNvPr>
          <p:cNvSpPr txBox="1"/>
          <p:nvPr/>
        </p:nvSpPr>
        <p:spPr>
          <a:xfrm>
            <a:off x="838200" y="1774479"/>
            <a:ext cx="436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Excellent model performance under all rotation, zoom, and shadow/reflection conditions</a:t>
            </a:r>
          </a:p>
        </p:txBody>
      </p:sp>
    </p:spTree>
    <p:extLst>
      <p:ext uri="{BB962C8B-B14F-4D97-AF65-F5344CB8AC3E}">
        <p14:creationId xmlns:p14="http://schemas.microsoft.com/office/powerpoint/2010/main" val="215725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680E5-CA1F-BBD9-BAD8-59A8E2AE4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ECE1-F4F3-8AB9-0192-32875769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D-DIN" panose="020B0504030202030204" pitchFamily="34" charset="0"/>
              </a:rPr>
              <a:t>Dents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36E3B-F025-6783-133B-5A43CB56A548}"/>
              </a:ext>
            </a:extLst>
          </p:cNvPr>
          <p:cNvSpPr txBox="1"/>
          <p:nvPr/>
        </p:nvSpPr>
        <p:spPr>
          <a:xfrm>
            <a:off x="838200" y="1795628"/>
            <a:ext cx="45305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 dents easily flagged as fail</a:t>
            </a:r>
          </a:p>
          <a:p>
            <a:endParaRPr lang="en-US" dirty="0"/>
          </a:p>
          <a:p>
            <a:r>
              <a:rPr lang="en-US" dirty="0"/>
              <a:t>Minor dents are visible on heatmap but do not exceed the fail threshold (not visible on segmentation map)</a:t>
            </a:r>
          </a:p>
          <a:p>
            <a:endParaRPr lang="en-US" dirty="0"/>
          </a:p>
          <a:p>
            <a:r>
              <a:rPr lang="en-US" dirty="0"/>
              <a:t>Human visual identification of minor dents in caps is also difficult without ideal lighting</a:t>
            </a:r>
          </a:p>
          <a:p>
            <a:endParaRPr lang="en-US" dirty="0"/>
          </a:p>
          <a:p>
            <a:r>
              <a:rPr lang="en-US" dirty="0"/>
              <a:t>Experiment further with higher resolution camera if needed</a:t>
            </a:r>
          </a:p>
        </p:txBody>
      </p:sp>
      <p:pic>
        <p:nvPicPr>
          <p:cNvPr id="4" name="Picture 3" descr="A close-up of a screen&#10;&#10;Description automatically generated">
            <a:extLst>
              <a:ext uri="{FF2B5EF4-FFF2-40B4-BE49-F238E27FC236}">
                <a16:creationId xmlns:a16="http://schemas.microsoft.com/office/drawing/2014/main" id="{C5A43E25-1F9F-E80C-5DB1-AFF7A6BB9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10" y="44176"/>
            <a:ext cx="6551690" cy="2183897"/>
          </a:xfrm>
          <a:prstGeom prst="rect">
            <a:avLst/>
          </a:prstGeom>
        </p:spPr>
      </p:pic>
      <p:pic>
        <p:nvPicPr>
          <p:cNvPr id="8" name="Picture 7" descr="A close-up of a graph&#10;&#10;Description automatically generated">
            <a:extLst>
              <a:ext uri="{FF2B5EF4-FFF2-40B4-BE49-F238E27FC236}">
                <a16:creationId xmlns:a16="http://schemas.microsoft.com/office/drawing/2014/main" id="{C225DBC4-4522-FB22-BB8B-742B4D25A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09" y="2273341"/>
            <a:ext cx="6551691" cy="2183897"/>
          </a:xfrm>
          <a:prstGeom prst="rect">
            <a:avLst/>
          </a:prstGeom>
        </p:spPr>
      </p:pic>
      <p:pic>
        <p:nvPicPr>
          <p:cNvPr id="14" name="Picture 13" descr="A close-up of a graph&#10;&#10;Description automatically generated">
            <a:extLst>
              <a:ext uri="{FF2B5EF4-FFF2-40B4-BE49-F238E27FC236}">
                <a16:creationId xmlns:a16="http://schemas.microsoft.com/office/drawing/2014/main" id="{0F3E62ED-C494-C24B-BC61-B7D441E2A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08" y="4502506"/>
            <a:ext cx="6551691" cy="21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46F00-B76D-72CB-45C0-DC1A84156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CBC8-58DA-EF25-A58A-F68DFE58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D-DIN" panose="020B0504030202030204" pitchFamily="34" charset="0"/>
              </a:rPr>
              <a:t>Misprints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1B5E5-6033-11F3-3BCC-E616EB6CF033}"/>
              </a:ext>
            </a:extLst>
          </p:cNvPr>
          <p:cNvSpPr txBox="1"/>
          <p:nvPr/>
        </p:nvSpPr>
        <p:spPr>
          <a:xfrm>
            <a:off x="838200" y="1797348"/>
            <a:ext cx="453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Trivial to identify.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E165EF64-5004-41DE-27D2-73A50615A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704" y="2273341"/>
            <a:ext cx="6823296" cy="2274432"/>
          </a:xfrm>
          <a:prstGeom prst="rect">
            <a:avLst/>
          </a:prstGeom>
        </p:spPr>
      </p:pic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312F9437-4BDE-CAF6-55C5-D894A36AC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703" y="4503724"/>
            <a:ext cx="6823294" cy="2274432"/>
          </a:xfrm>
          <a:prstGeom prst="rect">
            <a:avLst/>
          </a:prstGeom>
        </p:spPr>
      </p:pic>
      <p:pic>
        <p:nvPicPr>
          <p:cNvPr id="10" name="Picture 9" descr="A close-up of a graph&#10;&#10;Description automatically generated">
            <a:extLst>
              <a:ext uri="{FF2B5EF4-FFF2-40B4-BE49-F238E27FC236}">
                <a16:creationId xmlns:a16="http://schemas.microsoft.com/office/drawing/2014/main" id="{7E113808-85EF-17D5-EFEC-E180E5DB1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705" y="42958"/>
            <a:ext cx="6823295" cy="22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5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ED0FC-DBD4-7305-C621-C2DF9EF31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6D67-E8BD-381D-E571-3858F7CE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D-DIN" panose="020B0504030202030204" pitchFamily="34" charset="0"/>
              </a:rPr>
              <a:t>No Defect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0B855-BCFF-6D1E-46D2-DA7BF3959BF3}"/>
              </a:ext>
            </a:extLst>
          </p:cNvPr>
          <p:cNvSpPr txBox="1"/>
          <p:nvPr/>
        </p:nvSpPr>
        <p:spPr>
          <a:xfrm>
            <a:off x="512275" y="1747540"/>
            <a:ext cx="453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performance across many rotations and shading.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C6FD511D-B42F-2E83-A3D0-29765C5F0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30" y="4407277"/>
            <a:ext cx="7352169" cy="2450723"/>
          </a:xfrm>
          <a:prstGeom prst="rect">
            <a:avLst/>
          </a:prstGeom>
        </p:spPr>
      </p:pic>
      <p:pic>
        <p:nvPicPr>
          <p:cNvPr id="8" name="Picture 7" descr="A blue and green squares&#10;&#10;Description automatically generated with medium confidence">
            <a:extLst>
              <a:ext uri="{FF2B5EF4-FFF2-40B4-BE49-F238E27FC236}">
                <a16:creationId xmlns:a16="http://schemas.microsoft.com/office/drawing/2014/main" id="{5A409B49-EACA-E5D3-F180-CC83D429E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10" y="2206153"/>
            <a:ext cx="7337080" cy="2445693"/>
          </a:xfrm>
          <a:prstGeom prst="rect">
            <a:avLst/>
          </a:prstGeom>
        </p:spPr>
      </p:pic>
      <p:pic>
        <p:nvPicPr>
          <p:cNvPr id="11" name="Picture 10" descr="A close-up of a graph&#10;&#10;Description automatically generated">
            <a:extLst>
              <a:ext uri="{FF2B5EF4-FFF2-40B4-BE49-F238E27FC236}">
                <a16:creationId xmlns:a16="http://schemas.microsoft.com/office/drawing/2014/main" id="{6843B664-72AC-13DB-5EFA-BE15240DB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21" y="0"/>
            <a:ext cx="7352169" cy="24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9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A6D9-37BC-2AA6-77C2-F327F400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D-DIN" panose="020B0504030202030204" pitchFamily="34" charset="0"/>
              </a:rPr>
              <a:t>Overall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89147-C2B9-8635-2139-7CD633FD962B}"/>
              </a:ext>
            </a:extLst>
          </p:cNvPr>
          <p:cNvSpPr txBox="1"/>
          <p:nvPr/>
        </p:nvSpPr>
        <p:spPr>
          <a:xfrm>
            <a:off x="861210" y="1525261"/>
            <a:ext cx="10324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Excellent performance over ~700 augmented sample images with varying zoom, lighting, position, and rotation (1 incorrectly identified sample – ~0.13% failure rate)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OK = Pass</a:t>
            </a:r>
          </a:p>
          <a:p>
            <a:r>
              <a:rPr lang="en-US" dirty="0">
                <a:latin typeface="+mj-lt"/>
              </a:rPr>
              <a:t>NOK = Fail</a:t>
            </a:r>
          </a:p>
        </p:txBody>
      </p:sp>
      <p:pic>
        <p:nvPicPr>
          <p:cNvPr id="9" name="Content Placeholder 8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5685C200-88D7-867F-F813-0F2C200B4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05" y="3090862"/>
            <a:ext cx="4536018" cy="3402013"/>
          </a:xfrm>
        </p:spPr>
      </p:pic>
      <p:pic>
        <p:nvPicPr>
          <p:cNvPr id="11" name="Picture 10" descr="A graph of a positive rate&#10;&#10;Description automatically generated with medium confidence">
            <a:extLst>
              <a:ext uri="{FF2B5EF4-FFF2-40B4-BE49-F238E27FC236}">
                <a16:creationId xmlns:a16="http://schemas.microsoft.com/office/drawing/2014/main" id="{0A1FEF98-37A5-0291-D1F8-904DC9F09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79" y="3002589"/>
            <a:ext cx="4442472" cy="333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265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D-DIN</vt:lpstr>
      <vt:lpstr>Office Theme</vt:lpstr>
      <vt:lpstr>Implementation</vt:lpstr>
      <vt:lpstr>Training</vt:lpstr>
      <vt:lpstr>Testing</vt:lpstr>
      <vt:lpstr>Scrapes</vt:lpstr>
      <vt:lpstr>Dents</vt:lpstr>
      <vt:lpstr>Misprints</vt:lpstr>
      <vt:lpstr>No Defect</vt:lpstr>
      <vt:lpstr>Overall Performance</vt:lpstr>
    </vt:vector>
  </TitlesOfParts>
  <Company>Renesas Electronics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Nithin Vedamuthu</dc:creator>
  <cp:lastModifiedBy>Nithin Vedamuthu</cp:lastModifiedBy>
  <cp:revision>9</cp:revision>
  <cp:lastPrinted>2025-01-07T22:09:40Z</cp:lastPrinted>
  <dcterms:created xsi:type="dcterms:W3CDTF">2025-01-07T22:06:41Z</dcterms:created>
  <dcterms:modified xsi:type="dcterms:W3CDTF">2025-01-08T14:45:00Z</dcterms:modified>
</cp:coreProperties>
</file>