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1" r:id="rId6"/>
    <p:sldId id="268"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2C5F-6A93-4D97-87E8-DF8C2CA68C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368173-DBD2-4A9F-BE56-7D01FE97AF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6EA60D-5611-477F-B201-A43D8ED7D497}"/>
              </a:ext>
            </a:extLst>
          </p:cNvPr>
          <p:cNvSpPr>
            <a:spLocks noGrp="1"/>
          </p:cNvSpPr>
          <p:nvPr>
            <p:ph type="dt" sz="half" idx="10"/>
          </p:nvPr>
        </p:nvSpPr>
        <p:spPr/>
        <p:txBody>
          <a:bodyPr/>
          <a:lstStyle/>
          <a:p>
            <a:fld id="{4FE22981-7BC9-47E3-9545-6BAE7F457BF0}" type="datetimeFigureOut">
              <a:rPr lang="en-IN" smtClean="0"/>
              <a:t>01-09-2020</a:t>
            </a:fld>
            <a:endParaRPr lang="en-IN"/>
          </a:p>
        </p:txBody>
      </p:sp>
      <p:sp>
        <p:nvSpPr>
          <p:cNvPr id="5" name="Footer Placeholder 4">
            <a:extLst>
              <a:ext uri="{FF2B5EF4-FFF2-40B4-BE49-F238E27FC236}">
                <a16:creationId xmlns:a16="http://schemas.microsoft.com/office/drawing/2014/main" id="{5CA23D5D-B903-42C4-9F39-E483AFFFDD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CA05EB-B33B-4EAE-B067-E545D47E146F}"/>
              </a:ext>
            </a:extLst>
          </p:cNvPr>
          <p:cNvSpPr>
            <a:spLocks noGrp="1"/>
          </p:cNvSpPr>
          <p:nvPr>
            <p:ph type="sldNum" sz="quarter" idx="12"/>
          </p:nvPr>
        </p:nvSpPr>
        <p:spPr/>
        <p:txBody>
          <a:bodyPr/>
          <a:lstStyle/>
          <a:p>
            <a:fld id="{F3C6437E-1FBB-4589-92B0-6005830A758E}" type="slidenum">
              <a:rPr lang="en-IN" smtClean="0"/>
              <a:t>‹#›</a:t>
            </a:fld>
            <a:endParaRPr lang="en-IN"/>
          </a:p>
        </p:txBody>
      </p:sp>
    </p:spTree>
    <p:extLst>
      <p:ext uri="{BB962C8B-B14F-4D97-AF65-F5344CB8AC3E}">
        <p14:creationId xmlns:p14="http://schemas.microsoft.com/office/powerpoint/2010/main" val="428369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0F06-C1B3-4530-8F32-6B19136909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9ECCB5-0646-4CD4-9A88-80279BD2C7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5743B5-C890-41B5-B558-93A41B5A361F}"/>
              </a:ext>
            </a:extLst>
          </p:cNvPr>
          <p:cNvSpPr>
            <a:spLocks noGrp="1"/>
          </p:cNvSpPr>
          <p:nvPr>
            <p:ph type="dt" sz="half" idx="10"/>
          </p:nvPr>
        </p:nvSpPr>
        <p:spPr/>
        <p:txBody>
          <a:bodyPr/>
          <a:lstStyle/>
          <a:p>
            <a:fld id="{4FE22981-7BC9-47E3-9545-6BAE7F457BF0}" type="datetimeFigureOut">
              <a:rPr lang="en-IN" smtClean="0"/>
              <a:t>01-09-2020</a:t>
            </a:fld>
            <a:endParaRPr lang="en-IN"/>
          </a:p>
        </p:txBody>
      </p:sp>
      <p:sp>
        <p:nvSpPr>
          <p:cNvPr id="5" name="Footer Placeholder 4">
            <a:extLst>
              <a:ext uri="{FF2B5EF4-FFF2-40B4-BE49-F238E27FC236}">
                <a16:creationId xmlns:a16="http://schemas.microsoft.com/office/drawing/2014/main" id="{F66CEB60-7E95-494B-82EA-C5FB825D42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0B8466-18B1-4BC9-AB5B-C60CDD79D713}"/>
              </a:ext>
            </a:extLst>
          </p:cNvPr>
          <p:cNvSpPr>
            <a:spLocks noGrp="1"/>
          </p:cNvSpPr>
          <p:nvPr>
            <p:ph type="sldNum" sz="quarter" idx="12"/>
          </p:nvPr>
        </p:nvSpPr>
        <p:spPr/>
        <p:txBody>
          <a:bodyPr/>
          <a:lstStyle/>
          <a:p>
            <a:fld id="{F3C6437E-1FBB-4589-92B0-6005830A758E}" type="slidenum">
              <a:rPr lang="en-IN" smtClean="0"/>
              <a:t>‹#›</a:t>
            </a:fld>
            <a:endParaRPr lang="en-IN"/>
          </a:p>
        </p:txBody>
      </p:sp>
    </p:spTree>
    <p:extLst>
      <p:ext uri="{BB962C8B-B14F-4D97-AF65-F5344CB8AC3E}">
        <p14:creationId xmlns:p14="http://schemas.microsoft.com/office/powerpoint/2010/main" val="401594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860D9C-0640-4F31-902D-ED2AB4B3AF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FE3B3B-2EC4-4A11-9F4F-E3EC016C76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E6795D-1E8C-4413-B9F1-A14377621661}"/>
              </a:ext>
            </a:extLst>
          </p:cNvPr>
          <p:cNvSpPr>
            <a:spLocks noGrp="1"/>
          </p:cNvSpPr>
          <p:nvPr>
            <p:ph type="dt" sz="half" idx="10"/>
          </p:nvPr>
        </p:nvSpPr>
        <p:spPr/>
        <p:txBody>
          <a:bodyPr/>
          <a:lstStyle/>
          <a:p>
            <a:fld id="{4FE22981-7BC9-47E3-9545-6BAE7F457BF0}" type="datetimeFigureOut">
              <a:rPr lang="en-IN" smtClean="0"/>
              <a:t>01-09-2020</a:t>
            </a:fld>
            <a:endParaRPr lang="en-IN"/>
          </a:p>
        </p:txBody>
      </p:sp>
      <p:sp>
        <p:nvSpPr>
          <p:cNvPr id="5" name="Footer Placeholder 4">
            <a:extLst>
              <a:ext uri="{FF2B5EF4-FFF2-40B4-BE49-F238E27FC236}">
                <a16:creationId xmlns:a16="http://schemas.microsoft.com/office/drawing/2014/main" id="{F630BDBD-96FD-4D6D-8D9E-0D2BBF1B7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B2D427-E432-4982-88FF-3387600A58D4}"/>
              </a:ext>
            </a:extLst>
          </p:cNvPr>
          <p:cNvSpPr>
            <a:spLocks noGrp="1"/>
          </p:cNvSpPr>
          <p:nvPr>
            <p:ph type="sldNum" sz="quarter" idx="12"/>
          </p:nvPr>
        </p:nvSpPr>
        <p:spPr/>
        <p:txBody>
          <a:bodyPr/>
          <a:lstStyle/>
          <a:p>
            <a:fld id="{F3C6437E-1FBB-4589-92B0-6005830A758E}" type="slidenum">
              <a:rPr lang="en-IN" smtClean="0"/>
              <a:t>‹#›</a:t>
            </a:fld>
            <a:endParaRPr lang="en-IN"/>
          </a:p>
        </p:txBody>
      </p:sp>
    </p:spTree>
    <p:extLst>
      <p:ext uri="{BB962C8B-B14F-4D97-AF65-F5344CB8AC3E}">
        <p14:creationId xmlns:p14="http://schemas.microsoft.com/office/powerpoint/2010/main" val="1140955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FBD6-B2B7-4FC3-98CD-EAFA2E33E4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28E0C6-20F7-4400-999E-9E70039B09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BAB1EF-E38D-43DE-9A9F-FAF0C7FD55E1}"/>
              </a:ext>
            </a:extLst>
          </p:cNvPr>
          <p:cNvSpPr>
            <a:spLocks noGrp="1"/>
          </p:cNvSpPr>
          <p:nvPr>
            <p:ph type="dt" sz="half" idx="10"/>
          </p:nvPr>
        </p:nvSpPr>
        <p:spPr/>
        <p:txBody>
          <a:bodyPr/>
          <a:lstStyle/>
          <a:p>
            <a:fld id="{4FE22981-7BC9-47E3-9545-6BAE7F457BF0}" type="datetimeFigureOut">
              <a:rPr lang="en-IN" smtClean="0"/>
              <a:t>01-09-2020</a:t>
            </a:fld>
            <a:endParaRPr lang="en-IN"/>
          </a:p>
        </p:txBody>
      </p:sp>
      <p:sp>
        <p:nvSpPr>
          <p:cNvPr id="5" name="Footer Placeholder 4">
            <a:extLst>
              <a:ext uri="{FF2B5EF4-FFF2-40B4-BE49-F238E27FC236}">
                <a16:creationId xmlns:a16="http://schemas.microsoft.com/office/drawing/2014/main" id="{EE1EFBF7-749C-470C-875D-3D602BC871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875784-969E-4BBB-BC13-CD0C65CE093B}"/>
              </a:ext>
            </a:extLst>
          </p:cNvPr>
          <p:cNvSpPr>
            <a:spLocks noGrp="1"/>
          </p:cNvSpPr>
          <p:nvPr>
            <p:ph type="sldNum" sz="quarter" idx="12"/>
          </p:nvPr>
        </p:nvSpPr>
        <p:spPr/>
        <p:txBody>
          <a:bodyPr/>
          <a:lstStyle/>
          <a:p>
            <a:fld id="{F3C6437E-1FBB-4589-92B0-6005830A758E}" type="slidenum">
              <a:rPr lang="en-IN" smtClean="0"/>
              <a:t>‹#›</a:t>
            </a:fld>
            <a:endParaRPr lang="en-IN"/>
          </a:p>
        </p:txBody>
      </p:sp>
    </p:spTree>
    <p:extLst>
      <p:ext uri="{BB962C8B-B14F-4D97-AF65-F5344CB8AC3E}">
        <p14:creationId xmlns:p14="http://schemas.microsoft.com/office/powerpoint/2010/main" val="260156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0D78-5228-4CFE-A35B-EE85F7C2B0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567E9B-8011-494E-ADF2-DB648F2C3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350639-970C-48BF-8C88-7AE3B1562113}"/>
              </a:ext>
            </a:extLst>
          </p:cNvPr>
          <p:cNvSpPr>
            <a:spLocks noGrp="1"/>
          </p:cNvSpPr>
          <p:nvPr>
            <p:ph type="dt" sz="half" idx="10"/>
          </p:nvPr>
        </p:nvSpPr>
        <p:spPr/>
        <p:txBody>
          <a:bodyPr/>
          <a:lstStyle/>
          <a:p>
            <a:fld id="{4FE22981-7BC9-47E3-9545-6BAE7F457BF0}" type="datetimeFigureOut">
              <a:rPr lang="en-IN" smtClean="0"/>
              <a:t>01-09-2020</a:t>
            </a:fld>
            <a:endParaRPr lang="en-IN"/>
          </a:p>
        </p:txBody>
      </p:sp>
      <p:sp>
        <p:nvSpPr>
          <p:cNvPr id="5" name="Footer Placeholder 4">
            <a:extLst>
              <a:ext uri="{FF2B5EF4-FFF2-40B4-BE49-F238E27FC236}">
                <a16:creationId xmlns:a16="http://schemas.microsoft.com/office/drawing/2014/main" id="{413A92F2-A668-4EDE-9926-74A33ED2B7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C7670F-25EC-434A-BAE7-5461AD13329D}"/>
              </a:ext>
            </a:extLst>
          </p:cNvPr>
          <p:cNvSpPr>
            <a:spLocks noGrp="1"/>
          </p:cNvSpPr>
          <p:nvPr>
            <p:ph type="sldNum" sz="quarter" idx="12"/>
          </p:nvPr>
        </p:nvSpPr>
        <p:spPr/>
        <p:txBody>
          <a:bodyPr/>
          <a:lstStyle/>
          <a:p>
            <a:fld id="{F3C6437E-1FBB-4589-92B0-6005830A758E}" type="slidenum">
              <a:rPr lang="en-IN" smtClean="0"/>
              <a:t>‹#›</a:t>
            </a:fld>
            <a:endParaRPr lang="en-IN"/>
          </a:p>
        </p:txBody>
      </p:sp>
    </p:spTree>
    <p:extLst>
      <p:ext uri="{BB962C8B-B14F-4D97-AF65-F5344CB8AC3E}">
        <p14:creationId xmlns:p14="http://schemas.microsoft.com/office/powerpoint/2010/main" val="179679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99F0-CA3E-47F6-B249-70D2449EFB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171DAF-245D-4577-9E34-B36B902466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D9EFC6-FF78-4C94-9458-E46EF401E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8DF125-D82B-4A9D-9404-863F45608449}"/>
              </a:ext>
            </a:extLst>
          </p:cNvPr>
          <p:cNvSpPr>
            <a:spLocks noGrp="1"/>
          </p:cNvSpPr>
          <p:nvPr>
            <p:ph type="dt" sz="half" idx="10"/>
          </p:nvPr>
        </p:nvSpPr>
        <p:spPr/>
        <p:txBody>
          <a:bodyPr/>
          <a:lstStyle/>
          <a:p>
            <a:fld id="{4FE22981-7BC9-47E3-9545-6BAE7F457BF0}" type="datetimeFigureOut">
              <a:rPr lang="en-IN" smtClean="0"/>
              <a:t>01-09-2020</a:t>
            </a:fld>
            <a:endParaRPr lang="en-IN"/>
          </a:p>
        </p:txBody>
      </p:sp>
      <p:sp>
        <p:nvSpPr>
          <p:cNvPr id="6" name="Footer Placeholder 5">
            <a:extLst>
              <a:ext uri="{FF2B5EF4-FFF2-40B4-BE49-F238E27FC236}">
                <a16:creationId xmlns:a16="http://schemas.microsoft.com/office/drawing/2014/main" id="{3A0A2457-7B69-43D8-9144-9C949639FB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DF021A-0CE4-4365-9B93-4FB7324497B8}"/>
              </a:ext>
            </a:extLst>
          </p:cNvPr>
          <p:cNvSpPr>
            <a:spLocks noGrp="1"/>
          </p:cNvSpPr>
          <p:nvPr>
            <p:ph type="sldNum" sz="quarter" idx="12"/>
          </p:nvPr>
        </p:nvSpPr>
        <p:spPr/>
        <p:txBody>
          <a:bodyPr/>
          <a:lstStyle/>
          <a:p>
            <a:fld id="{F3C6437E-1FBB-4589-92B0-6005830A758E}" type="slidenum">
              <a:rPr lang="en-IN" smtClean="0"/>
              <a:t>‹#›</a:t>
            </a:fld>
            <a:endParaRPr lang="en-IN"/>
          </a:p>
        </p:txBody>
      </p:sp>
    </p:spTree>
    <p:extLst>
      <p:ext uri="{BB962C8B-B14F-4D97-AF65-F5344CB8AC3E}">
        <p14:creationId xmlns:p14="http://schemas.microsoft.com/office/powerpoint/2010/main" val="869636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AC1F-B016-4338-AAAF-9B41439115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A29C37-F99E-4D96-9B36-BB90761D5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2A381E-B9B9-4C6C-A0B9-DED194FC2D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A5A1DE-5DFA-421E-86DD-130CAE411C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510927-548D-417A-A160-569C387FB6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669FA3-EEFE-4477-9A2B-E9E01BC15E92}"/>
              </a:ext>
            </a:extLst>
          </p:cNvPr>
          <p:cNvSpPr>
            <a:spLocks noGrp="1"/>
          </p:cNvSpPr>
          <p:nvPr>
            <p:ph type="dt" sz="half" idx="10"/>
          </p:nvPr>
        </p:nvSpPr>
        <p:spPr/>
        <p:txBody>
          <a:bodyPr/>
          <a:lstStyle/>
          <a:p>
            <a:fld id="{4FE22981-7BC9-47E3-9545-6BAE7F457BF0}" type="datetimeFigureOut">
              <a:rPr lang="en-IN" smtClean="0"/>
              <a:t>01-09-2020</a:t>
            </a:fld>
            <a:endParaRPr lang="en-IN"/>
          </a:p>
        </p:txBody>
      </p:sp>
      <p:sp>
        <p:nvSpPr>
          <p:cNvPr id="8" name="Footer Placeholder 7">
            <a:extLst>
              <a:ext uri="{FF2B5EF4-FFF2-40B4-BE49-F238E27FC236}">
                <a16:creationId xmlns:a16="http://schemas.microsoft.com/office/drawing/2014/main" id="{DF323371-D3E3-4F3C-8CF5-268A3B6F7E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62A98A-BD3B-49A6-84F4-E5D5316D910B}"/>
              </a:ext>
            </a:extLst>
          </p:cNvPr>
          <p:cNvSpPr>
            <a:spLocks noGrp="1"/>
          </p:cNvSpPr>
          <p:nvPr>
            <p:ph type="sldNum" sz="quarter" idx="12"/>
          </p:nvPr>
        </p:nvSpPr>
        <p:spPr/>
        <p:txBody>
          <a:bodyPr/>
          <a:lstStyle/>
          <a:p>
            <a:fld id="{F3C6437E-1FBB-4589-92B0-6005830A758E}" type="slidenum">
              <a:rPr lang="en-IN" smtClean="0"/>
              <a:t>‹#›</a:t>
            </a:fld>
            <a:endParaRPr lang="en-IN"/>
          </a:p>
        </p:txBody>
      </p:sp>
    </p:spTree>
    <p:extLst>
      <p:ext uri="{BB962C8B-B14F-4D97-AF65-F5344CB8AC3E}">
        <p14:creationId xmlns:p14="http://schemas.microsoft.com/office/powerpoint/2010/main" val="3604654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D5B5D-9F12-4796-9B0C-AAF670B933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718064-A79D-4A0D-A982-45B51448EBEC}"/>
              </a:ext>
            </a:extLst>
          </p:cNvPr>
          <p:cNvSpPr>
            <a:spLocks noGrp="1"/>
          </p:cNvSpPr>
          <p:nvPr>
            <p:ph type="dt" sz="half" idx="10"/>
          </p:nvPr>
        </p:nvSpPr>
        <p:spPr/>
        <p:txBody>
          <a:bodyPr/>
          <a:lstStyle/>
          <a:p>
            <a:fld id="{4FE22981-7BC9-47E3-9545-6BAE7F457BF0}" type="datetimeFigureOut">
              <a:rPr lang="en-IN" smtClean="0"/>
              <a:t>01-09-2020</a:t>
            </a:fld>
            <a:endParaRPr lang="en-IN"/>
          </a:p>
        </p:txBody>
      </p:sp>
      <p:sp>
        <p:nvSpPr>
          <p:cNvPr id="4" name="Footer Placeholder 3">
            <a:extLst>
              <a:ext uri="{FF2B5EF4-FFF2-40B4-BE49-F238E27FC236}">
                <a16:creationId xmlns:a16="http://schemas.microsoft.com/office/drawing/2014/main" id="{4FBA75E3-B8DD-4DA8-AB05-A04E090910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BC087C-241B-4057-9C0F-421447756052}"/>
              </a:ext>
            </a:extLst>
          </p:cNvPr>
          <p:cNvSpPr>
            <a:spLocks noGrp="1"/>
          </p:cNvSpPr>
          <p:nvPr>
            <p:ph type="sldNum" sz="quarter" idx="12"/>
          </p:nvPr>
        </p:nvSpPr>
        <p:spPr/>
        <p:txBody>
          <a:bodyPr/>
          <a:lstStyle/>
          <a:p>
            <a:fld id="{F3C6437E-1FBB-4589-92B0-6005830A758E}" type="slidenum">
              <a:rPr lang="en-IN" smtClean="0"/>
              <a:t>‹#›</a:t>
            </a:fld>
            <a:endParaRPr lang="en-IN"/>
          </a:p>
        </p:txBody>
      </p:sp>
    </p:spTree>
    <p:extLst>
      <p:ext uri="{BB962C8B-B14F-4D97-AF65-F5344CB8AC3E}">
        <p14:creationId xmlns:p14="http://schemas.microsoft.com/office/powerpoint/2010/main" val="292361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B273F-21CA-4FDB-AA23-286BFE907D87}"/>
              </a:ext>
            </a:extLst>
          </p:cNvPr>
          <p:cNvSpPr>
            <a:spLocks noGrp="1"/>
          </p:cNvSpPr>
          <p:nvPr>
            <p:ph type="dt" sz="half" idx="10"/>
          </p:nvPr>
        </p:nvSpPr>
        <p:spPr/>
        <p:txBody>
          <a:bodyPr/>
          <a:lstStyle/>
          <a:p>
            <a:fld id="{4FE22981-7BC9-47E3-9545-6BAE7F457BF0}" type="datetimeFigureOut">
              <a:rPr lang="en-IN" smtClean="0"/>
              <a:t>01-09-2020</a:t>
            </a:fld>
            <a:endParaRPr lang="en-IN"/>
          </a:p>
        </p:txBody>
      </p:sp>
      <p:sp>
        <p:nvSpPr>
          <p:cNvPr id="3" name="Footer Placeholder 2">
            <a:extLst>
              <a:ext uri="{FF2B5EF4-FFF2-40B4-BE49-F238E27FC236}">
                <a16:creationId xmlns:a16="http://schemas.microsoft.com/office/drawing/2014/main" id="{8E3C1C5C-D28A-494C-AE0D-0F0C347C65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AA68B1-A854-480A-91D3-DEDC882C0A24}"/>
              </a:ext>
            </a:extLst>
          </p:cNvPr>
          <p:cNvSpPr>
            <a:spLocks noGrp="1"/>
          </p:cNvSpPr>
          <p:nvPr>
            <p:ph type="sldNum" sz="quarter" idx="12"/>
          </p:nvPr>
        </p:nvSpPr>
        <p:spPr/>
        <p:txBody>
          <a:bodyPr/>
          <a:lstStyle/>
          <a:p>
            <a:fld id="{F3C6437E-1FBB-4589-92B0-6005830A758E}" type="slidenum">
              <a:rPr lang="en-IN" smtClean="0"/>
              <a:t>‹#›</a:t>
            </a:fld>
            <a:endParaRPr lang="en-IN"/>
          </a:p>
        </p:txBody>
      </p:sp>
    </p:spTree>
    <p:extLst>
      <p:ext uri="{BB962C8B-B14F-4D97-AF65-F5344CB8AC3E}">
        <p14:creationId xmlns:p14="http://schemas.microsoft.com/office/powerpoint/2010/main" val="235914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A9C3-D5E3-40BE-8BDD-895CBD2CF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A40EAA-72BC-4563-AEF0-77AF45F658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E9F659-CF9C-47AC-BBEA-5CC2BADF2C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C024B1-A9B9-49FC-90DE-DCAAA4D20EA9}"/>
              </a:ext>
            </a:extLst>
          </p:cNvPr>
          <p:cNvSpPr>
            <a:spLocks noGrp="1"/>
          </p:cNvSpPr>
          <p:nvPr>
            <p:ph type="dt" sz="half" idx="10"/>
          </p:nvPr>
        </p:nvSpPr>
        <p:spPr/>
        <p:txBody>
          <a:bodyPr/>
          <a:lstStyle/>
          <a:p>
            <a:fld id="{4FE22981-7BC9-47E3-9545-6BAE7F457BF0}" type="datetimeFigureOut">
              <a:rPr lang="en-IN" smtClean="0"/>
              <a:t>01-09-2020</a:t>
            </a:fld>
            <a:endParaRPr lang="en-IN"/>
          </a:p>
        </p:txBody>
      </p:sp>
      <p:sp>
        <p:nvSpPr>
          <p:cNvPr id="6" name="Footer Placeholder 5">
            <a:extLst>
              <a:ext uri="{FF2B5EF4-FFF2-40B4-BE49-F238E27FC236}">
                <a16:creationId xmlns:a16="http://schemas.microsoft.com/office/drawing/2014/main" id="{03F3680C-5109-4934-8AAC-C0D2C9E96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41912E-483D-40DC-BFA3-C7179A8FC298}"/>
              </a:ext>
            </a:extLst>
          </p:cNvPr>
          <p:cNvSpPr>
            <a:spLocks noGrp="1"/>
          </p:cNvSpPr>
          <p:nvPr>
            <p:ph type="sldNum" sz="quarter" idx="12"/>
          </p:nvPr>
        </p:nvSpPr>
        <p:spPr/>
        <p:txBody>
          <a:bodyPr/>
          <a:lstStyle/>
          <a:p>
            <a:fld id="{F3C6437E-1FBB-4589-92B0-6005830A758E}" type="slidenum">
              <a:rPr lang="en-IN" smtClean="0"/>
              <a:t>‹#›</a:t>
            </a:fld>
            <a:endParaRPr lang="en-IN"/>
          </a:p>
        </p:txBody>
      </p:sp>
    </p:spTree>
    <p:extLst>
      <p:ext uri="{BB962C8B-B14F-4D97-AF65-F5344CB8AC3E}">
        <p14:creationId xmlns:p14="http://schemas.microsoft.com/office/powerpoint/2010/main" val="1532387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7EE4-C99A-4C9E-9AC3-4709D190C5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16565E-43E2-4004-ABDB-B3AAE74ADB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AFCF52-6925-491F-9344-5D37CA6CF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FCC511-B4B3-4731-9775-40AE275D567A}"/>
              </a:ext>
            </a:extLst>
          </p:cNvPr>
          <p:cNvSpPr>
            <a:spLocks noGrp="1"/>
          </p:cNvSpPr>
          <p:nvPr>
            <p:ph type="dt" sz="half" idx="10"/>
          </p:nvPr>
        </p:nvSpPr>
        <p:spPr/>
        <p:txBody>
          <a:bodyPr/>
          <a:lstStyle/>
          <a:p>
            <a:fld id="{4FE22981-7BC9-47E3-9545-6BAE7F457BF0}" type="datetimeFigureOut">
              <a:rPr lang="en-IN" smtClean="0"/>
              <a:t>01-09-2020</a:t>
            </a:fld>
            <a:endParaRPr lang="en-IN"/>
          </a:p>
        </p:txBody>
      </p:sp>
      <p:sp>
        <p:nvSpPr>
          <p:cNvPr id="6" name="Footer Placeholder 5">
            <a:extLst>
              <a:ext uri="{FF2B5EF4-FFF2-40B4-BE49-F238E27FC236}">
                <a16:creationId xmlns:a16="http://schemas.microsoft.com/office/drawing/2014/main" id="{91ADCEF7-36FA-4ACF-A240-7D03DFAB21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97B9B2-C74D-48B8-BE2A-555F606EA75E}"/>
              </a:ext>
            </a:extLst>
          </p:cNvPr>
          <p:cNvSpPr>
            <a:spLocks noGrp="1"/>
          </p:cNvSpPr>
          <p:nvPr>
            <p:ph type="sldNum" sz="quarter" idx="12"/>
          </p:nvPr>
        </p:nvSpPr>
        <p:spPr/>
        <p:txBody>
          <a:bodyPr/>
          <a:lstStyle/>
          <a:p>
            <a:fld id="{F3C6437E-1FBB-4589-92B0-6005830A758E}" type="slidenum">
              <a:rPr lang="en-IN" smtClean="0"/>
              <a:t>‹#›</a:t>
            </a:fld>
            <a:endParaRPr lang="en-IN"/>
          </a:p>
        </p:txBody>
      </p:sp>
    </p:spTree>
    <p:extLst>
      <p:ext uri="{BB962C8B-B14F-4D97-AF65-F5344CB8AC3E}">
        <p14:creationId xmlns:p14="http://schemas.microsoft.com/office/powerpoint/2010/main" val="248283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FE68DC-A0A9-4E26-B851-9BB1FD299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39CAC-94E5-45C0-822B-26259F605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A152A3-5F81-4ADB-9F74-27D6132A7C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22981-7BC9-47E3-9545-6BAE7F457BF0}" type="datetimeFigureOut">
              <a:rPr lang="en-IN" smtClean="0"/>
              <a:t>01-09-2020</a:t>
            </a:fld>
            <a:endParaRPr lang="en-IN"/>
          </a:p>
        </p:txBody>
      </p:sp>
      <p:sp>
        <p:nvSpPr>
          <p:cNvPr id="5" name="Footer Placeholder 4">
            <a:extLst>
              <a:ext uri="{FF2B5EF4-FFF2-40B4-BE49-F238E27FC236}">
                <a16:creationId xmlns:a16="http://schemas.microsoft.com/office/drawing/2014/main" id="{16DB1014-144D-49FE-AD21-4AE874C7DB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A44628-5B73-4592-94EC-4859ED8704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C6437E-1FBB-4589-92B0-6005830A758E}" type="slidenum">
              <a:rPr lang="en-IN" smtClean="0"/>
              <a:t>‹#›</a:t>
            </a:fld>
            <a:endParaRPr lang="en-IN"/>
          </a:p>
        </p:txBody>
      </p:sp>
    </p:spTree>
    <p:extLst>
      <p:ext uri="{BB962C8B-B14F-4D97-AF65-F5344CB8AC3E}">
        <p14:creationId xmlns:p14="http://schemas.microsoft.com/office/powerpoint/2010/main" val="3406384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gineering.opsgenie.com/comparing-api-gateway-performances-nginx-vs-zuul-vs-spring-cloud-gateway-vs-linkerd-b2cc59c65369"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AC28-6A75-4C33-AEEB-33E34F567EEB}"/>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Microservice Architecture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F256B3EF-0871-4A5E-B302-7A930EC1907E}"/>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t>What is Microservice</a:t>
            </a:r>
          </a:p>
          <a:p>
            <a:pPr marL="342900" indent="-228600" algn="l">
              <a:buFont typeface="Arial" panose="020B0604020202020204" pitchFamily="34" charset="0"/>
              <a:buChar char="•"/>
            </a:pPr>
            <a:r>
              <a:rPr lang="en-US" dirty="0"/>
              <a:t>Monolithic Vs SOA Vs Microservice Architecture</a:t>
            </a:r>
          </a:p>
          <a:p>
            <a:pPr marL="342900" indent="-228600" algn="l">
              <a:buFont typeface="Arial" panose="020B0604020202020204" pitchFamily="34" charset="0"/>
              <a:buChar char="•"/>
            </a:pPr>
            <a:r>
              <a:rPr lang="en-US" dirty="0"/>
              <a:t>Advantages of Microservices</a:t>
            </a:r>
          </a:p>
          <a:p>
            <a:pPr marL="342900" indent="-228600" algn="l">
              <a:buFont typeface="Arial" panose="020B0604020202020204" pitchFamily="34" charset="0"/>
              <a:buChar char="•"/>
            </a:pPr>
            <a:r>
              <a:rPr lang="en-US" dirty="0"/>
              <a:t>Disadvantages of Microservices</a:t>
            </a:r>
          </a:p>
        </p:txBody>
      </p:sp>
    </p:spTree>
    <p:extLst>
      <p:ext uri="{BB962C8B-B14F-4D97-AF65-F5344CB8AC3E}">
        <p14:creationId xmlns:p14="http://schemas.microsoft.com/office/powerpoint/2010/main" val="263387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7907-34F8-40BE-8FAD-A295D1E55D04}"/>
              </a:ext>
            </a:extLst>
          </p:cNvPr>
          <p:cNvSpPr>
            <a:spLocks noGrp="1"/>
          </p:cNvSpPr>
          <p:nvPr>
            <p:ph type="title"/>
          </p:nvPr>
        </p:nvSpPr>
        <p:spPr>
          <a:xfrm>
            <a:off x="839788" y="457201"/>
            <a:ext cx="3932237" cy="634984"/>
          </a:xfrm>
        </p:spPr>
        <p:txBody>
          <a:bodyPr>
            <a:normAutofit/>
          </a:bodyPr>
          <a:lstStyle/>
          <a:p>
            <a:r>
              <a:rPr lang="en-US" sz="2800" dirty="0"/>
              <a:t>API Gateway</a:t>
            </a:r>
            <a:endParaRPr lang="en-IN" sz="2800" dirty="0"/>
          </a:p>
        </p:txBody>
      </p:sp>
      <p:sp>
        <p:nvSpPr>
          <p:cNvPr id="4" name="Text Placeholder 3">
            <a:extLst>
              <a:ext uri="{FF2B5EF4-FFF2-40B4-BE49-F238E27FC236}">
                <a16:creationId xmlns:a16="http://schemas.microsoft.com/office/drawing/2014/main" id="{59140D1F-7164-425C-A32F-C5595F57DF9A}"/>
              </a:ext>
            </a:extLst>
          </p:cNvPr>
          <p:cNvSpPr>
            <a:spLocks noGrp="1"/>
          </p:cNvSpPr>
          <p:nvPr>
            <p:ph type="body" sz="half" idx="2"/>
          </p:nvPr>
        </p:nvSpPr>
        <p:spPr>
          <a:xfrm>
            <a:off x="839787" y="1145357"/>
            <a:ext cx="5256213" cy="5189455"/>
          </a:xfrm>
        </p:spPr>
        <p:txBody>
          <a:bodyPr>
            <a:noAutofit/>
          </a:bodyPr>
          <a:lstStyle/>
          <a:p>
            <a:pPr marL="285750" indent="-285750">
              <a:buFont typeface="Arial" panose="020B0604020202020204" pitchFamily="34" charset="0"/>
              <a:buChar char="•"/>
            </a:pPr>
            <a:r>
              <a:rPr lang="en-IN" dirty="0"/>
              <a:t>API Gateway allows us to route API request (external or internal) to connect services. </a:t>
            </a:r>
          </a:p>
          <a:p>
            <a:pPr marL="285750" indent="-285750">
              <a:buFont typeface="Arial" panose="020B0604020202020204" pitchFamily="34" charset="0"/>
              <a:buChar char="•"/>
            </a:pPr>
            <a:r>
              <a:rPr lang="en-IN" dirty="0"/>
              <a:t>API gateway is a single entry point for all clients</a:t>
            </a:r>
          </a:p>
          <a:p>
            <a:pPr marL="285750" indent="-285750">
              <a:buFont typeface="Arial" panose="020B0604020202020204" pitchFamily="34" charset="0"/>
              <a:buChar char="•"/>
            </a:pPr>
            <a:r>
              <a:rPr lang="en-IN" dirty="0"/>
              <a:t>Some requests are simply proxied/routed to the appropriate service. </a:t>
            </a:r>
          </a:p>
          <a:p>
            <a:pPr marL="285750" indent="-285750">
              <a:buFont typeface="Arial" panose="020B0604020202020204" pitchFamily="34" charset="0"/>
              <a:buChar char="•"/>
            </a:pPr>
            <a:r>
              <a:rPr lang="en-IN" dirty="0"/>
              <a:t>Other requests by fanning out to multiple services.</a:t>
            </a:r>
          </a:p>
          <a:p>
            <a:pPr marL="285750" indent="-285750">
              <a:buFont typeface="Arial" panose="020B0604020202020204" pitchFamily="34" charset="0"/>
              <a:buChar char="•"/>
            </a:pPr>
            <a:r>
              <a:rPr lang="en-IN" b="1" dirty="0"/>
              <a:t>Features of API Gateway</a:t>
            </a:r>
            <a:endParaRPr lang="en-IN" dirty="0"/>
          </a:p>
          <a:p>
            <a:pPr marL="285750" indent="-285750">
              <a:buFont typeface="Courier New" panose="02070309020205020404" pitchFamily="49" charset="0"/>
              <a:buChar char="o"/>
            </a:pPr>
            <a:r>
              <a:rPr lang="en-IN" dirty="0"/>
              <a:t>Able to match routes on any requested attribute</a:t>
            </a:r>
          </a:p>
          <a:p>
            <a:pPr marL="285750" indent="-285750">
              <a:buFont typeface="Courier New" panose="02070309020205020404" pitchFamily="49" charset="0"/>
              <a:buChar char="o"/>
            </a:pPr>
            <a:r>
              <a:rPr lang="en-IN" dirty="0"/>
              <a:t>Predicates and filters are specific to routes</a:t>
            </a:r>
          </a:p>
          <a:p>
            <a:pPr marL="285750" indent="-285750">
              <a:buFont typeface="Courier New" panose="02070309020205020404" pitchFamily="49" charset="0"/>
              <a:buChar char="o"/>
            </a:pPr>
            <a:r>
              <a:rPr lang="en-IN" dirty="0" err="1"/>
              <a:t>Hystrix</a:t>
            </a:r>
            <a:r>
              <a:rPr lang="en-IN" dirty="0"/>
              <a:t> circuit Breaker integration</a:t>
            </a:r>
          </a:p>
          <a:p>
            <a:pPr marL="285750" indent="-285750">
              <a:buFont typeface="Courier New" panose="02070309020205020404" pitchFamily="49" charset="0"/>
              <a:buChar char="o"/>
            </a:pPr>
            <a:r>
              <a:rPr lang="en-IN" dirty="0"/>
              <a:t>Spring Cloud Discovery Client integration</a:t>
            </a:r>
          </a:p>
          <a:p>
            <a:pPr marL="285750" indent="-285750">
              <a:buFont typeface="Courier New" panose="02070309020205020404" pitchFamily="49" charset="0"/>
              <a:buChar char="o"/>
            </a:pPr>
            <a:r>
              <a:rPr lang="en-IN" dirty="0"/>
              <a:t>Easy to write Predicates and filters</a:t>
            </a:r>
          </a:p>
          <a:p>
            <a:pPr marL="285750" indent="-285750">
              <a:buFont typeface="Arial" panose="020B0604020202020204" pitchFamily="34" charset="0"/>
              <a:buChar char="•"/>
            </a:pPr>
            <a:r>
              <a:rPr lang="en-IN" dirty="0" err="1"/>
              <a:t>Eg</a:t>
            </a:r>
            <a:r>
              <a:rPr lang="en-IN" dirty="0"/>
              <a:t>: ZUUL, </a:t>
            </a:r>
            <a:r>
              <a:rPr lang="en-IN" dirty="0" err="1"/>
              <a:t>NGiNX</a:t>
            </a:r>
            <a:endParaRPr lang="en-IN" dirty="0"/>
          </a:p>
          <a:p>
            <a:pPr marL="285750" indent="-285750">
              <a:buFont typeface="Arial" panose="020B0604020202020204" pitchFamily="34" charset="0"/>
              <a:buChar char="•"/>
            </a:pPr>
            <a:r>
              <a:rPr lang="en-IN" dirty="0">
                <a:hlinkClick r:id="rId2"/>
              </a:rPr>
              <a:t>https://engineering.opsgenie.com/comparing-api-gateway-performances-nginx-vs-zuul-vs-spring-cloud-gateway-vs-linkerd-b2cc59c65369</a:t>
            </a:r>
            <a:endParaRPr lang="en-IN" dirty="0"/>
          </a:p>
        </p:txBody>
      </p:sp>
      <p:sp>
        <p:nvSpPr>
          <p:cNvPr id="9" name="Content Placeholder 8">
            <a:extLst>
              <a:ext uri="{FF2B5EF4-FFF2-40B4-BE49-F238E27FC236}">
                <a16:creationId xmlns:a16="http://schemas.microsoft.com/office/drawing/2014/main" id="{D954B80A-9E1E-4CFE-8D79-8A28CF9D7563}"/>
              </a:ext>
            </a:extLst>
          </p:cNvPr>
          <p:cNvSpPr>
            <a:spLocks noGrp="1"/>
          </p:cNvSpPr>
          <p:nvPr>
            <p:ph idx="1"/>
          </p:nvPr>
        </p:nvSpPr>
        <p:spPr>
          <a:xfrm>
            <a:off x="6617616" y="1040596"/>
            <a:ext cx="4734596" cy="4873625"/>
          </a:xfrm>
        </p:spPr>
        <p:txBody>
          <a:bodyPr/>
          <a:lstStyle/>
          <a:p>
            <a:endParaRPr lang="en-IN" dirty="0"/>
          </a:p>
        </p:txBody>
      </p:sp>
      <p:pic>
        <p:nvPicPr>
          <p:cNvPr id="3" name="Picture 2">
            <a:extLst>
              <a:ext uri="{FF2B5EF4-FFF2-40B4-BE49-F238E27FC236}">
                <a16:creationId xmlns:a16="http://schemas.microsoft.com/office/drawing/2014/main" id="{2EC6EE00-819E-4C99-A228-E5694FAD68C5}"/>
              </a:ext>
            </a:extLst>
          </p:cNvPr>
          <p:cNvPicPr>
            <a:picLocks noChangeAspect="1"/>
          </p:cNvPicPr>
          <p:nvPr/>
        </p:nvPicPr>
        <p:blipFill>
          <a:blip r:embed="rId3"/>
          <a:stretch>
            <a:fillRect/>
          </a:stretch>
        </p:blipFill>
        <p:spPr>
          <a:xfrm>
            <a:off x="6617616" y="992187"/>
            <a:ext cx="4854806" cy="4873625"/>
          </a:xfrm>
          <a:prstGeom prst="rect">
            <a:avLst/>
          </a:prstGeom>
        </p:spPr>
      </p:pic>
    </p:spTree>
    <p:extLst>
      <p:ext uri="{BB962C8B-B14F-4D97-AF65-F5344CB8AC3E}">
        <p14:creationId xmlns:p14="http://schemas.microsoft.com/office/powerpoint/2010/main" val="351239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7907-34F8-40BE-8FAD-A295D1E55D04}"/>
              </a:ext>
            </a:extLst>
          </p:cNvPr>
          <p:cNvSpPr>
            <a:spLocks noGrp="1"/>
          </p:cNvSpPr>
          <p:nvPr>
            <p:ph type="title"/>
          </p:nvPr>
        </p:nvSpPr>
        <p:spPr>
          <a:xfrm>
            <a:off x="839788" y="457201"/>
            <a:ext cx="3932237" cy="634984"/>
          </a:xfrm>
        </p:spPr>
        <p:txBody>
          <a:bodyPr>
            <a:normAutofit/>
          </a:bodyPr>
          <a:lstStyle/>
          <a:p>
            <a:r>
              <a:rPr lang="en-US" sz="2800" b="1" dirty="0"/>
              <a:t>Tracing</a:t>
            </a:r>
            <a:endParaRPr lang="en-IN" sz="2800" b="1" dirty="0"/>
          </a:p>
        </p:txBody>
      </p:sp>
      <p:sp>
        <p:nvSpPr>
          <p:cNvPr id="4" name="Text Placeholder 3">
            <a:extLst>
              <a:ext uri="{FF2B5EF4-FFF2-40B4-BE49-F238E27FC236}">
                <a16:creationId xmlns:a16="http://schemas.microsoft.com/office/drawing/2014/main" id="{59140D1F-7164-425C-A32F-C5595F57DF9A}"/>
              </a:ext>
            </a:extLst>
          </p:cNvPr>
          <p:cNvSpPr>
            <a:spLocks noGrp="1"/>
          </p:cNvSpPr>
          <p:nvPr>
            <p:ph type="body" sz="half" idx="2"/>
          </p:nvPr>
        </p:nvSpPr>
        <p:spPr>
          <a:xfrm>
            <a:off x="839787" y="1145358"/>
            <a:ext cx="8360774" cy="3831996"/>
          </a:xfrm>
        </p:spPr>
        <p:txBody>
          <a:bodyPr>
            <a:noAutofit/>
          </a:bodyPr>
          <a:lstStyle/>
          <a:p>
            <a:pPr marL="285750" indent="-285750">
              <a:buFont typeface="Arial" panose="020B0604020202020204" pitchFamily="34" charset="0"/>
              <a:buChar char="•"/>
            </a:pPr>
            <a:r>
              <a:rPr lang="en-IN" dirty="0"/>
              <a:t>Tracing is a single request to get data from the application.</a:t>
            </a:r>
          </a:p>
          <a:p>
            <a:pPr marL="285750" indent="-285750">
              <a:buFont typeface="Arial" panose="020B0604020202020204" pitchFamily="34" charset="0"/>
              <a:buChar char="•"/>
            </a:pPr>
            <a:r>
              <a:rPr lang="en-IN" dirty="0"/>
              <a:t>Add </a:t>
            </a:r>
            <a:r>
              <a:rPr lang="en-IN" b="1" dirty="0"/>
              <a:t>Spring Cloud Sleuth </a:t>
            </a:r>
            <a:r>
              <a:rPr lang="en-IN" dirty="0"/>
              <a:t>library in the project to enable tracing. </a:t>
            </a:r>
          </a:p>
          <a:p>
            <a:pPr marL="285750" indent="-285750">
              <a:buFont typeface="Arial" panose="020B0604020202020204" pitchFamily="34" charset="0"/>
              <a:buChar char="•"/>
            </a:pPr>
            <a:r>
              <a:rPr lang="en-IN" dirty="0"/>
              <a:t>Sleuth is responsible for recording timing, which is used for latency analysis. </a:t>
            </a:r>
          </a:p>
          <a:p>
            <a:pPr marL="285750" indent="-285750">
              <a:buFont typeface="Arial" panose="020B0604020202020204" pitchFamily="34" charset="0"/>
              <a:buChar char="•"/>
            </a:pPr>
            <a:r>
              <a:rPr lang="en-IN" dirty="0"/>
              <a:t>We can export this timing to </a:t>
            </a:r>
            <a:r>
              <a:rPr lang="en-IN" dirty="0" err="1"/>
              <a:t>Zipkin</a:t>
            </a:r>
            <a:r>
              <a:rPr lang="en-IN" dirty="0"/>
              <a:t>.</a:t>
            </a:r>
          </a:p>
          <a:p>
            <a:pPr marL="285750" indent="-285750">
              <a:buFont typeface="Arial" panose="020B0604020202020204" pitchFamily="34" charset="0"/>
              <a:buChar char="•"/>
            </a:pPr>
            <a:r>
              <a:rPr lang="en-IN" dirty="0" err="1"/>
              <a:t>Zipkin</a:t>
            </a:r>
            <a:r>
              <a:rPr lang="en-IN" dirty="0"/>
              <a:t> is a distributed tracing tool specially designed for </a:t>
            </a:r>
            <a:r>
              <a:rPr lang="en-IN" b="1" dirty="0" err="1"/>
              <a:t>analyzing</a:t>
            </a:r>
            <a:r>
              <a:rPr lang="en-IN" b="1" dirty="0"/>
              <a:t> latency problem</a:t>
            </a:r>
            <a:r>
              <a:rPr lang="en-IN" dirty="0"/>
              <a:t> inside the microservice architecture.</a:t>
            </a:r>
          </a:p>
          <a:p>
            <a:pPr marL="285750" indent="-285750">
              <a:buFont typeface="Arial" panose="020B0604020202020204" pitchFamily="34" charset="0"/>
              <a:buChar char="•"/>
            </a:pPr>
            <a:r>
              <a:rPr lang="en-IN" dirty="0"/>
              <a:t> It exposes HTTP endpoint used for collecting input data</a:t>
            </a:r>
          </a:p>
          <a:p>
            <a:pPr marL="285750" indent="-285750">
              <a:buFont typeface="Arial" panose="020B0604020202020204" pitchFamily="34" charset="0"/>
              <a:buChar char="•"/>
            </a:pPr>
            <a:r>
              <a:rPr lang="en-IN" dirty="0"/>
              <a:t>Use </a:t>
            </a:r>
            <a:r>
              <a:rPr lang="en-IN" b="1" dirty="0"/>
              <a:t>spring-cloud-sleuth-stream </a:t>
            </a:r>
            <a:r>
              <a:rPr lang="en-IN" dirty="0"/>
              <a:t>to</a:t>
            </a:r>
            <a:r>
              <a:rPr lang="en-IN" b="1" dirty="0"/>
              <a:t> </a:t>
            </a:r>
            <a:r>
              <a:rPr lang="en-IN" b="1" dirty="0" err="1"/>
              <a:t>Zipkin</a:t>
            </a:r>
            <a:r>
              <a:rPr lang="en-IN" b="1" dirty="0"/>
              <a:t> </a:t>
            </a:r>
            <a:r>
              <a:rPr lang="en-IN" dirty="0"/>
              <a:t>dashboard to get the consolidated data.</a:t>
            </a:r>
          </a:p>
          <a:p>
            <a:endParaRPr lang="en-IN" dirty="0"/>
          </a:p>
          <a:p>
            <a:r>
              <a:rPr lang="en-IN" dirty="0"/>
              <a:t>Similarly in AWS : Cloud trail and Cloud trace and amazon streams.</a:t>
            </a:r>
          </a:p>
        </p:txBody>
      </p:sp>
    </p:spTree>
    <p:extLst>
      <p:ext uri="{BB962C8B-B14F-4D97-AF65-F5344CB8AC3E}">
        <p14:creationId xmlns:p14="http://schemas.microsoft.com/office/powerpoint/2010/main" val="2087100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7907-34F8-40BE-8FAD-A295D1E55D04}"/>
              </a:ext>
            </a:extLst>
          </p:cNvPr>
          <p:cNvSpPr>
            <a:spLocks noGrp="1"/>
          </p:cNvSpPr>
          <p:nvPr>
            <p:ph type="title"/>
          </p:nvPr>
        </p:nvSpPr>
        <p:spPr>
          <a:xfrm>
            <a:off x="839788" y="457201"/>
            <a:ext cx="3932237" cy="634984"/>
          </a:xfrm>
        </p:spPr>
        <p:txBody>
          <a:bodyPr>
            <a:normAutofit/>
          </a:bodyPr>
          <a:lstStyle/>
          <a:p>
            <a:r>
              <a:rPr lang="en-US" sz="2800" b="1" dirty="0"/>
              <a:t>CI Pipeline and Testing</a:t>
            </a:r>
          </a:p>
        </p:txBody>
      </p:sp>
      <p:sp>
        <p:nvSpPr>
          <p:cNvPr id="4" name="Text Placeholder 3">
            <a:extLst>
              <a:ext uri="{FF2B5EF4-FFF2-40B4-BE49-F238E27FC236}">
                <a16:creationId xmlns:a16="http://schemas.microsoft.com/office/drawing/2014/main" id="{59140D1F-7164-425C-A32F-C5595F57DF9A}"/>
              </a:ext>
            </a:extLst>
          </p:cNvPr>
          <p:cNvSpPr>
            <a:spLocks noGrp="1"/>
          </p:cNvSpPr>
          <p:nvPr>
            <p:ph type="body" sz="half" idx="2"/>
          </p:nvPr>
        </p:nvSpPr>
        <p:spPr>
          <a:xfrm>
            <a:off x="839787" y="1145358"/>
            <a:ext cx="8360774" cy="3831996"/>
          </a:xfrm>
        </p:spPr>
        <p:txBody>
          <a:bodyPr>
            <a:noAutofit/>
          </a:bodyPr>
          <a:lstStyle/>
          <a:p>
            <a:pPr marL="285750" indent="-285750">
              <a:buFont typeface="Arial" panose="020B0604020202020204" pitchFamily="34" charset="0"/>
              <a:buChar char="•"/>
            </a:pPr>
            <a:r>
              <a:rPr lang="en-IN" dirty="0"/>
              <a:t>Spring Cloud pipeline is an opinionated (self-important) pipeline for Jenkins and Concourse, which creates pipeline automatically for the application. The building, testing, and deploying in various services is critical to having a successful cloud-native application.</a:t>
            </a:r>
          </a:p>
          <a:p>
            <a:pPr marL="285750" indent="-285750">
              <a:buFont typeface="Arial" panose="020B0604020202020204" pitchFamily="34" charset="0"/>
              <a:buChar char="•"/>
            </a:pPr>
            <a:r>
              <a:rPr lang="en-IN" dirty="0"/>
              <a:t>The pipeline has </a:t>
            </a:r>
            <a:r>
              <a:rPr lang="en-IN" b="1" dirty="0"/>
              <a:t>two</a:t>
            </a:r>
            <a:r>
              <a:rPr lang="en-IN" dirty="0"/>
              <a:t> syntaxes: </a:t>
            </a:r>
            <a:r>
              <a:rPr lang="en-IN" b="1" dirty="0"/>
              <a:t>Declarative</a:t>
            </a:r>
            <a:r>
              <a:rPr lang="en-IN" dirty="0"/>
              <a:t> and </a:t>
            </a:r>
            <a:r>
              <a:rPr lang="en-IN" b="1" dirty="0"/>
              <a:t>Scripted</a:t>
            </a:r>
            <a:r>
              <a:rPr lang="en-IN" dirty="0"/>
              <a:t> pipeline. These syntaxes are divided into two parts: Steps, and Stages. </a:t>
            </a:r>
          </a:p>
          <a:p>
            <a:pPr marL="285750" indent="-285750">
              <a:buFont typeface="Arial" panose="020B0604020202020204" pitchFamily="34" charset="0"/>
              <a:buChar char="•"/>
            </a:pPr>
            <a:r>
              <a:rPr lang="en-IN" b="1" dirty="0"/>
              <a:t>Steps</a:t>
            </a:r>
            <a:r>
              <a:rPr lang="en-IN" dirty="0"/>
              <a:t> are the fundamental part of the pipeline as they tell the Jenkins server what to do. </a:t>
            </a:r>
          </a:p>
          <a:p>
            <a:pPr marL="285750" indent="-285750">
              <a:buFont typeface="Arial" panose="020B0604020202020204" pitchFamily="34" charset="0"/>
              <a:buChar char="•"/>
            </a:pPr>
            <a:r>
              <a:rPr lang="en-IN" b="1" dirty="0"/>
              <a:t>Stages</a:t>
            </a:r>
            <a:r>
              <a:rPr lang="en-IN" dirty="0"/>
              <a:t> are the major part of a pipeline. </a:t>
            </a:r>
          </a:p>
          <a:p>
            <a:pPr marL="285750" indent="-285750">
              <a:buFont typeface="Arial" panose="020B0604020202020204" pitchFamily="34" charset="0"/>
              <a:buChar char="•"/>
            </a:pPr>
            <a:r>
              <a:rPr lang="en-IN" dirty="0"/>
              <a:t>Stages logically group a couple of steps, which displayed on the pipeline's result screen.</a:t>
            </a:r>
          </a:p>
        </p:txBody>
      </p:sp>
    </p:spTree>
    <p:extLst>
      <p:ext uri="{BB962C8B-B14F-4D97-AF65-F5344CB8AC3E}">
        <p14:creationId xmlns:p14="http://schemas.microsoft.com/office/powerpoint/2010/main" val="2256172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AC28-6A75-4C33-AEEB-33E34F567EEB}"/>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Principles of Microservice Architecture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F256B3EF-0871-4A5E-B302-7A930EC1907E}"/>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t>Independent &amp; Autonomous services</a:t>
            </a:r>
          </a:p>
          <a:p>
            <a:pPr marL="342900" indent="-228600" algn="l">
              <a:buFont typeface="Arial" panose="020B0604020202020204" pitchFamily="34" charset="0"/>
              <a:buChar char="•"/>
            </a:pPr>
            <a:r>
              <a:rPr lang="en-US" dirty="0"/>
              <a:t>Scalability</a:t>
            </a:r>
          </a:p>
          <a:p>
            <a:pPr marL="342900" indent="-228600" algn="l">
              <a:buFont typeface="Arial" panose="020B0604020202020204" pitchFamily="34" charset="0"/>
              <a:buChar char="•"/>
            </a:pPr>
            <a:r>
              <a:rPr lang="en-US" dirty="0"/>
              <a:t>Decentralization</a:t>
            </a:r>
          </a:p>
          <a:p>
            <a:pPr marL="342900" indent="-228600" algn="l">
              <a:buFont typeface="Arial" panose="020B0604020202020204" pitchFamily="34" charset="0"/>
              <a:buChar char="•"/>
            </a:pPr>
            <a:r>
              <a:rPr lang="en-US" dirty="0"/>
              <a:t>Resilient Services</a:t>
            </a:r>
          </a:p>
          <a:p>
            <a:pPr marL="342900" indent="-228600" algn="l">
              <a:buFont typeface="Arial" panose="020B0604020202020204" pitchFamily="34" charset="0"/>
              <a:buChar char="•"/>
            </a:pPr>
            <a:r>
              <a:rPr lang="en-US" dirty="0"/>
              <a:t>Realtime Load balancing</a:t>
            </a:r>
          </a:p>
          <a:p>
            <a:pPr marL="342900" indent="-228600" algn="l">
              <a:buFont typeface="Arial" panose="020B0604020202020204" pitchFamily="34" charset="0"/>
              <a:buChar char="•"/>
            </a:pPr>
            <a:r>
              <a:rPr lang="en-US" dirty="0"/>
              <a:t>Availability</a:t>
            </a:r>
          </a:p>
          <a:p>
            <a:pPr marL="342900" indent="-228600" algn="l">
              <a:buFont typeface="Arial" panose="020B0604020202020204" pitchFamily="34" charset="0"/>
              <a:buChar char="•"/>
            </a:pPr>
            <a:r>
              <a:rPr lang="en-US" dirty="0"/>
              <a:t>CI/</a:t>
            </a:r>
            <a:r>
              <a:rPr lang="en-US"/>
              <a:t>CD DevOps</a:t>
            </a:r>
            <a:endParaRPr lang="en-US" dirty="0"/>
          </a:p>
          <a:p>
            <a:pPr marL="342900" indent="-228600" algn="l">
              <a:buFont typeface="Arial" panose="020B0604020202020204" pitchFamily="34" charset="0"/>
              <a:buChar char="•"/>
            </a:pPr>
            <a:r>
              <a:rPr lang="en-US" dirty="0"/>
              <a:t>Seamless API integration &amp; Continuous monitoring</a:t>
            </a:r>
          </a:p>
          <a:p>
            <a:pPr marL="342900" indent="-228600" algn="l">
              <a:buFont typeface="Arial" panose="020B0604020202020204" pitchFamily="34" charset="0"/>
              <a:buChar char="•"/>
            </a:pPr>
            <a:r>
              <a:rPr lang="en-US" dirty="0"/>
              <a:t>Isolation from failures</a:t>
            </a:r>
          </a:p>
          <a:p>
            <a:pPr marL="342900" indent="-228600" algn="l">
              <a:buFont typeface="Arial" panose="020B0604020202020204" pitchFamily="34" charset="0"/>
              <a:buChar char="•"/>
            </a:pPr>
            <a:r>
              <a:rPr lang="en-US" dirty="0"/>
              <a:t>Auto-provisioning</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105627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AC28-6A75-4C33-AEEB-33E34F567EEB}"/>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Design Patterns of Microservice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F256B3EF-0871-4A5E-B302-7A930EC1907E}"/>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t>Aggregator Pattern</a:t>
            </a:r>
          </a:p>
          <a:p>
            <a:pPr marL="342900" indent="-228600" algn="l">
              <a:buFont typeface="Arial" panose="020B0604020202020204" pitchFamily="34" charset="0"/>
              <a:buChar char="•"/>
            </a:pPr>
            <a:r>
              <a:rPr lang="en-US" dirty="0"/>
              <a:t>API gateway Pattern</a:t>
            </a:r>
          </a:p>
          <a:p>
            <a:pPr marL="342900" indent="-228600" algn="l">
              <a:buFont typeface="Arial" panose="020B0604020202020204" pitchFamily="34" charset="0"/>
              <a:buChar char="•"/>
            </a:pPr>
            <a:r>
              <a:rPr lang="en-US" dirty="0"/>
              <a:t>Chain of Responsibility Pattern</a:t>
            </a:r>
          </a:p>
          <a:p>
            <a:pPr marL="342900" indent="-228600" algn="l">
              <a:buFont typeface="Arial" panose="020B0604020202020204" pitchFamily="34" charset="0"/>
              <a:buChar char="•"/>
            </a:pPr>
            <a:r>
              <a:rPr lang="en-US" dirty="0"/>
              <a:t>Synchronous Pattern </a:t>
            </a:r>
          </a:p>
          <a:p>
            <a:pPr marL="342900" indent="-228600" algn="l">
              <a:buFont typeface="Arial" panose="020B0604020202020204" pitchFamily="34" charset="0"/>
              <a:buChar char="•"/>
            </a:pPr>
            <a:r>
              <a:rPr lang="en-US" dirty="0"/>
              <a:t>Asynchronous Pattern</a:t>
            </a:r>
          </a:p>
          <a:p>
            <a:pPr marL="342900" indent="-228600" algn="l">
              <a:buFont typeface="Arial" panose="020B0604020202020204" pitchFamily="34" charset="0"/>
              <a:buChar char="•"/>
            </a:pPr>
            <a:r>
              <a:rPr lang="en-US" dirty="0"/>
              <a:t>Data base per service / shared data base pattern</a:t>
            </a:r>
          </a:p>
          <a:p>
            <a:pPr marL="342900" indent="-228600" algn="l">
              <a:buFont typeface="Arial" panose="020B0604020202020204" pitchFamily="34" charset="0"/>
              <a:buChar char="•"/>
            </a:pPr>
            <a:r>
              <a:rPr lang="en-US" dirty="0"/>
              <a:t>Event sourcing Pattern</a:t>
            </a:r>
          </a:p>
          <a:p>
            <a:pPr marL="342900" indent="-228600" algn="l">
              <a:buFont typeface="Arial" panose="020B0604020202020204" pitchFamily="34" charset="0"/>
              <a:buChar char="•"/>
            </a:pPr>
            <a:r>
              <a:rPr lang="en-US" dirty="0"/>
              <a:t>Branch Pattern</a:t>
            </a:r>
          </a:p>
          <a:p>
            <a:pPr marL="342900" indent="-228600" algn="l">
              <a:buFont typeface="Arial" panose="020B0604020202020204" pitchFamily="34" charset="0"/>
              <a:buChar char="•"/>
            </a:pPr>
            <a:r>
              <a:rPr lang="en-US" dirty="0"/>
              <a:t>CQRS Pattern</a:t>
            </a:r>
          </a:p>
          <a:p>
            <a:pPr marL="342900" indent="-228600" algn="l">
              <a:buFont typeface="Arial" panose="020B0604020202020204" pitchFamily="34" charset="0"/>
              <a:buChar char="•"/>
            </a:pPr>
            <a:r>
              <a:rPr lang="en-US" dirty="0"/>
              <a:t>Circuit Breaker Pattern</a:t>
            </a:r>
          </a:p>
          <a:p>
            <a:pPr marL="342900" indent="-228600" algn="l">
              <a:buFont typeface="Arial" panose="020B0604020202020204" pitchFamily="34" charset="0"/>
              <a:buChar char="•"/>
            </a:pPr>
            <a:r>
              <a:rPr lang="en-US" dirty="0"/>
              <a:t>Decomposition Pattern</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123033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AC28-6A75-4C33-AEEB-33E34F567EEB}"/>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100" kern="1200">
                <a:solidFill>
                  <a:srgbClr val="FFFFFF"/>
                </a:solidFill>
                <a:latin typeface="+mj-lt"/>
                <a:ea typeface="+mj-ea"/>
                <a:cs typeface="+mj-cs"/>
              </a:rPr>
              <a:t>Challenges of Microservices Architecture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F256B3EF-0871-4A5E-B302-7A930EC1907E}"/>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t>Bounded Context</a:t>
            </a:r>
          </a:p>
          <a:p>
            <a:pPr marL="342900" indent="-228600" algn="l">
              <a:buFont typeface="Arial" panose="020B0604020202020204" pitchFamily="34" charset="0"/>
              <a:buChar char="•"/>
            </a:pPr>
            <a:r>
              <a:rPr lang="en-US" dirty="0"/>
              <a:t>Dynamic Scale up and Scale Down</a:t>
            </a:r>
          </a:p>
          <a:p>
            <a:pPr marL="342900" indent="-228600" algn="l">
              <a:buFont typeface="Arial" panose="020B0604020202020204" pitchFamily="34" charset="0"/>
              <a:buChar char="•"/>
            </a:pPr>
            <a:r>
              <a:rPr lang="en-US" dirty="0"/>
              <a:t>Monitoring</a:t>
            </a:r>
          </a:p>
          <a:p>
            <a:pPr marL="342900" indent="-228600" algn="l">
              <a:buFont typeface="Arial" panose="020B0604020202020204" pitchFamily="34" charset="0"/>
              <a:buChar char="•"/>
            </a:pPr>
            <a:r>
              <a:rPr lang="en-US" dirty="0"/>
              <a:t>Fault Tolerance</a:t>
            </a:r>
          </a:p>
          <a:p>
            <a:pPr marL="342900" indent="-228600" algn="l">
              <a:buFont typeface="Arial" panose="020B0604020202020204" pitchFamily="34" charset="0"/>
              <a:buChar char="•"/>
            </a:pPr>
            <a:r>
              <a:rPr lang="en-US" dirty="0"/>
              <a:t>Cyclic dependencies </a:t>
            </a:r>
          </a:p>
          <a:p>
            <a:pPr marL="342900" indent="-228600" algn="l">
              <a:buFont typeface="Arial" panose="020B0604020202020204" pitchFamily="34" charset="0"/>
              <a:buChar char="•"/>
            </a:pPr>
            <a:r>
              <a:rPr lang="en-US" dirty="0"/>
              <a:t>DevOps Culture</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12907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7907-34F8-40BE-8FAD-A295D1E55D04}"/>
              </a:ext>
            </a:extLst>
          </p:cNvPr>
          <p:cNvSpPr>
            <a:spLocks noGrp="1"/>
          </p:cNvSpPr>
          <p:nvPr>
            <p:ph type="title"/>
          </p:nvPr>
        </p:nvSpPr>
        <p:spPr>
          <a:xfrm>
            <a:off x="1669347" y="655163"/>
            <a:ext cx="6692228" cy="626882"/>
          </a:xfrm>
        </p:spPr>
        <p:txBody>
          <a:bodyPr>
            <a:normAutofit/>
          </a:bodyPr>
          <a:lstStyle/>
          <a:p>
            <a:r>
              <a:rPr lang="en-US" b="1" dirty="0"/>
              <a:t>Spring Cloud Components</a:t>
            </a:r>
            <a:endParaRPr lang="en-IN" b="1" dirty="0"/>
          </a:p>
        </p:txBody>
      </p:sp>
      <p:sp>
        <p:nvSpPr>
          <p:cNvPr id="4" name="Text Placeholder 3">
            <a:extLst>
              <a:ext uri="{FF2B5EF4-FFF2-40B4-BE49-F238E27FC236}">
                <a16:creationId xmlns:a16="http://schemas.microsoft.com/office/drawing/2014/main" id="{59140D1F-7164-425C-A32F-C5595F57DF9A}"/>
              </a:ext>
            </a:extLst>
          </p:cNvPr>
          <p:cNvSpPr>
            <a:spLocks noGrp="1"/>
          </p:cNvSpPr>
          <p:nvPr>
            <p:ph type="body" sz="half" idx="2"/>
          </p:nvPr>
        </p:nvSpPr>
        <p:spPr>
          <a:xfrm>
            <a:off x="1659920" y="1583704"/>
            <a:ext cx="7521787" cy="4713401"/>
          </a:xfrm>
        </p:spPr>
        <p:txBody>
          <a:bodyPr>
            <a:noAutofit/>
          </a:bodyPr>
          <a:lstStyle/>
          <a:p>
            <a:pPr indent="-228600">
              <a:buFont typeface="Arial" panose="020B0604020202020204" pitchFamily="34" charset="0"/>
              <a:buChar char="•"/>
            </a:pPr>
            <a:r>
              <a:rPr lang="en-IN" sz="2000" dirty="0"/>
              <a:t>Configuration</a:t>
            </a:r>
          </a:p>
          <a:p>
            <a:pPr indent="-228600">
              <a:buFont typeface="Arial" panose="020B0604020202020204" pitchFamily="34" charset="0"/>
              <a:buChar char="•"/>
            </a:pPr>
            <a:r>
              <a:rPr lang="en-IN" sz="2000" dirty="0"/>
              <a:t>Service Discovery &amp; Service Registry</a:t>
            </a:r>
          </a:p>
          <a:p>
            <a:pPr indent="-228600">
              <a:buFont typeface="Arial" panose="020B0604020202020204" pitchFamily="34" charset="0"/>
              <a:buChar char="•"/>
            </a:pPr>
            <a:r>
              <a:rPr lang="en-IN" sz="2000" dirty="0"/>
              <a:t>Circuit Breakers</a:t>
            </a:r>
          </a:p>
          <a:p>
            <a:pPr indent="-228600">
              <a:buFont typeface="Arial" panose="020B0604020202020204" pitchFamily="34" charset="0"/>
              <a:buChar char="•"/>
            </a:pPr>
            <a:r>
              <a:rPr lang="en-IN" sz="2000" dirty="0"/>
              <a:t>Routing and Messaging</a:t>
            </a:r>
          </a:p>
          <a:p>
            <a:pPr indent="-228600">
              <a:buFont typeface="Arial" panose="020B0604020202020204" pitchFamily="34" charset="0"/>
              <a:buChar char="•"/>
            </a:pPr>
            <a:r>
              <a:rPr lang="en-IN" sz="2000" dirty="0"/>
              <a:t>API Gateway</a:t>
            </a:r>
          </a:p>
          <a:p>
            <a:pPr indent="-228600">
              <a:buFont typeface="Arial" panose="020B0604020202020204" pitchFamily="34" charset="0"/>
              <a:buChar char="•"/>
            </a:pPr>
            <a:r>
              <a:rPr lang="en-IN" sz="2000" dirty="0"/>
              <a:t>Tracing</a:t>
            </a:r>
          </a:p>
          <a:p>
            <a:pPr indent="-228600">
              <a:buFont typeface="Arial" panose="020B0604020202020204" pitchFamily="34" charset="0"/>
              <a:buChar char="•"/>
            </a:pPr>
            <a:r>
              <a:rPr lang="en-IN" sz="2000" dirty="0"/>
              <a:t>CI Pipeline</a:t>
            </a:r>
            <a:endParaRPr lang="en-US" sz="2000" dirty="0"/>
          </a:p>
        </p:txBody>
      </p:sp>
    </p:spTree>
    <p:extLst>
      <p:ext uri="{BB962C8B-B14F-4D97-AF65-F5344CB8AC3E}">
        <p14:creationId xmlns:p14="http://schemas.microsoft.com/office/powerpoint/2010/main" val="1206827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7907-34F8-40BE-8FAD-A295D1E55D04}"/>
              </a:ext>
            </a:extLst>
          </p:cNvPr>
          <p:cNvSpPr>
            <a:spLocks noGrp="1"/>
          </p:cNvSpPr>
          <p:nvPr>
            <p:ph type="title"/>
          </p:nvPr>
        </p:nvSpPr>
        <p:spPr>
          <a:xfrm>
            <a:off x="839788" y="457200"/>
            <a:ext cx="3932237" cy="730577"/>
          </a:xfrm>
        </p:spPr>
        <p:txBody>
          <a:bodyPr/>
          <a:lstStyle/>
          <a:p>
            <a:r>
              <a:rPr lang="en-US" b="1" dirty="0"/>
              <a:t>Configuration</a:t>
            </a:r>
            <a:endParaRPr lang="en-IN" b="1" dirty="0"/>
          </a:p>
        </p:txBody>
      </p:sp>
      <p:pic>
        <p:nvPicPr>
          <p:cNvPr id="5" name="Content Placeholder 4">
            <a:extLst>
              <a:ext uri="{FF2B5EF4-FFF2-40B4-BE49-F238E27FC236}">
                <a16:creationId xmlns:a16="http://schemas.microsoft.com/office/drawing/2014/main" id="{D0980027-7C78-4232-8D0A-1D41692A62BC}"/>
              </a:ext>
            </a:extLst>
          </p:cNvPr>
          <p:cNvPicPr>
            <a:picLocks noGrp="1" noChangeAspect="1"/>
          </p:cNvPicPr>
          <p:nvPr>
            <p:ph idx="1"/>
          </p:nvPr>
        </p:nvPicPr>
        <p:blipFill>
          <a:blip r:embed="rId2"/>
          <a:stretch>
            <a:fillRect/>
          </a:stretch>
        </p:blipFill>
        <p:spPr>
          <a:xfrm>
            <a:off x="5191639" y="987425"/>
            <a:ext cx="6007404" cy="4873625"/>
          </a:xfrm>
          <a:prstGeom prst="rect">
            <a:avLst/>
          </a:prstGeom>
        </p:spPr>
      </p:pic>
      <p:sp>
        <p:nvSpPr>
          <p:cNvPr id="4" name="Text Placeholder 3">
            <a:extLst>
              <a:ext uri="{FF2B5EF4-FFF2-40B4-BE49-F238E27FC236}">
                <a16:creationId xmlns:a16="http://schemas.microsoft.com/office/drawing/2014/main" id="{59140D1F-7164-425C-A32F-C5595F57DF9A}"/>
              </a:ext>
            </a:extLst>
          </p:cNvPr>
          <p:cNvSpPr>
            <a:spLocks noGrp="1"/>
          </p:cNvSpPr>
          <p:nvPr>
            <p:ph type="body" sz="half" idx="2"/>
          </p:nvPr>
        </p:nvSpPr>
        <p:spPr>
          <a:xfrm>
            <a:off x="839788" y="1508289"/>
            <a:ext cx="3932237" cy="4713401"/>
          </a:xfrm>
        </p:spPr>
        <p:txBody>
          <a:bodyPr>
            <a:noAutofit/>
          </a:bodyPr>
          <a:lstStyle/>
          <a:p>
            <a:pPr marL="285750" indent="-285750">
              <a:buFont typeface="Arial" panose="020B0604020202020204" pitchFamily="34" charset="0"/>
              <a:buChar char="•"/>
            </a:pPr>
            <a:r>
              <a:rPr lang="en-IN" sz="2000" dirty="0"/>
              <a:t>Spring Cloud configuration components provide server-side and client-side support for externalized configuration in a distributed system. </a:t>
            </a:r>
          </a:p>
          <a:p>
            <a:pPr marL="285750" indent="-285750">
              <a:buFont typeface="Arial" panose="020B0604020202020204" pitchFamily="34" charset="0"/>
              <a:buChar char="•"/>
            </a:pPr>
            <a:r>
              <a:rPr lang="en-IN" sz="2000" dirty="0"/>
              <a:t>We can manage the external properties with config server for applications across all environments. </a:t>
            </a:r>
          </a:p>
          <a:p>
            <a:pPr marL="285750" indent="-285750">
              <a:buFont typeface="Arial" panose="020B0604020202020204" pitchFamily="34" charset="0"/>
              <a:buChar char="•"/>
            </a:pPr>
            <a:r>
              <a:rPr lang="en-IN" sz="2000" dirty="0"/>
              <a:t>Spring Cloud config server can use Git, SVN filesystem, and Vault to Store config. </a:t>
            </a:r>
          </a:p>
          <a:p>
            <a:pPr marL="285750" indent="-285750">
              <a:buFont typeface="Arial" panose="020B0604020202020204" pitchFamily="34" charset="0"/>
              <a:buChar char="•"/>
            </a:pPr>
            <a:r>
              <a:rPr lang="en-IN" sz="2000" dirty="0"/>
              <a:t>Config clients (microservice app) retrieve the configuration client from the server on </a:t>
            </a:r>
            <a:r>
              <a:rPr lang="en-IN" sz="2000" dirty="0" err="1"/>
              <a:t>startup</a:t>
            </a:r>
            <a:r>
              <a:rPr lang="en-IN" sz="2000" dirty="0"/>
              <a:t>.</a:t>
            </a:r>
          </a:p>
        </p:txBody>
      </p:sp>
    </p:spTree>
    <p:extLst>
      <p:ext uri="{BB962C8B-B14F-4D97-AF65-F5344CB8AC3E}">
        <p14:creationId xmlns:p14="http://schemas.microsoft.com/office/powerpoint/2010/main" val="45124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7907-34F8-40BE-8FAD-A295D1E55D04}"/>
              </a:ext>
            </a:extLst>
          </p:cNvPr>
          <p:cNvSpPr>
            <a:spLocks noGrp="1"/>
          </p:cNvSpPr>
          <p:nvPr>
            <p:ph type="title"/>
          </p:nvPr>
        </p:nvSpPr>
        <p:spPr>
          <a:xfrm>
            <a:off x="839787" y="581442"/>
            <a:ext cx="3932237" cy="537328"/>
          </a:xfrm>
        </p:spPr>
        <p:txBody>
          <a:bodyPr>
            <a:normAutofit fontScale="90000"/>
          </a:bodyPr>
          <a:lstStyle/>
          <a:p>
            <a:r>
              <a:rPr lang="en-IN" sz="2800" b="1" dirty="0"/>
              <a:t>Service Discovery &amp; Registry</a:t>
            </a:r>
          </a:p>
        </p:txBody>
      </p:sp>
      <p:sp>
        <p:nvSpPr>
          <p:cNvPr id="4" name="Text Placeholder 3">
            <a:extLst>
              <a:ext uri="{FF2B5EF4-FFF2-40B4-BE49-F238E27FC236}">
                <a16:creationId xmlns:a16="http://schemas.microsoft.com/office/drawing/2014/main" id="{59140D1F-7164-425C-A32F-C5595F57DF9A}"/>
              </a:ext>
            </a:extLst>
          </p:cNvPr>
          <p:cNvSpPr>
            <a:spLocks noGrp="1"/>
          </p:cNvSpPr>
          <p:nvPr>
            <p:ph type="body" sz="half" idx="2"/>
          </p:nvPr>
        </p:nvSpPr>
        <p:spPr>
          <a:xfrm>
            <a:off x="839787" y="1145357"/>
            <a:ext cx="5466745" cy="5189455"/>
          </a:xfrm>
        </p:spPr>
        <p:txBody>
          <a:bodyPr>
            <a:noAutofit/>
          </a:bodyPr>
          <a:lstStyle/>
          <a:p>
            <a:pPr marL="285750" indent="-285750">
              <a:buFont typeface="Arial" panose="020B0604020202020204" pitchFamily="34" charset="0"/>
              <a:buChar char="•"/>
            </a:pPr>
            <a:r>
              <a:rPr lang="en-IN" dirty="0"/>
              <a:t>The service discovery is the automatic detection of devices and services over the network</a:t>
            </a:r>
          </a:p>
          <a:p>
            <a:pPr marL="285750" indent="-285750">
              <a:buFont typeface="Arial" panose="020B0604020202020204" pitchFamily="34" charset="0"/>
              <a:buChar char="•"/>
            </a:pPr>
            <a:r>
              <a:rPr lang="en-IN" dirty="0"/>
              <a:t>Eureka naming server is an application that holds information about all client service applications. Each microservice registers itself with the Eureka naming server.</a:t>
            </a:r>
          </a:p>
          <a:p>
            <a:r>
              <a:rPr lang="en-IN" b="1" dirty="0"/>
              <a:t>Client-side discovery: </a:t>
            </a:r>
          </a:p>
          <a:p>
            <a:pPr marL="285750" indent="-285750">
              <a:buFont typeface="Courier New" panose="02070309020205020404" pitchFamily="49" charset="0"/>
              <a:buChar char="o"/>
            </a:pPr>
            <a:r>
              <a:rPr lang="en-IN" dirty="0"/>
              <a:t>In the Client-side discovery, client is responsible for determining the network location of available services. </a:t>
            </a:r>
          </a:p>
          <a:p>
            <a:pPr marL="285750" indent="-285750">
              <a:buFont typeface="Courier New" panose="02070309020205020404" pitchFamily="49" charset="0"/>
              <a:buChar char="o"/>
            </a:pPr>
            <a:r>
              <a:rPr lang="en-IN" dirty="0"/>
              <a:t>The client uses a load-balancing algorithm to select one of the available services and make a request. </a:t>
            </a:r>
          </a:p>
          <a:p>
            <a:pPr marL="285750" indent="-285750">
              <a:buFont typeface="Courier New" panose="02070309020205020404" pitchFamily="49" charset="0"/>
              <a:buChar char="o"/>
            </a:pPr>
            <a:r>
              <a:rPr lang="en-IN" dirty="0" err="1"/>
              <a:t>Eg</a:t>
            </a:r>
            <a:r>
              <a:rPr lang="en-IN" dirty="0"/>
              <a:t>: Netflix OSS Eureka</a:t>
            </a:r>
          </a:p>
          <a:p>
            <a:r>
              <a:rPr lang="en-IN" b="1" dirty="0"/>
              <a:t>Server-side discovery: </a:t>
            </a:r>
          </a:p>
          <a:p>
            <a:pPr marL="285750" indent="-285750">
              <a:buFont typeface="Arial" panose="020B0604020202020204" pitchFamily="34" charset="0"/>
              <a:buChar char="•"/>
            </a:pPr>
            <a:r>
              <a:rPr lang="en-IN" dirty="0"/>
              <a:t>In the server-side discovery, the client makes an HTTP request to a service through a load balancer. </a:t>
            </a:r>
          </a:p>
          <a:p>
            <a:pPr marL="285750" indent="-285750">
              <a:buFont typeface="Arial" panose="020B0604020202020204" pitchFamily="34" charset="0"/>
              <a:buChar char="•"/>
            </a:pPr>
            <a:r>
              <a:rPr lang="en-IN" dirty="0"/>
              <a:t>The load balancer contacts to service registry and route each request to an available service instance. </a:t>
            </a:r>
          </a:p>
          <a:p>
            <a:pPr marL="285750" indent="-285750">
              <a:buFont typeface="Arial" panose="020B0604020202020204" pitchFamily="34" charset="0"/>
              <a:buChar char="•"/>
            </a:pPr>
            <a:r>
              <a:rPr lang="en-IN" dirty="0"/>
              <a:t>Service instances are registered and deregistered with the service registry.  </a:t>
            </a:r>
            <a:r>
              <a:rPr lang="en-IN" dirty="0" err="1"/>
              <a:t>Eg</a:t>
            </a:r>
            <a:r>
              <a:rPr lang="en-IN" dirty="0"/>
              <a:t>: AWS ELB</a:t>
            </a:r>
          </a:p>
        </p:txBody>
      </p:sp>
      <p:sp>
        <p:nvSpPr>
          <p:cNvPr id="6" name="Content Placeholder 5">
            <a:extLst>
              <a:ext uri="{FF2B5EF4-FFF2-40B4-BE49-F238E27FC236}">
                <a16:creationId xmlns:a16="http://schemas.microsoft.com/office/drawing/2014/main" id="{98611FFD-437B-4A21-B4C1-60D31C275BD8}"/>
              </a:ext>
            </a:extLst>
          </p:cNvPr>
          <p:cNvSpPr>
            <a:spLocks noGrp="1"/>
          </p:cNvSpPr>
          <p:nvPr>
            <p:ph idx="1"/>
          </p:nvPr>
        </p:nvSpPr>
        <p:spPr>
          <a:xfrm>
            <a:off x="6484088" y="1118770"/>
            <a:ext cx="6172200" cy="4873625"/>
          </a:xfrm>
        </p:spPr>
        <p:txBody>
          <a:bodyPr/>
          <a:lstStyle/>
          <a:p>
            <a:endParaRPr lang="en-IN"/>
          </a:p>
        </p:txBody>
      </p:sp>
      <p:pic>
        <p:nvPicPr>
          <p:cNvPr id="7" name="Picture 6">
            <a:extLst>
              <a:ext uri="{FF2B5EF4-FFF2-40B4-BE49-F238E27FC236}">
                <a16:creationId xmlns:a16="http://schemas.microsoft.com/office/drawing/2014/main" id="{3FFE33C6-3FD3-436C-AB61-2F1F72E24336}"/>
              </a:ext>
            </a:extLst>
          </p:cNvPr>
          <p:cNvPicPr>
            <a:picLocks noChangeAspect="1"/>
          </p:cNvPicPr>
          <p:nvPr/>
        </p:nvPicPr>
        <p:blipFill>
          <a:blip r:embed="rId2"/>
          <a:stretch>
            <a:fillRect/>
          </a:stretch>
        </p:blipFill>
        <p:spPr>
          <a:xfrm>
            <a:off x="6591971" y="1118770"/>
            <a:ext cx="4760241" cy="4620459"/>
          </a:xfrm>
          <a:prstGeom prst="rect">
            <a:avLst/>
          </a:prstGeom>
        </p:spPr>
      </p:pic>
    </p:spTree>
    <p:extLst>
      <p:ext uri="{BB962C8B-B14F-4D97-AF65-F5344CB8AC3E}">
        <p14:creationId xmlns:p14="http://schemas.microsoft.com/office/powerpoint/2010/main" val="495441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7907-34F8-40BE-8FAD-A295D1E55D04}"/>
              </a:ext>
            </a:extLst>
          </p:cNvPr>
          <p:cNvSpPr>
            <a:spLocks noGrp="1"/>
          </p:cNvSpPr>
          <p:nvPr>
            <p:ph type="title"/>
          </p:nvPr>
        </p:nvSpPr>
        <p:spPr>
          <a:xfrm>
            <a:off x="839788" y="457201"/>
            <a:ext cx="3932237" cy="634984"/>
          </a:xfrm>
        </p:spPr>
        <p:txBody>
          <a:bodyPr>
            <a:normAutofit/>
          </a:bodyPr>
          <a:lstStyle/>
          <a:p>
            <a:r>
              <a:rPr lang="en-IN" sz="2800" dirty="0"/>
              <a:t>Circuit Breakers -</a:t>
            </a:r>
            <a:r>
              <a:rPr lang="en-IN" sz="2800" dirty="0" err="1"/>
              <a:t>Hystrix</a:t>
            </a:r>
            <a:endParaRPr lang="en-IN" sz="2800" dirty="0"/>
          </a:p>
        </p:txBody>
      </p:sp>
      <p:sp>
        <p:nvSpPr>
          <p:cNvPr id="4" name="Text Placeholder 3">
            <a:extLst>
              <a:ext uri="{FF2B5EF4-FFF2-40B4-BE49-F238E27FC236}">
                <a16:creationId xmlns:a16="http://schemas.microsoft.com/office/drawing/2014/main" id="{59140D1F-7164-425C-A32F-C5595F57DF9A}"/>
              </a:ext>
            </a:extLst>
          </p:cNvPr>
          <p:cNvSpPr>
            <a:spLocks noGrp="1"/>
          </p:cNvSpPr>
          <p:nvPr>
            <p:ph type="body" sz="half" idx="2"/>
          </p:nvPr>
        </p:nvSpPr>
        <p:spPr>
          <a:xfrm>
            <a:off x="839787" y="1145357"/>
            <a:ext cx="4775411" cy="5189455"/>
          </a:xfrm>
        </p:spPr>
        <p:txBody>
          <a:bodyPr>
            <a:noAutofit/>
          </a:bodyPr>
          <a:lstStyle/>
          <a:p>
            <a:r>
              <a:rPr lang="en-IN" dirty="0"/>
              <a:t>Circuit breakers calculate when to open and close the circuit and what to do in case of failure. When all services fail at some point, the circuit breaker handles these failures gracefully</a:t>
            </a:r>
          </a:p>
          <a:p>
            <a:r>
              <a:rPr lang="en-IN" dirty="0"/>
              <a:t>The circuit breakers have three states: </a:t>
            </a:r>
            <a:r>
              <a:rPr lang="en-IN" b="1" dirty="0"/>
              <a:t>OPEN, CLOSED,</a:t>
            </a:r>
            <a:r>
              <a:rPr lang="en-IN" dirty="0"/>
              <a:t> and </a:t>
            </a:r>
            <a:r>
              <a:rPr lang="en-IN" b="1" dirty="0"/>
              <a:t>HALF-OPEN</a:t>
            </a:r>
            <a:r>
              <a:rPr lang="en-IN" dirty="0"/>
              <a:t> State.</a:t>
            </a:r>
          </a:p>
          <a:p>
            <a:r>
              <a:rPr lang="en-IN" b="1" dirty="0"/>
              <a:t>CLOSED  State: </a:t>
            </a:r>
            <a:r>
              <a:rPr lang="en-IN" dirty="0"/>
              <a:t>All calls pass through to the supplier microservices. It responds without any latency.</a:t>
            </a:r>
          </a:p>
          <a:p>
            <a:r>
              <a:rPr lang="en-IN" b="1" dirty="0"/>
              <a:t>OPEN State:</a:t>
            </a:r>
            <a:r>
              <a:rPr lang="en-IN" dirty="0"/>
              <a:t> The circuit breaker returns an error calls without executing the function.</a:t>
            </a:r>
          </a:p>
          <a:p>
            <a:r>
              <a:rPr lang="en-IN" b="1" dirty="0"/>
              <a:t>HALF-OPEN State:</a:t>
            </a:r>
            <a:r>
              <a:rPr lang="en-IN" dirty="0"/>
              <a:t> The circuit turns to HALF-OPEN state when a function execution is </a:t>
            </a:r>
            <a:r>
              <a:rPr lang="en-IN" b="1" dirty="0"/>
              <a:t>timed out</a:t>
            </a:r>
            <a:r>
              <a:rPr lang="en-IN" dirty="0"/>
              <a:t>. It test that underlying problem still exists or not. </a:t>
            </a:r>
          </a:p>
          <a:p>
            <a:r>
              <a:rPr lang="en-IN" dirty="0"/>
              <a:t>It is a </a:t>
            </a:r>
            <a:r>
              <a:rPr lang="en-IN" b="1" dirty="0"/>
              <a:t>monitoring</a:t>
            </a:r>
            <a:r>
              <a:rPr lang="en-IN" dirty="0"/>
              <a:t> and </a:t>
            </a:r>
            <a:r>
              <a:rPr lang="en-IN" b="1" dirty="0"/>
              <a:t>feedback mechanism</a:t>
            </a:r>
            <a:r>
              <a:rPr lang="en-IN" dirty="0"/>
              <a:t>. It makes a trial call to supplier microservices to check if it has recovered. If the call to the supplier is timed out, then the circuit remains in the </a:t>
            </a:r>
            <a:r>
              <a:rPr lang="en-IN" b="1" dirty="0"/>
              <a:t>OPEN</a:t>
            </a:r>
            <a:r>
              <a:rPr lang="en-IN" dirty="0"/>
              <a:t> state. If the call return success, the circuit-switched to the </a:t>
            </a:r>
            <a:r>
              <a:rPr lang="en-IN" b="1" dirty="0"/>
              <a:t>CLOSED</a:t>
            </a:r>
            <a:r>
              <a:rPr lang="en-IN" dirty="0"/>
              <a:t> state. The circuit breaker returns all external calls to the service with an error during the </a:t>
            </a:r>
            <a:r>
              <a:rPr lang="en-IN" b="1" dirty="0"/>
              <a:t>HALF-OPEN</a:t>
            </a:r>
            <a:r>
              <a:rPr lang="en-IN" dirty="0"/>
              <a:t> State.</a:t>
            </a:r>
            <a:br>
              <a:rPr lang="en-IN" dirty="0"/>
            </a:br>
            <a:endParaRPr lang="en-IN" dirty="0"/>
          </a:p>
        </p:txBody>
      </p:sp>
      <p:pic>
        <p:nvPicPr>
          <p:cNvPr id="3" name="Content Placeholder 2">
            <a:extLst>
              <a:ext uri="{FF2B5EF4-FFF2-40B4-BE49-F238E27FC236}">
                <a16:creationId xmlns:a16="http://schemas.microsoft.com/office/drawing/2014/main" id="{959A4F06-9332-460C-BEB8-757A36B1B414}"/>
              </a:ext>
            </a:extLst>
          </p:cNvPr>
          <p:cNvPicPr>
            <a:picLocks noGrp="1" noChangeAspect="1"/>
          </p:cNvPicPr>
          <p:nvPr>
            <p:ph idx="1"/>
          </p:nvPr>
        </p:nvPicPr>
        <p:blipFill>
          <a:blip r:embed="rId2"/>
          <a:stretch>
            <a:fillRect/>
          </a:stretch>
        </p:blipFill>
        <p:spPr>
          <a:xfrm>
            <a:off x="5748338" y="1604848"/>
            <a:ext cx="6172200" cy="3848329"/>
          </a:xfrm>
          <a:prstGeom prst="rect">
            <a:avLst/>
          </a:prstGeom>
        </p:spPr>
      </p:pic>
    </p:spTree>
    <p:extLst>
      <p:ext uri="{BB962C8B-B14F-4D97-AF65-F5344CB8AC3E}">
        <p14:creationId xmlns:p14="http://schemas.microsoft.com/office/powerpoint/2010/main" val="1956673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7907-34F8-40BE-8FAD-A295D1E55D04}"/>
              </a:ext>
            </a:extLst>
          </p:cNvPr>
          <p:cNvSpPr>
            <a:spLocks noGrp="1"/>
          </p:cNvSpPr>
          <p:nvPr>
            <p:ph type="title"/>
          </p:nvPr>
        </p:nvSpPr>
        <p:spPr>
          <a:xfrm>
            <a:off x="839788" y="457201"/>
            <a:ext cx="3932237" cy="634984"/>
          </a:xfrm>
        </p:spPr>
        <p:txBody>
          <a:bodyPr>
            <a:normAutofit/>
          </a:bodyPr>
          <a:lstStyle/>
          <a:p>
            <a:r>
              <a:rPr lang="en-IN" sz="2800" dirty="0"/>
              <a:t>Routing and Messaging</a:t>
            </a:r>
          </a:p>
        </p:txBody>
      </p:sp>
      <p:sp>
        <p:nvSpPr>
          <p:cNvPr id="4" name="Text Placeholder 3">
            <a:extLst>
              <a:ext uri="{FF2B5EF4-FFF2-40B4-BE49-F238E27FC236}">
                <a16:creationId xmlns:a16="http://schemas.microsoft.com/office/drawing/2014/main" id="{59140D1F-7164-425C-A32F-C5595F57DF9A}"/>
              </a:ext>
            </a:extLst>
          </p:cNvPr>
          <p:cNvSpPr>
            <a:spLocks noGrp="1"/>
          </p:cNvSpPr>
          <p:nvPr>
            <p:ph type="body" sz="half" idx="2"/>
          </p:nvPr>
        </p:nvSpPr>
        <p:spPr>
          <a:xfrm>
            <a:off x="839787" y="1145357"/>
            <a:ext cx="4109285" cy="5189455"/>
          </a:xfrm>
        </p:spPr>
        <p:txBody>
          <a:bodyPr>
            <a:noAutofit/>
          </a:bodyPr>
          <a:lstStyle/>
          <a:p>
            <a:pPr marL="285750" indent="-285750">
              <a:buFont typeface="Arial" panose="020B0604020202020204" pitchFamily="34" charset="0"/>
              <a:buChar char="•"/>
            </a:pPr>
            <a:r>
              <a:rPr lang="en-IN" dirty="0"/>
              <a:t>The cloud application made up of many microservices so the communication will be critical. </a:t>
            </a:r>
          </a:p>
          <a:p>
            <a:pPr marL="285750" indent="-285750">
              <a:buFont typeface="Arial" panose="020B0604020202020204" pitchFamily="34" charset="0"/>
              <a:buChar char="•"/>
            </a:pPr>
            <a:r>
              <a:rPr lang="en-IN" dirty="0"/>
              <a:t>Spring Cloud supports communication via messaging or HTTP request. </a:t>
            </a:r>
          </a:p>
          <a:p>
            <a:pPr marL="285750" indent="-285750">
              <a:buFont typeface="Arial" panose="020B0604020202020204" pitchFamily="34" charset="0"/>
              <a:buChar char="•"/>
            </a:pPr>
            <a:r>
              <a:rPr lang="en-IN" dirty="0"/>
              <a:t>Routing uses Netflix Ribbon &amp;</a:t>
            </a:r>
          </a:p>
          <a:p>
            <a:pPr marL="285750" indent="-285750">
              <a:buFont typeface="Arial" panose="020B0604020202020204" pitchFamily="34" charset="0"/>
              <a:buChar char="•"/>
            </a:pPr>
            <a:r>
              <a:rPr lang="en-IN" dirty="0"/>
              <a:t>Open Feign while messaging uses Kafka or Rabbit MQ.</a:t>
            </a:r>
          </a:p>
          <a:p>
            <a:endParaRPr lang="en-IN" dirty="0"/>
          </a:p>
        </p:txBody>
      </p:sp>
      <p:sp>
        <p:nvSpPr>
          <p:cNvPr id="9" name="Content Placeholder 8">
            <a:extLst>
              <a:ext uri="{FF2B5EF4-FFF2-40B4-BE49-F238E27FC236}">
                <a16:creationId xmlns:a16="http://schemas.microsoft.com/office/drawing/2014/main" id="{D954B80A-9E1E-4CFE-8D79-8A28CF9D7563}"/>
              </a:ext>
            </a:extLst>
          </p:cNvPr>
          <p:cNvSpPr>
            <a:spLocks noGrp="1"/>
          </p:cNvSpPr>
          <p:nvPr>
            <p:ph idx="1"/>
          </p:nvPr>
        </p:nvSpPr>
        <p:spPr>
          <a:xfrm>
            <a:off x="5514680" y="1040596"/>
            <a:ext cx="6172200" cy="4873625"/>
          </a:xfrm>
        </p:spPr>
        <p:txBody>
          <a:bodyPr/>
          <a:lstStyle/>
          <a:p>
            <a:endParaRPr lang="en-IN"/>
          </a:p>
        </p:txBody>
      </p:sp>
      <p:pic>
        <p:nvPicPr>
          <p:cNvPr id="10" name="Picture 9">
            <a:extLst>
              <a:ext uri="{FF2B5EF4-FFF2-40B4-BE49-F238E27FC236}">
                <a16:creationId xmlns:a16="http://schemas.microsoft.com/office/drawing/2014/main" id="{9E19BD06-291C-4943-A815-C28DDA67981B}"/>
              </a:ext>
            </a:extLst>
          </p:cNvPr>
          <p:cNvPicPr>
            <a:picLocks noChangeAspect="1"/>
          </p:cNvPicPr>
          <p:nvPr/>
        </p:nvPicPr>
        <p:blipFill>
          <a:blip r:embed="rId2"/>
          <a:stretch>
            <a:fillRect/>
          </a:stretch>
        </p:blipFill>
        <p:spPr>
          <a:xfrm>
            <a:off x="5514680" y="987424"/>
            <a:ext cx="5837532" cy="5026877"/>
          </a:xfrm>
          <a:prstGeom prst="rect">
            <a:avLst/>
          </a:prstGeom>
        </p:spPr>
      </p:pic>
    </p:spTree>
    <p:extLst>
      <p:ext uri="{BB962C8B-B14F-4D97-AF65-F5344CB8AC3E}">
        <p14:creationId xmlns:p14="http://schemas.microsoft.com/office/powerpoint/2010/main" val="1563487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620</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Microservice Architecture</vt:lpstr>
      <vt:lpstr>Principles of Microservice Architecture</vt:lpstr>
      <vt:lpstr>Design Patterns of Microservice</vt:lpstr>
      <vt:lpstr>Challenges of Microservices Architecture</vt:lpstr>
      <vt:lpstr>Spring Cloud Components</vt:lpstr>
      <vt:lpstr>Configuration</vt:lpstr>
      <vt:lpstr>Service Discovery &amp; Registry</vt:lpstr>
      <vt:lpstr>Circuit Breakers -Hystrix</vt:lpstr>
      <vt:lpstr>Routing and Messaging</vt:lpstr>
      <vt:lpstr>API Gateway</vt:lpstr>
      <vt:lpstr>Tracing</vt:lpstr>
      <vt:lpstr>CI Pipeline and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 Architecture</dc:title>
  <dc:creator>Duppala, Babu (EXT - IN/Chennai)</dc:creator>
  <cp:lastModifiedBy>Duppala, Babu (EXT - IN/Chennai)</cp:lastModifiedBy>
  <cp:revision>33</cp:revision>
  <dcterms:created xsi:type="dcterms:W3CDTF">2020-08-18T17:55:04Z</dcterms:created>
  <dcterms:modified xsi:type="dcterms:W3CDTF">2020-09-01T11:58:55Z</dcterms:modified>
</cp:coreProperties>
</file>