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48"/>
  </p:notesMasterIdLst>
  <p:handoutMasterIdLst>
    <p:handoutMasterId r:id="rId49"/>
  </p:handoutMasterIdLst>
  <p:sldIdLst>
    <p:sldId id="1568" r:id="rId6"/>
    <p:sldId id="1586" r:id="rId7"/>
    <p:sldId id="1588" r:id="rId8"/>
    <p:sldId id="276" r:id="rId9"/>
    <p:sldId id="269" r:id="rId10"/>
    <p:sldId id="270" r:id="rId11"/>
    <p:sldId id="277" r:id="rId12"/>
    <p:sldId id="262" r:id="rId13"/>
    <p:sldId id="265" r:id="rId14"/>
    <p:sldId id="260" r:id="rId15"/>
    <p:sldId id="264" r:id="rId16"/>
    <p:sldId id="271" r:id="rId17"/>
    <p:sldId id="1587" r:id="rId18"/>
    <p:sldId id="263" r:id="rId19"/>
    <p:sldId id="1584" r:id="rId20"/>
    <p:sldId id="1585" r:id="rId21"/>
    <p:sldId id="1583" r:id="rId22"/>
    <p:sldId id="1576" r:id="rId23"/>
    <p:sldId id="278" r:id="rId24"/>
    <p:sldId id="257" r:id="rId25"/>
    <p:sldId id="259" r:id="rId26"/>
    <p:sldId id="279" r:id="rId27"/>
    <p:sldId id="267" r:id="rId28"/>
    <p:sldId id="288" r:id="rId29"/>
    <p:sldId id="266" r:id="rId30"/>
    <p:sldId id="273" r:id="rId31"/>
    <p:sldId id="274" r:id="rId32"/>
    <p:sldId id="281" r:id="rId33"/>
    <p:sldId id="272" r:id="rId34"/>
    <p:sldId id="275" r:id="rId35"/>
    <p:sldId id="268" r:id="rId36"/>
    <p:sldId id="280" r:id="rId37"/>
    <p:sldId id="287" r:id="rId38"/>
    <p:sldId id="284" r:id="rId39"/>
    <p:sldId id="285" r:id="rId40"/>
    <p:sldId id="1569" r:id="rId41"/>
    <p:sldId id="1570" r:id="rId42"/>
    <p:sldId id="1581" r:id="rId43"/>
    <p:sldId id="1571" r:id="rId44"/>
    <p:sldId id="261" r:id="rId45"/>
    <p:sldId id="258" r:id="rId46"/>
    <p:sldId id="283"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tchell Derrey" initials="MD" lastIdx="8" clrIdx="4">
    <p:extLst>
      <p:ext uri="{19B8F6BF-5375-455C-9EA6-DF929625EA0E}">
        <p15:presenceInfo xmlns:p15="http://schemas.microsoft.com/office/powerpoint/2012/main" userId="S-1-5-21-383413107-1061881802-891584314-4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323232"/>
    <a:srgbClr val="000000"/>
    <a:srgbClr val="E6E6E6"/>
    <a:srgbClr val="D2D2D2"/>
    <a:srgbClr val="505050"/>
    <a:srgbClr val="525252"/>
    <a:srgbClr val="0078D7"/>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94" autoAdjust="0"/>
    <p:restoredTop sz="47135" autoAdjust="0"/>
  </p:normalViewPr>
  <p:slideViewPr>
    <p:cSldViewPr>
      <p:cViewPr varScale="1">
        <p:scale>
          <a:sx n="53" d="100"/>
          <a:sy n="53" d="100"/>
        </p:scale>
        <p:origin x="2244"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notesViewPr>
    <p:cSldViewPr showGuides="1">
      <p:cViewPr varScale="1">
        <p:scale>
          <a:sx n="81" d="100"/>
          <a:sy n="81" d="100"/>
        </p:scale>
        <p:origin x="304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2017</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5/21/2019 9:21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2017</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5/21/2019 9:21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5/21/2019 9:21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3145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Endpoint routing</a:t>
            </a:r>
          </a:p>
          <a:p>
            <a:pPr marL="628650" lvl="1" indent="-171450">
              <a:buFontTx/>
              <a:buChar char="-"/>
            </a:pPr>
            <a:r>
              <a:rPr lang="sr-Latn-BA" dirty="0"/>
              <a:t>Endpoint</a:t>
            </a:r>
            <a:r>
              <a:rPr lang="sr-Latn-BA" baseline="0" dirty="0"/>
              <a:t> class, </a:t>
            </a:r>
          </a:p>
          <a:p>
            <a:pPr marL="628650" lvl="1" indent="-171450">
              <a:buFontTx/>
              <a:buChar char="-"/>
            </a:pPr>
            <a:r>
              <a:rPr lang="sr-Latn-BA" baseline="0" dirty="0"/>
              <a:t>New MapXxx() extension methods</a:t>
            </a:r>
          </a:p>
          <a:p>
            <a:pPr marL="628650" lvl="1" indent="-171450">
              <a:buFontTx/>
              <a:buChar char="-"/>
            </a:pPr>
            <a:r>
              <a:rPr lang="sr-Latn-BA" baseline="0" dirty="0"/>
              <a:t>CORS</a:t>
            </a:r>
          </a:p>
          <a:p>
            <a:pPr marL="628650" lvl="1" indent="-171450">
              <a:buFontTx/>
              <a:buChar char="-"/>
            </a:pPr>
            <a:r>
              <a:rPr lang="sr-Latn-BA" baseline="0" dirty="0"/>
              <a:t>HealthChecks</a:t>
            </a: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25</a:t>
            </a:fld>
            <a:endParaRPr lang="en-US"/>
          </a:p>
        </p:txBody>
      </p:sp>
    </p:spTree>
    <p:extLst>
      <p:ext uri="{BB962C8B-B14F-4D97-AF65-F5344CB8AC3E}">
        <p14:creationId xmlns:p14="http://schemas.microsoft.com/office/powerpoint/2010/main" val="2110193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SPA </a:t>
            </a:r>
            <a:r>
              <a:rPr lang="en-US" dirty="0" err="1"/>
              <a:t>auth</a:t>
            </a:r>
            <a:r>
              <a:rPr lang="en-US" dirty="0"/>
              <a:t> not available from VS</a:t>
            </a:r>
          </a:p>
          <a:p>
            <a:pPr marL="171450" indent="-171450">
              <a:buFontTx/>
              <a:buChar char="-"/>
            </a:pPr>
            <a:r>
              <a:rPr lang="en-US" dirty="0"/>
              <a:t>dotnet new react -au Individual</a:t>
            </a:r>
          </a:p>
          <a:p>
            <a:pPr marL="171450" indent="-171450">
              <a:buFontTx/>
              <a:buChar char="-"/>
            </a:pPr>
            <a:r>
              <a:rPr lang="en-US" dirty="0"/>
              <a:t>Angular template has at least one problem</a:t>
            </a:r>
            <a:endParaRPr lang="en-US" baseline="0" dirty="0"/>
          </a:p>
          <a:p>
            <a:pPr marL="171450" indent="-171450">
              <a:buFontTx/>
              <a:buChar char="-"/>
            </a:pPr>
            <a:r>
              <a:rPr lang="en-US" baseline="0" dirty="0"/>
              <a:t>React has </a:t>
            </a:r>
            <a:r>
              <a:rPr lang="en-US" baseline="0"/>
              <a:t>multiple issues</a:t>
            </a: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26</a:t>
            </a:fld>
            <a:endParaRPr lang="en-US"/>
          </a:p>
        </p:txBody>
      </p:sp>
    </p:spTree>
    <p:extLst>
      <p:ext uri="{BB962C8B-B14F-4D97-AF65-F5344CB8AC3E}">
        <p14:creationId xmlns:p14="http://schemas.microsoft.com/office/powerpoint/2010/main" val="1500621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33</a:t>
            </a:fld>
            <a:endParaRPr lang="en-US"/>
          </a:p>
        </p:txBody>
      </p:sp>
    </p:spTree>
    <p:extLst>
      <p:ext uri="{BB962C8B-B14F-4D97-AF65-F5344CB8AC3E}">
        <p14:creationId xmlns:p14="http://schemas.microsoft.com/office/powerpoint/2010/main" val="349364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BA" dirty="0"/>
              <a:t>Current perfornance with ASP.NET Core 2.2</a:t>
            </a: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34</a:t>
            </a:fld>
            <a:endParaRPr lang="en-US"/>
          </a:p>
        </p:txBody>
      </p:sp>
    </p:spTree>
    <p:extLst>
      <p:ext uri="{BB962C8B-B14F-4D97-AF65-F5344CB8AC3E}">
        <p14:creationId xmlns:p14="http://schemas.microsoft.com/office/powerpoint/2010/main" val="376583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35</a:t>
            </a:fld>
            <a:endParaRPr lang="en-US"/>
          </a:p>
        </p:txBody>
      </p:sp>
    </p:spTree>
    <p:extLst>
      <p:ext uri="{BB962C8B-B14F-4D97-AF65-F5344CB8AC3E}">
        <p14:creationId xmlns:p14="http://schemas.microsoft.com/office/powerpoint/2010/main" val="116985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5/21/2019 10:11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351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architectural environment of .NET Core includes common language specifications to define the implementation of objects, Framework Class Library to collect reusable resources, and Common Language Runtime to manage execution of programs.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As an open-source platform, it offers features like:</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A Convenient Deployment Model:</a:t>
            </a:r>
          </a:p>
          <a:p>
            <a:endParaRPr lang="en-US" sz="900" b="1"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Targeting the .NET Standard library that is available on all runtimes. It enables building a cross-platform library to use across the projects.</a:t>
            </a:r>
          </a:p>
          <a:p>
            <a:br>
              <a:rPr lang="en-US" dirty="0"/>
            </a:br>
            <a:endParaRPr lang="en-US" sz="900" b="1"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5/21/2019 10:07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3083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baseline="0" dirty="0"/>
              <a:t>IAsyncEnumerable&lt;T&gt; - for async streams</a:t>
            </a:r>
          </a:p>
          <a:p>
            <a:pPr marL="171450" indent="-171450">
              <a:buFontTx/>
              <a:buChar char="-"/>
            </a:pPr>
            <a:r>
              <a:rPr lang="sr-Latn-BA" dirty="0"/>
              <a:t>Reflection emit and</a:t>
            </a:r>
            <a:r>
              <a:rPr lang="sr-Latn-BA" baseline="0" dirty="0"/>
              <a:t> capability APIs</a:t>
            </a:r>
            <a:r>
              <a:rPr lang="en-US" dirty="0"/>
              <a:t> - for dynamic code generation</a:t>
            </a:r>
            <a:r>
              <a:rPr lang="sr-Latn-BA" dirty="0"/>
              <a:t>, checks and generating</a:t>
            </a:r>
            <a:r>
              <a:rPr lang="sr-Latn-BA" baseline="0" dirty="0"/>
              <a:t> code</a:t>
            </a:r>
          </a:p>
          <a:p>
            <a:pPr marL="171450" indent="-171450">
              <a:buFontTx/>
              <a:buChar char="-"/>
            </a:pPr>
            <a:r>
              <a:rPr lang="sr-Latn-BA" baseline="0" dirty="0"/>
              <a:t>SIMD API </a:t>
            </a:r>
          </a:p>
          <a:p>
            <a:pPr marL="628650" lvl="1" indent="-171450">
              <a:buFontTx/>
              <a:buChar char="-"/>
            </a:pPr>
            <a:r>
              <a:rPr lang="sr-Latn-BA" baseline="0" dirty="0"/>
              <a:t>using Intel SSE, SSE2, AVX2, ARM, ARM64 directly from managed code</a:t>
            </a:r>
          </a:p>
          <a:p>
            <a:pPr marL="628650" lvl="1" indent="-171450">
              <a:buFontTx/>
              <a:buChar char="-"/>
            </a:pPr>
            <a:r>
              <a:rPr lang="sr-Latn-BA" baseline="0" dirty="0"/>
              <a:t>moving from C++ portion of runtime to C#</a:t>
            </a:r>
          </a:p>
          <a:p>
            <a:pPr marL="628650" lvl="1" indent="-171450">
              <a:buFontTx/>
              <a:buChar char="-"/>
            </a:pPr>
            <a:r>
              <a:rPr lang="sr-Latn-BA" baseline="0" dirty="0"/>
              <a:t>better for JIT targeting</a:t>
            </a:r>
          </a:p>
          <a:p>
            <a:pPr marL="628650" lvl="1" indent="-171450">
              <a:buFontTx/>
              <a:buChar char="-"/>
            </a:pPr>
            <a:r>
              <a:rPr lang="sr-Latn-BA" baseline="0" dirty="0"/>
              <a:t>optimized basic operations in BCL, such as string comparison</a:t>
            </a:r>
          </a:p>
          <a:p>
            <a:pPr marL="171450" indent="-171450">
              <a:buFontTx/>
              <a:buChar char="-"/>
            </a:pPr>
            <a:r>
              <a:rPr lang="sr-Latn-BA" dirty="0"/>
              <a:t>DbProviderFactories</a:t>
            </a:r>
            <a:r>
              <a:rPr lang="sr-Latn-BA" baseline="0" dirty="0"/>
              <a:t> - use ADO.NET provider without knowing its type at compile type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5</a:t>
            </a:fld>
            <a:endParaRPr lang="en-US"/>
          </a:p>
        </p:txBody>
      </p:sp>
    </p:spTree>
    <p:extLst>
      <p:ext uri="{BB962C8B-B14F-4D97-AF65-F5344CB8AC3E}">
        <p14:creationId xmlns:p14="http://schemas.microsoft.com/office/powerpoint/2010/main" val="336991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Span&lt;T&gt;</a:t>
            </a:r>
            <a:r>
              <a:rPr lang="sr-Latn-BA" baseline="0" dirty="0"/>
              <a:t> added in .NET Core 2.1</a:t>
            </a:r>
          </a:p>
          <a:p>
            <a:pPr marL="171450" indent="-171450">
              <a:buFontTx/>
              <a:buChar char="-"/>
            </a:pPr>
            <a:endParaRPr lang="en-US" dirty="0"/>
          </a:p>
          <a:p>
            <a:r>
              <a:rPr lang="en-US" sz="900" b="1" i="0" kern="1200" dirty="0">
                <a:solidFill>
                  <a:schemeClr val="tx1"/>
                </a:solidFill>
                <a:effectLst/>
                <a:latin typeface="Segoe UI Light" pitchFamily="34" charset="0"/>
                <a:ea typeface="+mn-ea"/>
                <a:cs typeface="+mn-cs"/>
              </a:rPr>
              <a:t>What does this mean for </a:t>
            </a:r>
            <a:r>
              <a:rPr lang="en-US" sz="900" b="1" i="0" kern="1200" dirty="0" err="1">
                <a:solidFill>
                  <a:schemeClr val="tx1"/>
                </a:solidFill>
                <a:effectLst/>
                <a:latin typeface="Segoe UI Light" pitchFamily="34" charset="0"/>
                <a:ea typeface="+mn-ea"/>
                <a:cs typeface="+mn-cs"/>
              </a:rPr>
              <a:t>System.Data.SqlClient</a:t>
            </a:r>
            <a:r>
              <a:rPr lang="en-US" sz="900" b="1" i="0" kern="1200" dirty="0">
                <a:solidFill>
                  <a:schemeClr val="tx1"/>
                </a:solidFill>
                <a:effectLst/>
                <a:latin typeface="Segoe UI Light" pitchFamily="34" charset="0"/>
                <a:ea typeface="+mn-ea"/>
                <a:cs typeface="+mn-cs"/>
              </a:rPr>
              <a:t>?</a:t>
            </a:r>
          </a:p>
          <a:p>
            <a:r>
              <a:rPr lang="en-US" sz="900" b="0" i="0" kern="1200" dirty="0" err="1">
                <a:solidFill>
                  <a:schemeClr val="tx1"/>
                </a:solidFill>
                <a:effectLst/>
                <a:latin typeface="Segoe UI Light" pitchFamily="34" charset="0"/>
                <a:ea typeface="+mn-ea"/>
                <a:cs typeface="+mn-cs"/>
              </a:rPr>
              <a:t>System.Data.SqlClient</a:t>
            </a:r>
            <a:r>
              <a:rPr lang="en-US" sz="900" b="0" i="0" kern="1200" dirty="0">
                <a:solidFill>
                  <a:schemeClr val="tx1"/>
                </a:solidFill>
                <a:effectLst/>
                <a:latin typeface="Segoe UI Light" pitchFamily="34" charset="0"/>
                <a:ea typeface="+mn-ea"/>
                <a:cs typeface="+mn-cs"/>
              </a:rPr>
              <a:t> will still be supported and receive important security updates, so there is no need to move if your application works well with it. But if you want to take advantage of any new features, you should consider upgrading to </a:t>
            </a:r>
            <a:r>
              <a:rPr lang="en-US" sz="900" b="0" i="0" kern="1200" dirty="0" err="1">
                <a:solidFill>
                  <a:schemeClr val="tx1"/>
                </a:solidFill>
                <a:effectLst/>
                <a:latin typeface="Segoe UI Light" pitchFamily="34" charset="0"/>
                <a:ea typeface="+mn-ea"/>
                <a:cs typeface="+mn-cs"/>
              </a:rPr>
              <a:t>Microsoft.Data.SqlClient</a:t>
            </a:r>
            <a:r>
              <a:rPr lang="en-US" sz="900" b="0" i="0" kern="1200" dirty="0">
                <a:solidFill>
                  <a:schemeClr val="tx1"/>
                </a:solidFill>
                <a:effectLst/>
                <a:latin typeface="Segoe UI Light" pitchFamily="34" charset="0"/>
                <a:ea typeface="+mn-ea"/>
                <a:cs typeface="+mn-cs"/>
              </a:rPr>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9</a:t>
            </a:fld>
            <a:endParaRPr lang="en-US"/>
          </a:p>
        </p:txBody>
      </p:sp>
    </p:spTree>
    <p:extLst>
      <p:ext uri="{BB962C8B-B14F-4D97-AF65-F5344CB8AC3E}">
        <p14:creationId xmlns:p14="http://schemas.microsoft.com/office/powerpoint/2010/main" val="177153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Tiered</a:t>
            </a:r>
          </a:p>
          <a:p>
            <a:pPr marL="628650" lvl="1" indent="-171450">
              <a:buFontTx/>
              <a:buChar char="-"/>
            </a:pPr>
            <a:r>
              <a:rPr lang="sr-Latn-BA" dirty="0"/>
              <a:t>Optimize for both startup and throughput</a:t>
            </a:r>
          </a:p>
          <a:p>
            <a:pPr marL="628650" lvl="1" indent="-171450">
              <a:buFontTx/>
              <a:buChar char="-"/>
            </a:pPr>
            <a:r>
              <a:rPr lang="sr-Latn-BA" dirty="0"/>
              <a:t>Was opt-in,</a:t>
            </a:r>
            <a:r>
              <a:rPr lang="sr-Latn-BA" baseline="0" dirty="0"/>
              <a:t> </a:t>
            </a:r>
            <a:r>
              <a:rPr lang="sr-Latn-BA" dirty="0"/>
              <a:t>under a switch in .NET Core 2.1 and 2.2</a:t>
            </a:r>
          </a:p>
          <a:p>
            <a:pPr marL="171450" indent="-171450">
              <a:buFontTx/>
              <a:buChar char="-"/>
            </a:pPr>
            <a:r>
              <a:rPr lang="sr-Latn-BA" dirty="0"/>
              <a:t>ARM64</a:t>
            </a:r>
            <a:r>
              <a:rPr lang="sr-Latn-BA" baseline="0" dirty="0"/>
              <a:t> </a:t>
            </a:r>
          </a:p>
          <a:p>
            <a:pPr marL="628650" lvl="1" indent="-171450">
              <a:buFontTx/>
              <a:buChar char="-"/>
            </a:pPr>
            <a:r>
              <a:rPr lang="sr-Latn-BA" baseline="0" dirty="0"/>
              <a:t>Primary use case - IoT scenarios</a:t>
            </a:r>
          </a:p>
          <a:p>
            <a:pPr marL="628650" lvl="1" indent="-171450">
              <a:buFontTx/>
              <a:buChar char="-"/>
            </a:pPr>
            <a:r>
              <a:rPr lang="sr-Latn-BA" dirty="0"/>
              <a:t>.NET</a:t>
            </a:r>
            <a:r>
              <a:rPr lang="sr-Latn-BA" baseline="0" dirty="0"/>
              <a:t> Core 2.1 - added </a:t>
            </a:r>
            <a:r>
              <a:rPr lang="sr-Latn-BA" dirty="0"/>
              <a:t>ARM32 for Linux</a:t>
            </a:r>
          </a:p>
          <a:p>
            <a:pPr marL="628650" lvl="1" indent="-171450">
              <a:buFontTx/>
              <a:buChar char="-"/>
            </a:pPr>
            <a:r>
              <a:rPr lang="sr-Latn-BA" dirty="0"/>
              <a:t>.NET Core</a:t>
            </a:r>
            <a:r>
              <a:rPr lang="sr-Latn-BA" baseline="0" dirty="0"/>
              <a:t> 2.2 - added ARM32 for Windows</a:t>
            </a:r>
            <a:endParaRPr lang="en-US" baseline="0" dirty="0"/>
          </a:p>
          <a:p>
            <a:pPr marL="628650" lvl="1" indent="-171450">
              <a:buFontTx/>
              <a:buChar char="-"/>
            </a:pPr>
            <a:endParaRPr lang="en-US" baseline="0" dirty="0"/>
          </a:p>
          <a:p>
            <a:pPr marL="628650" lvl="1" indent="-171450">
              <a:buFontTx/>
              <a:buChar char="-"/>
            </a:pPr>
            <a:endParaRPr lang="en-US" baseline="0" dirty="0"/>
          </a:p>
          <a:p>
            <a:r>
              <a:rPr lang="en-US" sz="900" b="1" i="0" kern="1200" dirty="0">
                <a:solidFill>
                  <a:schemeClr val="tx1"/>
                </a:solidFill>
                <a:effectLst/>
                <a:latin typeface="Segoe UI Light" pitchFamily="34" charset="0"/>
                <a:ea typeface="+mn-ea"/>
                <a:cs typeface="+mn-cs"/>
              </a:rPr>
              <a:t>Publishing Single EXEs</a:t>
            </a:r>
          </a:p>
          <a:p>
            <a:r>
              <a:rPr lang="en-US" sz="900" b="0" i="0" kern="1200" dirty="0">
                <a:solidFill>
                  <a:schemeClr val="tx1"/>
                </a:solidFill>
                <a:effectLst/>
                <a:latin typeface="Segoe UI Light" pitchFamily="34" charset="0"/>
                <a:ea typeface="+mn-ea"/>
                <a:cs typeface="+mn-cs"/>
              </a:rPr>
              <a:t>You can now publish a single-file executable with dotnet publish. </a:t>
            </a:r>
          </a:p>
          <a:p>
            <a:pPr marL="628650" lvl="1" indent="-171450">
              <a:buFontTx/>
              <a:buChar char="-"/>
            </a:pP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10</a:t>
            </a:fld>
            <a:endParaRPr lang="en-US"/>
          </a:p>
        </p:txBody>
      </p:sp>
    </p:spTree>
    <p:extLst>
      <p:ext uri="{BB962C8B-B14F-4D97-AF65-F5344CB8AC3E}">
        <p14:creationId xmlns:p14="http://schemas.microsoft.com/office/powerpoint/2010/main" val="243862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AssemblyDependencyResolver - for plugin scenarios, dynamically loaded assemblies</a:t>
            </a:r>
          </a:p>
          <a:p>
            <a:pPr marL="171450" indent="-171450">
              <a:buFontTx/>
              <a:buChar char="-"/>
            </a:pPr>
            <a:r>
              <a:rPr lang="sr-Latn-BA" baseline="0" dirty="0"/>
              <a:t>Unloadability - for plugins, scripts, web sites</a:t>
            </a:r>
          </a:p>
          <a:p>
            <a:pPr marL="171450" indent="-171450">
              <a:buFontTx/>
              <a:buChar char="-"/>
            </a:pPr>
            <a:r>
              <a:rPr lang="sr-Latn-BA" baseline="0" dirty="0"/>
              <a:t>Windows Native</a:t>
            </a:r>
          </a:p>
          <a:p>
            <a:pPr marL="628650" lvl="1" indent="-171450">
              <a:buFontTx/>
              <a:buChar char="-"/>
            </a:pPr>
            <a:r>
              <a:rPr lang="sr-Latn-BA" baseline="0" dirty="0"/>
              <a:t>P/Invoke since .NET Core 1.0</a:t>
            </a:r>
          </a:p>
          <a:p>
            <a:pPr marL="628650" lvl="1" indent="-171450">
              <a:buFontTx/>
              <a:buChar char="-"/>
            </a:pPr>
            <a:r>
              <a:rPr lang="sr-Latn-BA" baseline="0" dirty="0"/>
              <a:t>CoCreate COM APIs and Activate WinRT APIs in .NET Core 3.0</a:t>
            </a:r>
          </a:p>
          <a:p>
            <a:pPr marL="171450" indent="-171450">
              <a:buFontTx/>
              <a:buChar char="-"/>
            </a:pPr>
            <a:r>
              <a:rPr lang="sr-Latn-BA" baseline="0" dirty="0"/>
              <a:t>NativeLibrary APIs - multiplatform</a:t>
            </a:r>
          </a:p>
          <a:p>
            <a:pPr marL="171450" indent="-171450">
              <a:buFontTx/>
              <a:buChar char="-"/>
            </a:pPr>
            <a:r>
              <a:rPr lang="sr-Latn-BA" baseline="0" dirty="0"/>
              <a:t>Serial Port</a:t>
            </a:r>
          </a:p>
          <a:p>
            <a:pPr marL="628650" lvl="1" indent="-171450">
              <a:buFontTx/>
              <a:buChar char="-"/>
            </a:pPr>
            <a:r>
              <a:rPr lang="sr-Latn-BA" baseline="0" dirty="0"/>
              <a:t>Controlling Arduino with .NET using Raspberry Pi</a:t>
            </a:r>
          </a:p>
          <a:p>
            <a:pPr marL="628650" lvl="1" indent="-171450">
              <a:buFontTx/>
              <a:buChar char="-"/>
            </a:pPr>
            <a:r>
              <a:rPr lang="sr-Latn-BA" baseline="0" dirty="0"/>
              <a:t>Flash Arduino from Raspberry Pi</a:t>
            </a:r>
          </a:p>
          <a:p>
            <a:pPr marL="171450" lvl="0" indent="-171450">
              <a:buFontTx/>
              <a:buChar char="-"/>
            </a:pPr>
            <a:r>
              <a:rPr lang="sr-Latn-BA" baseline="0" dirty="0"/>
              <a:t>System.Devices.Gpio</a:t>
            </a:r>
          </a:p>
          <a:p>
            <a:pPr marL="628650" lvl="1" indent="-171450">
              <a:buFontTx/>
              <a:buChar char="-"/>
            </a:pPr>
            <a:r>
              <a:rPr lang="sr-Latn-BA" baseline="0" dirty="0"/>
              <a:t>separate NuGet package</a:t>
            </a:r>
          </a:p>
          <a:p>
            <a:pPr marL="628650" lvl="1" indent="-171450">
              <a:buFontTx/>
              <a:buChar char="-"/>
            </a:pPr>
            <a:r>
              <a:rPr lang="sr-Latn-BA" baseline="0" dirty="0"/>
              <a:t>GPIO, PWM, SPI and I2C APIs</a:t>
            </a:r>
          </a:p>
          <a:p>
            <a:pPr marL="171450" lvl="0" indent="-171450">
              <a:buFontTx/>
              <a:buChar char="-"/>
            </a:pPr>
            <a:r>
              <a:rPr lang="sr-Latn-BA" baseline="0" dirty="0"/>
              <a:t>TLS 1.3 - Linux only, with OpenSSL lib... Windows and macOS support will be provieded by respective operating system in future</a:t>
            </a:r>
          </a:p>
          <a:p>
            <a:pPr marL="171450" lvl="0" indent="-171450">
              <a:buFontTx/>
              <a:buChar char="-"/>
            </a:pPr>
            <a:r>
              <a:rPr lang="sr-Latn-BA" baseline="0" dirty="0"/>
              <a:t>Crypthographic key import / export - various formats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11</a:t>
            </a:fld>
            <a:endParaRPr lang="en-US"/>
          </a:p>
        </p:txBody>
      </p:sp>
    </p:spTree>
    <p:extLst>
      <p:ext uri="{BB962C8B-B14F-4D97-AF65-F5344CB8AC3E}">
        <p14:creationId xmlns:p14="http://schemas.microsoft.com/office/powerpoint/2010/main" val="370835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Async streams</a:t>
            </a:r>
            <a:r>
              <a:rPr lang="sr-Latn-BA" baseline="0" dirty="0"/>
              <a:t> - with IAsyncEnumerable&lt;T&gt;</a:t>
            </a:r>
          </a:p>
          <a:p>
            <a:pPr marL="171450" indent="-171450">
              <a:buFontTx/>
              <a:buChar char="-"/>
            </a:pPr>
            <a:r>
              <a:rPr lang="sr-Latn-BA" baseline="0" dirty="0"/>
              <a:t>Floating point changes - alignment and fixes for platforms implementations</a:t>
            </a:r>
          </a:p>
          <a:p>
            <a:endParaRPr lang="en-US" dirty="0"/>
          </a:p>
        </p:txBody>
      </p:sp>
      <p:sp>
        <p:nvSpPr>
          <p:cNvPr id="4" name="Slide Number Placeholder 3"/>
          <p:cNvSpPr>
            <a:spLocks noGrp="1"/>
          </p:cNvSpPr>
          <p:nvPr>
            <p:ph type="sldNum" sz="quarter" idx="10"/>
          </p:nvPr>
        </p:nvSpPr>
        <p:spPr/>
        <p:txBody>
          <a:bodyPr/>
          <a:lstStyle/>
          <a:p>
            <a:fld id="{C8DA2B22-DD6B-46CA-A93F-FA5BD501CEA0}" type="slidenum">
              <a:rPr lang="en-US" smtClean="0"/>
              <a:t>14</a:t>
            </a:fld>
            <a:endParaRPr lang="en-US"/>
          </a:p>
        </p:txBody>
      </p:sp>
    </p:spTree>
    <p:extLst>
      <p:ext uri="{BB962C8B-B14F-4D97-AF65-F5344CB8AC3E}">
        <p14:creationId xmlns:p14="http://schemas.microsoft.com/office/powerpoint/2010/main" val="401477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Why Windows</a:t>
            </a:r>
            <a:r>
              <a:rPr lang="sr-Latn-BA" baseline="0" dirty="0"/>
              <a:t> Desktop on Core?</a:t>
            </a:r>
          </a:p>
          <a:p>
            <a:pPr marL="628650" lvl="1" indent="-171450">
              <a:buFontTx/>
              <a:buChar char="-"/>
            </a:pPr>
            <a:r>
              <a:rPr lang="sr-Latn-BA" baseline="0" dirty="0"/>
              <a:t>Performance</a:t>
            </a:r>
          </a:p>
          <a:p>
            <a:pPr marL="628650" lvl="1" indent="-171450">
              <a:buFontTx/>
              <a:buChar char="-"/>
            </a:pPr>
            <a:r>
              <a:rPr lang="sr-Latn-BA" baseline="0" dirty="0"/>
              <a:t>Side by side execution</a:t>
            </a:r>
          </a:p>
          <a:p>
            <a:pPr marL="628650" lvl="1" indent="-171450">
              <a:buFontTx/>
              <a:buChar char="-"/>
            </a:pPr>
            <a:r>
              <a:rPr lang="sr-Latn-BA" baseline="0" dirty="0"/>
              <a:t>Self-contained exe</a:t>
            </a:r>
          </a:p>
          <a:p>
            <a:pPr marL="628650" lvl="1" indent="-171450">
              <a:buFontTx/>
              <a:buChar char="-"/>
            </a:pPr>
            <a:r>
              <a:rPr lang="sr-Latn-BA" baseline="0" dirty="0"/>
              <a:t>BCL improvements</a:t>
            </a:r>
          </a:p>
          <a:p>
            <a:pPr marL="628650" lvl="1" indent="-171450">
              <a:buFontTx/>
              <a:buChar char="-"/>
            </a:pPr>
            <a:r>
              <a:rPr lang="sr-Latn-BA" baseline="0" dirty="0"/>
              <a:t>Open-source</a:t>
            </a:r>
          </a:p>
        </p:txBody>
      </p:sp>
      <p:sp>
        <p:nvSpPr>
          <p:cNvPr id="4" name="Slide Number Placeholder 3"/>
          <p:cNvSpPr>
            <a:spLocks noGrp="1"/>
          </p:cNvSpPr>
          <p:nvPr>
            <p:ph type="sldNum" sz="quarter" idx="10"/>
          </p:nvPr>
        </p:nvSpPr>
        <p:spPr/>
        <p:txBody>
          <a:bodyPr/>
          <a:lstStyle/>
          <a:p>
            <a:fld id="{C8DA2B22-DD6B-46CA-A93F-FA5BD501CEA0}" type="slidenum">
              <a:rPr lang="en-US" smtClean="0"/>
              <a:t>20</a:t>
            </a:fld>
            <a:endParaRPr lang="en-US"/>
          </a:p>
        </p:txBody>
      </p:sp>
    </p:spTree>
    <p:extLst>
      <p:ext uri="{BB962C8B-B14F-4D97-AF65-F5344CB8AC3E}">
        <p14:creationId xmlns:p14="http://schemas.microsoft.com/office/powerpoint/2010/main" val="2723720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r-Latn-BA" dirty="0"/>
              <a:t>Check out</a:t>
            </a:r>
            <a:r>
              <a:rPr lang="sr-Latn-BA" baseline="0" dirty="0"/>
              <a:t> the documentation</a:t>
            </a:r>
          </a:p>
          <a:p>
            <a:pPr marL="628650" lvl="1" indent="-171450">
              <a:buFontTx/>
              <a:buChar char="-"/>
            </a:pPr>
            <a:r>
              <a:rPr lang="en-US" dirty="0"/>
              <a:t>https://docs.microsoft.com/en-us/aspnet/core/razor-components/components?view=aspnetcore-3.0</a:t>
            </a:r>
          </a:p>
        </p:txBody>
      </p:sp>
      <p:sp>
        <p:nvSpPr>
          <p:cNvPr id="4" name="Slide Number Placeholder 3"/>
          <p:cNvSpPr>
            <a:spLocks noGrp="1"/>
          </p:cNvSpPr>
          <p:nvPr>
            <p:ph type="sldNum" sz="quarter" idx="10"/>
          </p:nvPr>
        </p:nvSpPr>
        <p:spPr/>
        <p:txBody>
          <a:bodyPr/>
          <a:lstStyle/>
          <a:p>
            <a:fld id="{C8DA2B22-DD6B-46CA-A93F-FA5BD501CEA0}" type="slidenum">
              <a:rPr lang="en-US" smtClean="0"/>
              <a:t>23</a:t>
            </a:fld>
            <a:endParaRPr lang="en-US"/>
          </a:p>
        </p:txBody>
      </p:sp>
    </p:spTree>
    <p:extLst>
      <p:ext uri="{BB962C8B-B14F-4D97-AF65-F5344CB8AC3E}">
        <p14:creationId xmlns:p14="http://schemas.microsoft.com/office/powerpoint/2010/main" val="1609557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emf"/><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86766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3B393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solidFill>
                  <a:srgbClr val="FF6F61"/>
                </a:solidFill>
              </a:defRPr>
            </a:lvl1pPr>
          </a:lstStyle>
          <a:p>
            <a:r>
              <a:rPr lang="en-US" dirty="0"/>
              <a:t>Click to edit Master title style</a:t>
            </a:r>
          </a:p>
        </p:txBody>
      </p:sp>
      <p:sp>
        <p:nvSpPr>
          <p:cNvPr id="3" name="Text Placeholder 2"/>
          <p:cNvSpPr>
            <a:spLocks noGrp="1"/>
          </p:cNvSpPr>
          <p:nvPr>
            <p:ph type="body" idx="1"/>
          </p:nvPr>
        </p:nvSpPr>
        <p:spPr>
          <a:xfrm>
            <a:off x="848530" y="4680828"/>
            <a:ext cx="10726460" cy="523733"/>
          </a:xfrm>
        </p:spPr>
        <p:txBody>
          <a:bodyPr/>
          <a:lstStyle>
            <a:lvl1pPr marL="0" indent="0">
              <a:buNone/>
              <a:defRPr sz="2448">
                <a:solidFill>
                  <a:schemeClr val="bg1"/>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5914902-FAA9-4B12-9BF5-1189198A145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349CD-14C3-4F59-B8BD-3A810802E802}" type="slidenum">
              <a:rPr lang="en-US" smtClean="0"/>
              <a:t>‹#›</a:t>
            </a:fld>
            <a:endParaRPr lang="en-US"/>
          </a:p>
        </p:txBody>
      </p:sp>
    </p:spTree>
    <p:extLst>
      <p:ext uri="{BB962C8B-B14F-4D97-AF65-F5344CB8AC3E}">
        <p14:creationId xmlns:p14="http://schemas.microsoft.com/office/powerpoint/2010/main" val="12417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82738" y="6041341"/>
            <a:ext cx="2120581"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#VS19Launch</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B3939"/>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14902-FAA9-4B12-9BF5-1189198A1455}"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349CD-14C3-4F59-B8BD-3A810802E802}" type="slidenum">
              <a:rPr lang="en-US" smtClean="0"/>
              <a:t>‹#›</a:t>
            </a:fld>
            <a:endParaRPr lang="en-US"/>
          </a:p>
        </p:txBody>
      </p:sp>
    </p:spTree>
    <p:extLst>
      <p:ext uri="{BB962C8B-B14F-4D97-AF65-F5344CB8AC3E}">
        <p14:creationId xmlns:p14="http://schemas.microsoft.com/office/powerpoint/2010/main" val="3055476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6"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10" name="Rectangle 9"/>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89" r:id="rId12"/>
    <p:sldLayoutId id="2147484490" r:id="rId13"/>
    <p:sldLayoutId id="2147484491" r:id="rId14"/>
    <p:sldLayoutId id="2147484492" r:id="rId15"/>
    <p:sldLayoutId id="2147484493" r:id="rId16"/>
    <p:sldLayoutId id="2147484494" r:id="rId17"/>
    <p:sldLayoutId id="2147484515" r:id="rId18"/>
    <p:sldLayoutId id="2147484516" r:id="rId19"/>
    <p:sldLayoutId id="2147484517"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thingx.clou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tnet/core-setup/pull/5286" TargetMode="External"/><Relationship Id="rId7" Type="http://schemas.openxmlformats.org/officeDocument/2006/relationships/hyperlink" Target="https://github.com/dotnet/core/blob/master/Documentation/linux-setup.md" TargetMode="Externa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hyperlink" Target="https://devblogs.microsoft.com/dotnet/announcing-net-core-3-preview-4/#user-content-hardware-intrinsic-api-changes" TargetMode="External"/><Relationship Id="rId5" Type="http://schemas.openxmlformats.org/officeDocument/2006/relationships/hyperlink" Target="https://github.com/dotnet/announcements/issues/82" TargetMode="External"/><Relationship Id="rId4" Type="http://schemas.openxmlformats.org/officeDocument/2006/relationships/hyperlink" Target="https://devblogs.microsoft.com/dotnet/tiered-compilation-preview-in-net-core-2-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dotnet/iot/blob/master/samples/README.md" TargetMode="External"/><Relationship Id="rId3" Type="http://schemas.openxmlformats.org/officeDocument/2006/relationships/hyperlink" Target="https://github.com/dotnet/samples/tree/master/core/extensions/AppWithPlugin" TargetMode="External"/><Relationship Id="rId7" Type="http://schemas.openxmlformats.org/officeDocument/2006/relationships/hyperlink" Target="https://github.com/dotnet/iot/tree/master/samples/serialport-arduino"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hyperlink" Target="https://github.com/dotnet/samples/pull/668/files" TargetMode="External"/><Relationship Id="rId5" Type="http://schemas.openxmlformats.org/officeDocument/2006/relationships/hyperlink" Target="https://github.com/dotnet/samples/tree/master/core/extensions/ExcelDemo" TargetMode="External"/><Relationship Id="rId4" Type="http://schemas.openxmlformats.org/officeDocument/2006/relationships/hyperlink" Target="https://github.com/dotnet/samples/tree/master/core/tutorials/Unloading"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ef/core/what-is-new/ef-core-3.0/breaking-changes" TargetMode="Externa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csharp/tutorials/generate-consume-asynchronous-stream"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6.jpg"/><Relationship Id="rId4" Type="http://schemas.openxmlformats.org/officeDocument/2006/relationships/hyperlink" Target="https://devblogs.microsoft.com/dotnet/floating-point-parsing-and-formatting-improvements-in-net-core-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hyperlink" Target="https://devblogs.microsoft.com/dotnet/how-to-port-desktop-applications-to-net-core-3-0/"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dotnet/winforms-datavisualization" TargetMode="Externa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spnet/core/fundamentals/host/generic-host?view=aspnetcore-3.0"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api-authorization?view=aspnetcore-3.0"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hyperlink" Target="https://streamr.azurewebsites.net/" TargetMode="External"/><Relationship Id="rId2" Type="http://schemas.openxmlformats.org/officeDocument/2006/relationships/hyperlink" Target="https://docs.microsoft.com/en-us/aspnet/core/signalr/streaming?view=aspnetcore-3.0" TargetMode="Externa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grpc/grpc-dotnet/" TargetMode="Externa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powershell/powershell" TargetMode="Externa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hyperlink" Target="https://blazor.net/"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hyperlink" Target="https://devblogs.microsoft.com/aspnet/blazor-now-in-official-preview/"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ageofascent.com/2019/02/04/asp-net-core-saturating-10gbe-at-7-million-requests-per-second/" TargetMode="External"/><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hyperlink" Target="https://aka.ms/aspnet/benchmarks" TargetMode="External"/><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insights.stackoverflow.com/survey/2019#technology" TargetMode="Externa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insights.stackoverflow.com/survey/2019#most-loved-dreaded-and-wanted"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insights.stackoverflow.com/survey/2019#development-environments-and-tools" TargetMode="Externa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8" Type="http://schemas.openxmlformats.org/officeDocument/2006/relationships/hyperlink" Target="https://devblogs.microsoft.com/aspnet/aspnet-core-3-preview-2/" TargetMode="External"/><Relationship Id="rId13" Type="http://schemas.openxmlformats.org/officeDocument/2006/relationships/hyperlink" Target="https://devblogs.microsoft.com/dotnet/announcing-entity-framework-core-3-0-preview-4/" TargetMode="External"/><Relationship Id="rId3" Type="http://schemas.openxmlformats.org/officeDocument/2006/relationships/hyperlink" Target="https://devblogs.microsoft.com/dotnet/announcing-net-core-3-preview-1-and-open-sourcing-windows-desktop-frameworks/" TargetMode="External"/><Relationship Id="rId7" Type="http://schemas.openxmlformats.org/officeDocument/2006/relationships/hyperlink" Target="https://devblogs.microsoft.com/dotnet/announcing-net-core-3-0-preview-5/" TargetMode="External"/><Relationship Id="rId12" Type="http://schemas.openxmlformats.org/officeDocument/2006/relationships/hyperlink" Target="https://docs.microsoft.com/en-us/ef/core/what-is-new/ef-core-3.0/" TargetMode="External"/><Relationship Id="rId2" Type="http://schemas.openxmlformats.org/officeDocument/2006/relationships/hyperlink" Target="https://devblogs.microsoft.com/dotnet/announcing-net-standard-2-1/" TargetMode="External"/><Relationship Id="rId1" Type="http://schemas.openxmlformats.org/officeDocument/2006/relationships/slideLayout" Target="../slideLayouts/slideLayout20.xml"/><Relationship Id="rId6" Type="http://schemas.openxmlformats.org/officeDocument/2006/relationships/hyperlink" Target="https://devblogs.microsoft.com/dotnet/announcing-net-core-3-preview-4/" TargetMode="External"/><Relationship Id="rId11" Type="http://schemas.openxmlformats.org/officeDocument/2006/relationships/hyperlink" Target="https://devblogs.microsoft.com/aspnet/asp-net-core-updates-in-net-core-3-0-preview-5/" TargetMode="External"/><Relationship Id="rId5" Type="http://schemas.openxmlformats.org/officeDocument/2006/relationships/hyperlink" Target="https://devblogs.microsoft.com/dotnet/announcing-net-core-3-preview-3/" TargetMode="External"/><Relationship Id="rId10" Type="http://schemas.openxmlformats.org/officeDocument/2006/relationships/hyperlink" Target="https://devblogs.microsoft.com/aspnet/asp-net-core-updates-in-net-core-3-0-preview-4/" TargetMode="External"/><Relationship Id="rId4" Type="http://schemas.openxmlformats.org/officeDocument/2006/relationships/hyperlink" Target="https://devblogs.microsoft.com/dotnet/announcing-net-core-3-preview-2/" TargetMode="External"/><Relationship Id="rId9" Type="http://schemas.openxmlformats.org/officeDocument/2006/relationships/hyperlink" Target="https://devblogs.microsoft.com/aspnet/asp-net-core-updates-in-net-core-3-0-preview-3/" TargetMode="External"/><Relationship Id="rId14" Type="http://schemas.openxmlformats.org/officeDocument/2006/relationships/hyperlink" Target="https://live.asp.net/"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visualstudio.microsoft.com/vs/preview/" TargetMode="External"/><Relationship Id="rId2" Type="http://schemas.openxmlformats.org/officeDocument/2006/relationships/hyperlink" Target="https://dotnet.microsoft.com/download/dotnet-core/3.0" TargetMode="Externa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nithinmohantk" TargetMode="External"/><Relationship Id="rId2" Type="http://schemas.openxmlformats.org/officeDocument/2006/relationships/hyperlink" Target="https://www.thingx.cloud/"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devblogs.microsoft.com/dotnet/using-net-hardware-intrinsics-api-to-accelerate-machine-learning-scenarios/"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hyperlink" Target="https://blogs.msdn.microsoft.com/dotnet/2016/09/26/introducing-net-standard/" TargetMode="External"/><Relationship Id="rId5" Type="http://schemas.openxmlformats.org/officeDocument/2006/relationships/image" Target="../media/image13.png"/><Relationship Id="rId4" Type="http://schemas.openxmlformats.org/officeDocument/2006/relationships/hyperlink" Target="https://fiigii.com/2019/03/03/Hardware-intrinsic-in-NET-Core-3-0-Introdu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blogs.microsoft.com/dotnet/announcing-f-4-6-preview/" TargetMode="Externa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otnet/announcements/issues/90" TargetMode="External"/><Relationship Id="rId2" Type="http://schemas.openxmlformats.org/officeDocument/2006/relationships/hyperlink" Target="https://github.com/dotnet/corefx/blob/master/src/System.Text.Json/docs/SerializerProgrammingModel.md" TargetMode="External"/><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hyperlink" Target="https://github.com/dotnet/corefx/blob/master/src/System.Text.Json/roadmap/README.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evblogs.microsoft.com/dotnet/announcing-net-core-3-preview-4/#user-content-http2-support" TargetMode="External"/><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new in </a:t>
            </a:r>
            <a:br>
              <a:rPr lang="en-US" dirty="0"/>
            </a:br>
            <a:r>
              <a:rPr lang="en-US" dirty="0"/>
              <a:t>.NET Core 3.0 / C# 8.0</a:t>
            </a:r>
          </a:p>
        </p:txBody>
      </p:sp>
      <p:sp>
        <p:nvSpPr>
          <p:cNvPr id="5" name="Text Placeholder 4"/>
          <p:cNvSpPr>
            <a:spLocks noGrp="1"/>
          </p:cNvSpPr>
          <p:nvPr>
            <p:ph type="body" sz="quarter" idx="12"/>
          </p:nvPr>
        </p:nvSpPr>
        <p:spPr>
          <a:xfrm>
            <a:off x="274701" y="3955786"/>
            <a:ext cx="7315137" cy="2056076"/>
          </a:xfrm>
        </p:spPr>
        <p:txBody>
          <a:bodyPr/>
          <a:lstStyle/>
          <a:p>
            <a:r>
              <a:rPr lang="en-US" dirty="0"/>
              <a:t>Nithin Mohan</a:t>
            </a:r>
          </a:p>
          <a:p>
            <a:r>
              <a:rPr lang="en-US" sz="2800" dirty="0">
                <a:solidFill>
                  <a:schemeClr val="bg2">
                    <a:lumMod val="40000"/>
                    <a:lumOff val="60000"/>
                  </a:schemeClr>
                </a:solidFill>
                <a:latin typeface="Consolas" panose="020B0609020204030204" pitchFamily="49" charset="0"/>
              </a:rPr>
              <a:t>@nithinmohantk</a:t>
            </a:r>
          </a:p>
          <a:p>
            <a:r>
              <a:rPr lang="en-US" sz="2800" dirty="0">
                <a:solidFill>
                  <a:schemeClr val="bg2">
                    <a:lumMod val="40000"/>
                    <a:lumOff val="60000"/>
                  </a:schemeClr>
                </a:solidFill>
                <a:latin typeface="Consolas" panose="020B0609020204030204" pitchFamily="49" charset="0"/>
                <a:hlinkClick r:id="rId3"/>
              </a:rPr>
              <a:t>www.thingx.cloud</a:t>
            </a:r>
            <a:endParaRPr lang="en-US" sz="2800" dirty="0">
              <a:solidFill>
                <a:schemeClr val="bg2">
                  <a:lumMod val="40000"/>
                  <a:lumOff val="60000"/>
                </a:schemeClr>
              </a:solidFill>
              <a:latin typeface="Consolas" panose="020B0609020204030204" pitchFamily="49" charset="0"/>
            </a:endParaRPr>
          </a:p>
          <a:p>
            <a:pPr marL="342900" indent="-342900">
              <a:buFont typeface="Arial" panose="020B0604020202020204" pitchFamily="34" charset="0"/>
              <a:buChar char="•"/>
            </a:pPr>
            <a:r>
              <a:rPr lang="en-US" sz="1800" dirty="0">
                <a:solidFill>
                  <a:schemeClr val="tx1"/>
                </a:solidFill>
                <a:latin typeface="Consolas" panose="020B0609020204030204" pitchFamily="49" charset="0"/>
              </a:rPr>
              <a:t>Addict! - .NET Foundation Member </a:t>
            </a:r>
          </a:p>
          <a:p>
            <a:pPr marL="342900" indent="-342900">
              <a:buFont typeface="Arial" panose="020B0604020202020204" pitchFamily="34" charset="0"/>
              <a:buChar char="•"/>
            </a:pPr>
            <a:r>
              <a:rPr lang="en-US" sz="1800" dirty="0">
                <a:solidFill>
                  <a:schemeClr val="tx1"/>
                </a:solidFill>
                <a:latin typeface="Consolas" panose="020B0609020204030204" pitchFamily="49" charset="0"/>
              </a:rPr>
              <a:t>LKMUG.org – Founder / Community Lead </a:t>
            </a:r>
          </a:p>
        </p:txBody>
      </p:sp>
      <p:sp>
        <p:nvSpPr>
          <p:cNvPr id="6" name="Text Placeholder 5"/>
          <p:cNvSpPr>
            <a:spLocks noGrp="1"/>
          </p:cNvSpPr>
          <p:nvPr>
            <p:ph type="body" sz="quarter" idx="15"/>
          </p:nvPr>
        </p:nvSpPr>
        <p:spPr/>
        <p:txBody>
          <a:bodyPr/>
          <a:lstStyle/>
          <a:p>
            <a:r>
              <a:rPr lang="en-US" dirty="0"/>
              <a:t>CS80</a:t>
            </a:r>
          </a:p>
        </p:txBody>
      </p:sp>
      <p:sp>
        <p:nvSpPr>
          <p:cNvPr id="2" name="TextBox 1">
            <a:extLst>
              <a:ext uri="{FF2B5EF4-FFF2-40B4-BE49-F238E27FC236}">
                <a16:creationId xmlns:a16="http://schemas.microsoft.com/office/drawing/2014/main" id="{4512C2AD-B67F-4B14-ACD7-367F129AD4CD}"/>
              </a:ext>
            </a:extLst>
          </p:cNvPr>
          <p:cNvSpPr txBox="1"/>
          <p:nvPr/>
        </p:nvSpPr>
        <p:spPr>
          <a:xfrm>
            <a:off x="274701" y="1439862"/>
            <a:ext cx="419093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The future of .NET and C#:</a:t>
            </a:r>
          </a:p>
        </p:txBody>
      </p:sp>
      <p:pic>
        <p:nvPicPr>
          <p:cNvPr id="7" name="Picture 6">
            <a:extLst>
              <a:ext uri="{FF2B5EF4-FFF2-40B4-BE49-F238E27FC236}">
                <a16:creationId xmlns:a16="http://schemas.microsoft.com/office/drawing/2014/main" id="{CA580EA7-D787-4E24-B847-20E951DC8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2837" y="234504"/>
            <a:ext cx="1843676" cy="1950283"/>
          </a:xfrm>
          <a:prstGeom prst="rect">
            <a:avLst/>
          </a:prstGeom>
        </p:spPr>
      </p:pic>
      <p:pic>
        <p:nvPicPr>
          <p:cNvPr id="2052" name="Picture 4" descr="Image result for .net foundation">
            <a:extLst>
              <a:ext uri="{FF2B5EF4-FFF2-40B4-BE49-F238E27FC236}">
                <a16:creationId xmlns:a16="http://schemas.microsoft.com/office/drawing/2014/main" id="{F989F9C5-B1ED-47CC-8161-E6137FA69C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7512" y="338849"/>
            <a:ext cx="1653938" cy="165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tools</a:t>
            </a:r>
            <a:endParaRPr lang="sr-Latn-BA" dirty="0"/>
          </a:p>
        </p:txBody>
      </p:sp>
      <p:sp>
        <p:nvSpPr>
          <p:cNvPr id="3" name="Content Placeholder 2"/>
          <p:cNvSpPr>
            <a:spLocks noGrp="1"/>
          </p:cNvSpPr>
          <p:nvPr>
            <p:ph idx="1"/>
          </p:nvPr>
        </p:nvSpPr>
        <p:spPr/>
        <p:txBody>
          <a:bodyPr>
            <a:normAutofit fontScale="92500" lnSpcReduction="10000"/>
          </a:bodyPr>
          <a:lstStyle/>
          <a:p>
            <a:r>
              <a:rPr lang="en-US" dirty="0"/>
              <a:t>Local dotnet tools</a:t>
            </a:r>
          </a:p>
          <a:p>
            <a:pPr lvl="1"/>
            <a:r>
              <a:rPr lang="en-US" dirty="0"/>
              <a:t>dotnet-</a:t>
            </a:r>
            <a:r>
              <a:rPr lang="en-US" dirty="0" err="1"/>
              <a:t>tools.json</a:t>
            </a:r>
            <a:endParaRPr lang="en-US" dirty="0"/>
          </a:p>
          <a:p>
            <a:pPr lvl="1"/>
            <a:r>
              <a:rPr lang="en-US" dirty="0"/>
              <a:t>dotnet new tool-manifest</a:t>
            </a:r>
          </a:p>
          <a:p>
            <a:pPr lvl="1"/>
            <a:r>
              <a:rPr lang="en-US" dirty="0"/>
              <a:t>dotnet tool list (-g)</a:t>
            </a:r>
          </a:p>
          <a:p>
            <a:pPr lvl="1"/>
            <a:r>
              <a:rPr lang="en-US" dirty="0"/>
              <a:t>dotnet tool restore / run / install / uninstall</a:t>
            </a:r>
          </a:p>
          <a:p>
            <a:r>
              <a:rPr lang="sr-Latn-BA" dirty="0"/>
              <a:t>d</a:t>
            </a:r>
            <a:r>
              <a:rPr lang="en-US" dirty="0" err="1"/>
              <a:t>otnet</a:t>
            </a:r>
            <a:r>
              <a:rPr lang="en-US" dirty="0"/>
              <a:t> build copies dependencies by default</a:t>
            </a:r>
          </a:p>
          <a:p>
            <a:pPr lvl="1"/>
            <a:r>
              <a:rPr lang="en-US" dirty="0"/>
              <a:t>no need for dotnet publish</a:t>
            </a:r>
            <a:endParaRPr lang="sr-Latn-BA" dirty="0"/>
          </a:p>
          <a:p>
            <a:r>
              <a:rPr lang="sr-Latn-BA" dirty="0"/>
              <a:t>dotnet publish for single-file exe [</a:t>
            </a:r>
            <a:r>
              <a:rPr lang="sr-Latn-BA" dirty="0">
                <a:hlinkClick r:id="rId3"/>
              </a:rPr>
              <a:t>more info</a:t>
            </a:r>
            <a:r>
              <a:rPr lang="sr-Latn-BA" dirty="0"/>
              <a:t>]</a:t>
            </a:r>
            <a:endParaRPr lang="en-US" dirty="0"/>
          </a:p>
          <a:p>
            <a:pPr lvl="2"/>
            <a:r>
              <a:rPr lang="en-US" i="1" dirty="0">
                <a:highlight>
                  <a:srgbClr val="FFFF00"/>
                </a:highlight>
              </a:rPr>
              <a:t>dotnet publish -r win10-x64 /</a:t>
            </a:r>
            <a:r>
              <a:rPr lang="en-US" i="1" dirty="0" err="1">
                <a:highlight>
                  <a:srgbClr val="FFFF00"/>
                </a:highlight>
              </a:rPr>
              <a:t>p:PublishSingleFile</a:t>
            </a:r>
            <a:r>
              <a:rPr lang="en-US" i="1" dirty="0">
                <a:highlight>
                  <a:srgbClr val="FFFF00"/>
                </a:highlight>
              </a:rPr>
              <a:t>=true</a:t>
            </a:r>
          </a:p>
          <a:p>
            <a:r>
              <a:rPr lang="en-US" dirty="0">
                <a:hlinkClick r:id="rId4"/>
              </a:rPr>
              <a:t>Tiered compilation</a:t>
            </a:r>
            <a:r>
              <a:rPr lang="en-US" dirty="0"/>
              <a:t> on by default</a:t>
            </a:r>
          </a:p>
          <a:p>
            <a:r>
              <a:rPr lang="en-US" dirty="0"/>
              <a:t>ARM64 for Linux</a:t>
            </a:r>
            <a:r>
              <a:rPr lang="sr-Latn-BA" dirty="0"/>
              <a:t> [</a:t>
            </a:r>
            <a:r>
              <a:rPr lang="sr-Latn-BA" dirty="0">
                <a:hlinkClick r:id="rId5"/>
              </a:rPr>
              <a:t>status</a:t>
            </a:r>
            <a:r>
              <a:rPr lang="sr-Latn-BA" dirty="0"/>
              <a:t>] </a:t>
            </a:r>
            <a:r>
              <a:rPr lang="sr-Latn-BA" dirty="0">
                <a:hlinkClick r:id="rId6"/>
              </a:rPr>
              <a:t>???</a:t>
            </a:r>
            <a:endParaRPr lang="en-US" dirty="0"/>
          </a:p>
          <a:p>
            <a:r>
              <a:rPr lang="en-US" dirty="0"/>
              <a:t>Install on Linux with Snap</a:t>
            </a:r>
            <a:r>
              <a:rPr lang="sr-Latn-BA" dirty="0"/>
              <a:t> [</a:t>
            </a:r>
            <a:r>
              <a:rPr lang="sr-Latn-BA" dirty="0">
                <a:hlinkClick r:id="rId7"/>
              </a:rPr>
              <a:t>setup</a:t>
            </a:r>
            <a:r>
              <a:rPr lang="sr-Latn-BA" dirty="0"/>
              <a:t>]</a:t>
            </a:r>
            <a:endParaRPr lang="en-US" dirty="0"/>
          </a:p>
        </p:txBody>
      </p:sp>
    </p:spTree>
    <p:extLst>
      <p:ext uri="{BB962C8B-B14F-4D97-AF65-F5344CB8AC3E}">
        <p14:creationId xmlns:p14="http://schemas.microsoft.com/office/powerpoint/2010/main" val="19337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other</a:t>
            </a:r>
          </a:p>
        </p:txBody>
      </p:sp>
      <p:sp>
        <p:nvSpPr>
          <p:cNvPr id="3" name="Content Placeholder 2"/>
          <p:cNvSpPr>
            <a:spLocks noGrp="1"/>
          </p:cNvSpPr>
          <p:nvPr>
            <p:ph idx="1"/>
          </p:nvPr>
        </p:nvSpPr>
        <p:spPr/>
        <p:txBody>
          <a:bodyPr>
            <a:normAutofit fontScale="92500" lnSpcReduction="10000"/>
          </a:bodyPr>
          <a:lstStyle/>
          <a:p>
            <a:r>
              <a:rPr lang="en-US" dirty="0" err="1"/>
              <a:t>AssemblyDependencyResolver</a:t>
            </a:r>
            <a:r>
              <a:rPr lang="en-US" dirty="0"/>
              <a:t> [</a:t>
            </a:r>
            <a:r>
              <a:rPr lang="en-US" dirty="0">
                <a:hlinkClick r:id="rId3"/>
              </a:rPr>
              <a:t>samples</a:t>
            </a:r>
            <a:r>
              <a:rPr lang="en-US" dirty="0"/>
              <a:t>]</a:t>
            </a:r>
          </a:p>
          <a:p>
            <a:r>
              <a:rPr lang="en-US" dirty="0"/>
              <a:t>Assembly </a:t>
            </a:r>
            <a:r>
              <a:rPr lang="en-US" dirty="0" err="1"/>
              <a:t>Unloadability</a:t>
            </a:r>
            <a:r>
              <a:rPr lang="sr-Latn-BA" dirty="0"/>
              <a:t> [</a:t>
            </a:r>
            <a:r>
              <a:rPr lang="sr-Latn-BA" dirty="0">
                <a:hlinkClick r:id="rId4"/>
              </a:rPr>
              <a:t>samples</a:t>
            </a:r>
            <a:r>
              <a:rPr lang="sr-Latn-BA" dirty="0"/>
              <a:t>]</a:t>
            </a:r>
            <a:endParaRPr lang="en-US" dirty="0"/>
          </a:p>
          <a:p>
            <a:r>
              <a:rPr lang="sr-Latn-BA" dirty="0"/>
              <a:t>Windows Native Interop [</a:t>
            </a:r>
            <a:r>
              <a:rPr lang="sr-Latn-BA" dirty="0">
                <a:hlinkClick r:id="rId5"/>
              </a:rPr>
              <a:t>samples</a:t>
            </a:r>
            <a:r>
              <a:rPr lang="sr-Latn-BA" dirty="0"/>
              <a:t>]</a:t>
            </a:r>
            <a:endParaRPr lang="en-US" dirty="0"/>
          </a:p>
          <a:p>
            <a:r>
              <a:rPr lang="en-US" dirty="0" err="1"/>
              <a:t>DLLMap</a:t>
            </a:r>
            <a:r>
              <a:rPr lang="en-US" dirty="0"/>
              <a:t> and Native image resolver events [</a:t>
            </a:r>
            <a:r>
              <a:rPr lang="en-US" dirty="0">
                <a:hlinkClick r:id="rId6"/>
              </a:rPr>
              <a:t>samples</a:t>
            </a:r>
            <a:r>
              <a:rPr lang="en-US" dirty="0"/>
              <a:t>]</a:t>
            </a:r>
          </a:p>
          <a:p>
            <a:r>
              <a:rPr lang="en-US" dirty="0"/>
              <a:t>Serial Port APIs supported on Linux</a:t>
            </a:r>
            <a:r>
              <a:rPr lang="sr-Latn-BA" dirty="0"/>
              <a:t> [</a:t>
            </a:r>
            <a:r>
              <a:rPr lang="sr-Latn-BA" dirty="0">
                <a:hlinkClick r:id="rId7"/>
              </a:rPr>
              <a:t>samples</a:t>
            </a:r>
            <a:r>
              <a:rPr lang="sr-Latn-BA" dirty="0"/>
              <a:t>]</a:t>
            </a:r>
            <a:endParaRPr lang="en-US" dirty="0"/>
          </a:p>
          <a:p>
            <a:r>
              <a:rPr lang="en-US" dirty="0" err="1"/>
              <a:t>System.Devices.Gpio</a:t>
            </a:r>
            <a:r>
              <a:rPr lang="en-US" dirty="0"/>
              <a:t> - for </a:t>
            </a:r>
            <a:r>
              <a:rPr lang="en-US" dirty="0" err="1"/>
              <a:t>IoT</a:t>
            </a:r>
            <a:r>
              <a:rPr lang="en-US" dirty="0"/>
              <a:t> ports</a:t>
            </a:r>
            <a:r>
              <a:rPr lang="sr-Latn-BA" dirty="0"/>
              <a:t> [</a:t>
            </a:r>
            <a:r>
              <a:rPr lang="sr-Latn-BA" dirty="0">
                <a:hlinkClick r:id="rId8"/>
              </a:rPr>
              <a:t>samples</a:t>
            </a:r>
            <a:r>
              <a:rPr lang="sr-Latn-BA" dirty="0"/>
              <a:t>]</a:t>
            </a:r>
            <a:endParaRPr lang="en-US" dirty="0"/>
          </a:p>
          <a:p>
            <a:r>
              <a:rPr lang="en-US" dirty="0"/>
              <a:t>TLS 1.3 &amp; OpenSSL 1.1.1 on Linux</a:t>
            </a:r>
          </a:p>
          <a:p>
            <a:r>
              <a:rPr lang="en-US" dirty="0"/>
              <a:t>Cryptography</a:t>
            </a:r>
          </a:p>
          <a:p>
            <a:pPr lvl="1"/>
            <a:r>
              <a:rPr lang="en-US" dirty="0"/>
              <a:t>AES-GCM &amp; AES-CCM</a:t>
            </a:r>
            <a:r>
              <a:rPr lang="sr-Latn-BA" dirty="0"/>
              <a:t> algorithms</a:t>
            </a:r>
            <a:endParaRPr lang="en-US" dirty="0"/>
          </a:p>
          <a:p>
            <a:pPr lvl="1"/>
            <a:r>
              <a:rPr lang="en-US" dirty="0"/>
              <a:t>Cryptographic key import / export</a:t>
            </a:r>
          </a:p>
        </p:txBody>
      </p:sp>
    </p:spTree>
    <p:extLst>
      <p:ext uri="{BB962C8B-B14F-4D97-AF65-F5344CB8AC3E}">
        <p14:creationId xmlns:p14="http://schemas.microsoft.com/office/powerpoint/2010/main" val="346670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a:t>
            </a:r>
          </a:p>
        </p:txBody>
      </p:sp>
      <p:sp>
        <p:nvSpPr>
          <p:cNvPr id="3" name="Content Placeholder 2"/>
          <p:cNvSpPr>
            <a:spLocks noGrp="1"/>
          </p:cNvSpPr>
          <p:nvPr>
            <p:ph idx="1"/>
          </p:nvPr>
        </p:nvSpPr>
        <p:spPr/>
        <p:txBody>
          <a:bodyPr>
            <a:normAutofit fontScale="92500" lnSpcReduction="20000"/>
          </a:bodyPr>
          <a:lstStyle/>
          <a:p>
            <a:r>
              <a:rPr lang="en-US" dirty="0"/>
              <a:t>EF 6.3 ported to .NET Core</a:t>
            </a:r>
          </a:p>
          <a:p>
            <a:r>
              <a:rPr lang="en-US" dirty="0"/>
              <a:t>Lots of </a:t>
            </a:r>
            <a:r>
              <a:rPr lang="en-US" dirty="0">
                <a:hlinkClick r:id="rId2"/>
              </a:rPr>
              <a:t>breaking changes</a:t>
            </a:r>
            <a:endParaRPr lang="en-US" dirty="0"/>
          </a:p>
          <a:p>
            <a:r>
              <a:rPr lang="en-US" dirty="0"/>
              <a:t>Cosmos DB support</a:t>
            </a:r>
          </a:p>
          <a:p>
            <a:r>
              <a:rPr lang="en-US" dirty="0"/>
              <a:t>LINQ improvements</a:t>
            </a:r>
          </a:p>
          <a:p>
            <a:r>
              <a:rPr lang="en-US" dirty="0"/>
              <a:t>C# 8 support </a:t>
            </a:r>
          </a:p>
          <a:p>
            <a:pPr lvl="1"/>
            <a:r>
              <a:rPr lang="en-US" dirty="0"/>
              <a:t>like </a:t>
            </a:r>
            <a:r>
              <a:rPr lang="en-US" dirty="0" err="1"/>
              <a:t>async</a:t>
            </a:r>
            <a:r>
              <a:rPr lang="en-US" dirty="0"/>
              <a:t> streams and </a:t>
            </a:r>
            <a:r>
              <a:rPr lang="en-US" dirty="0" err="1"/>
              <a:t>nullable</a:t>
            </a:r>
            <a:r>
              <a:rPr lang="en-US" dirty="0"/>
              <a:t> reference types</a:t>
            </a:r>
          </a:p>
          <a:p>
            <a:r>
              <a:rPr lang="en-US" dirty="0"/>
              <a:t>Database views reverse engineering</a:t>
            </a:r>
            <a:endParaRPr lang="sr-Latn-BA" dirty="0"/>
          </a:p>
          <a:p>
            <a:pPr lvl="1"/>
            <a:r>
              <a:rPr lang="en-US" dirty="0"/>
              <a:t>using </a:t>
            </a:r>
            <a:r>
              <a:rPr lang="en-US" strike="sngStrike" dirty="0"/>
              <a:t>Query types</a:t>
            </a:r>
            <a:r>
              <a:rPr lang="sr-Latn-BA" dirty="0"/>
              <a:t> Entities without keys</a:t>
            </a:r>
            <a:endParaRPr lang="en-US" dirty="0"/>
          </a:p>
          <a:p>
            <a:r>
              <a:rPr lang="en-US" dirty="0"/>
              <a:t>Property bag entities</a:t>
            </a:r>
            <a:endParaRPr lang="sr-Latn-BA" dirty="0"/>
          </a:p>
          <a:p>
            <a:r>
              <a:rPr lang="en-US" dirty="0"/>
              <a:t>EF Core no longer part of ASP.NET Core shared framework</a:t>
            </a:r>
            <a:endParaRPr lang="sr-Latn-BA" dirty="0"/>
          </a:p>
          <a:p>
            <a:r>
              <a:rPr lang="sr-Latn-BA" dirty="0"/>
              <a:t>Targets .NET Standard 2.1</a:t>
            </a:r>
            <a:endParaRPr lang="en-US" dirty="0"/>
          </a:p>
          <a:p>
            <a:endParaRPr lang="en-US" dirty="0"/>
          </a:p>
        </p:txBody>
      </p:sp>
    </p:spTree>
    <p:extLst>
      <p:ext uri="{BB962C8B-B14F-4D97-AF65-F5344CB8AC3E}">
        <p14:creationId xmlns:p14="http://schemas.microsoft.com/office/powerpoint/2010/main" val="51368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 8.0</a:t>
            </a:r>
          </a:p>
        </p:txBody>
      </p:sp>
      <p:sp>
        <p:nvSpPr>
          <p:cNvPr id="5" name="Text Placeholder 4"/>
          <p:cNvSpPr>
            <a:spLocks noGrp="1"/>
          </p:cNvSpPr>
          <p:nvPr>
            <p:ph type="body" idx="1"/>
          </p:nvPr>
        </p:nvSpPr>
        <p:spPr/>
        <p:txBody>
          <a:bodyPr/>
          <a:lstStyle/>
          <a:p>
            <a:r>
              <a:rPr lang="en-US" dirty="0"/>
              <a:t>What’s new in Csharp</a:t>
            </a:r>
          </a:p>
        </p:txBody>
      </p:sp>
    </p:spTree>
    <p:extLst>
      <p:ext uri="{BB962C8B-B14F-4D97-AF65-F5344CB8AC3E}">
        <p14:creationId xmlns:p14="http://schemas.microsoft.com/office/powerpoint/2010/main" val="78483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8</a:t>
            </a:r>
          </a:p>
        </p:txBody>
      </p:sp>
      <p:sp>
        <p:nvSpPr>
          <p:cNvPr id="3" name="Content Placeholder 2"/>
          <p:cNvSpPr>
            <a:spLocks noGrp="1"/>
          </p:cNvSpPr>
          <p:nvPr>
            <p:ph idx="1"/>
          </p:nvPr>
        </p:nvSpPr>
        <p:spPr>
          <a:xfrm>
            <a:off x="274640" y="1212851"/>
            <a:ext cx="11887198" cy="5312223"/>
          </a:xfrm>
        </p:spPr>
        <p:txBody>
          <a:bodyPr/>
          <a:lstStyle/>
          <a:p>
            <a:r>
              <a:rPr lang="en-US" dirty="0"/>
              <a:t>Index and Range</a:t>
            </a:r>
          </a:p>
          <a:p>
            <a:r>
              <a:rPr lang="en-US" dirty="0" err="1"/>
              <a:t>Async</a:t>
            </a:r>
            <a:r>
              <a:rPr lang="en-US" dirty="0"/>
              <a:t> streams [</a:t>
            </a:r>
            <a:r>
              <a:rPr lang="en-US" dirty="0">
                <a:hlinkClick r:id="rId3"/>
              </a:rPr>
              <a:t>tutorial</a:t>
            </a:r>
            <a:r>
              <a:rPr lang="en-US" dirty="0"/>
              <a:t>]</a:t>
            </a:r>
          </a:p>
          <a:p>
            <a:r>
              <a:rPr lang="en-US" dirty="0"/>
              <a:t>Using declarations</a:t>
            </a:r>
          </a:p>
          <a:p>
            <a:pPr lvl="1"/>
            <a:r>
              <a:rPr lang="en-US" dirty="0"/>
              <a:t>using </a:t>
            </a:r>
            <a:r>
              <a:rPr lang="en-US" dirty="0" err="1"/>
              <a:t>var</a:t>
            </a:r>
            <a:r>
              <a:rPr lang="en-US" dirty="0"/>
              <a:t> reader = </a:t>
            </a:r>
            <a:r>
              <a:rPr lang="en-US" dirty="0" err="1"/>
              <a:t>file.OpenText</a:t>
            </a:r>
            <a:r>
              <a:rPr lang="en-US" dirty="0"/>
              <a:t>();</a:t>
            </a:r>
          </a:p>
          <a:p>
            <a:r>
              <a:rPr lang="en-US" dirty="0"/>
              <a:t>Switch expressions</a:t>
            </a:r>
          </a:p>
          <a:p>
            <a:r>
              <a:rPr lang="en-US" dirty="0"/>
              <a:t>Default implementation for interface members</a:t>
            </a:r>
          </a:p>
          <a:p>
            <a:r>
              <a:rPr lang="en-US" dirty="0"/>
              <a:t>IEEE 754-2008 floating point API improvements [</a:t>
            </a:r>
            <a:r>
              <a:rPr lang="en-US" dirty="0">
                <a:hlinkClick r:id="rId4"/>
              </a:rPr>
              <a:t>introduction</a:t>
            </a:r>
            <a:r>
              <a:rPr lang="en-US" dirty="0"/>
              <a:t>]</a:t>
            </a:r>
          </a:p>
          <a:p>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7426" y="85500"/>
            <a:ext cx="3798167" cy="3798167"/>
          </a:xfrm>
          <a:prstGeom prst="rect">
            <a:avLst/>
          </a:prstGeom>
        </p:spPr>
      </p:pic>
    </p:spTree>
    <p:extLst>
      <p:ext uri="{BB962C8B-B14F-4D97-AF65-F5344CB8AC3E}">
        <p14:creationId xmlns:p14="http://schemas.microsoft.com/office/powerpoint/2010/main" val="106431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9" y="295274"/>
            <a:ext cx="12039598" cy="917575"/>
          </a:xfrm>
        </p:spPr>
        <p:txBody>
          <a:bodyPr/>
          <a:lstStyle/>
          <a:p>
            <a:r>
              <a:rPr lang="en-US" dirty="0"/>
              <a:t>C# 8.0: </a:t>
            </a:r>
            <a:r>
              <a:rPr lang="en-US" b="1" dirty="0"/>
              <a:t>Default interface members</a:t>
            </a:r>
            <a:br>
              <a:rPr lang="en-US" b="1" dirty="0"/>
            </a:br>
            <a:br>
              <a:rPr lang="en-US" dirty="0"/>
            </a:br>
            <a:endParaRPr lang="en-US" dirty="0"/>
          </a:p>
        </p:txBody>
      </p:sp>
      <p:sp>
        <p:nvSpPr>
          <p:cNvPr id="5" name="Text Placeholder 2"/>
          <p:cNvSpPr>
            <a:spLocks noGrp="1"/>
          </p:cNvSpPr>
          <p:nvPr>
            <p:ph type="body" sz="quarter" idx="10"/>
          </p:nvPr>
        </p:nvSpPr>
        <p:spPr>
          <a:xfrm>
            <a:off x="655638" y="1748118"/>
            <a:ext cx="11505358" cy="4720944"/>
          </a:xfrm>
        </p:spPr>
        <p:txBody>
          <a:bodyPr>
            <a:noAutofit/>
          </a:bodyPr>
          <a:lstStyle/>
          <a:p>
            <a:r>
              <a:rPr lang="en-US" sz="1400" dirty="0">
                <a:highlight>
                  <a:srgbClr val="FFFFFF"/>
                </a:highlight>
              </a:rPr>
              <a:t>public interface IConferenceSpeaker</a:t>
            </a:r>
          </a:p>
          <a:p>
            <a:r>
              <a:rPr lang="en-US" sz="1400" dirty="0">
                <a:highlight>
                  <a:srgbClr val="FFFFFF"/>
                </a:highlight>
              </a:rPr>
              <a:t>    {</a:t>
            </a:r>
          </a:p>
          <a:p>
            <a:r>
              <a:rPr lang="en-US" sz="1400" dirty="0">
                <a:highlight>
                  <a:srgbClr val="FFFFFF"/>
                </a:highlight>
              </a:rPr>
              <a:t>        void Speak();</a:t>
            </a:r>
          </a:p>
          <a:p>
            <a:endParaRPr lang="en-US" sz="1400" dirty="0">
              <a:highlight>
                <a:srgbClr val="FFFFFF"/>
              </a:highlight>
            </a:endParaRPr>
          </a:p>
          <a:p>
            <a:r>
              <a:rPr lang="en-US" sz="1400" dirty="0">
                <a:highlight>
                  <a:srgbClr val="FFFF00"/>
                </a:highlight>
              </a:rPr>
              <a:t>        </a:t>
            </a:r>
            <a:r>
              <a:rPr lang="en-US" sz="1400" dirty="0">
                <a:solidFill>
                  <a:schemeClr val="tx2"/>
                </a:solidFill>
                <a:highlight>
                  <a:srgbClr val="FFFF00"/>
                </a:highlight>
              </a:rPr>
              <a:t>public string </a:t>
            </a:r>
            <a:r>
              <a:rPr lang="en-US" sz="1400" dirty="0">
                <a:highlight>
                  <a:srgbClr val="FFFF00"/>
                </a:highlight>
              </a:rPr>
              <a:t>GetSpeakerName()</a:t>
            </a:r>
          </a:p>
          <a:p>
            <a:r>
              <a:rPr lang="en-US" sz="1400" dirty="0">
                <a:highlight>
                  <a:srgbClr val="FFFFFF"/>
                </a:highlight>
              </a:rPr>
              <a:t>        {</a:t>
            </a:r>
          </a:p>
          <a:p>
            <a:r>
              <a:rPr lang="en-US" sz="1400" dirty="0">
                <a:highlight>
                  <a:srgbClr val="FFFFFF"/>
                </a:highlight>
              </a:rPr>
              <a:t>           return "John Doe";</a:t>
            </a:r>
          </a:p>
          <a:p>
            <a:r>
              <a:rPr lang="en-US" sz="1400" dirty="0">
                <a:highlight>
                  <a:srgbClr val="FFFFFF"/>
                </a:highlight>
              </a:rPr>
              <a:t>        }</a:t>
            </a:r>
          </a:p>
          <a:p>
            <a:r>
              <a:rPr lang="en-US" sz="1400" dirty="0">
                <a:highlight>
                  <a:srgbClr val="FFFFFF"/>
                </a:highlight>
              </a:rPr>
              <a:t>    }</a:t>
            </a:r>
          </a:p>
          <a:p>
            <a:endParaRPr lang="en-US" sz="1400" dirty="0">
              <a:highlight>
                <a:srgbClr val="FFFFFF"/>
              </a:highlight>
            </a:endParaRPr>
          </a:p>
          <a:p>
            <a:r>
              <a:rPr lang="en-US" sz="1400" dirty="0">
                <a:highlight>
                  <a:srgbClr val="FFFFFF"/>
                </a:highlight>
              </a:rPr>
              <a:t>    public class ConferenceSpeaker : IConferenceSpeaker</a:t>
            </a:r>
          </a:p>
          <a:p>
            <a:r>
              <a:rPr lang="en-US" sz="1400" dirty="0">
                <a:highlight>
                  <a:srgbClr val="FFFFFF"/>
                </a:highlight>
              </a:rPr>
              <a:t>    {</a:t>
            </a:r>
          </a:p>
          <a:p>
            <a:r>
              <a:rPr lang="en-US" sz="1400" dirty="0">
                <a:highlight>
                  <a:srgbClr val="FFFFFF"/>
                </a:highlight>
              </a:rPr>
              <a:t>        public void Speak()</a:t>
            </a:r>
          </a:p>
          <a:p>
            <a:r>
              <a:rPr lang="en-US" sz="1400" dirty="0">
                <a:highlight>
                  <a:srgbClr val="FFFFFF"/>
                </a:highlight>
              </a:rPr>
              <a:t>        {</a:t>
            </a:r>
          </a:p>
          <a:p>
            <a:r>
              <a:rPr lang="en-US" sz="1400" dirty="0">
                <a:highlight>
                  <a:srgbClr val="FFFFFF"/>
                </a:highlight>
              </a:rPr>
              <a:t>            </a:t>
            </a:r>
            <a:r>
              <a:rPr lang="en-US" sz="1400" dirty="0" err="1">
                <a:highlight>
                  <a:srgbClr val="FFFFFF"/>
                </a:highlight>
              </a:rPr>
              <a:t>Console.WriteLine</a:t>
            </a:r>
            <a:r>
              <a:rPr lang="en-US" sz="1400" dirty="0">
                <a:highlight>
                  <a:srgbClr val="FFFFFF"/>
                </a:highlight>
              </a:rPr>
              <a:t>("Present a talk");</a:t>
            </a:r>
          </a:p>
          <a:p>
            <a:r>
              <a:rPr lang="en-US" sz="1400" dirty="0">
                <a:highlight>
                  <a:srgbClr val="FFFFFF"/>
                </a:highlight>
              </a:rPr>
              <a:t>        }</a:t>
            </a:r>
          </a:p>
          <a:p>
            <a:r>
              <a:rPr lang="en-US" sz="1400" dirty="0">
                <a:highlight>
                  <a:srgbClr val="FFFFFF"/>
                </a:highlight>
              </a:rPr>
              <a:t>    }</a:t>
            </a:r>
            <a:endParaRPr lang="en-US" sz="1050" dirty="0">
              <a:solidFill>
                <a:srgbClr val="0000FF"/>
              </a:solidFill>
              <a:highlight>
                <a:srgbClr val="FFFFFF"/>
              </a:highlight>
            </a:endParaRPr>
          </a:p>
        </p:txBody>
      </p:sp>
    </p:spTree>
    <p:extLst>
      <p:ext uri="{BB962C8B-B14F-4D97-AF65-F5344CB8AC3E}">
        <p14:creationId xmlns:p14="http://schemas.microsoft.com/office/powerpoint/2010/main" val="347821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9" y="295274"/>
            <a:ext cx="12039598" cy="917575"/>
          </a:xfrm>
        </p:spPr>
        <p:txBody>
          <a:bodyPr/>
          <a:lstStyle/>
          <a:p>
            <a:r>
              <a:rPr lang="en-US" dirty="0"/>
              <a:t>C# 8.0: </a:t>
            </a:r>
            <a:r>
              <a:rPr lang="en-US" b="1" dirty="0"/>
              <a:t>ReadOnly members</a:t>
            </a:r>
            <a:br>
              <a:rPr lang="en-US" b="1" dirty="0"/>
            </a:br>
            <a:br>
              <a:rPr lang="en-US" dirty="0"/>
            </a:br>
            <a:endParaRPr lang="en-US" dirty="0"/>
          </a:p>
        </p:txBody>
      </p:sp>
      <p:sp>
        <p:nvSpPr>
          <p:cNvPr id="2" name="Text Placeholder 1">
            <a:extLst>
              <a:ext uri="{FF2B5EF4-FFF2-40B4-BE49-F238E27FC236}">
                <a16:creationId xmlns:a16="http://schemas.microsoft.com/office/drawing/2014/main" id="{E03507E3-9DDB-46AA-BC01-811D4BF44420}"/>
              </a:ext>
            </a:extLst>
          </p:cNvPr>
          <p:cNvSpPr>
            <a:spLocks noGrp="1" noChangeArrowheads="1"/>
          </p:cNvSpPr>
          <p:nvPr>
            <p:ph type="body" sz="quarter" idx="10"/>
          </p:nvPr>
        </p:nvSpPr>
        <p:spPr bwMode="auto">
          <a:xfrm>
            <a:off x="427037" y="1377563"/>
            <a:ext cx="110490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rPr>
              <a:t>You can apply the readonly modifier to any member of a struct.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endParaRPr>
          </a:p>
          <a:p>
            <a:pPr lvl="0" defTabSz="914400">
              <a:lnSpc>
                <a:spcPct val="100000"/>
              </a:lnSpc>
              <a:buSzTx/>
            </a:pPr>
            <a:r>
              <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rPr>
              <a:t>It indicates that the member does not modify state. </a:t>
            </a:r>
          </a:p>
          <a:p>
            <a:pPr lvl="0" defTabSz="914400">
              <a:lnSpc>
                <a:spcPct val="100000"/>
              </a:lnSpc>
              <a:buSzTx/>
            </a:pPr>
            <a:endPar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endParaRPr>
          </a:p>
          <a:p>
            <a:pPr lvl="0" defTabSz="914400">
              <a:lnSpc>
                <a:spcPct val="100000"/>
              </a:lnSpc>
              <a:buSzTx/>
            </a:pPr>
            <a:endPar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endParaRPr>
          </a:p>
          <a:p>
            <a:pPr lvl="0" defTabSz="914400">
              <a:lnSpc>
                <a:spcPct val="100000"/>
              </a:lnSpc>
              <a:buSzTx/>
            </a:pPr>
            <a:r>
              <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rPr>
              <a:t>It's more granular than applying the readonly modifier to a struct declaration.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gradFill>
                  <a:gsLst>
                    <a:gs pos="8718">
                      <a:srgbClr val="353535"/>
                    </a:gs>
                    <a:gs pos="34000">
                      <a:srgbClr val="353535"/>
                    </a:gs>
                  </a:gsLst>
                  <a:lin ang="5400000" scaled="0"/>
                </a:gra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379068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9" y="295274"/>
            <a:ext cx="12039598" cy="917575"/>
          </a:xfrm>
        </p:spPr>
        <p:txBody>
          <a:bodyPr/>
          <a:lstStyle/>
          <a:p>
            <a:r>
              <a:rPr lang="en-US" dirty="0"/>
              <a:t>C# 8.0: </a:t>
            </a:r>
            <a:r>
              <a:rPr lang="en-US" b="1" dirty="0"/>
              <a:t>Nullable Reference Types</a:t>
            </a:r>
          </a:p>
        </p:txBody>
      </p:sp>
      <p:sp>
        <p:nvSpPr>
          <p:cNvPr id="5" name="Text Placeholder 2"/>
          <p:cNvSpPr>
            <a:spLocks noGrp="1"/>
          </p:cNvSpPr>
          <p:nvPr>
            <p:ph type="body" sz="quarter" idx="10"/>
          </p:nvPr>
        </p:nvSpPr>
        <p:spPr>
          <a:xfrm>
            <a:off x="655638" y="1748118"/>
            <a:ext cx="11505358" cy="4720944"/>
          </a:xfrm>
        </p:spPr>
        <p:txBody>
          <a:bodyPr>
            <a:noAutofit/>
          </a:bodyPr>
          <a:lstStyle/>
          <a:p>
            <a:r>
              <a:rPr lang="en-US" sz="1400" b="1" dirty="0">
                <a:highlight>
                  <a:srgbClr val="FFFFFF"/>
                </a:highlight>
              </a:rPr>
              <a:t>A reference can be null</a:t>
            </a:r>
            <a:r>
              <a:rPr lang="en-US" sz="1400" dirty="0">
                <a:highlight>
                  <a:srgbClr val="FFFFFF"/>
                </a:highlight>
              </a:rPr>
              <a:t>. No warnings are issued when a reference type is initialized to null, or later assigned to null.</a:t>
            </a:r>
          </a:p>
          <a:p>
            <a:r>
              <a:rPr lang="en-US" sz="1400" b="1" dirty="0">
                <a:highlight>
                  <a:srgbClr val="FFFFFF"/>
                </a:highlight>
              </a:rPr>
              <a:t>A reference is assumed to be not null</a:t>
            </a:r>
            <a:r>
              <a:rPr lang="en-US" sz="1400" dirty="0">
                <a:highlight>
                  <a:srgbClr val="FFFFFF"/>
                </a:highlight>
              </a:rPr>
              <a:t>. The compiler doesn't issue any warnings when reference types are dereferenced. </a:t>
            </a:r>
          </a:p>
          <a:p>
            <a:r>
              <a:rPr lang="en-US" sz="1400" i="1" dirty="0">
                <a:highlight>
                  <a:srgbClr val="FFFF00"/>
                </a:highlight>
              </a:rPr>
              <a:t>(With nullable references, the compiler issues warnings whenever you dereference a variable that may be null).</a:t>
            </a:r>
          </a:p>
          <a:p>
            <a:endParaRPr lang="en-US" sz="2040" dirty="0">
              <a:solidFill>
                <a:srgbClr val="000000"/>
              </a:solidFill>
              <a:highlight>
                <a:srgbClr val="FFFFFF"/>
              </a:highlight>
            </a:endParaRPr>
          </a:p>
          <a:p>
            <a:r>
              <a:rPr lang="en-US" sz="2040" dirty="0">
                <a:solidFill>
                  <a:srgbClr val="0000FF"/>
                </a:solidFill>
                <a:highlight>
                  <a:srgbClr val="FFFFFF"/>
                </a:highlight>
              </a:rPr>
              <a:t>string</a:t>
            </a:r>
            <a:r>
              <a:rPr lang="en-US" sz="2040" dirty="0">
                <a:solidFill>
                  <a:srgbClr val="0000FF"/>
                </a:solidFill>
                <a:highlight>
                  <a:srgbClr val="FFFF00"/>
                </a:highlight>
              </a:rPr>
              <a:t>?</a:t>
            </a:r>
            <a:r>
              <a:rPr lang="en-US" sz="2040" dirty="0">
                <a:solidFill>
                  <a:srgbClr val="0000FF"/>
                </a:solidFill>
                <a:highlight>
                  <a:srgbClr val="FFFFFF"/>
                </a:highlight>
              </a:rPr>
              <a:t> name; </a:t>
            </a:r>
          </a:p>
          <a:p>
            <a:endParaRPr lang="en-US" sz="2040" dirty="0">
              <a:solidFill>
                <a:srgbClr val="000000"/>
              </a:solidFill>
              <a:highlight>
                <a:srgbClr val="FFFFFF"/>
              </a:highlight>
            </a:endParaRPr>
          </a:p>
          <a:p>
            <a:pPr marL="285750" indent="-285750">
              <a:buFont typeface="Arial" panose="020B0604020202020204" pitchFamily="34" charset="0"/>
              <a:buChar char="•"/>
            </a:pPr>
            <a:r>
              <a:rPr lang="en-US" sz="1600" dirty="0">
                <a:solidFill>
                  <a:srgbClr val="000000"/>
                </a:solidFill>
              </a:rPr>
              <a:t>Any variable where the </a:t>
            </a:r>
            <a:r>
              <a:rPr lang="en-US" sz="1600" dirty="0">
                <a:solidFill>
                  <a:srgbClr val="000000"/>
                </a:solidFill>
                <a:highlight>
                  <a:srgbClr val="FFFF00"/>
                </a:highlight>
              </a:rPr>
              <a:t>?</a:t>
            </a:r>
            <a:r>
              <a:rPr lang="en-US" sz="1600" dirty="0">
                <a:solidFill>
                  <a:srgbClr val="000000"/>
                </a:solidFill>
              </a:rPr>
              <a:t> is not appended to the type name is a non-nullable reference type. </a:t>
            </a:r>
          </a:p>
          <a:p>
            <a:pPr marL="285750" indent="-285750">
              <a:buFont typeface="Arial" panose="020B0604020202020204" pitchFamily="34" charset="0"/>
              <a:buChar char="•"/>
            </a:pPr>
            <a:r>
              <a:rPr lang="en-US" sz="1600" dirty="0">
                <a:solidFill>
                  <a:srgbClr val="000000"/>
                </a:solidFill>
              </a:rPr>
              <a:t>The compiler warns you if you dereference a nullable reference when it may be null. </a:t>
            </a:r>
          </a:p>
          <a:p>
            <a:pPr marL="285750" indent="-285750">
              <a:buFont typeface="Arial" panose="020B0604020202020204" pitchFamily="34" charset="0"/>
              <a:buChar char="•"/>
            </a:pPr>
            <a:r>
              <a:rPr lang="en-US" sz="1600" dirty="0">
                <a:solidFill>
                  <a:srgbClr val="000000"/>
                </a:solidFill>
              </a:rPr>
              <a:t>You can override this behavior by using the </a:t>
            </a:r>
            <a:r>
              <a:rPr lang="en-US" sz="1600" b="1" dirty="0">
                <a:solidFill>
                  <a:srgbClr val="000000"/>
                </a:solidFill>
                <a:highlight>
                  <a:srgbClr val="FFFF00"/>
                </a:highlight>
              </a:rPr>
              <a:t>null-forgiving operator (!) </a:t>
            </a:r>
            <a:r>
              <a:rPr lang="en-US" sz="1600" dirty="0">
                <a:solidFill>
                  <a:srgbClr val="000000"/>
                </a:solidFill>
              </a:rPr>
              <a:t>following a variable name. </a:t>
            </a:r>
          </a:p>
          <a:p>
            <a:pPr marL="285750" indent="-285750">
              <a:buFont typeface="Arial" panose="020B0604020202020204" pitchFamily="34" charset="0"/>
              <a:buChar char="•"/>
            </a:pPr>
            <a:r>
              <a:rPr lang="en-US" sz="1600" dirty="0">
                <a:solidFill>
                  <a:srgbClr val="000000"/>
                </a:solidFill>
              </a:rPr>
              <a:t>For example, if you know the name variable isn't null but the compiler issues a warning, you can write the following code to override the compiler's analysis:</a:t>
            </a:r>
          </a:p>
          <a:p>
            <a:r>
              <a:rPr lang="en-US" sz="2040" dirty="0">
                <a:solidFill>
                  <a:srgbClr val="0000FF"/>
                </a:solidFill>
                <a:highlight>
                  <a:srgbClr val="FFFFFF"/>
                </a:highlight>
              </a:rPr>
              <a:t>name</a:t>
            </a:r>
            <a:r>
              <a:rPr lang="en-US" sz="2040" dirty="0">
                <a:solidFill>
                  <a:srgbClr val="0000FF"/>
                </a:solidFill>
                <a:highlight>
                  <a:srgbClr val="FFFF00"/>
                </a:highlight>
              </a:rPr>
              <a:t>!</a:t>
            </a:r>
            <a:r>
              <a:rPr lang="en-US" sz="2040" dirty="0">
                <a:solidFill>
                  <a:srgbClr val="0000FF"/>
                </a:solidFill>
                <a:highlight>
                  <a:srgbClr val="FFFFFF"/>
                </a:highlight>
              </a:rPr>
              <a:t>.Length;</a:t>
            </a:r>
          </a:p>
        </p:txBody>
      </p:sp>
    </p:spTree>
    <p:extLst>
      <p:ext uri="{BB962C8B-B14F-4D97-AF65-F5344CB8AC3E}">
        <p14:creationId xmlns:p14="http://schemas.microsoft.com/office/powerpoint/2010/main" val="332846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9" y="295274"/>
            <a:ext cx="12039598" cy="917575"/>
          </a:xfrm>
        </p:spPr>
        <p:txBody>
          <a:bodyPr/>
          <a:lstStyle/>
          <a:p>
            <a:r>
              <a:rPr lang="en-US" dirty="0"/>
              <a:t>C# 8.0: </a:t>
            </a:r>
            <a:r>
              <a:rPr lang="en-US" b="1" dirty="0"/>
              <a:t>Async streams and disposables</a:t>
            </a:r>
          </a:p>
        </p:txBody>
      </p:sp>
      <p:sp>
        <p:nvSpPr>
          <p:cNvPr id="5" name="Text Placeholder 2"/>
          <p:cNvSpPr>
            <a:spLocks noGrp="1"/>
          </p:cNvSpPr>
          <p:nvPr>
            <p:ph type="body" sz="quarter" idx="10"/>
          </p:nvPr>
        </p:nvSpPr>
        <p:spPr>
          <a:xfrm>
            <a:off x="655638" y="1748118"/>
            <a:ext cx="11505358" cy="3508155"/>
          </a:xfrm>
        </p:spPr>
        <p:txBody>
          <a:bodyPr>
            <a:noAutofit/>
          </a:bodyPr>
          <a:lstStyle/>
          <a:p>
            <a:r>
              <a:rPr lang="en-US" sz="2040" dirty="0">
                <a:solidFill>
                  <a:srgbClr val="2B91AF"/>
                </a:solidFill>
                <a:highlight>
                  <a:srgbClr val="FFFFFF"/>
                </a:highlight>
              </a:rPr>
              <a:t>IAsyncEnumerable</a:t>
            </a:r>
            <a:r>
              <a:rPr lang="en-US" sz="2040" dirty="0">
                <a:solidFill>
                  <a:srgbClr val="000000"/>
                </a:solidFill>
                <a:highlight>
                  <a:srgbClr val="FFFFFF"/>
                </a:highlight>
              </a:rPr>
              <a:t>&lt;</a:t>
            </a:r>
            <a:r>
              <a:rPr lang="en-US" sz="2040" dirty="0">
                <a:solidFill>
                  <a:srgbClr val="2B91AF"/>
                </a:solidFill>
                <a:highlight>
                  <a:srgbClr val="FFFFFF"/>
                </a:highlight>
              </a:rPr>
              <a:t>Person</a:t>
            </a:r>
            <a:r>
              <a:rPr lang="en-US" sz="2040" dirty="0">
                <a:solidFill>
                  <a:srgbClr val="000000"/>
                </a:solidFill>
                <a:highlight>
                  <a:srgbClr val="FFFFFF"/>
                </a:highlight>
              </a:rPr>
              <a:t>&gt; people = database.GetPeopleAsync(); </a:t>
            </a:r>
          </a:p>
          <a:p>
            <a:endParaRPr lang="en-US" sz="2040" dirty="0">
              <a:solidFill>
                <a:srgbClr val="000000"/>
              </a:solidFill>
              <a:highlight>
                <a:srgbClr val="FFFFFF"/>
              </a:highlight>
            </a:endParaRPr>
          </a:p>
          <a:p>
            <a:endParaRPr lang="en-US" sz="2040" dirty="0">
              <a:solidFill>
                <a:srgbClr val="000000"/>
              </a:solidFill>
              <a:highlight>
                <a:srgbClr val="FFFFFF"/>
              </a:highlight>
            </a:endParaRPr>
          </a:p>
          <a:p>
            <a:r>
              <a:rPr lang="en-US" sz="2040" dirty="0">
                <a:solidFill>
                  <a:srgbClr val="2B91AF"/>
                </a:solidFill>
                <a:highlight>
                  <a:srgbClr val="FFFFFF"/>
                </a:highlight>
              </a:rPr>
              <a:t>public static async System.Collections.Generic.IAsyncEnumerable</a:t>
            </a:r>
            <a:r>
              <a:rPr lang="en-US" sz="2040" dirty="0">
                <a:solidFill>
                  <a:schemeClr val="tx1"/>
                </a:solidFill>
                <a:highlight>
                  <a:srgbClr val="FFFFFF"/>
                </a:highlight>
              </a:rPr>
              <a:t>&lt;</a:t>
            </a:r>
            <a:r>
              <a:rPr lang="en-US" sz="2040" dirty="0">
                <a:solidFill>
                  <a:srgbClr val="2B91AF"/>
                </a:solidFill>
                <a:highlight>
                  <a:srgbClr val="FFFFFF"/>
                </a:highlight>
              </a:rPr>
              <a:t>int</a:t>
            </a:r>
            <a:r>
              <a:rPr lang="en-US" sz="2040" dirty="0">
                <a:solidFill>
                  <a:schemeClr val="tx1"/>
                </a:solidFill>
                <a:highlight>
                  <a:srgbClr val="FFFFFF"/>
                </a:highlight>
              </a:rPr>
              <a:t>&gt;</a:t>
            </a:r>
            <a:r>
              <a:rPr lang="en-US" sz="2040" dirty="0">
                <a:solidFill>
                  <a:srgbClr val="2B91AF"/>
                </a:solidFill>
                <a:highlight>
                  <a:srgbClr val="FFFFFF"/>
                </a:highlight>
              </a:rPr>
              <a:t> </a:t>
            </a:r>
            <a:r>
              <a:rPr lang="en-US" sz="2040" dirty="0">
                <a:solidFill>
                  <a:schemeClr val="tx1"/>
                </a:solidFill>
                <a:highlight>
                  <a:srgbClr val="FFFFFF"/>
                </a:highlight>
              </a:rPr>
              <a:t>GenerateSequence() { </a:t>
            </a:r>
            <a:r>
              <a:rPr lang="en-US" sz="2040" dirty="0">
                <a:solidFill>
                  <a:srgbClr val="000000"/>
                </a:solidFill>
                <a:highlight>
                  <a:srgbClr val="FFFFFF"/>
                </a:highlight>
              </a:rPr>
              <a:t>… }</a:t>
            </a:r>
          </a:p>
          <a:p>
            <a:endParaRPr lang="en-US" sz="2040" dirty="0">
              <a:solidFill>
                <a:srgbClr val="000000"/>
              </a:solidFill>
              <a:highlight>
                <a:srgbClr val="FFFFFF"/>
              </a:highlight>
            </a:endParaRPr>
          </a:p>
          <a:p>
            <a:endParaRPr lang="en-US" sz="2040" dirty="0">
              <a:solidFill>
                <a:srgbClr val="000000"/>
              </a:solidFill>
              <a:highlight>
                <a:srgbClr val="FFFFFF"/>
              </a:highlight>
            </a:endParaRPr>
          </a:p>
          <a:p>
            <a:r>
              <a:rPr lang="en-US" sz="2040" dirty="0">
                <a:solidFill>
                  <a:srgbClr val="0000FF"/>
                </a:solidFill>
                <a:highlight>
                  <a:srgbClr val="FFFFFF"/>
                </a:highlight>
              </a:rPr>
              <a:t>await foreach </a:t>
            </a:r>
            <a:r>
              <a:rPr lang="en-US" sz="2040" dirty="0">
                <a:solidFill>
                  <a:srgbClr val="000000"/>
                </a:solidFill>
                <a:highlight>
                  <a:srgbClr val="FFFFFF"/>
                </a:highlight>
              </a:rPr>
              <a:t>(</a:t>
            </a:r>
            <a:r>
              <a:rPr lang="en-US" sz="2040" dirty="0">
                <a:solidFill>
                  <a:srgbClr val="0000FF"/>
                </a:solidFill>
                <a:highlight>
                  <a:srgbClr val="FFFFFF"/>
                </a:highlight>
              </a:rPr>
              <a:t>var </a:t>
            </a:r>
            <a:r>
              <a:rPr lang="en-US" sz="2040" dirty="0">
                <a:solidFill>
                  <a:srgbClr val="000000"/>
                </a:solidFill>
                <a:highlight>
                  <a:srgbClr val="FFFFFF"/>
                </a:highlight>
              </a:rPr>
              <a:t>p </a:t>
            </a:r>
            <a:r>
              <a:rPr lang="en-US" sz="2040" dirty="0">
                <a:solidFill>
                  <a:srgbClr val="0000FF"/>
                </a:solidFill>
                <a:highlight>
                  <a:srgbClr val="FFFFFF"/>
                </a:highlight>
              </a:rPr>
              <a:t>in </a:t>
            </a:r>
            <a:r>
              <a:rPr lang="en-US" sz="2040" dirty="0">
                <a:solidFill>
                  <a:srgbClr val="000000"/>
                </a:solidFill>
                <a:highlight>
                  <a:srgbClr val="FFFFFF"/>
                </a:highlight>
              </a:rPr>
              <a:t>people) { … }</a:t>
            </a:r>
          </a:p>
          <a:p>
            <a:endParaRPr lang="en-US" sz="2040" dirty="0">
              <a:solidFill>
                <a:srgbClr val="000000"/>
              </a:solidFill>
              <a:highlight>
                <a:srgbClr val="FFFFFF"/>
              </a:highlight>
            </a:endParaRPr>
          </a:p>
          <a:p>
            <a:endParaRPr lang="en-US" sz="2040" dirty="0">
              <a:solidFill>
                <a:srgbClr val="000000"/>
              </a:solidFill>
              <a:highlight>
                <a:srgbClr val="FFFFFF"/>
              </a:highlight>
            </a:endParaRPr>
          </a:p>
          <a:p>
            <a:r>
              <a:rPr lang="en-US" sz="2040" dirty="0">
                <a:solidFill>
                  <a:srgbClr val="0000FF"/>
                </a:solidFill>
                <a:highlight>
                  <a:srgbClr val="FFFFFF"/>
                </a:highlight>
              </a:rPr>
              <a:t>await using </a:t>
            </a:r>
            <a:r>
              <a:rPr lang="en-US" sz="2040" dirty="0">
                <a:solidFill>
                  <a:srgbClr val="000000"/>
                </a:solidFill>
                <a:highlight>
                  <a:srgbClr val="FFFFFF"/>
                </a:highlight>
              </a:rPr>
              <a:t>(</a:t>
            </a:r>
            <a:r>
              <a:rPr lang="en-US" sz="2040" dirty="0">
                <a:solidFill>
                  <a:srgbClr val="2B91AF"/>
                </a:solidFill>
                <a:highlight>
                  <a:srgbClr val="FFFFFF"/>
                </a:highlight>
              </a:rPr>
              <a:t>IAsyncDisposable</a:t>
            </a:r>
            <a:r>
              <a:rPr lang="en-US" sz="2040" dirty="0">
                <a:solidFill>
                  <a:srgbClr val="000000"/>
                </a:solidFill>
                <a:highlight>
                  <a:srgbClr val="FFFFFF"/>
                </a:highlight>
              </a:rPr>
              <a:t> resource = </a:t>
            </a:r>
            <a:r>
              <a:rPr lang="en-US" sz="2040" dirty="0">
                <a:solidFill>
                  <a:srgbClr val="0000FF"/>
                </a:solidFill>
                <a:highlight>
                  <a:srgbClr val="FFFFFF"/>
                </a:highlight>
              </a:rPr>
              <a:t>await</a:t>
            </a:r>
            <a:r>
              <a:rPr lang="en-US" sz="2040" dirty="0">
                <a:solidFill>
                  <a:srgbClr val="000000"/>
                </a:solidFill>
                <a:highlight>
                  <a:srgbClr val="FFFFFF"/>
                </a:highlight>
              </a:rPr>
              <a:t> store.GetRecordAsync(…)) { … }</a:t>
            </a:r>
          </a:p>
        </p:txBody>
      </p:sp>
    </p:spTree>
    <p:extLst>
      <p:ext uri="{BB962C8B-B14F-4D97-AF65-F5344CB8AC3E}">
        <p14:creationId xmlns:p14="http://schemas.microsoft.com/office/powerpoint/2010/main" val="7426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Desktop</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7362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 3.0</a:t>
            </a:r>
          </a:p>
        </p:txBody>
      </p:sp>
      <p:pic>
        <p:nvPicPr>
          <p:cNvPr id="3" name="Picture 2">
            <a:extLst>
              <a:ext uri="{FF2B5EF4-FFF2-40B4-BE49-F238E27FC236}">
                <a16:creationId xmlns:a16="http://schemas.microsoft.com/office/drawing/2014/main" id="{124A42F5-A68E-4524-B55D-C28AD47E180B}"/>
              </a:ext>
            </a:extLst>
          </p:cNvPr>
          <p:cNvPicPr>
            <a:picLocks noChangeAspect="1"/>
          </p:cNvPicPr>
          <p:nvPr/>
        </p:nvPicPr>
        <p:blipFill>
          <a:blip r:embed="rId3"/>
          <a:stretch>
            <a:fillRect/>
          </a:stretch>
        </p:blipFill>
        <p:spPr>
          <a:xfrm>
            <a:off x="7132638" y="2430462"/>
            <a:ext cx="4800600" cy="3549535"/>
          </a:xfrm>
          <a:prstGeom prst="rect">
            <a:avLst/>
          </a:prstGeom>
        </p:spPr>
      </p:pic>
      <p:pic>
        <p:nvPicPr>
          <p:cNvPr id="1026" name="Picture 2" descr="https://devblogs.microsoft.com/dotnet/wp-content/uploads/sites/10/2018/05/netcore3-1024x983-1.png">
            <a:extLst>
              <a:ext uri="{FF2B5EF4-FFF2-40B4-BE49-F238E27FC236}">
                <a16:creationId xmlns:a16="http://schemas.microsoft.com/office/drawing/2014/main" id="{98A02B6D-4854-4023-B3C9-618EB01DD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7" y="982662"/>
            <a:ext cx="6172200" cy="592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5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Desktop</a:t>
            </a:r>
          </a:p>
        </p:txBody>
      </p:sp>
      <p:sp>
        <p:nvSpPr>
          <p:cNvPr id="3" name="Content Placeholder 2"/>
          <p:cNvSpPr>
            <a:spLocks noGrp="1"/>
          </p:cNvSpPr>
          <p:nvPr>
            <p:ph idx="1"/>
          </p:nvPr>
        </p:nvSpPr>
        <p:spPr>
          <a:xfrm>
            <a:off x="274640" y="1212851"/>
            <a:ext cx="11887198" cy="3120854"/>
          </a:xfrm>
        </p:spPr>
        <p:txBody>
          <a:bodyPr/>
          <a:lstStyle/>
          <a:p>
            <a:r>
              <a:rPr lang="en-US" dirty="0"/>
              <a:t>Windows Forms</a:t>
            </a:r>
          </a:p>
          <a:p>
            <a:r>
              <a:rPr lang="en-US" dirty="0"/>
              <a:t>WPF</a:t>
            </a:r>
          </a:p>
          <a:p>
            <a:r>
              <a:rPr lang="en-US" dirty="0" err="1"/>
              <a:t>WinUI</a:t>
            </a:r>
            <a:endParaRPr lang="sr-Latn-BA" dirty="0"/>
          </a:p>
          <a:p>
            <a:r>
              <a:rPr lang="en-US" dirty="0"/>
              <a:t>Open-source</a:t>
            </a:r>
          </a:p>
          <a:p>
            <a:r>
              <a:rPr lang="sr-Latn-BA" dirty="0">
                <a:hlinkClick r:id="rId3"/>
              </a:rPr>
              <a:t>How to port desktop applications to .NET Core 3.0</a:t>
            </a:r>
            <a:endParaRPr lang="en-US" dirty="0"/>
          </a:p>
        </p:txBody>
      </p:sp>
    </p:spTree>
    <p:extLst>
      <p:ext uri="{BB962C8B-B14F-4D97-AF65-F5344CB8AC3E}">
        <p14:creationId xmlns:p14="http://schemas.microsoft.com/office/powerpoint/2010/main" val="4035112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endParaRPr lang="sr-Latn-BA" dirty="0"/>
          </a:p>
        </p:txBody>
      </p:sp>
      <p:sp>
        <p:nvSpPr>
          <p:cNvPr id="3" name="Content Placeholder 2"/>
          <p:cNvSpPr>
            <a:spLocks noGrp="1"/>
          </p:cNvSpPr>
          <p:nvPr>
            <p:ph idx="1"/>
          </p:nvPr>
        </p:nvSpPr>
        <p:spPr>
          <a:xfrm>
            <a:off x="274640" y="1212851"/>
            <a:ext cx="11887198" cy="4118050"/>
          </a:xfrm>
        </p:spPr>
        <p:txBody>
          <a:bodyPr/>
          <a:lstStyle/>
          <a:p>
            <a:r>
              <a:rPr lang="sr-Latn-BA" dirty="0">
                <a:latin typeface="Consolas" panose="020B0609020204030204" pitchFamily="49" charset="0"/>
              </a:rPr>
              <a:t>d</a:t>
            </a:r>
            <a:r>
              <a:rPr lang="en-US" dirty="0" err="1">
                <a:latin typeface="Consolas" panose="020B0609020204030204" pitchFamily="49" charset="0"/>
              </a:rPr>
              <a:t>otnet</a:t>
            </a:r>
            <a:r>
              <a:rPr lang="en-US" dirty="0">
                <a:latin typeface="Consolas" panose="020B0609020204030204" pitchFamily="49" charset="0"/>
              </a:rPr>
              <a:t> new </a:t>
            </a:r>
            <a:r>
              <a:rPr lang="en-US" dirty="0" err="1">
                <a:latin typeface="Consolas" panose="020B0609020204030204" pitchFamily="49" charset="0"/>
              </a:rPr>
              <a:t>wpf</a:t>
            </a:r>
            <a:endParaRPr lang="en-US" dirty="0">
              <a:latin typeface="Consolas" panose="020B0609020204030204" pitchFamily="49" charset="0"/>
            </a:endParaRPr>
          </a:p>
          <a:p>
            <a:r>
              <a:rPr lang="sr-Latn-BA" dirty="0">
                <a:latin typeface="Consolas" panose="020B0609020204030204" pitchFamily="49" charset="0"/>
              </a:rPr>
              <a:t>d</a:t>
            </a:r>
            <a:r>
              <a:rPr lang="en-US" dirty="0" err="1">
                <a:latin typeface="Consolas" panose="020B0609020204030204" pitchFamily="49" charset="0"/>
              </a:rPr>
              <a:t>otnet</a:t>
            </a:r>
            <a:r>
              <a:rPr lang="en-US" dirty="0">
                <a:latin typeface="Consolas" panose="020B0609020204030204" pitchFamily="49" charset="0"/>
              </a:rPr>
              <a:t> new </a:t>
            </a:r>
            <a:r>
              <a:rPr lang="en-US" dirty="0" err="1">
                <a:latin typeface="Consolas" panose="020B0609020204030204" pitchFamily="49" charset="0"/>
              </a:rPr>
              <a:t>winforms</a:t>
            </a:r>
            <a:endParaRPr lang="en-US" dirty="0">
              <a:latin typeface="Consolas" panose="020B0609020204030204" pitchFamily="49" charset="0"/>
            </a:endParaRPr>
          </a:p>
          <a:p>
            <a:r>
              <a:rPr lang="sr-Latn-BA" dirty="0"/>
              <a:t>.NET</a:t>
            </a:r>
            <a:r>
              <a:rPr lang="en-US" dirty="0"/>
              <a:t> </a:t>
            </a:r>
            <a:r>
              <a:rPr lang="sr-Latn-BA" dirty="0"/>
              <a:t>C</a:t>
            </a:r>
            <a:r>
              <a:rPr lang="en-US" dirty="0"/>
              <a:t>ore apps have .exe </a:t>
            </a:r>
            <a:br>
              <a:rPr lang="sr-Latn-BA" dirty="0"/>
            </a:br>
            <a:r>
              <a:rPr lang="en-US" dirty="0"/>
              <a:t>by default</a:t>
            </a:r>
          </a:p>
          <a:p>
            <a:r>
              <a:rPr lang="en-US" dirty="0"/>
              <a:t>MSIX Deployment for </a:t>
            </a:r>
            <a:br>
              <a:rPr lang="sr-Latn-BA" dirty="0"/>
            </a:br>
            <a:r>
              <a:rPr lang="en-US" dirty="0"/>
              <a:t>Desktop apps</a:t>
            </a:r>
            <a:endParaRPr lang="sr-Latn-BA" dirty="0"/>
          </a:p>
          <a:p>
            <a:r>
              <a:rPr lang="sr-Latn-BA" dirty="0">
                <a:hlinkClick r:id="rId2"/>
              </a:rPr>
              <a:t>WinForms Chart</a:t>
            </a:r>
            <a:endParaRPr lang="sr-Latn-BA" dirty="0"/>
          </a:p>
        </p:txBody>
      </p:sp>
      <p:pic>
        <p:nvPicPr>
          <p:cNvPr id="4" name="Picture 3"/>
          <p:cNvPicPr>
            <a:picLocks noChangeAspect="1"/>
          </p:cNvPicPr>
          <p:nvPr/>
        </p:nvPicPr>
        <p:blipFill>
          <a:blip r:embed="rId3"/>
          <a:stretch>
            <a:fillRect/>
          </a:stretch>
        </p:blipFill>
        <p:spPr>
          <a:xfrm>
            <a:off x="7003625" y="1861968"/>
            <a:ext cx="5431968" cy="3679891"/>
          </a:xfrm>
          <a:prstGeom prst="rect">
            <a:avLst/>
          </a:prstGeom>
        </p:spPr>
      </p:pic>
    </p:spTree>
    <p:extLst>
      <p:ext uri="{BB962C8B-B14F-4D97-AF65-F5344CB8AC3E}">
        <p14:creationId xmlns:p14="http://schemas.microsoft.com/office/powerpoint/2010/main" val="1268605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547276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Server-side Blazor</a:t>
            </a:r>
            <a:endParaRPr lang="en-US" dirty="0"/>
          </a:p>
        </p:txBody>
      </p:sp>
      <p:sp>
        <p:nvSpPr>
          <p:cNvPr id="3" name="Content Placeholder 2"/>
          <p:cNvSpPr>
            <a:spLocks noGrp="1"/>
          </p:cNvSpPr>
          <p:nvPr>
            <p:ph idx="1"/>
          </p:nvPr>
        </p:nvSpPr>
        <p:spPr>
          <a:xfrm>
            <a:off x="855768" y="1861968"/>
            <a:ext cx="10724938" cy="4693286"/>
          </a:xfrm>
        </p:spPr>
        <p:txBody>
          <a:bodyPr>
            <a:normAutofit fontScale="92500" lnSpcReduction="10000"/>
          </a:bodyPr>
          <a:lstStyle/>
          <a:p>
            <a:r>
              <a:rPr lang="en-US" dirty="0"/>
              <a:t>Project templates in VS 2019</a:t>
            </a:r>
          </a:p>
          <a:p>
            <a:r>
              <a:rPr lang="en-US" dirty="0"/>
              <a:t>.razor files</a:t>
            </a:r>
          </a:p>
          <a:p>
            <a:r>
              <a:rPr lang="en-US" dirty="0"/>
              <a:t>Hosting on server and client (</a:t>
            </a:r>
            <a:r>
              <a:rPr lang="en-US" dirty="0" err="1"/>
              <a:t>Blazor</a:t>
            </a:r>
            <a:r>
              <a:rPr lang="en-US" dirty="0"/>
              <a:t>)</a:t>
            </a:r>
          </a:p>
          <a:p>
            <a:r>
              <a:rPr lang="en-US" dirty="0"/>
              <a:t>JavaScript interop - </a:t>
            </a:r>
            <a:r>
              <a:rPr lang="en-US" dirty="0" err="1"/>
              <a:t>IJSRuntime</a:t>
            </a:r>
            <a:r>
              <a:rPr lang="en-US" dirty="0"/>
              <a:t> interface</a:t>
            </a:r>
          </a:p>
          <a:p>
            <a:r>
              <a:rPr lang="en-US" dirty="0"/>
              <a:t>Class libraries for sharing components</a:t>
            </a:r>
          </a:p>
          <a:p>
            <a:r>
              <a:rPr lang="en-US" dirty="0"/>
              <a:t>MVC and Razor Pages integration</a:t>
            </a:r>
            <a:r>
              <a:rPr lang="sr-Latn-BA" dirty="0"/>
              <a:t> (</a:t>
            </a:r>
            <a:r>
              <a:rPr lang="en-US" dirty="0"/>
              <a:t>&lt;Counter&gt;</a:t>
            </a:r>
            <a:r>
              <a:rPr lang="sr-Latn-BA" dirty="0"/>
              <a:t>)</a:t>
            </a:r>
            <a:endParaRPr lang="en-US" dirty="0"/>
          </a:p>
          <a:p>
            <a:r>
              <a:rPr lang="en-US" dirty="0"/>
              <a:t>Server-side </a:t>
            </a:r>
            <a:r>
              <a:rPr lang="en-US" dirty="0" err="1"/>
              <a:t>prerendering</a:t>
            </a:r>
            <a:endParaRPr lang="sr-Latn-BA" dirty="0"/>
          </a:p>
          <a:p>
            <a:r>
              <a:rPr lang="sr-Latn-BA" dirty="0"/>
              <a:t>Reconnect interface</a:t>
            </a:r>
            <a:endParaRPr lang="en-US" dirty="0"/>
          </a:p>
          <a:p>
            <a:r>
              <a:rPr lang="en-US" dirty="0"/>
              <a:t>Integrated with Endpoint routing</a:t>
            </a:r>
          </a:p>
          <a:p>
            <a:r>
              <a:rPr lang="en-US" dirty="0"/>
              <a:t>Built in support for forms and validation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760" y="236368"/>
            <a:ext cx="4321511" cy="27383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8002" y="4412653"/>
            <a:ext cx="2760669" cy="2326602"/>
          </a:xfrm>
          <a:prstGeom prst="rect">
            <a:avLst/>
          </a:prstGeom>
        </p:spPr>
      </p:pic>
    </p:spTree>
    <p:extLst>
      <p:ext uri="{BB962C8B-B14F-4D97-AF65-F5344CB8AC3E}">
        <p14:creationId xmlns:p14="http://schemas.microsoft.com/office/powerpoint/2010/main" val="90304075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Endpoint routing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sr-Latn-BA" dirty="0">
                <a:latin typeface="Consolas" panose="020B0609020204030204" pitchFamily="49" charset="0"/>
              </a:rPr>
              <a:t>app.UseRouting();</a:t>
            </a:r>
            <a:br>
              <a:rPr lang="sr-Latn-BA" dirty="0">
                <a:latin typeface="Consolas" panose="020B0609020204030204" pitchFamily="49" charset="0"/>
              </a:rPr>
            </a:br>
            <a:br>
              <a:rPr lang="sr-Latn-BA" dirty="0">
                <a:latin typeface="Consolas" panose="020B0609020204030204" pitchFamily="49" charset="0"/>
              </a:rPr>
            </a:br>
            <a:r>
              <a:rPr lang="sr-Latn-BA" dirty="0">
                <a:latin typeface="Consolas" panose="020B0609020204030204" pitchFamily="49" charset="0"/>
              </a:rPr>
              <a:t>app.UseAuthentication();</a:t>
            </a:r>
            <a:br>
              <a:rPr lang="sr-Latn-BA" dirty="0">
                <a:latin typeface="Consolas" panose="020B0609020204030204" pitchFamily="49" charset="0"/>
              </a:rPr>
            </a:br>
            <a:r>
              <a:rPr lang="sr-Latn-BA" dirty="0">
                <a:latin typeface="Consolas" panose="020B0609020204030204" pitchFamily="49" charset="0"/>
              </a:rPr>
              <a:t>app.UseAuthorization();</a:t>
            </a:r>
            <a:br>
              <a:rPr lang="sr-Latn-BA" dirty="0">
                <a:latin typeface="Consolas" panose="020B0609020204030204" pitchFamily="49" charset="0"/>
              </a:rPr>
            </a:br>
            <a:r>
              <a:rPr lang="sr-Latn-BA" dirty="0">
                <a:latin typeface="Consolas" panose="020B0609020204030204" pitchFamily="49" charset="0"/>
              </a:rPr>
              <a:t>app.UseCors();</a:t>
            </a:r>
            <a:br>
              <a:rPr lang="sr-Latn-BA" dirty="0">
                <a:latin typeface="Consolas" panose="020B0609020204030204" pitchFamily="49" charset="0"/>
              </a:rPr>
            </a:br>
            <a:br>
              <a:rPr lang="sr-Latn-BA" dirty="0">
                <a:latin typeface="Consolas" panose="020B0609020204030204" pitchFamily="49" charset="0"/>
              </a:rPr>
            </a:br>
            <a:r>
              <a:rPr lang="sr-Latn-BA" dirty="0">
                <a:latin typeface="Consolas" panose="020B0609020204030204" pitchFamily="49" charset="0"/>
              </a:rPr>
              <a:t>app.UseEndpoints(endpoints =&gt; </a:t>
            </a:r>
            <a:br>
              <a:rPr lang="sr-Latn-BA" dirty="0">
                <a:latin typeface="Consolas" panose="020B0609020204030204" pitchFamily="49" charset="0"/>
              </a:rPr>
            </a:br>
            <a:r>
              <a:rPr lang="sr-Latn-BA" dirty="0">
                <a:latin typeface="Consolas" panose="020B0609020204030204" pitchFamily="49" charset="0"/>
              </a:rPr>
              <a:t>{</a:t>
            </a:r>
            <a:br>
              <a:rPr lang="sr-Latn-BA" dirty="0">
                <a:latin typeface="Consolas" panose="020B0609020204030204" pitchFamily="49" charset="0"/>
              </a:rPr>
            </a:br>
            <a:r>
              <a:rPr lang="sr-Latn-BA" dirty="0">
                <a:latin typeface="Consolas" panose="020B0609020204030204" pitchFamily="49" charset="0"/>
              </a:rPr>
              <a:t>    endpoints.MapControllers();</a:t>
            </a:r>
            <a:br>
              <a:rPr lang="sr-Latn-BA" dirty="0">
                <a:latin typeface="Consolas" panose="020B0609020204030204" pitchFamily="49" charset="0"/>
              </a:rPr>
            </a:br>
            <a:r>
              <a:rPr lang="sr-Latn-BA" dirty="0">
                <a:latin typeface="Consolas" panose="020B0609020204030204" pitchFamily="49" charset="0"/>
              </a:rPr>
              <a:t>    endpoints.MapRazorPages();</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endpoints.MapBlazorHub</a:t>
            </a:r>
            <a:r>
              <a:rPr lang="en-US" dirty="0">
                <a:latin typeface="Consolas" panose="020B0609020204030204" pitchFamily="49" charset="0"/>
              </a:rPr>
              <a:t>();</a:t>
            </a:r>
            <a:br>
              <a:rPr lang="sr-Latn-BA" dirty="0">
                <a:latin typeface="Consolas" panose="020B0609020204030204" pitchFamily="49" charset="0"/>
              </a:rPr>
            </a:br>
            <a:r>
              <a:rPr lang="sr-Latn-BA" dirty="0">
                <a:latin typeface="Consolas" panose="020B0609020204030204" pitchFamily="49" charset="0"/>
              </a:rPr>
              <a:t>    endpoints.MapHub&lt;ChatHub&gt;(„hubs/chat“);</a:t>
            </a:r>
            <a:br>
              <a:rPr lang="sr-Latn-BA" dirty="0">
                <a:latin typeface="Consolas" panose="020B0609020204030204" pitchFamily="49" charset="0"/>
              </a:rPr>
            </a:br>
            <a:r>
              <a:rPr lang="sr-Latn-BA" dirty="0">
                <a:latin typeface="Consolas" panose="020B0609020204030204" pitchFamily="49" charset="0"/>
              </a:rPr>
              <a:t>    endpoints.MapGrpcService&lt;CalculatorService&gt;();</a:t>
            </a:r>
            <a:br>
              <a:rPr lang="sr-Latn-BA" dirty="0">
                <a:latin typeface="Consolas" panose="020B0609020204030204" pitchFamily="49" charset="0"/>
              </a:rPr>
            </a:br>
            <a:r>
              <a:rPr lang="sr-Latn-BA" dirty="0">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406974512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a:t>
            </a:r>
          </a:p>
        </p:txBody>
      </p:sp>
      <p:sp>
        <p:nvSpPr>
          <p:cNvPr id="3" name="Content Placeholder 2"/>
          <p:cNvSpPr>
            <a:spLocks noGrp="1"/>
          </p:cNvSpPr>
          <p:nvPr>
            <p:ph idx="1"/>
          </p:nvPr>
        </p:nvSpPr>
        <p:spPr/>
        <p:txBody>
          <a:bodyPr>
            <a:normAutofit fontScale="92500" lnSpcReduction="10000"/>
          </a:bodyPr>
          <a:lstStyle/>
          <a:p>
            <a:r>
              <a:rPr lang="en-US" dirty="0"/>
              <a:t>Json.NET removed from shared framework</a:t>
            </a:r>
          </a:p>
          <a:p>
            <a:pPr lvl="1"/>
            <a:r>
              <a:rPr lang="en-US" dirty="0" err="1"/>
              <a:t>services.AddMvc</a:t>
            </a:r>
            <a:r>
              <a:rPr lang="en-US" dirty="0"/>
              <a:t>().</a:t>
            </a:r>
            <a:r>
              <a:rPr lang="en-US" dirty="0" err="1"/>
              <a:t>AddNewtonsoftJson</a:t>
            </a:r>
            <a:r>
              <a:rPr lang="en-US" dirty="0"/>
              <a:t>();</a:t>
            </a:r>
          </a:p>
          <a:p>
            <a:r>
              <a:rPr lang="en-US" dirty="0"/>
              <a:t>Runtime compilation removed</a:t>
            </a:r>
          </a:p>
          <a:p>
            <a:pPr lvl="1"/>
            <a:r>
              <a:rPr lang="en-US" dirty="0"/>
              <a:t>not depending on Roslyn, but can be added manually</a:t>
            </a:r>
          </a:p>
          <a:p>
            <a:r>
              <a:rPr lang="en-US" dirty="0" err="1"/>
              <a:t>System.IO.Pipelines</a:t>
            </a:r>
            <a:r>
              <a:rPr lang="en-US" dirty="0"/>
              <a:t> on </a:t>
            </a:r>
            <a:r>
              <a:rPr lang="en-US" dirty="0" err="1"/>
              <a:t>HttpContext</a:t>
            </a:r>
            <a:endParaRPr lang="en-US" dirty="0"/>
          </a:p>
          <a:p>
            <a:r>
              <a:rPr lang="en-US" dirty="0"/>
              <a:t>Generic host inside templates</a:t>
            </a:r>
            <a:r>
              <a:rPr lang="sr-Latn-BA" dirty="0"/>
              <a:t> [</a:t>
            </a:r>
            <a:r>
              <a:rPr lang="sr-Latn-BA" dirty="0">
                <a:hlinkClick r:id="rId3"/>
              </a:rPr>
              <a:t>docs</a:t>
            </a:r>
            <a:r>
              <a:rPr lang="sr-Latn-BA" dirty="0"/>
              <a:t>]</a:t>
            </a:r>
            <a:endParaRPr lang="en-US" dirty="0"/>
          </a:p>
          <a:p>
            <a:pPr lvl="1"/>
            <a:r>
              <a:rPr lang="en-US" dirty="0" err="1"/>
              <a:t>HostBuilder</a:t>
            </a:r>
            <a:r>
              <a:rPr lang="en-US" dirty="0"/>
              <a:t> instead </a:t>
            </a:r>
            <a:r>
              <a:rPr lang="en-US" dirty="0" err="1"/>
              <a:t>WebHostBuilder</a:t>
            </a:r>
            <a:endParaRPr lang="en-US" dirty="0"/>
          </a:p>
          <a:p>
            <a:r>
              <a:rPr lang="sr-Latn-BA" dirty="0"/>
              <a:t>More options for MVC service registration</a:t>
            </a:r>
          </a:p>
          <a:p>
            <a:pPr lvl="1"/>
            <a:r>
              <a:rPr lang="sr-Latn-BA" dirty="0"/>
              <a:t>AddControllers()</a:t>
            </a:r>
          </a:p>
          <a:p>
            <a:pPr lvl="1"/>
            <a:r>
              <a:rPr lang="sr-Latn-BA" dirty="0"/>
              <a:t>AddControllersWithViews()</a:t>
            </a:r>
          </a:p>
          <a:p>
            <a:pPr lvl="1"/>
            <a:r>
              <a:rPr lang="sr-Latn-BA" dirty="0"/>
              <a:t>AddRazorPages() </a:t>
            </a:r>
            <a:endParaRPr lang="en-US" dirty="0"/>
          </a:p>
        </p:txBody>
      </p:sp>
    </p:spTree>
    <p:extLst>
      <p:ext uri="{BB962C8B-B14F-4D97-AF65-F5344CB8AC3E}">
        <p14:creationId xmlns:p14="http://schemas.microsoft.com/office/powerpoint/2010/main" val="13743337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 templates improvements</a:t>
            </a:r>
          </a:p>
        </p:txBody>
      </p:sp>
      <p:sp>
        <p:nvSpPr>
          <p:cNvPr id="3" name="Content Placeholder 2"/>
          <p:cNvSpPr>
            <a:spLocks noGrp="1"/>
          </p:cNvSpPr>
          <p:nvPr>
            <p:ph idx="1"/>
          </p:nvPr>
        </p:nvSpPr>
        <p:spPr>
          <a:xfrm>
            <a:off x="274640" y="1212851"/>
            <a:ext cx="11887198" cy="3016210"/>
          </a:xfrm>
        </p:spPr>
        <p:txBody>
          <a:bodyPr/>
          <a:lstStyle/>
          <a:p>
            <a:r>
              <a:rPr lang="en-US" dirty="0"/>
              <a:t>Upgraded Angular to version 7</a:t>
            </a:r>
          </a:p>
          <a:p>
            <a:r>
              <a:rPr lang="en-US" dirty="0"/>
              <a:t>SPA authentication with </a:t>
            </a:r>
            <a:r>
              <a:rPr lang="en-US" dirty="0" err="1"/>
              <a:t>IdentityServer</a:t>
            </a:r>
            <a:r>
              <a:rPr lang="en-US" dirty="0"/>
              <a:t> [</a:t>
            </a:r>
            <a:r>
              <a:rPr lang="en-US" dirty="0">
                <a:hlinkClick r:id="rId3"/>
              </a:rPr>
              <a:t>docs</a:t>
            </a:r>
            <a:r>
              <a:rPr lang="en-US" dirty="0"/>
              <a:t>]</a:t>
            </a:r>
          </a:p>
          <a:p>
            <a:pPr lvl="1"/>
            <a:r>
              <a:rPr lang="en-US" dirty="0" err="1"/>
              <a:t>services.AddIdentityServer</a:t>
            </a:r>
            <a:r>
              <a:rPr lang="en-US" dirty="0"/>
              <a:t>()</a:t>
            </a:r>
            <a:br>
              <a:rPr lang="en-US" dirty="0"/>
            </a:br>
            <a:r>
              <a:rPr lang="en-US" dirty="0"/>
              <a:t>    .</a:t>
            </a:r>
            <a:r>
              <a:rPr lang="en-US" dirty="0" err="1"/>
              <a:t>AddApiAuthorization</a:t>
            </a:r>
            <a:r>
              <a:rPr lang="en-US" dirty="0"/>
              <a:t>&lt;</a:t>
            </a:r>
            <a:r>
              <a:rPr lang="en-US" dirty="0" err="1"/>
              <a:t>ApplicationUser</a:t>
            </a:r>
            <a:r>
              <a:rPr lang="en-US" dirty="0"/>
              <a:t>, </a:t>
            </a:r>
            <a:r>
              <a:rPr lang="en-US" dirty="0" err="1"/>
              <a:t>ApplicationDbContext</a:t>
            </a:r>
            <a:r>
              <a:rPr lang="en-US" dirty="0"/>
              <a:t>&gt;();</a:t>
            </a:r>
          </a:p>
          <a:p>
            <a:pPr lvl="1"/>
            <a:r>
              <a:rPr lang="en-US" dirty="0" err="1"/>
              <a:t>services.AddAuthentication</a:t>
            </a:r>
            <a:r>
              <a:rPr lang="en-US" dirty="0"/>
              <a:t>()</a:t>
            </a:r>
            <a:br>
              <a:rPr lang="en-US" dirty="0"/>
            </a:br>
            <a:r>
              <a:rPr lang="en-US" dirty="0"/>
              <a:t>    .</a:t>
            </a:r>
            <a:r>
              <a:rPr lang="en-US" dirty="0" err="1"/>
              <a:t>AddIdentityServerJwt</a:t>
            </a:r>
            <a:r>
              <a:rPr lang="en-US" dirty="0"/>
              <a:t>();</a:t>
            </a:r>
          </a:p>
        </p:txBody>
      </p:sp>
    </p:spTree>
    <p:extLst>
      <p:ext uri="{BB962C8B-B14F-4D97-AF65-F5344CB8AC3E}">
        <p14:creationId xmlns:p14="http://schemas.microsoft.com/office/powerpoint/2010/main" val="1025576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SignalR</a:t>
            </a:r>
            <a:r>
              <a:rPr lang="en-US" dirty="0"/>
              <a:t> improvements</a:t>
            </a:r>
          </a:p>
        </p:txBody>
      </p:sp>
      <p:sp>
        <p:nvSpPr>
          <p:cNvPr id="3" name="Content Placeholder 2"/>
          <p:cNvSpPr>
            <a:spLocks noGrp="1"/>
          </p:cNvSpPr>
          <p:nvPr>
            <p:ph idx="1"/>
          </p:nvPr>
        </p:nvSpPr>
        <p:spPr>
          <a:xfrm>
            <a:off x="274640" y="1212851"/>
            <a:ext cx="11887198" cy="2850011"/>
          </a:xfrm>
        </p:spPr>
        <p:txBody>
          <a:bodyPr/>
          <a:lstStyle/>
          <a:p>
            <a:r>
              <a:rPr lang="sr-Latn-BA" dirty="0"/>
              <a:t>C</a:t>
            </a:r>
            <a:r>
              <a:rPr lang="en-US" dirty="0" err="1"/>
              <a:t>lient</a:t>
            </a:r>
            <a:r>
              <a:rPr lang="en-US" dirty="0"/>
              <a:t>-to-server streaming</a:t>
            </a:r>
            <a:r>
              <a:rPr lang="sr-Latn-BA" dirty="0"/>
              <a:t> </a:t>
            </a:r>
            <a:r>
              <a:rPr lang="en-US" dirty="0"/>
              <a:t>[</a:t>
            </a:r>
            <a:r>
              <a:rPr lang="en-US" dirty="0">
                <a:hlinkClick r:id="rId2"/>
              </a:rPr>
              <a:t>docs</a:t>
            </a:r>
            <a:r>
              <a:rPr lang="en-US" dirty="0"/>
              <a:t>]</a:t>
            </a:r>
            <a:endParaRPr lang="sr-Latn-BA" dirty="0"/>
          </a:p>
          <a:p>
            <a:pPr lvl="1"/>
            <a:r>
              <a:rPr lang="sr-Latn-BA" dirty="0">
                <a:hlinkClick r:id="rId3"/>
              </a:rPr>
              <a:t>https://streamr.azurewebsites.net/</a:t>
            </a:r>
            <a:r>
              <a:rPr lang="sr-Latn-BA" dirty="0"/>
              <a:t> </a:t>
            </a:r>
          </a:p>
          <a:p>
            <a:r>
              <a:rPr lang="en-US" dirty="0"/>
              <a:t>Endpoint Routing support</a:t>
            </a:r>
            <a:endParaRPr lang="sr-Latn-BA" dirty="0"/>
          </a:p>
          <a:p>
            <a:r>
              <a:rPr lang="en-US" dirty="0"/>
              <a:t>Long Polling for Java clients</a:t>
            </a:r>
            <a:endParaRPr lang="sr-Latn-BA" dirty="0"/>
          </a:p>
          <a:p>
            <a:pPr lvl="1"/>
            <a:r>
              <a:rPr lang="en-US" dirty="0"/>
              <a:t>if </a:t>
            </a:r>
            <a:r>
              <a:rPr lang="en-US" dirty="0" err="1"/>
              <a:t>WebSockets</a:t>
            </a:r>
            <a:r>
              <a:rPr lang="en-US" dirty="0"/>
              <a:t> aren’t supported</a:t>
            </a:r>
          </a:p>
        </p:txBody>
      </p:sp>
    </p:spTree>
    <p:extLst>
      <p:ext uri="{BB962C8B-B14F-4D97-AF65-F5344CB8AC3E}">
        <p14:creationId xmlns:p14="http://schemas.microsoft.com/office/powerpoint/2010/main" val="36861814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209515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Service template</a:t>
            </a:r>
          </a:p>
        </p:txBody>
      </p:sp>
      <p:sp>
        <p:nvSpPr>
          <p:cNvPr id="3" name="Content Placeholder 2"/>
          <p:cNvSpPr>
            <a:spLocks noGrp="1"/>
          </p:cNvSpPr>
          <p:nvPr>
            <p:ph idx="1"/>
          </p:nvPr>
        </p:nvSpPr>
        <p:spPr>
          <a:xfrm>
            <a:off x="274640" y="1212851"/>
            <a:ext cx="11887198" cy="2850011"/>
          </a:xfrm>
        </p:spPr>
        <p:txBody>
          <a:bodyPr/>
          <a:lstStyle/>
          <a:p>
            <a:r>
              <a:rPr lang="en-US" dirty="0"/>
              <a:t>Long running background processes</a:t>
            </a:r>
          </a:p>
          <a:p>
            <a:pPr lvl="1"/>
            <a:r>
              <a:rPr lang="en-US" dirty="0"/>
              <a:t>Windows Service</a:t>
            </a:r>
            <a:r>
              <a:rPr lang="sr-Latn-BA" dirty="0"/>
              <a:t> or</a:t>
            </a:r>
            <a:r>
              <a:rPr lang="en-US" dirty="0"/>
              <a:t> Linux Daemon</a:t>
            </a:r>
          </a:p>
          <a:p>
            <a:r>
              <a:rPr lang="en-US" dirty="0"/>
              <a:t>Logging, DI, Configuration… </a:t>
            </a:r>
            <a:endParaRPr lang="sr-Latn-BA" dirty="0"/>
          </a:p>
          <a:p>
            <a:pPr lvl="1"/>
            <a:r>
              <a:rPr lang="en-US" dirty="0"/>
              <a:t>but without web dependencies</a:t>
            </a:r>
            <a:endParaRPr lang="sr-Latn-BA" dirty="0"/>
          </a:p>
          <a:p>
            <a:r>
              <a:rPr lang="sr-Latn-BA" dirty="0"/>
              <a:t>Microsoft.NET.Sdk.Worker</a:t>
            </a:r>
            <a:endParaRPr lang="en-US" dirty="0"/>
          </a:p>
        </p:txBody>
      </p:sp>
      <p:pic>
        <p:nvPicPr>
          <p:cNvPr id="4" name="Picture 3"/>
          <p:cNvPicPr>
            <a:picLocks noChangeAspect="1"/>
          </p:cNvPicPr>
          <p:nvPr/>
        </p:nvPicPr>
        <p:blipFill>
          <a:blip r:embed="rId2"/>
          <a:stretch>
            <a:fillRect/>
          </a:stretch>
        </p:blipFill>
        <p:spPr>
          <a:xfrm>
            <a:off x="7247126" y="3398364"/>
            <a:ext cx="4985835" cy="3387811"/>
          </a:xfrm>
          <a:prstGeom prst="rect">
            <a:avLst/>
          </a:prstGeom>
        </p:spPr>
      </p:pic>
    </p:spTree>
    <p:extLst>
      <p:ext uri="{BB962C8B-B14F-4D97-AF65-F5344CB8AC3E}">
        <p14:creationId xmlns:p14="http://schemas.microsoft.com/office/powerpoint/2010/main" val="591062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5C304-C772-4546-A811-1D8AA46F0C41}"/>
              </a:ext>
            </a:extLst>
          </p:cNvPr>
          <p:cNvSpPr>
            <a:spLocks noGrp="1"/>
          </p:cNvSpPr>
          <p:nvPr>
            <p:ph type="title"/>
          </p:nvPr>
        </p:nvSpPr>
        <p:spPr/>
        <p:txBody>
          <a:bodyPr/>
          <a:lstStyle/>
          <a:p>
            <a:r>
              <a:rPr lang="en-US" dirty="0"/>
              <a:t>.NET Core vs .NET Standard</a:t>
            </a:r>
          </a:p>
        </p:txBody>
      </p:sp>
      <p:sp>
        <p:nvSpPr>
          <p:cNvPr id="5" name="Text Placeholder 4">
            <a:extLst>
              <a:ext uri="{FF2B5EF4-FFF2-40B4-BE49-F238E27FC236}">
                <a16:creationId xmlns:a16="http://schemas.microsoft.com/office/drawing/2014/main" id="{1B58BEEE-B4B9-404D-9EE6-24E1E8CDE549}"/>
              </a:ext>
            </a:extLst>
          </p:cNvPr>
          <p:cNvSpPr>
            <a:spLocks noGrp="1"/>
          </p:cNvSpPr>
          <p:nvPr>
            <p:ph type="body" sz="quarter" idx="10"/>
          </p:nvPr>
        </p:nvSpPr>
        <p:spPr>
          <a:xfrm>
            <a:off x="274638" y="1212850"/>
            <a:ext cx="11888787" cy="5823133"/>
          </a:xfrm>
        </p:spPr>
        <p:txBody>
          <a:bodyPr/>
          <a:lstStyle/>
          <a:p>
            <a:r>
              <a:rPr lang="en-US" b="1" dirty="0"/>
              <a:t>.NET Core: </a:t>
            </a:r>
          </a:p>
          <a:p>
            <a:pPr marL="571500" indent="-571500">
              <a:buFont typeface="Arial" panose="020B0604020202020204" pitchFamily="34" charset="0"/>
              <a:buChar char="•"/>
            </a:pPr>
            <a:r>
              <a:rPr lang="en-US" sz="2800" dirty="0"/>
              <a:t>This is the latest .NET implementation. </a:t>
            </a:r>
          </a:p>
          <a:p>
            <a:pPr marL="571500" indent="-571500">
              <a:buFont typeface="Arial" panose="020B0604020202020204" pitchFamily="34" charset="0"/>
              <a:buChar char="•"/>
            </a:pPr>
            <a:r>
              <a:rPr lang="en-US" sz="2800" dirty="0"/>
              <a:t>It’s open source and available for multiple OSes. </a:t>
            </a:r>
          </a:p>
          <a:p>
            <a:pPr marL="571500" indent="-571500">
              <a:buFont typeface="Arial" panose="020B0604020202020204" pitchFamily="34" charset="0"/>
              <a:buChar char="•"/>
            </a:pPr>
            <a:r>
              <a:rPr lang="en-US" sz="2800" dirty="0"/>
              <a:t>With .NET Core, you can build cross-platform console apps and ASP.NET Core Web applications and cloud services.</a:t>
            </a:r>
          </a:p>
          <a:p>
            <a:r>
              <a:rPr lang="en-US" b="1" dirty="0"/>
              <a:t>.NET Standard: </a:t>
            </a:r>
          </a:p>
          <a:p>
            <a:pPr marL="571500" indent="-571500">
              <a:buFont typeface="Arial" panose="020B0604020202020204" pitchFamily="34" charset="0"/>
              <a:buChar char="•"/>
            </a:pPr>
            <a:r>
              <a:rPr lang="en-US" sz="2800" dirty="0"/>
              <a:t>This is the set of fundamental APIs (commonly referred to as base class library or BCL) that all .NET implementations must implement. </a:t>
            </a:r>
          </a:p>
          <a:p>
            <a:pPr marL="571500" indent="-571500">
              <a:buFont typeface="Arial" panose="020B0604020202020204" pitchFamily="34" charset="0"/>
              <a:buChar char="•"/>
            </a:pPr>
            <a:r>
              <a:rPr lang="en-US" sz="2800" dirty="0"/>
              <a:t>By targeting .NET Standard, you can build libraries that you can share across all your .NET apps, no matter on which .NET implementation or OS they run.</a:t>
            </a:r>
          </a:p>
          <a:p>
            <a:endParaRPr lang="en-US" dirty="0"/>
          </a:p>
        </p:txBody>
      </p:sp>
    </p:spTree>
    <p:extLst>
      <p:ext uri="{BB962C8B-B14F-4D97-AF65-F5344CB8AC3E}">
        <p14:creationId xmlns:p14="http://schemas.microsoft.com/office/powerpoint/2010/main" val="115886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template</a:t>
            </a:r>
          </a:p>
        </p:txBody>
      </p:sp>
      <p:sp>
        <p:nvSpPr>
          <p:cNvPr id="3" name="Content Placeholder 2"/>
          <p:cNvSpPr>
            <a:spLocks noGrp="1"/>
          </p:cNvSpPr>
          <p:nvPr>
            <p:ph idx="1"/>
          </p:nvPr>
        </p:nvSpPr>
        <p:spPr/>
        <p:txBody>
          <a:bodyPr/>
          <a:lstStyle/>
          <a:p>
            <a:r>
              <a:rPr lang="en-US" dirty="0"/>
              <a:t>HTTP/2 transport</a:t>
            </a:r>
          </a:p>
          <a:p>
            <a:r>
              <a:rPr lang="en-US" dirty="0"/>
              <a:t>Protocol Buffers</a:t>
            </a:r>
            <a:endParaRPr lang="sr-Latn-BA" dirty="0"/>
          </a:p>
          <a:p>
            <a:r>
              <a:rPr lang="sr-Latn-BA" dirty="0"/>
              <a:t>Design-time code generation</a:t>
            </a:r>
            <a:endParaRPr lang="en-US" dirty="0"/>
          </a:p>
          <a:p>
            <a:r>
              <a:rPr lang="en-US" sz="2040" dirty="0">
                <a:hlinkClick r:id="rId2"/>
              </a:rPr>
              <a:t>https://github.com/grpc/grpc-dotnet/</a:t>
            </a:r>
            <a:r>
              <a:rPr lang="en-US" sz="2040" dirty="0"/>
              <a:t> </a:t>
            </a:r>
          </a:p>
        </p:txBody>
      </p:sp>
      <p:pic>
        <p:nvPicPr>
          <p:cNvPr id="4" name="Picture 3"/>
          <p:cNvPicPr>
            <a:picLocks noChangeAspect="1"/>
          </p:cNvPicPr>
          <p:nvPr/>
        </p:nvPicPr>
        <p:blipFill>
          <a:blip r:embed="rId3"/>
          <a:stretch>
            <a:fillRect/>
          </a:stretch>
        </p:blipFill>
        <p:spPr>
          <a:xfrm>
            <a:off x="7115077" y="3255181"/>
            <a:ext cx="5064969" cy="3438190"/>
          </a:xfrm>
          <a:prstGeom prst="rect">
            <a:avLst/>
          </a:prstGeom>
        </p:spPr>
      </p:pic>
    </p:spTree>
    <p:extLst>
      <p:ext uri="{BB962C8B-B14F-4D97-AF65-F5344CB8AC3E}">
        <p14:creationId xmlns:p14="http://schemas.microsoft.com/office/powerpoint/2010/main" val="20500279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Content Placeholder 2"/>
          <p:cNvSpPr>
            <a:spLocks noGrp="1"/>
          </p:cNvSpPr>
          <p:nvPr>
            <p:ph idx="1"/>
          </p:nvPr>
        </p:nvSpPr>
        <p:spPr>
          <a:xfrm>
            <a:off x="274640" y="1212851"/>
            <a:ext cx="11887198" cy="2985433"/>
          </a:xfrm>
        </p:spPr>
        <p:txBody>
          <a:bodyPr/>
          <a:lstStyle/>
          <a:p>
            <a:r>
              <a:rPr lang="en-US" dirty="0"/>
              <a:t>Memory limits fix</a:t>
            </a:r>
            <a:endParaRPr lang="sr-Latn-BA" dirty="0"/>
          </a:p>
          <a:p>
            <a:r>
              <a:rPr lang="sr-Latn-BA" dirty="0"/>
              <a:t>Better CPU limits (--cpus)</a:t>
            </a:r>
            <a:endParaRPr lang="en-US" dirty="0"/>
          </a:p>
          <a:p>
            <a:r>
              <a:rPr lang="en-US" dirty="0"/>
              <a:t>Switch to Microsoft Container Registry (MCR)</a:t>
            </a:r>
          </a:p>
          <a:p>
            <a:pPr lvl="1"/>
            <a:r>
              <a:rPr lang="en-US" dirty="0"/>
              <a:t>FROM mcr.microsoft.com/dotnet/core/sdk:3.0</a:t>
            </a:r>
            <a:endParaRPr lang="sr-Latn-BA" dirty="0"/>
          </a:p>
          <a:p>
            <a:r>
              <a:rPr lang="sr-Latn-BA" dirty="0">
                <a:hlinkClick r:id="rId2"/>
              </a:rPr>
              <a:t>PowerShell Core</a:t>
            </a:r>
            <a:r>
              <a:rPr lang="sr-Latn-BA" dirty="0"/>
              <a:t> in SDK image</a:t>
            </a:r>
            <a:endParaRPr lang="en-US" dirty="0"/>
          </a:p>
        </p:txBody>
      </p:sp>
    </p:spTree>
    <p:extLst>
      <p:ext uri="{BB962C8B-B14F-4D97-AF65-F5344CB8AC3E}">
        <p14:creationId xmlns:p14="http://schemas.microsoft.com/office/powerpoint/2010/main" val="944762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BA" dirty="0"/>
              <a:t>Other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356130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Client-side Blazor</a:t>
            </a:r>
            <a:endParaRPr lang="en-US" dirty="0"/>
          </a:p>
        </p:txBody>
      </p:sp>
      <p:sp>
        <p:nvSpPr>
          <p:cNvPr id="3" name="Content Placeholder 2"/>
          <p:cNvSpPr>
            <a:spLocks noGrp="1"/>
          </p:cNvSpPr>
          <p:nvPr>
            <p:ph idx="1"/>
          </p:nvPr>
        </p:nvSpPr>
        <p:spPr>
          <a:xfrm>
            <a:off x="274640" y="1212851"/>
            <a:ext cx="11887198" cy="3120854"/>
          </a:xfrm>
        </p:spPr>
        <p:txBody>
          <a:bodyPr/>
          <a:lstStyle/>
          <a:p>
            <a:r>
              <a:rPr lang="sr-Latn-BA" dirty="0"/>
              <a:t>Full stack web development with C# and WebAssembly</a:t>
            </a:r>
          </a:p>
          <a:p>
            <a:r>
              <a:rPr lang="en-US" dirty="0">
                <a:hlinkClick r:id="rId3"/>
              </a:rPr>
              <a:t>https://blazor.net/</a:t>
            </a:r>
            <a:r>
              <a:rPr lang="sr-Latn-BA" dirty="0"/>
              <a:t> </a:t>
            </a:r>
          </a:p>
          <a:p>
            <a:r>
              <a:rPr lang="sr-Latn-BA" dirty="0"/>
              <a:t>First preview is out! [</a:t>
            </a:r>
            <a:r>
              <a:rPr lang="sr-Latn-BA" dirty="0">
                <a:hlinkClick r:id="rId4"/>
              </a:rPr>
              <a:t>announcement</a:t>
            </a:r>
            <a:r>
              <a:rPr lang="sr-Latn-BA" dirty="0"/>
              <a:t>]</a:t>
            </a:r>
          </a:p>
          <a:p>
            <a:r>
              <a:rPr lang="sr-Latn-BA" dirty="0"/>
              <a:t>Released with future .NET Core (&gt; 3.0)</a:t>
            </a:r>
          </a:p>
          <a:p>
            <a:endParaRPr lang="en-US" dirty="0"/>
          </a:p>
        </p:txBody>
      </p:sp>
    </p:spTree>
    <p:extLst>
      <p:ext uri="{BB962C8B-B14F-4D97-AF65-F5344CB8AC3E}">
        <p14:creationId xmlns:p14="http://schemas.microsoft.com/office/powerpoint/2010/main" val="31382235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BA" dirty="0"/>
              <a:t>Current performance</a:t>
            </a:r>
            <a:endParaRPr lang="en-US" dirty="0"/>
          </a:p>
        </p:txBody>
      </p:sp>
      <p:sp>
        <p:nvSpPr>
          <p:cNvPr id="5" name="Content Placeholder 4"/>
          <p:cNvSpPr>
            <a:spLocks noGrp="1"/>
          </p:cNvSpPr>
          <p:nvPr>
            <p:ph idx="1"/>
          </p:nvPr>
        </p:nvSpPr>
        <p:spPr>
          <a:xfrm>
            <a:off x="274640" y="1212851"/>
            <a:ext cx="11887198" cy="683264"/>
          </a:xfrm>
        </p:spPr>
        <p:txBody>
          <a:bodyPr/>
          <a:lstStyle/>
          <a:p>
            <a:r>
              <a:rPr lang="en-US" dirty="0">
                <a:hlinkClick r:id="rId3"/>
              </a:rPr>
              <a:t>ASP.NET Core: Saturating 10GbE at 7+ million request/s</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8987" y="2590539"/>
            <a:ext cx="5906488" cy="18749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319" y="2589728"/>
            <a:ext cx="4403265" cy="187573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320" y="4987551"/>
            <a:ext cx="4490892" cy="1661926"/>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8987" y="4530792"/>
            <a:ext cx="4366645" cy="2118684"/>
          </a:xfrm>
          <a:prstGeom prst="rect">
            <a:avLst/>
          </a:prstGeom>
        </p:spPr>
      </p:pic>
    </p:spTree>
    <p:extLst>
      <p:ext uri="{BB962C8B-B14F-4D97-AF65-F5344CB8AC3E}">
        <p14:creationId xmlns:p14="http://schemas.microsoft.com/office/powerpoint/2010/main" val="340805541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BA"/>
              <a:t>Future performance</a:t>
            </a:r>
            <a:endParaRPr lang="en-US" dirty="0"/>
          </a:p>
        </p:txBody>
      </p:sp>
      <p:sp>
        <p:nvSpPr>
          <p:cNvPr id="5" name="Content Placeholder 4"/>
          <p:cNvSpPr>
            <a:spLocks noGrp="1"/>
          </p:cNvSpPr>
          <p:nvPr>
            <p:ph idx="1"/>
          </p:nvPr>
        </p:nvSpPr>
        <p:spPr>
          <a:xfrm>
            <a:off x="274640" y="1212851"/>
            <a:ext cx="11887198" cy="683264"/>
          </a:xfrm>
        </p:spPr>
        <p:txBody>
          <a:bodyPr/>
          <a:lstStyle/>
          <a:p>
            <a:r>
              <a:rPr lang="en-US" dirty="0">
                <a:hlinkClick r:id="rId3"/>
              </a:rPr>
              <a:t>https://aka.ms/aspnet/benchmarks</a:t>
            </a:r>
            <a:r>
              <a:rPr lang="sr-Latn-BA" dirty="0"/>
              <a:t> </a:t>
            </a:r>
            <a:endParaRPr lang="en-US" dirty="0"/>
          </a:p>
        </p:txBody>
      </p:sp>
      <p:grpSp>
        <p:nvGrpSpPr>
          <p:cNvPr id="12" name="Group 11"/>
          <p:cNvGrpSpPr/>
          <p:nvPr/>
        </p:nvGrpSpPr>
        <p:grpSpPr>
          <a:xfrm>
            <a:off x="6697282" y="2524983"/>
            <a:ext cx="5128924" cy="1927063"/>
            <a:chOff x="838198" y="2584854"/>
            <a:chExt cx="5028813" cy="1889449"/>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2584854"/>
              <a:ext cx="4746797" cy="1514603"/>
            </a:xfrm>
            <a:prstGeom prst="rect">
              <a:avLst/>
            </a:prstGeom>
          </p:spPr>
        </p:pic>
        <p:sp>
          <p:nvSpPr>
            <p:cNvPr id="3" name="TextBox 2"/>
            <p:cNvSpPr txBox="1"/>
            <p:nvPr/>
          </p:nvSpPr>
          <p:spPr>
            <a:xfrm>
              <a:off x="838198" y="4099457"/>
              <a:ext cx="5028813" cy="374846"/>
            </a:xfrm>
            <a:prstGeom prst="rect">
              <a:avLst/>
            </a:prstGeom>
            <a:noFill/>
          </p:spPr>
          <p:txBody>
            <a:bodyPr wrap="none" rtlCol="0">
              <a:spAutoFit/>
            </a:bodyPr>
            <a:lstStyle/>
            <a:p>
              <a:r>
                <a:rPr lang="sr-Latn-BA" sz="1836" dirty="0"/>
                <a:t>6 minutes, 64 connections, 120.000.000 requests</a:t>
              </a:r>
              <a:endParaRPr lang="en-US" sz="1836" dirty="0"/>
            </a:p>
          </p:txBody>
        </p:sp>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764" y="2524983"/>
            <a:ext cx="4221234" cy="200647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766" y="4776874"/>
            <a:ext cx="3995905" cy="189279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41064" y="4776874"/>
            <a:ext cx="4139642" cy="1892797"/>
          </a:xfrm>
          <a:prstGeom prst="rect">
            <a:avLst/>
          </a:prstGeom>
        </p:spPr>
      </p:pic>
    </p:spTree>
    <p:extLst>
      <p:ext uri="{BB962C8B-B14F-4D97-AF65-F5344CB8AC3E}">
        <p14:creationId xmlns:p14="http://schemas.microsoft.com/office/powerpoint/2010/main" val="132282724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Stack Overflow</a:t>
            </a:r>
            <a:r>
              <a:rPr lang="en-US" dirty="0"/>
              <a:t> - most </a:t>
            </a:r>
            <a:r>
              <a:rPr lang="en-US" i="1" dirty="0"/>
              <a:t>popular</a:t>
            </a:r>
            <a:r>
              <a:rPr lang="en-US" dirty="0"/>
              <a:t> technologies</a:t>
            </a:r>
          </a:p>
        </p:txBody>
      </p:sp>
      <p:sp>
        <p:nvSpPr>
          <p:cNvPr id="7" name="Text Placeholder 4"/>
          <p:cNvSpPr txBox="1">
            <a:spLocks/>
          </p:cNvSpPr>
          <p:nvPr/>
        </p:nvSpPr>
        <p:spPr>
          <a:xfrm>
            <a:off x="269239" y="6236146"/>
            <a:ext cx="11653523" cy="4616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en-US" sz="2000" dirty="0">
                <a:hlinkClick r:id="rId2"/>
              </a:rPr>
              <a:t>https://insights.stackoverflow.com/survey/2019#technology</a:t>
            </a:r>
            <a:endPar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pic>
        <p:nvPicPr>
          <p:cNvPr id="5" name="Picture 4">
            <a:extLst>
              <a:ext uri="{FF2B5EF4-FFF2-40B4-BE49-F238E27FC236}">
                <a16:creationId xmlns:a16="http://schemas.microsoft.com/office/drawing/2014/main" id="{3B1FF1E0-A966-4C1F-83EB-332D765FB8E5}"/>
              </a:ext>
            </a:extLst>
          </p:cNvPr>
          <p:cNvPicPr>
            <a:picLocks noChangeAspect="1"/>
          </p:cNvPicPr>
          <p:nvPr/>
        </p:nvPicPr>
        <p:blipFill>
          <a:blip r:embed="rId3"/>
          <a:stretch>
            <a:fillRect/>
          </a:stretch>
        </p:blipFill>
        <p:spPr>
          <a:xfrm>
            <a:off x="3400425" y="1363662"/>
            <a:ext cx="5332412" cy="4370011"/>
          </a:xfrm>
          <a:prstGeom prst="rect">
            <a:avLst/>
          </a:prstGeom>
        </p:spPr>
      </p:pic>
      <p:pic>
        <p:nvPicPr>
          <p:cNvPr id="6" name="Picture 5">
            <a:extLst>
              <a:ext uri="{FF2B5EF4-FFF2-40B4-BE49-F238E27FC236}">
                <a16:creationId xmlns:a16="http://schemas.microsoft.com/office/drawing/2014/main" id="{24A82B42-893B-4D7C-8A33-9425C03828ED}"/>
              </a:ext>
            </a:extLst>
          </p:cNvPr>
          <p:cNvPicPr>
            <a:picLocks noChangeAspect="1"/>
          </p:cNvPicPr>
          <p:nvPr/>
        </p:nvPicPr>
        <p:blipFill>
          <a:blip r:embed="rId4"/>
          <a:stretch>
            <a:fillRect/>
          </a:stretch>
        </p:blipFill>
        <p:spPr>
          <a:xfrm>
            <a:off x="4275931" y="3113120"/>
            <a:ext cx="3581400" cy="407585"/>
          </a:xfrm>
          <a:prstGeom prst="rect">
            <a:avLst/>
          </a:prstGeom>
          <a:ln w="28575">
            <a:solidFill>
              <a:schemeClr val="accent2"/>
            </a:solidFill>
          </a:ln>
        </p:spPr>
      </p:pic>
    </p:spTree>
    <p:extLst>
      <p:ext uri="{BB962C8B-B14F-4D97-AF65-F5344CB8AC3E}">
        <p14:creationId xmlns:p14="http://schemas.microsoft.com/office/powerpoint/2010/main" val="42041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Stack Overflow</a:t>
            </a:r>
            <a:r>
              <a:rPr lang="en-US" dirty="0"/>
              <a:t> - most </a:t>
            </a:r>
            <a:r>
              <a:rPr lang="en-US" i="1" dirty="0"/>
              <a:t>loved</a:t>
            </a:r>
            <a:r>
              <a:rPr lang="en-US" dirty="0"/>
              <a:t> technologies</a:t>
            </a:r>
          </a:p>
        </p:txBody>
      </p:sp>
      <p:sp>
        <p:nvSpPr>
          <p:cNvPr id="10" name="Text Placeholder 4"/>
          <p:cNvSpPr txBox="1">
            <a:spLocks/>
          </p:cNvSpPr>
          <p:nvPr/>
        </p:nvSpPr>
        <p:spPr>
          <a:xfrm>
            <a:off x="269239" y="6236146"/>
            <a:ext cx="11653523" cy="4616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en-US" sz="2000" dirty="0">
                <a:hlinkClick r:id="rId2"/>
              </a:rPr>
              <a:t>https://insights.stackoverflow.com/survey/2019#most-loved-dreaded-and-wanted</a:t>
            </a:r>
            <a:endPar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pic>
        <p:nvPicPr>
          <p:cNvPr id="6" name="Picture 5">
            <a:extLst>
              <a:ext uri="{FF2B5EF4-FFF2-40B4-BE49-F238E27FC236}">
                <a16:creationId xmlns:a16="http://schemas.microsoft.com/office/drawing/2014/main" id="{80301362-53CE-42B8-881C-1E30EDA2FC46}"/>
              </a:ext>
            </a:extLst>
          </p:cNvPr>
          <p:cNvPicPr>
            <a:picLocks noChangeAspect="1"/>
          </p:cNvPicPr>
          <p:nvPr/>
        </p:nvPicPr>
        <p:blipFill>
          <a:blip r:embed="rId3"/>
          <a:stretch>
            <a:fillRect/>
          </a:stretch>
        </p:blipFill>
        <p:spPr>
          <a:xfrm>
            <a:off x="3017837" y="1104215"/>
            <a:ext cx="5734050" cy="4946861"/>
          </a:xfrm>
          <a:prstGeom prst="rect">
            <a:avLst/>
          </a:prstGeom>
        </p:spPr>
      </p:pic>
    </p:spTree>
    <p:extLst>
      <p:ext uri="{BB962C8B-B14F-4D97-AF65-F5344CB8AC3E}">
        <p14:creationId xmlns:p14="http://schemas.microsoft.com/office/powerpoint/2010/main" val="89043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Stack Overflow</a:t>
            </a:r>
            <a:r>
              <a:rPr lang="en-US" dirty="0"/>
              <a:t> - most </a:t>
            </a:r>
            <a:r>
              <a:rPr lang="en-US" i="1" dirty="0"/>
              <a:t>popular development environments</a:t>
            </a:r>
            <a:endParaRPr lang="en-US" dirty="0"/>
          </a:p>
        </p:txBody>
      </p:sp>
      <p:sp>
        <p:nvSpPr>
          <p:cNvPr id="10" name="Text Placeholder 4"/>
          <p:cNvSpPr txBox="1">
            <a:spLocks/>
          </p:cNvSpPr>
          <p:nvPr/>
        </p:nvSpPr>
        <p:spPr>
          <a:xfrm>
            <a:off x="269239" y="6236146"/>
            <a:ext cx="11653523" cy="4616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en-US" sz="2000" dirty="0">
                <a:hlinkClick r:id="rId2"/>
              </a:rPr>
              <a:t>https://insights.stackoverflow.com/survey/2019#development-environments-and-tools</a:t>
            </a:r>
            <a:endParaRPr kumimoji="0" lang="en-US" sz="1961"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pic>
        <p:nvPicPr>
          <p:cNvPr id="2" name="Picture 1">
            <a:extLst>
              <a:ext uri="{FF2B5EF4-FFF2-40B4-BE49-F238E27FC236}">
                <a16:creationId xmlns:a16="http://schemas.microsoft.com/office/drawing/2014/main" id="{4AD76079-25FE-4332-842E-13899A8A974A}"/>
              </a:ext>
            </a:extLst>
          </p:cNvPr>
          <p:cNvPicPr>
            <a:picLocks noChangeAspect="1"/>
          </p:cNvPicPr>
          <p:nvPr/>
        </p:nvPicPr>
        <p:blipFill>
          <a:blip r:embed="rId3"/>
          <a:stretch>
            <a:fillRect/>
          </a:stretch>
        </p:blipFill>
        <p:spPr>
          <a:xfrm>
            <a:off x="3932237" y="1363662"/>
            <a:ext cx="7086600" cy="4602637"/>
          </a:xfrm>
          <a:prstGeom prst="rect">
            <a:avLst/>
          </a:prstGeom>
        </p:spPr>
      </p:pic>
      <p:pic>
        <p:nvPicPr>
          <p:cNvPr id="4" name="Picture 3">
            <a:extLst>
              <a:ext uri="{FF2B5EF4-FFF2-40B4-BE49-F238E27FC236}">
                <a16:creationId xmlns:a16="http://schemas.microsoft.com/office/drawing/2014/main" id="{785E48FE-EE52-4C3C-A6AC-025C25D8F2EF}"/>
              </a:ext>
            </a:extLst>
          </p:cNvPr>
          <p:cNvPicPr>
            <a:picLocks noChangeAspect="1"/>
          </p:cNvPicPr>
          <p:nvPr/>
        </p:nvPicPr>
        <p:blipFill>
          <a:blip r:embed="rId4"/>
          <a:stretch>
            <a:fillRect/>
          </a:stretch>
        </p:blipFill>
        <p:spPr>
          <a:xfrm>
            <a:off x="1096116" y="2130424"/>
            <a:ext cx="2847975" cy="2733675"/>
          </a:xfrm>
          <a:prstGeom prst="rect">
            <a:avLst/>
          </a:prstGeom>
        </p:spPr>
      </p:pic>
    </p:spTree>
    <p:extLst>
      <p:ext uri="{BB962C8B-B14F-4D97-AF65-F5344CB8AC3E}">
        <p14:creationId xmlns:p14="http://schemas.microsoft.com/office/powerpoint/2010/main" val="275446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Language Strategy</a:t>
            </a:r>
          </a:p>
        </p:txBody>
      </p:sp>
      <p:grpSp>
        <p:nvGrpSpPr>
          <p:cNvPr id="5" name="Group 4"/>
          <p:cNvGrpSpPr/>
          <p:nvPr/>
        </p:nvGrpSpPr>
        <p:grpSpPr>
          <a:xfrm>
            <a:off x="456395" y="4912169"/>
            <a:ext cx="11775265" cy="1553162"/>
            <a:chOff x="456395" y="4908201"/>
            <a:chExt cx="11775265" cy="1553162"/>
          </a:xfrm>
        </p:grpSpPr>
        <p:sp>
          <p:nvSpPr>
            <p:cNvPr id="7" name="Pentagon 6"/>
            <p:cNvSpPr/>
            <p:nvPr/>
          </p:nvSpPr>
          <p:spPr bwMode="auto">
            <a:xfrm>
              <a:off x="456395" y="4954221"/>
              <a:ext cx="3384427" cy="1507142"/>
            </a:xfrm>
            <a:prstGeom prst="homePlate">
              <a:avLst>
                <a:gd name="adj" fmla="val 19347"/>
              </a:avLst>
            </a:prstGeom>
            <a:solidFill>
              <a:srgbClr val="D83B0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ctr" defTabSz="931446" rtl="0" eaLnBrk="1" fontAlgn="auto" latinLnBrk="0" hangingPunct="1">
                <a:lnSpc>
                  <a:spcPct val="100000"/>
                </a:lnSpc>
                <a:spcBef>
                  <a:spcPts val="0"/>
                </a:spcBef>
                <a:spcAft>
                  <a:spcPts val="0"/>
                </a:spcAft>
                <a:buClrTx/>
                <a:buSzTx/>
                <a:buFontTx/>
                <a:buNone/>
                <a:tabLst/>
                <a:defRPr/>
              </a:pPr>
              <a:r>
                <a:rPr kumimoji="0" lang="en-US" sz="3600" b="1" i="0" u="none" strike="noStrike" kern="0" cap="all"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F#</a:t>
              </a:r>
            </a:p>
          </p:txBody>
        </p:sp>
        <p:sp>
          <p:nvSpPr>
            <p:cNvPr id="8" name="Chevron 7"/>
            <p:cNvSpPr/>
            <p:nvPr/>
          </p:nvSpPr>
          <p:spPr bwMode="auto">
            <a:xfrm>
              <a:off x="3749384" y="4954221"/>
              <a:ext cx="8482276" cy="1507142"/>
            </a:xfrm>
            <a:prstGeom prst="chevron">
              <a:avLst>
                <a:gd name="adj" fmla="val 21616"/>
              </a:avLst>
            </a:prstGeom>
            <a:solidFill>
              <a:srgbClr val="E6E6E6">
                <a:alpha val="80000"/>
              </a:srgb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10,000’s</a:t>
              </a:r>
            </a:p>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Tens of thousands</a:t>
              </a:r>
            </a:p>
            <a:p>
              <a:pPr marL="0" marR="0" lvl="0" indent="0" algn="l" defTabSz="931446"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9" name="Rectangle 8"/>
            <p:cNvSpPr/>
            <p:nvPr/>
          </p:nvSpPr>
          <p:spPr bwMode="auto">
            <a:xfrm>
              <a:off x="11865852" y="4908201"/>
              <a:ext cx="365808" cy="1553162"/>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de-DE"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 name="Group 9"/>
          <p:cNvGrpSpPr/>
          <p:nvPr/>
        </p:nvGrpSpPr>
        <p:grpSpPr>
          <a:xfrm>
            <a:off x="448773" y="3207092"/>
            <a:ext cx="11782886" cy="1553162"/>
            <a:chOff x="456395" y="3210365"/>
            <a:chExt cx="11201479" cy="1553162"/>
          </a:xfrm>
        </p:grpSpPr>
        <p:sp>
          <p:nvSpPr>
            <p:cNvPr id="11" name="Pentagon 10"/>
            <p:cNvSpPr/>
            <p:nvPr/>
          </p:nvSpPr>
          <p:spPr bwMode="auto">
            <a:xfrm>
              <a:off x="456395" y="3210365"/>
              <a:ext cx="3224674" cy="1507142"/>
            </a:xfrm>
            <a:prstGeom prst="homePlate">
              <a:avLst>
                <a:gd name="adj" fmla="val 19347"/>
              </a:avLst>
            </a:prstGeom>
            <a:solidFill>
              <a:srgbClr val="D83B0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ctr" defTabSz="931446" rtl="0" eaLnBrk="1" fontAlgn="auto" latinLnBrk="0" hangingPunct="1">
                <a:lnSpc>
                  <a:spcPct val="100000"/>
                </a:lnSpc>
                <a:spcBef>
                  <a:spcPts val="0"/>
                </a:spcBef>
                <a:spcAft>
                  <a:spcPts val="0"/>
                </a:spcAft>
                <a:buClrTx/>
                <a:buSzTx/>
                <a:buFontTx/>
                <a:buNone/>
                <a:tabLst/>
                <a:defRPr/>
              </a:pPr>
              <a:r>
                <a:rPr kumimoji="0" lang="en-US" sz="3600" b="1" i="0" u="none" strike="noStrike" kern="0" cap="all"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VB</a:t>
              </a:r>
            </a:p>
          </p:txBody>
        </p:sp>
        <p:sp>
          <p:nvSpPr>
            <p:cNvPr id="12" name="Chevron 11"/>
            <p:cNvSpPr/>
            <p:nvPr/>
          </p:nvSpPr>
          <p:spPr bwMode="auto">
            <a:xfrm>
              <a:off x="3594143" y="3210365"/>
              <a:ext cx="8063731" cy="1507142"/>
            </a:xfrm>
            <a:prstGeom prst="chevron">
              <a:avLst>
                <a:gd name="adj" fmla="val 21616"/>
              </a:avLst>
            </a:prstGeom>
            <a:solidFill>
              <a:srgbClr val="E6E6E6">
                <a:alpha val="80000"/>
              </a:srgb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100,000’s</a:t>
              </a:r>
            </a:p>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Hundreds of thousands</a:t>
              </a:r>
            </a:p>
            <a:p>
              <a:pPr marL="0" marR="0" lvl="0" indent="0" algn="l" defTabSz="931446"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3" name="Rectangle 12"/>
            <p:cNvSpPr/>
            <p:nvPr/>
          </p:nvSpPr>
          <p:spPr bwMode="auto">
            <a:xfrm>
              <a:off x="11292066" y="3210365"/>
              <a:ext cx="365808" cy="1553162"/>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de-DE"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 name="Group 13"/>
          <p:cNvGrpSpPr/>
          <p:nvPr/>
        </p:nvGrpSpPr>
        <p:grpSpPr>
          <a:xfrm>
            <a:off x="456397" y="1455996"/>
            <a:ext cx="11775262" cy="1553162"/>
            <a:chOff x="456396" y="1452028"/>
            <a:chExt cx="10733761" cy="1553162"/>
          </a:xfrm>
        </p:grpSpPr>
        <p:sp>
          <p:nvSpPr>
            <p:cNvPr id="15" name="Pentagon 14"/>
            <p:cNvSpPr/>
            <p:nvPr/>
          </p:nvSpPr>
          <p:spPr bwMode="auto">
            <a:xfrm>
              <a:off x="456396" y="1452028"/>
              <a:ext cx="3085080" cy="1507142"/>
            </a:xfrm>
            <a:prstGeom prst="homePlate">
              <a:avLst>
                <a:gd name="adj" fmla="val 19347"/>
              </a:avLst>
            </a:prstGeom>
            <a:solidFill>
              <a:srgbClr val="D83B0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ctr" defTabSz="931446" rtl="0" eaLnBrk="1" fontAlgn="auto" latinLnBrk="0" hangingPunct="1">
                <a:lnSpc>
                  <a:spcPct val="100000"/>
                </a:lnSpc>
                <a:spcBef>
                  <a:spcPts val="0"/>
                </a:spcBef>
                <a:spcAft>
                  <a:spcPts val="0"/>
                </a:spcAft>
                <a:buClrTx/>
                <a:buSzTx/>
                <a:buFontTx/>
                <a:buNone/>
                <a:tabLst/>
                <a:defRPr/>
              </a:pPr>
              <a:r>
                <a:rPr kumimoji="0" lang="en-US" sz="3600" b="1" i="0" u="none" strike="noStrike" kern="0" cap="all" spc="0" normalizeH="0" baseline="0" noProof="0" dirty="0">
                  <a:ln>
                    <a:noFill/>
                  </a:ln>
                  <a:solidFill>
                    <a:srgbClr val="FFFFFF"/>
                  </a:solidFill>
                  <a:effectLst/>
                  <a:uLnTx/>
                  <a:uFillTx/>
                  <a:latin typeface="Segoe UI"/>
                  <a:ea typeface="Segoe UI" pitchFamily="34" charset="0"/>
                  <a:cs typeface="Segoe UI Semilight" panose="020B0402040204020203" pitchFamily="34" charset="0"/>
                </a:rPr>
                <a:t>C#</a:t>
              </a:r>
              <a:endParaRPr kumimoji="0" lang="en-US" sz="3600" b="0" i="0" u="none" strike="noStrike" kern="0" cap="all" spc="0" normalizeH="0" baseline="0" noProof="0" dirty="0">
                <a:ln>
                  <a:noFill/>
                </a:ln>
                <a:solidFill>
                  <a:srgbClr val="FFFFFF"/>
                </a:soli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16" name="Chevron 15"/>
            <p:cNvSpPr/>
            <p:nvPr/>
          </p:nvSpPr>
          <p:spPr bwMode="auto">
            <a:xfrm>
              <a:off x="3458124" y="1452028"/>
              <a:ext cx="7732033" cy="1507142"/>
            </a:xfrm>
            <a:prstGeom prst="chevron">
              <a:avLst>
                <a:gd name="adj" fmla="val 21616"/>
              </a:avLst>
            </a:prstGeom>
            <a:solidFill>
              <a:srgbClr val="E6E6E6"/>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72" tIns="146138" rIns="182672" bIns="146138" numCol="1" spcCol="0" rtlCol="0" fromWordArt="0" anchor="ctr" anchorCtr="0" forceAA="0" compatLnSpc="1">
              <a:prstTxWarp prst="textNoShape">
                <a:avLst/>
              </a:prstTxWarp>
              <a:noAutofit/>
            </a:bodyPr>
            <a:lstStyle/>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1,000,000’s</a:t>
              </a:r>
            </a:p>
            <a:p>
              <a:pPr marL="0" marR="0" lvl="0" indent="0" algn="l" defTabSz="931446"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rPr>
                <a:t>Millions</a:t>
              </a:r>
            </a:p>
            <a:p>
              <a:pPr marL="0" marR="0" lvl="0" indent="0" algn="l" defTabSz="931446"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505050"/>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8" name="Rectangle 17"/>
            <p:cNvSpPr/>
            <p:nvPr/>
          </p:nvSpPr>
          <p:spPr bwMode="auto">
            <a:xfrm>
              <a:off x="10824349" y="1452028"/>
              <a:ext cx="365808" cy="1553162"/>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de-DE"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Rectangle 1"/>
          <p:cNvSpPr/>
          <p:nvPr/>
        </p:nvSpPr>
        <p:spPr bwMode="auto">
          <a:xfrm>
            <a:off x="4298018" y="2582873"/>
            <a:ext cx="7497998" cy="365756"/>
          </a:xfrm>
          <a:prstGeom prst="rect">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9" name="Rectangle 18"/>
          <p:cNvSpPr/>
          <p:nvPr/>
        </p:nvSpPr>
        <p:spPr bwMode="auto">
          <a:xfrm>
            <a:off x="4298018" y="4320213"/>
            <a:ext cx="749808" cy="365756"/>
          </a:xfrm>
          <a:prstGeom prst="rect">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0" name="Rectangle 19"/>
          <p:cNvSpPr/>
          <p:nvPr/>
        </p:nvSpPr>
        <p:spPr bwMode="auto">
          <a:xfrm>
            <a:off x="4298018" y="6057554"/>
            <a:ext cx="73152" cy="365756"/>
          </a:xfrm>
          <a:prstGeom prst="rect">
            <a:avLst/>
          </a:prstGeom>
          <a:solidFill>
            <a:schemeClr val="accent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258009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Standards and Languages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02514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sr-Latn-BA" dirty="0"/>
          </a:p>
        </p:txBody>
      </p:sp>
      <p:sp>
        <p:nvSpPr>
          <p:cNvPr id="3" name="Content Placeholder 2"/>
          <p:cNvSpPr>
            <a:spLocks noGrp="1"/>
          </p:cNvSpPr>
          <p:nvPr>
            <p:ph idx="1"/>
          </p:nvPr>
        </p:nvSpPr>
        <p:spPr/>
        <p:txBody>
          <a:bodyPr>
            <a:normAutofit/>
          </a:bodyPr>
          <a:lstStyle/>
          <a:p>
            <a:r>
              <a:rPr lang="en-US" dirty="0">
                <a:hlinkClick r:id="rId2"/>
              </a:rPr>
              <a:t>Announcing .NET Standard 2.1</a:t>
            </a:r>
            <a:endParaRPr lang="sr-Latn-BA" dirty="0"/>
          </a:p>
          <a:p>
            <a:r>
              <a:rPr lang="sr-Latn-BA" dirty="0"/>
              <a:t>.NET Core announcements</a:t>
            </a:r>
          </a:p>
          <a:p>
            <a:pPr lvl="1"/>
            <a:r>
              <a:rPr lang="en-US" dirty="0">
                <a:hlinkClick r:id="rId3"/>
              </a:rPr>
              <a:t>Preview 1</a:t>
            </a:r>
            <a:r>
              <a:rPr lang="sr-Latn-BA" dirty="0"/>
              <a:t>, </a:t>
            </a:r>
            <a:r>
              <a:rPr lang="en-US" dirty="0">
                <a:hlinkClick r:id="rId4"/>
              </a:rPr>
              <a:t>Preview 2</a:t>
            </a:r>
            <a:r>
              <a:rPr lang="sr-Latn-BA" dirty="0"/>
              <a:t>, </a:t>
            </a:r>
            <a:r>
              <a:rPr lang="en-US" dirty="0">
                <a:hlinkClick r:id="rId5"/>
              </a:rPr>
              <a:t>Preview 3</a:t>
            </a:r>
            <a:r>
              <a:rPr lang="sr-Latn-BA" dirty="0"/>
              <a:t>, </a:t>
            </a:r>
            <a:r>
              <a:rPr lang="sr-Latn-BA" dirty="0">
                <a:hlinkClick r:id="rId6"/>
              </a:rPr>
              <a:t>Preview 4</a:t>
            </a:r>
            <a:r>
              <a:rPr lang="sr-Latn-BA" dirty="0"/>
              <a:t>, </a:t>
            </a:r>
            <a:r>
              <a:rPr lang="sr-Latn-BA" dirty="0">
                <a:hlinkClick r:id="rId7"/>
              </a:rPr>
              <a:t>Preview 5</a:t>
            </a:r>
            <a:endParaRPr lang="en-US" dirty="0"/>
          </a:p>
          <a:p>
            <a:r>
              <a:rPr lang="sr-Latn-BA" dirty="0"/>
              <a:t>ASP.NET Core announcements</a:t>
            </a:r>
            <a:endParaRPr lang="en-US" dirty="0"/>
          </a:p>
          <a:p>
            <a:pPr lvl="1"/>
            <a:r>
              <a:rPr lang="en-US" dirty="0">
                <a:hlinkClick r:id="rId8"/>
              </a:rPr>
              <a:t>Preview 2</a:t>
            </a:r>
            <a:r>
              <a:rPr lang="sr-Latn-BA" dirty="0"/>
              <a:t>, </a:t>
            </a:r>
            <a:r>
              <a:rPr lang="en-US" dirty="0">
                <a:hlinkClick r:id="rId9"/>
              </a:rPr>
              <a:t>Preview 3</a:t>
            </a:r>
            <a:r>
              <a:rPr lang="sr-Latn-BA" dirty="0"/>
              <a:t>, </a:t>
            </a:r>
            <a:r>
              <a:rPr lang="sr-Latn-BA" dirty="0">
                <a:hlinkClick r:id="rId10"/>
              </a:rPr>
              <a:t>Preview 4</a:t>
            </a:r>
            <a:r>
              <a:rPr lang="sr-Latn-BA" dirty="0"/>
              <a:t>, </a:t>
            </a:r>
            <a:r>
              <a:rPr lang="sr-Latn-BA" dirty="0">
                <a:hlinkClick r:id="rId11"/>
              </a:rPr>
              <a:t>Preview 5</a:t>
            </a:r>
            <a:endParaRPr lang="en-US" dirty="0"/>
          </a:p>
          <a:p>
            <a:r>
              <a:rPr lang="sr-Latn-BA" dirty="0"/>
              <a:t>Entity Framework Core announcements</a:t>
            </a:r>
          </a:p>
          <a:p>
            <a:pPr lvl="1"/>
            <a:r>
              <a:rPr lang="en-US" dirty="0">
                <a:hlinkClick r:id="rId12"/>
              </a:rPr>
              <a:t>What is new in EF Core 3.0</a:t>
            </a:r>
            <a:r>
              <a:rPr lang="sr-Latn-BA" dirty="0"/>
              <a:t>, </a:t>
            </a:r>
            <a:r>
              <a:rPr lang="sr-Latn-BA" dirty="0">
                <a:hlinkClick r:id="rId13"/>
              </a:rPr>
              <a:t>Preview 4</a:t>
            </a:r>
            <a:endParaRPr lang="en-US" dirty="0"/>
          </a:p>
          <a:p>
            <a:r>
              <a:rPr lang="en-US" dirty="0"/>
              <a:t>ASP.NET Community Standup</a:t>
            </a:r>
            <a:endParaRPr lang="sr-Latn-BA" dirty="0"/>
          </a:p>
          <a:p>
            <a:pPr lvl="1"/>
            <a:r>
              <a:rPr lang="sr-Latn-BA" dirty="0">
                <a:hlinkClick r:id="rId14"/>
              </a:rPr>
              <a:t>https://live.asp.net/</a:t>
            </a:r>
            <a:r>
              <a:rPr lang="en-US" dirty="0"/>
              <a:t>  </a:t>
            </a:r>
            <a:endParaRPr lang="sr-Latn-BA" dirty="0"/>
          </a:p>
        </p:txBody>
      </p:sp>
    </p:spTree>
    <p:extLst>
      <p:ext uri="{BB962C8B-B14F-4D97-AF65-F5344CB8AC3E}">
        <p14:creationId xmlns:p14="http://schemas.microsoft.com/office/powerpoint/2010/main" val="2785185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Bunch of new features</a:t>
            </a:r>
          </a:p>
          <a:p>
            <a:r>
              <a:rPr lang="en-US" dirty="0"/>
              <a:t>Performance, performance, performance</a:t>
            </a:r>
          </a:p>
          <a:p>
            <a:r>
              <a:rPr lang="en-US" dirty="0"/>
              <a:t>Play with it:</a:t>
            </a:r>
          </a:p>
          <a:p>
            <a:pPr lvl="1"/>
            <a:r>
              <a:rPr lang="en-US" dirty="0">
                <a:hlinkClick r:id="rId2"/>
              </a:rPr>
              <a:t>https://dotnet.microsoft.com/download/dotnet-core/3.0</a:t>
            </a:r>
            <a:r>
              <a:rPr lang="en-US" dirty="0"/>
              <a:t> </a:t>
            </a:r>
          </a:p>
          <a:p>
            <a:pPr lvl="1"/>
            <a:r>
              <a:rPr lang="en-US" dirty="0">
                <a:hlinkClick r:id="rId3"/>
              </a:rPr>
              <a:t>https://visualstudio.microsoft.com/vs/preview/</a:t>
            </a:r>
            <a:r>
              <a:rPr lang="en-US" dirty="0"/>
              <a:t> </a:t>
            </a:r>
          </a:p>
          <a:p>
            <a:pPr lvl="1"/>
            <a:r>
              <a:rPr lang="en-US" dirty="0"/>
              <a:t>Options &gt; Projects and Solutions &gt; .NET Core &gt; Use previews of .NET Core SDK</a:t>
            </a:r>
          </a:p>
        </p:txBody>
      </p:sp>
    </p:spTree>
    <p:extLst>
      <p:ext uri="{BB962C8B-B14F-4D97-AF65-F5344CB8AC3E}">
        <p14:creationId xmlns:p14="http://schemas.microsoft.com/office/powerpoint/2010/main" val="2113020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5" name="Text Placeholder 4"/>
          <p:cNvSpPr>
            <a:spLocks noGrp="1"/>
          </p:cNvSpPr>
          <p:nvPr>
            <p:ph type="body" idx="1"/>
          </p:nvPr>
        </p:nvSpPr>
        <p:spPr/>
        <p:txBody>
          <a:bodyPr/>
          <a:lstStyle/>
          <a:p>
            <a:r>
              <a:rPr lang="en-US" dirty="0"/>
              <a:t>Questions?</a:t>
            </a:r>
          </a:p>
        </p:txBody>
      </p:sp>
      <p:sp>
        <p:nvSpPr>
          <p:cNvPr id="6" name="TextBox 5"/>
          <p:cNvSpPr txBox="1"/>
          <p:nvPr/>
        </p:nvSpPr>
        <p:spPr>
          <a:xfrm>
            <a:off x="849291" y="5881280"/>
            <a:ext cx="2761782" cy="657359"/>
          </a:xfrm>
          <a:prstGeom prst="rect">
            <a:avLst/>
          </a:prstGeom>
          <a:noFill/>
        </p:spPr>
        <p:txBody>
          <a:bodyPr wrap="none" rtlCol="0">
            <a:spAutoFit/>
          </a:bodyPr>
          <a:lstStyle/>
          <a:p>
            <a:r>
              <a:rPr lang="sr-Latn-BA" sz="1836" dirty="0">
                <a:solidFill>
                  <a:srgbClr val="FF6F61"/>
                </a:solidFill>
              </a:rPr>
              <a:t>@</a:t>
            </a:r>
            <a:r>
              <a:rPr lang="en-US" sz="1836" dirty="0">
                <a:solidFill>
                  <a:srgbClr val="FF6F61"/>
                </a:solidFill>
              </a:rPr>
              <a:t>nithinmohantk</a:t>
            </a:r>
            <a:endParaRPr lang="sr-Latn-BA" sz="1836" dirty="0">
              <a:solidFill>
                <a:srgbClr val="FF6F61"/>
              </a:solidFill>
            </a:endParaRPr>
          </a:p>
          <a:p>
            <a:r>
              <a:rPr lang="sr-Latn-BA" sz="1836" dirty="0">
                <a:solidFill>
                  <a:srgbClr val="FF6F61"/>
                </a:solidFill>
                <a:hlinkClick r:id="rId2"/>
              </a:rPr>
              <a:t>https://</a:t>
            </a:r>
            <a:r>
              <a:rPr lang="en-US" sz="1836" dirty="0">
                <a:solidFill>
                  <a:srgbClr val="FF6F61"/>
                </a:solidFill>
                <a:hlinkClick r:id="rId2"/>
              </a:rPr>
              <a:t>www.thingx.cloud</a:t>
            </a:r>
            <a:r>
              <a:rPr lang="en-US" sz="1836" dirty="0">
                <a:solidFill>
                  <a:srgbClr val="FF6F61"/>
                </a:solidFill>
              </a:rPr>
              <a:t> </a:t>
            </a:r>
            <a:endParaRPr lang="sr-Latn-BA" sz="1836" dirty="0">
              <a:solidFill>
                <a:srgbClr val="FF6F61"/>
              </a:solidFill>
            </a:endParaRPr>
          </a:p>
        </p:txBody>
      </p:sp>
      <p:sp>
        <p:nvSpPr>
          <p:cNvPr id="2" name="Rectangle 1">
            <a:extLst>
              <a:ext uri="{FF2B5EF4-FFF2-40B4-BE49-F238E27FC236}">
                <a16:creationId xmlns:a16="http://schemas.microsoft.com/office/drawing/2014/main" id="{F9C89EFC-45C7-4A0F-8076-CCAA982ED906}"/>
              </a:ext>
            </a:extLst>
          </p:cNvPr>
          <p:cNvSpPr/>
          <p:nvPr/>
        </p:nvSpPr>
        <p:spPr>
          <a:xfrm>
            <a:off x="848530" y="6538639"/>
            <a:ext cx="3558988" cy="369332"/>
          </a:xfrm>
          <a:prstGeom prst="rect">
            <a:avLst/>
          </a:prstGeom>
        </p:spPr>
        <p:txBody>
          <a:bodyPr wrap="none">
            <a:spAutoFit/>
          </a:bodyPr>
          <a:lstStyle/>
          <a:p>
            <a:r>
              <a:rPr lang="en-US" dirty="0">
                <a:hlinkClick r:id="rId3"/>
              </a:rPr>
              <a:t>https://github.com/nithinmohantk</a:t>
            </a:r>
            <a:endParaRPr lang="en-US" dirty="0"/>
          </a:p>
        </p:txBody>
      </p:sp>
    </p:spTree>
    <p:extLst>
      <p:ext uri="{BB962C8B-B14F-4D97-AF65-F5344CB8AC3E}">
        <p14:creationId xmlns:p14="http://schemas.microsoft.com/office/powerpoint/2010/main" val="300158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2.1</a:t>
            </a:r>
          </a:p>
        </p:txBody>
      </p:sp>
      <p:sp>
        <p:nvSpPr>
          <p:cNvPr id="3" name="Content Placeholder 2"/>
          <p:cNvSpPr>
            <a:spLocks noGrp="1"/>
          </p:cNvSpPr>
          <p:nvPr>
            <p:ph idx="1"/>
          </p:nvPr>
        </p:nvSpPr>
        <p:spPr>
          <a:xfrm>
            <a:off x="274640" y="1212851"/>
            <a:ext cx="11887198" cy="4339650"/>
          </a:xfrm>
        </p:spPr>
        <p:txBody>
          <a:bodyPr/>
          <a:lstStyle/>
          <a:p>
            <a:r>
              <a:rPr lang="en-US" dirty="0"/>
              <a:t>Span&lt;T&gt;</a:t>
            </a:r>
          </a:p>
          <a:p>
            <a:r>
              <a:rPr lang="en-US" dirty="0"/>
              <a:t>Index and Range</a:t>
            </a:r>
          </a:p>
          <a:p>
            <a:r>
              <a:rPr lang="en-US" dirty="0" err="1"/>
              <a:t>IAsyncEnumerable</a:t>
            </a:r>
            <a:r>
              <a:rPr lang="en-US" dirty="0"/>
              <a:t>&lt;T&gt;</a:t>
            </a:r>
          </a:p>
          <a:p>
            <a:r>
              <a:rPr lang="en-US" dirty="0"/>
              <a:t>Reflection emit </a:t>
            </a:r>
            <a:r>
              <a:rPr lang="sr-Latn-BA" dirty="0"/>
              <a:t>and</a:t>
            </a:r>
            <a:r>
              <a:rPr lang="en-US" dirty="0"/>
              <a:t> capability APIs</a:t>
            </a:r>
          </a:p>
          <a:p>
            <a:r>
              <a:rPr lang="en-US" dirty="0"/>
              <a:t>SIMD</a:t>
            </a:r>
            <a:r>
              <a:rPr lang="sr-Latn-BA" dirty="0"/>
              <a:t> Hardware Intrinsics API [</a:t>
            </a:r>
            <a:r>
              <a:rPr lang="sr-Latn-BA" dirty="0">
                <a:hlinkClick r:id="rId3"/>
              </a:rPr>
              <a:t>post 1</a:t>
            </a:r>
            <a:r>
              <a:rPr lang="sr-Latn-BA" dirty="0"/>
              <a:t>, </a:t>
            </a:r>
            <a:r>
              <a:rPr lang="sr-Latn-BA" dirty="0">
                <a:hlinkClick r:id="rId4"/>
              </a:rPr>
              <a:t>post 2</a:t>
            </a:r>
            <a:r>
              <a:rPr lang="sr-Latn-BA" dirty="0"/>
              <a:t>]</a:t>
            </a:r>
            <a:endParaRPr lang="en-US" dirty="0"/>
          </a:p>
          <a:p>
            <a:r>
              <a:rPr lang="en-US" dirty="0" err="1"/>
              <a:t>DbProviderFactories</a:t>
            </a:r>
            <a:endParaRPr lang="en-US" dirty="0"/>
          </a:p>
          <a:p>
            <a:r>
              <a:rPr lang="en-US" dirty="0"/>
              <a:t>No support in full .NET Framework</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0942" y="586825"/>
            <a:ext cx="5180404" cy="2550285"/>
          </a:xfrm>
          <a:prstGeom prst="rect">
            <a:avLst/>
          </a:prstGeom>
        </p:spPr>
      </p:pic>
      <p:sp>
        <p:nvSpPr>
          <p:cNvPr id="5" name="Explosion: 14 Points 4">
            <a:extLst>
              <a:ext uri="{FF2B5EF4-FFF2-40B4-BE49-F238E27FC236}">
                <a16:creationId xmlns:a16="http://schemas.microsoft.com/office/drawing/2014/main" id="{6233D12A-6028-4CA3-B702-5295A24AD479}"/>
              </a:ext>
            </a:extLst>
          </p:cNvPr>
          <p:cNvSpPr/>
          <p:nvPr/>
        </p:nvSpPr>
        <p:spPr bwMode="auto">
          <a:xfrm>
            <a:off x="8123237" y="4484906"/>
            <a:ext cx="3352800" cy="2135189"/>
          </a:xfrm>
          <a:prstGeom prst="irregularSeal2">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u="sng" dirty="0">
                <a:hlinkClick r:id="rId6"/>
              </a:rPr>
              <a:t>.NET Standard</a:t>
            </a:r>
            <a:r>
              <a:rPr lang="en-US" sz="1200" dirty="0"/>
              <a:t> is a specification for implementing the BCL. </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21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p>
        </p:txBody>
      </p:sp>
      <p:sp>
        <p:nvSpPr>
          <p:cNvPr id="3" name="Content Placeholder 2"/>
          <p:cNvSpPr>
            <a:spLocks noGrp="1"/>
          </p:cNvSpPr>
          <p:nvPr>
            <p:ph idx="1"/>
          </p:nvPr>
        </p:nvSpPr>
        <p:spPr>
          <a:xfrm>
            <a:off x="274640" y="1212851"/>
            <a:ext cx="11887198" cy="1292662"/>
          </a:xfrm>
        </p:spPr>
        <p:txBody>
          <a:bodyPr/>
          <a:lstStyle/>
          <a:p>
            <a:r>
              <a:rPr lang="en-US" dirty="0"/>
              <a:t>F# 4.6 [</a:t>
            </a:r>
            <a:r>
              <a:rPr lang="en-US" dirty="0">
                <a:hlinkClick r:id="rId2"/>
              </a:rPr>
              <a:t>announcement</a:t>
            </a:r>
            <a:r>
              <a:rPr lang="en-US" dirty="0"/>
              <a:t>]</a:t>
            </a:r>
          </a:p>
          <a:p>
            <a:r>
              <a:rPr lang="en-US" dirty="0"/>
              <a:t>dotnet </a:t>
            </a:r>
            <a:r>
              <a:rPr lang="en-US" dirty="0" err="1"/>
              <a:t>fsi</a:t>
            </a:r>
            <a:r>
              <a:rPr lang="en-US" dirty="0"/>
              <a:t> - F# interactive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2031" y="0"/>
            <a:ext cx="4049252" cy="4049252"/>
          </a:xfrm>
          <a:prstGeom prst="rect">
            <a:avLst/>
          </a:prstGeom>
        </p:spPr>
      </p:pic>
    </p:spTree>
    <p:extLst>
      <p:ext uri="{BB962C8B-B14F-4D97-AF65-F5344CB8AC3E}">
        <p14:creationId xmlns:p14="http://schemas.microsoft.com/office/powerpoint/2010/main" val="410343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BCL and tools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8614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Content Placeholder 2"/>
          <p:cNvSpPr>
            <a:spLocks noGrp="1"/>
          </p:cNvSpPr>
          <p:nvPr>
            <p:ph idx="1"/>
          </p:nvPr>
        </p:nvSpPr>
        <p:spPr>
          <a:xfrm>
            <a:off x="274640" y="1212851"/>
            <a:ext cx="11887198" cy="3188565"/>
          </a:xfrm>
        </p:spPr>
        <p:txBody>
          <a:bodyPr/>
          <a:lstStyle/>
          <a:p>
            <a:r>
              <a:rPr lang="en-US" dirty="0"/>
              <a:t>System.Text.Json</a:t>
            </a:r>
          </a:p>
          <a:p>
            <a:pPr lvl="1"/>
            <a:r>
              <a:rPr lang="en-US" dirty="0"/>
              <a:t>Utf8JsonReader</a:t>
            </a:r>
          </a:p>
          <a:p>
            <a:pPr lvl="1"/>
            <a:r>
              <a:rPr lang="en-US" dirty="0"/>
              <a:t>Utf8JsonWriter</a:t>
            </a:r>
          </a:p>
          <a:p>
            <a:pPr lvl="1"/>
            <a:r>
              <a:rPr lang="en-US" dirty="0"/>
              <a:t>JsonDocument</a:t>
            </a:r>
            <a:endParaRPr lang="sr-Latn-BA" dirty="0"/>
          </a:p>
          <a:p>
            <a:pPr lvl="1"/>
            <a:r>
              <a:rPr lang="sr-Latn-BA" dirty="0"/>
              <a:t>JsonSerializer [</a:t>
            </a:r>
            <a:r>
              <a:rPr lang="sr-Latn-BA" dirty="0">
                <a:hlinkClick r:id="rId2"/>
              </a:rPr>
              <a:t>info and samples</a:t>
            </a:r>
            <a:r>
              <a:rPr lang="sr-Latn-BA" dirty="0"/>
              <a:t>]</a:t>
            </a:r>
            <a:endParaRPr lang="en-US" dirty="0"/>
          </a:p>
          <a:p>
            <a:r>
              <a:rPr lang="en-US" dirty="0">
                <a:hlinkClick r:id="rId3"/>
              </a:rPr>
              <a:t>Announcement</a:t>
            </a:r>
            <a:r>
              <a:rPr lang="en-US" dirty="0"/>
              <a:t> / </a:t>
            </a:r>
            <a:r>
              <a:rPr lang="en-US" dirty="0">
                <a:hlinkClick r:id="rId4"/>
              </a:rPr>
              <a:t>Roadmap</a:t>
            </a: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35612" y="294925"/>
            <a:ext cx="3026974" cy="3026974"/>
          </a:xfrm>
          <a:prstGeom prst="rect">
            <a:avLst/>
          </a:prstGeom>
        </p:spPr>
      </p:pic>
    </p:spTree>
    <p:extLst>
      <p:ext uri="{BB962C8B-B14F-4D97-AF65-F5344CB8AC3E}">
        <p14:creationId xmlns:p14="http://schemas.microsoft.com/office/powerpoint/2010/main" val="36737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BCL improvements</a:t>
            </a:r>
          </a:p>
        </p:txBody>
      </p:sp>
      <p:sp>
        <p:nvSpPr>
          <p:cNvPr id="3" name="Content Placeholder 2"/>
          <p:cNvSpPr>
            <a:spLocks noGrp="1"/>
          </p:cNvSpPr>
          <p:nvPr>
            <p:ph idx="1"/>
          </p:nvPr>
        </p:nvSpPr>
        <p:spPr>
          <a:xfrm>
            <a:off x="274640" y="1212851"/>
            <a:ext cx="11887198" cy="3958007"/>
          </a:xfrm>
        </p:spPr>
        <p:txBody>
          <a:bodyPr/>
          <a:lstStyle/>
          <a:p>
            <a:r>
              <a:rPr lang="en-US" dirty="0"/>
              <a:t>Span&lt;T&gt; and Memory&lt;T&gt; optimizations</a:t>
            </a:r>
          </a:p>
          <a:p>
            <a:r>
              <a:rPr lang="en-US" dirty="0"/>
              <a:t>String types optimized when used as keys with Dictionary&lt;</a:t>
            </a:r>
            <a:r>
              <a:rPr lang="en-US" dirty="0" err="1"/>
              <a:t>TKey</a:t>
            </a:r>
            <a:r>
              <a:rPr lang="en-US" dirty="0"/>
              <a:t>, TValue&gt;</a:t>
            </a:r>
          </a:p>
          <a:p>
            <a:r>
              <a:rPr lang="en-US" dirty="0" err="1"/>
              <a:t>HttpClient</a:t>
            </a:r>
            <a:endParaRPr lang="sr-Latn-BA" dirty="0"/>
          </a:p>
          <a:p>
            <a:pPr lvl="1"/>
            <a:r>
              <a:rPr lang="sr-Latn-BA" dirty="0"/>
              <a:t>Brotli compression</a:t>
            </a:r>
          </a:p>
          <a:p>
            <a:pPr lvl="1"/>
            <a:r>
              <a:rPr lang="sr-Latn-BA" dirty="0"/>
              <a:t>HTTP/2 [</a:t>
            </a:r>
            <a:r>
              <a:rPr lang="sr-Latn-BA" dirty="0">
                <a:hlinkClick r:id="rId3"/>
              </a:rPr>
              <a:t>announcement</a:t>
            </a:r>
            <a:r>
              <a:rPr lang="sr-Latn-BA" dirty="0"/>
              <a:t>]</a:t>
            </a:r>
          </a:p>
          <a:p>
            <a:r>
              <a:rPr lang="sr-Latn-BA" dirty="0"/>
              <a:t>Microsoft.Data.SqlClient</a:t>
            </a:r>
            <a:endParaRPr lang="en-US" dirty="0"/>
          </a:p>
        </p:txBody>
      </p:sp>
    </p:spTree>
    <p:extLst>
      <p:ext uri="{BB962C8B-B14F-4D97-AF65-F5344CB8AC3E}">
        <p14:creationId xmlns:p14="http://schemas.microsoft.com/office/powerpoint/2010/main" val="1322455923"/>
      </p:ext>
    </p:extLst>
  </p:cSld>
  <p:clrMapOvr>
    <a:masterClrMapping/>
  </p:clrMapOvr>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_ip_UnifiedCompliancePolicyUIAction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Event_x0020_Start_x0020_Date xmlns="01c77077-aee4-4b5f-bd4e-9cd40a6fff29">2017-05-10T07:00:00+00:00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External_x0020_Speaker xmlns="01c77077-aee4-4b5f-bd4e-9cd40a6fff29">Dustin Campbell;Mads Torgersen</External_x0020_Speaker>
    <m6878b9dd7994da4ba144f95347d99c6 xmlns="01c77077-aee4-4b5f-bd4e-9cd40a6fff29">
      <Terms xmlns="http://schemas.microsoft.com/office/infopath/2007/PartnerControls"/>
    </m6878b9dd7994da4ba144f95347d99c6>
    <Presentation_x0020_Date xmlns="01c77077-aee4-4b5f-bd4e-9cd40a6fff29">2017-05-12T07:00:00+00:00</Presentation_x0020_Date>
    <fc15c16204564de583b4c942b10d19ec xmlns="01c77077-aee4-4b5f-bd4e-9cd40a6fff29">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_ip_UnifiedCompliancePolicyProperties xmlns="http://schemas.microsoft.com/sharepoint/v3" xsi:nil="true"/>
    <Session_x0020_Code xmlns="01c77077-aee4-4b5f-bd4e-9cd40a6fff29">B8104</Session_x0020_Code>
    <Event_x0020_End_x0020_Date xmlns="01c77077-aee4-4b5f-bd4e-9cd40a6fff29">2017-05-12T07:00:00+00:00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NumberofDownloads xmlns="230e9df3-be65-4c73-a93b-d1236ebd677e" xsi:nil="true"/>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2017</TermName>
          <TermId xmlns="http://schemas.microsoft.com/office/infopath/2007/PartnerControls">0407fc0d-d203-4d0a-848e-0398e286e7e2</TermId>
        </TermInfo>
      </Terms>
    </TaxKeywordTaxHTField>
    <TaxCatchAll xmlns="230e9df3-be65-4c73-a93b-d1236ebd677e">
      <Value>47</Value>
      <Value>53</Value>
      <Value>52</Value>
      <Value>316</Value>
      <Value>315</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d383a91d1b86d4650368c84defa1a2c1">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2cfdfd5a193d92c0d7e2d70576dfb5fb"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01c77077-aee4-4b5f-bd4e-9cd40a6fff29"/>
    <ds:schemaRef ds:uri="8ff673fc-3231-4e3a-893b-6d7f7cd32766"/>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08956B-D258-40C7-8C24-091EC53E3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Microsoft_Build2017_Template</Template>
  <TotalTime>309</TotalTime>
  <Words>1923</Words>
  <Application>Microsoft Office PowerPoint</Application>
  <PresentationFormat>Custom</PresentationFormat>
  <Paragraphs>343</Paragraphs>
  <Slides>42</Slides>
  <Notes>15</Notes>
  <HiddenSlides>13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What’s new in  .NET Core 3.0 / C# 8.0</vt:lpstr>
      <vt:lpstr>.NET Core 3.0</vt:lpstr>
      <vt:lpstr>.NET Core vs .NET Standard</vt:lpstr>
      <vt:lpstr>Standards and Languages</vt:lpstr>
      <vt:lpstr>.NET Standard 2.1</vt:lpstr>
      <vt:lpstr>F#</vt:lpstr>
      <vt:lpstr>.NET Core BCL and tools</vt:lpstr>
      <vt:lpstr>JSON</vt:lpstr>
      <vt:lpstr>BCL improvements</vt:lpstr>
      <vt:lpstr>.NET Core tools</vt:lpstr>
      <vt:lpstr>.NET Core other</vt:lpstr>
      <vt:lpstr>Entity Framework Core</vt:lpstr>
      <vt:lpstr>C# 8.0</vt:lpstr>
      <vt:lpstr>C# 8</vt:lpstr>
      <vt:lpstr>C# 8.0: Default interface members  </vt:lpstr>
      <vt:lpstr>C# 8.0: ReadOnly members  </vt:lpstr>
      <vt:lpstr>C# 8.0: Nullable Reference Types</vt:lpstr>
      <vt:lpstr>C# 8.0: Async streams and disposables</vt:lpstr>
      <vt:lpstr>Windows Desktop</vt:lpstr>
      <vt:lpstr>Windows Desktop</vt:lpstr>
      <vt:lpstr>Tools</vt:lpstr>
      <vt:lpstr>ASP.NET Core</vt:lpstr>
      <vt:lpstr>Server-side Blazor</vt:lpstr>
      <vt:lpstr>Endpoint routing</vt:lpstr>
      <vt:lpstr>ASP.NET Core</vt:lpstr>
      <vt:lpstr>SPA templates improvements</vt:lpstr>
      <vt:lpstr>SignalR improvements</vt:lpstr>
      <vt:lpstr>Templates</vt:lpstr>
      <vt:lpstr>Worker Service template</vt:lpstr>
      <vt:lpstr>gRPC template</vt:lpstr>
      <vt:lpstr>Docker</vt:lpstr>
      <vt:lpstr>Other</vt:lpstr>
      <vt:lpstr>Client-side Blazor</vt:lpstr>
      <vt:lpstr>Current performance</vt:lpstr>
      <vt:lpstr>Future performance</vt:lpstr>
      <vt:lpstr>Stack Overflow - most popular technologies</vt:lpstr>
      <vt:lpstr>Stack Overflow - most loved technologies</vt:lpstr>
      <vt:lpstr>Stack Overflow - most popular development environments</vt:lpstr>
      <vt:lpstr>.NET Language Strategy</vt:lpstr>
      <vt:lpstr>References</vt:lpstr>
      <vt:lpstr>Conclusion</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C#</dc:title>
  <dc:subject>Microsoft Build 2017</dc:subject>
  <dc:creator>MS Events</dc:creator>
  <cp:keywords>Microsoft Build 2017</cp:keywords>
  <dc:description>Template: Mitchell Derrey, Silver Fox Productions_x000d_
Formatting: _x000d_
Audience Type:</dc:description>
  <cp:lastModifiedBy>Nithin Mohan</cp:lastModifiedBy>
  <cp:revision>30</cp:revision>
  <dcterms:created xsi:type="dcterms:W3CDTF">2017-05-12T15:11:31Z</dcterms:created>
  <dcterms:modified xsi:type="dcterms:W3CDTF">2019-05-21T09:30:47Z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315;#Microsoft Build 2017|0407fc0d-d203-4d0a-848e-0398e286e7e2</vt:lpwstr>
  </property>
  <property fmtid="{D5CDD505-2E9C-101B-9397-08002B2CF9AE}" pid="12" name="Audience1">
    <vt:lpwstr>316;#developers|8e4a08dc-5d95-4156-ab65-f22579a1592a</vt:lpwstr>
  </property>
  <property fmtid="{D5CDD505-2E9C-101B-9397-08002B2CF9AE}" pid="13" name="Event Name">
    <vt:lpwstr>47;#Build|58542b36-5bf5-46a6-a53f-a41fb7a73785</vt:lpwstr>
  </property>
</Properties>
</file>