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310" r:id="rId4"/>
    <p:sldId id="309" r:id="rId5"/>
    <p:sldId id="289" r:id="rId6"/>
    <p:sldId id="292" r:id="rId7"/>
    <p:sldId id="294" r:id="rId8"/>
    <p:sldId id="308" r:id="rId9"/>
    <p:sldId id="311" r:id="rId10"/>
    <p:sldId id="266" r:id="rId11"/>
  </p:sldIdLst>
  <p:sldSz cx="12192000" cy="6858000"/>
  <p:notesSz cx="6858000" cy="9144000"/>
  <p:embeddedFontLst>
    <p:embeddedFont>
      <p:font typeface="Mongolian Baiti" panose="03000500000000000000" pitchFamily="66" charset="0"/>
      <p:regular r:id="rId13"/>
    </p:embeddedFont>
    <p:embeddedFont>
      <p:font typeface="Montserrat" panose="00000500000000000000" pitchFamily="2" charset="0"/>
      <p:regular r:id="rId14"/>
      <p:bold r:id="rId15"/>
      <p:italic r:id="rId16"/>
      <p:boldItalic r:id="rId17"/>
    </p:embeddedFont>
    <p:embeddedFont>
      <p:font typeface="Montserrat Medium" panose="00000600000000000000" pitchFamily="2"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Mure" userId="8573e1816f9b7352" providerId="LiveId" clId="{0D200692-FBD5-4BDD-9717-C91B9F70647D}"/>
    <pc:docChg chg="modSld">
      <pc:chgData name="Nithin Mure" userId="8573e1816f9b7352" providerId="LiveId" clId="{0D200692-FBD5-4BDD-9717-C91B9F70647D}" dt="2024-10-18T08:45:14.443" v="1" actId="1036"/>
      <pc:docMkLst>
        <pc:docMk/>
      </pc:docMkLst>
      <pc:sldChg chg="modSp mod">
        <pc:chgData name="Nithin Mure" userId="8573e1816f9b7352" providerId="LiveId" clId="{0D200692-FBD5-4BDD-9717-C91B9F70647D}" dt="2024-10-18T08:45:14.443" v="1" actId="1036"/>
        <pc:sldMkLst>
          <pc:docMk/>
          <pc:sldMk cId="2240742011" sldId="311"/>
        </pc:sldMkLst>
        <pc:picChg chg="mod">
          <ac:chgData name="Nithin Mure" userId="8573e1816f9b7352" providerId="LiveId" clId="{0D200692-FBD5-4BDD-9717-C91B9F70647D}" dt="2024-10-18T08:45:14.443" v="1" actId="1036"/>
          <ac:picMkLst>
            <pc:docMk/>
            <pc:sldMk cId="2240742011" sldId="311"/>
            <ac:picMk id="4" creationId="{E25BB882-4F3C-2272-E892-34396E7234E9}"/>
          </ac:picMkLst>
        </pc:picChg>
      </pc:sldChg>
    </pc:docChg>
  </pc:docChgLst>
  <pc:docChgLst>
    <pc:chgData name="Nithin Mure" userId="8573e1816f9b7352" providerId="LiveId" clId="{AAF8665A-766B-4E15-A080-ED9B7F482921}"/>
    <pc:docChg chg="custSel modSld">
      <pc:chgData name="Nithin Mure" userId="8573e1816f9b7352" providerId="LiveId" clId="{AAF8665A-766B-4E15-A080-ED9B7F482921}" dt="2024-08-30T09:25:01.358" v="18" actId="1076"/>
      <pc:docMkLst>
        <pc:docMk/>
      </pc:docMkLst>
      <pc:sldChg chg="modSp mod">
        <pc:chgData name="Nithin Mure" userId="8573e1816f9b7352" providerId="LiveId" clId="{AAF8665A-766B-4E15-A080-ED9B7F482921}" dt="2024-08-30T09:14:38.507" v="6" actId="20577"/>
        <pc:sldMkLst>
          <pc:docMk/>
          <pc:sldMk cId="3282022817" sldId="309"/>
        </pc:sldMkLst>
        <pc:spChg chg="mod">
          <ac:chgData name="Nithin Mure" userId="8573e1816f9b7352" providerId="LiveId" clId="{AAF8665A-766B-4E15-A080-ED9B7F482921}" dt="2024-08-30T09:14:38.507" v="6" actId="20577"/>
          <ac:spMkLst>
            <pc:docMk/>
            <pc:sldMk cId="3282022817" sldId="309"/>
            <ac:spMk id="5" creationId="{E3193DBD-04AB-6BF3-19C8-0028CD1C15E4}"/>
          </ac:spMkLst>
        </pc:spChg>
      </pc:sldChg>
      <pc:sldChg chg="addSp delSp modSp mod">
        <pc:chgData name="Nithin Mure" userId="8573e1816f9b7352" providerId="LiveId" clId="{AAF8665A-766B-4E15-A080-ED9B7F482921}" dt="2024-08-30T09:25:01.358" v="18" actId="1076"/>
        <pc:sldMkLst>
          <pc:docMk/>
          <pc:sldMk cId="2240742011" sldId="311"/>
        </pc:sldMkLst>
        <pc:picChg chg="add mod">
          <ac:chgData name="Nithin Mure" userId="8573e1816f9b7352" providerId="LiveId" clId="{AAF8665A-766B-4E15-A080-ED9B7F482921}" dt="2024-08-30T09:23:06.543" v="11" actId="1076"/>
          <ac:picMkLst>
            <pc:docMk/>
            <pc:sldMk cId="2240742011" sldId="311"/>
            <ac:picMk id="4" creationId="{E25BB882-4F3C-2272-E892-34396E7234E9}"/>
          </ac:picMkLst>
        </pc:picChg>
        <pc:picChg chg="add mod">
          <ac:chgData name="Nithin Mure" userId="8573e1816f9b7352" providerId="LiveId" clId="{AAF8665A-766B-4E15-A080-ED9B7F482921}" dt="2024-08-30T09:25:01.358" v="18" actId="1076"/>
          <ac:picMkLst>
            <pc:docMk/>
            <pc:sldMk cId="2240742011" sldId="311"/>
            <ac:picMk id="8" creationId="{9D585C84-85B1-66F1-FB86-0FFBFD62130D}"/>
          </ac:picMkLst>
        </pc:picChg>
        <pc:picChg chg="del">
          <ac:chgData name="Nithin Mure" userId="8573e1816f9b7352" providerId="LiveId" clId="{AAF8665A-766B-4E15-A080-ED9B7F482921}" dt="2024-08-30T09:22:44.496" v="7" actId="478"/>
          <ac:picMkLst>
            <pc:docMk/>
            <pc:sldMk cId="2240742011" sldId="311"/>
            <ac:picMk id="9" creationId="{9C5AEB8A-490C-36C5-EE40-DE2324E9BB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opscience.iop.org/article/10.1088/1742-6596/2037/1/012085" TargetMode="External"/><Relationship Id="rId2" Type="http://schemas.openxmlformats.org/officeDocument/2006/relationships/hyperlink" Target="https://ieeexplore.ieee.org/document/8701263" TargetMode="External"/><Relationship Id="rId1" Type="http://schemas.openxmlformats.org/officeDocument/2006/relationships/slideLayout" Target="../slideLayouts/slideLayout2.xml"/><Relationship Id="rId4" Type="http://schemas.openxmlformats.org/officeDocument/2006/relationships/hyperlink" Target="https://www.mdpi.com/2076-3417/11/6/288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71680" cy="594783"/>
            <a:chOff x="0" y="3138055"/>
            <a:chExt cx="1217168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1423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 id : CS15</a:t>
              </a: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dirty="0">
                <a:effectLst/>
                <a:latin typeface="Times New Roman" panose="02020603050405020304" pitchFamily="18" charset="0"/>
                <a:ea typeface="Calibri" panose="020F0502020204030204" pitchFamily="34" charset="0"/>
              </a:rPr>
              <a:t>AI-Powered Exam Supervision Monitoring System</a:t>
            </a:r>
            <a:endParaRPr lang="en-US" sz="18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4292380"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err="1">
                <a:solidFill>
                  <a:schemeClr val="dk1"/>
                </a:solidFill>
                <a:latin typeface="Montserrat Medium"/>
                <a:ea typeface="Arial"/>
                <a:cs typeface="Arial"/>
                <a:sym typeface="Montserrat Medium"/>
              </a:rPr>
              <a:t>Mure</a:t>
            </a:r>
            <a:r>
              <a:rPr lang="en-US" sz="1400" b="1" i="0" u="none" strike="noStrike" cap="none" dirty="0">
                <a:solidFill>
                  <a:schemeClr val="dk1"/>
                </a:solidFill>
                <a:latin typeface="Montserrat Medium"/>
                <a:ea typeface="Arial"/>
                <a:cs typeface="Arial"/>
                <a:sym typeface="Montserrat Medium"/>
              </a:rPr>
              <a:t> </a:t>
            </a:r>
            <a:r>
              <a:rPr lang="en-US" sz="1400" b="1" i="0" u="none" strike="noStrike" cap="none" dirty="0" err="1">
                <a:solidFill>
                  <a:schemeClr val="dk1"/>
                </a:solidFill>
                <a:latin typeface="Montserrat Medium"/>
                <a:ea typeface="Arial"/>
                <a:cs typeface="Arial"/>
                <a:sym typeface="Montserrat Medium"/>
              </a:rPr>
              <a:t>Nithin</a:t>
            </a:r>
            <a:r>
              <a:rPr lang="en-US" sz="1400" b="1" i="0" u="none" strike="noStrike" cap="none" dirty="0">
                <a:solidFill>
                  <a:schemeClr val="dk1"/>
                </a:solidFill>
                <a:latin typeface="Montserrat Medium"/>
                <a:ea typeface="Arial"/>
                <a:cs typeface="Arial"/>
                <a:sym typeface="Montserrat Medium"/>
              </a:rPr>
              <a:t> Reddy(BU21EECE0100602)</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Shaik Nabi Baba(BU21EECE0100565)</a:t>
            </a:r>
            <a:endParaRPr lang="en-US" sz="1400" b="1"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5231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Sanhita Manna</a:t>
            </a:r>
            <a:endParaRPr lang="en-US" sz="1400" b="1" i="0" u="none" strike="noStrike" cap="none" dirty="0">
              <a:solidFill>
                <a:schemeClr val="dk1"/>
              </a:solidFill>
              <a:latin typeface="Montserrat Medium"/>
              <a:ea typeface="Arial"/>
              <a:cs typeface="Arial"/>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818730" y="1858756"/>
            <a:ext cx="9037990" cy="496484"/>
            <a:chOff x="2759164" y="1557376"/>
            <a:chExt cx="8756560"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ECE REGULAR</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43841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BU21EECE0100565</a:t>
              </a:r>
              <a:endParaRPr sz="900"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7406145" y="1557376"/>
              <a:ext cx="410957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Shaik Nabi Baba</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6" name="Picture 5">
            <a:extLst>
              <a:ext uri="{FF2B5EF4-FFF2-40B4-BE49-F238E27FC236}">
                <a16:creationId xmlns:a16="http://schemas.microsoft.com/office/drawing/2014/main" id="{A8A77B0D-CD1F-B5FA-F2F0-CD1C91586D5E}"/>
              </a:ext>
            </a:extLst>
          </p:cNvPr>
          <p:cNvPicPr>
            <a:picLocks noChangeAspect="1"/>
          </p:cNvPicPr>
          <p:nvPr/>
        </p:nvPicPr>
        <p:blipFill>
          <a:blip r:embed="rId5"/>
          <a:stretch>
            <a:fillRect/>
          </a:stretch>
        </p:blipFill>
        <p:spPr>
          <a:xfrm>
            <a:off x="967695" y="1344280"/>
            <a:ext cx="1280160" cy="1536192"/>
          </a:xfrm>
          <a:prstGeom prst="rect">
            <a:avLst/>
          </a:prstGeom>
        </p:spPr>
      </p:pic>
      <p:grpSp>
        <p:nvGrpSpPr>
          <p:cNvPr id="32" name="Group 31">
            <a:extLst>
              <a:ext uri="{FF2B5EF4-FFF2-40B4-BE49-F238E27FC236}">
                <a16:creationId xmlns:a16="http://schemas.microsoft.com/office/drawing/2014/main" id="{87F1CFE0-0B3A-D331-8E87-73A8F971B49A}"/>
              </a:ext>
            </a:extLst>
          </p:cNvPr>
          <p:cNvGrpSpPr/>
          <p:nvPr/>
        </p:nvGrpSpPr>
        <p:grpSpPr>
          <a:xfrm>
            <a:off x="2812734" y="4241284"/>
            <a:ext cx="9037990" cy="496484"/>
            <a:chOff x="2759164" y="1557376"/>
            <a:chExt cx="8756560" cy="369096"/>
          </a:xfrm>
        </p:grpSpPr>
        <p:sp>
          <p:nvSpPr>
            <p:cNvPr id="34" name="Google Shape;120;p76">
              <a:extLst>
                <a:ext uri="{FF2B5EF4-FFF2-40B4-BE49-F238E27FC236}">
                  <a16:creationId xmlns:a16="http://schemas.microsoft.com/office/drawing/2014/main" id="{2C4050C6-887A-910F-AFCB-145DA7AB372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ECE REGULAR</a:t>
              </a:r>
              <a:endParaRPr sz="900" b="0" i="0" u="none" strike="noStrike" cap="none" dirty="0">
                <a:solidFill>
                  <a:srgbClr val="000000"/>
                </a:solidFill>
                <a:latin typeface="Arial"/>
                <a:ea typeface="Arial"/>
                <a:cs typeface="Arial"/>
                <a:sym typeface="Arial"/>
              </a:endParaRPr>
            </a:p>
          </p:txBody>
        </p:sp>
        <p:sp>
          <p:nvSpPr>
            <p:cNvPr id="35" name="Google Shape;120;p76">
              <a:extLst>
                <a:ext uri="{FF2B5EF4-FFF2-40B4-BE49-F238E27FC236}">
                  <a16:creationId xmlns:a16="http://schemas.microsoft.com/office/drawing/2014/main" id="{BA8BC914-44B2-27F7-D53C-E869B142D6B6}"/>
                </a:ext>
              </a:extLst>
            </p:cNvPr>
            <p:cNvSpPr/>
            <p:nvPr/>
          </p:nvSpPr>
          <p:spPr>
            <a:xfrm>
              <a:off x="4799359" y="1557376"/>
              <a:ext cx="243841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BU21EECE0100602</a:t>
              </a:r>
              <a:endParaRPr sz="900" b="0" i="0" u="none" strike="noStrike" cap="none" dirty="0">
                <a:solidFill>
                  <a:srgbClr val="000000"/>
                </a:solidFill>
                <a:latin typeface="Arial"/>
                <a:ea typeface="Arial"/>
                <a:cs typeface="Arial"/>
                <a:sym typeface="Arial"/>
              </a:endParaRPr>
            </a:p>
          </p:txBody>
        </p:sp>
        <p:sp>
          <p:nvSpPr>
            <p:cNvPr id="36" name="Google Shape;120;p76">
              <a:extLst>
                <a:ext uri="{FF2B5EF4-FFF2-40B4-BE49-F238E27FC236}">
                  <a16:creationId xmlns:a16="http://schemas.microsoft.com/office/drawing/2014/main" id="{B8E7AD16-1DD9-A13E-902E-67233656CE43}"/>
                </a:ext>
              </a:extLst>
            </p:cNvPr>
            <p:cNvSpPr/>
            <p:nvPr/>
          </p:nvSpPr>
          <p:spPr>
            <a:xfrm>
              <a:off x="7406145" y="1557376"/>
              <a:ext cx="410957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err="1">
                  <a:solidFill>
                    <a:schemeClr val="lt1"/>
                  </a:solidFill>
                  <a:latin typeface="Verdana"/>
                  <a:ea typeface="Verdana"/>
                  <a:sym typeface="Verdana"/>
                </a:rPr>
                <a:t>Mure</a:t>
              </a:r>
              <a:r>
                <a:rPr lang="en-US" sz="1800" dirty="0">
                  <a:solidFill>
                    <a:schemeClr val="lt1"/>
                  </a:solidFill>
                  <a:latin typeface="Verdana"/>
                  <a:ea typeface="Verdana"/>
                  <a:sym typeface="Verdana"/>
                </a:rPr>
                <a:t> </a:t>
              </a:r>
              <a:r>
                <a:rPr lang="en-US" sz="1800" dirty="0" err="1">
                  <a:solidFill>
                    <a:schemeClr val="lt1"/>
                  </a:solidFill>
                  <a:latin typeface="Verdana"/>
                  <a:ea typeface="Verdana"/>
                  <a:sym typeface="Verdana"/>
                </a:rPr>
                <a:t>Nithin</a:t>
              </a:r>
              <a:r>
                <a:rPr lang="en-US" sz="1800" dirty="0">
                  <a:solidFill>
                    <a:schemeClr val="lt1"/>
                  </a:solidFill>
                  <a:latin typeface="Verdana"/>
                  <a:ea typeface="Verdana"/>
                  <a:sym typeface="Verdana"/>
                </a:rPr>
                <a:t> Reddy</a:t>
              </a:r>
              <a:endParaRPr sz="900" b="0" i="0" u="none" strike="noStrike" cap="none" dirty="0">
                <a:solidFill>
                  <a:srgbClr val="000000"/>
                </a:solidFill>
                <a:latin typeface="Arial"/>
                <a:ea typeface="Arial"/>
                <a:cs typeface="Arial"/>
                <a:sym typeface="Arial"/>
              </a:endParaRPr>
            </a:p>
          </p:txBody>
        </p:sp>
      </p:grpSp>
      <p:pic>
        <p:nvPicPr>
          <p:cNvPr id="4" name="Picture 3">
            <a:extLst>
              <a:ext uri="{FF2B5EF4-FFF2-40B4-BE49-F238E27FC236}">
                <a16:creationId xmlns:a16="http://schemas.microsoft.com/office/drawing/2014/main" id="{BD3A6B18-92AA-0C57-D915-2E7C9C2C4000}"/>
              </a:ext>
            </a:extLst>
          </p:cNvPr>
          <p:cNvPicPr>
            <a:picLocks noChangeAspect="1"/>
          </p:cNvPicPr>
          <p:nvPr/>
        </p:nvPicPr>
        <p:blipFill>
          <a:blip r:embed="rId6"/>
          <a:stretch>
            <a:fillRect/>
          </a:stretch>
        </p:blipFill>
        <p:spPr>
          <a:xfrm>
            <a:off x="920396" y="3779520"/>
            <a:ext cx="1493120" cy="1391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8A9A51-D2FF-92D0-7162-E293974C6F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0CF418D8-FEF0-4BE3-4CE1-2658022BA1EC}"/>
              </a:ext>
            </a:extLst>
          </p:cNvPr>
          <p:cNvSpPr txBox="1"/>
          <p:nvPr/>
        </p:nvSpPr>
        <p:spPr>
          <a:xfrm>
            <a:off x="4988560" y="294640"/>
            <a:ext cx="2265680" cy="461665"/>
          </a:xfrm>
          <a:prstGeom prst="rect">
            <a:avLst/>
          </a:prstGeom>
          <a:noFill/>
        </p:spPr>
        <p:txBody>
          <a:bodyPr wrap="square" rtlCol="0">
            <a:spAutoFit/>
          </a:bodyPr>
          <a:lstStyle/>
          <a:p>
            <a:pPr algn="ctr"/>
            <a:r>
              <a:rPr lang="en-IN" sz="2400" b="1" dirty="0">
                <a:effectLst/>
                <a:latin typeface="Montserrat" panose="00000500000000000000" pitchFamily="2" charset="0"/>
                <a:ea typeface="Times New Roman" panose="02020603050405020304" pitchFamily="18" charset="0"/>
              </a:rPr>
              <a:t>Introduction</a:t>
            </a:r>
            <a:endParaRPr lang="en-IN" sz="2400" b="1" dirty="0">
              <a:latin typeface="Montserrat" panose="00000500000000000000" pitchFamily="2" charset="0"/>
            </a:endParaRPr>
          </a:p>
        </p:txBody>
      </p:sp>
      <p:sp>
        <p:nvSpPr>
          <p:cNvPr id="6" name="TextBox 5">
            <a:extLst>
              <a:ext uri="{FF2B5EF4-FFF2-40B4-BE49-F238E27FC236}">
                <a16:creationId xmlns:a16="http://schemas.microsoft.com/office/drawing/2014/main" id="{B4945314-F452-25CB-9205-40ADCCE74CBA}"/>
              </a:ext>
            </a:extLst>
          </p:cNvPr>
          <p:cNvSpPr txBox="1"/>
          <p:nvPr/>
        </p:nvSpPr>
        <p:spPr>
          <a:xfrm>
            <a:off x="1036320" y="1636511"/>
            <a:ext cx="5262880" cy="4033797"/>
          </a:xfrm>
          <a:prstGeom prst="rect">
            <a:avLst/>
          </a:prstGeom>
          <a:noFill/>
        </p:spPr>
        <p:txBody>
          <a:bodyPr wrap="square" rtlCol="0">
            <a:spAutoFit/>
          </a:bodyPr>
          <a:lstStyle/>
          <a:p>
            <a:pPr algn="just">
              <a:lnSpc>
                <a:spcPct val="115000"/>
              </a:lnSpc>
              <a:spcAft>
                <a:spcPts val="0"/>
              </a:spcAft>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AI-Powered Examination Invigilation Monitoring System: Artificial intelligence technology designed to monitor students during classroom and online examinations. Commonly, human invigilators watch over the students during the conduct of examinations to ensure that they do not engage in cheating; however, the method has many pitfalls, including human error, fatigue, and bias.</a:t>
            </a:r>
          </a:p>
          <a:p>
            <a:pPr algn="just">
              <a:lnSpc>
                <a:spcPct val="115000"/>
              </a:lnSpc>
              <a:spcAft>
                <a:spcPts val="0"/>
              </a:spcAft>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AI can equip cameras to monitor students automatically, determine suspicious activities, and recognize prohibited items such as the use of unauthorized devices, unusual movements, or looking away too frequently. As a matter of fact, the system sends real-time alerts the moment it feels something abnormal to invigilators, therefore making the process of monitoring much more accurate and reliable.</a:t>
            </a:r>
          </a:p>
        </p:txBody>
      </p:sp>
      <p:sp>
        <p:nvSpPr>
          <p:cNvPr id="7" name="Rectangle 1">
            <a:extLst>
              <a:ext uri="{FF2B5EF4-FFF2-40B4-BE49-F238E27FC236}">
                <a16:creationId xmlns:a16="http://schemas.microsoft.com/office/drawing/2014/main" id="{D742D8C3-89B8-8403-272D-923C229C3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9AAD080E-E113-F8F5-0183-984F24838848}"/>
              </a:ext>
            </a:extLst>
          </p:cNvPr>
          <p:cNvPicPr>
            <a:picLocks noChangeAspect="1"/>
          </p:cNvPicPr>
          <p:nvPr/>
        </p:nvPicPr>
        <p:blipFill>
          <a:blip r:embed="rId2"/>
          <a:stretch>
            <a:fillRect/>
          </a:stretch>
        </p:blipFill>
        <p:spPr>
          <a:xfrm>
            <a:off x="7254240" y="1397832"/>
            <a:ext cx="4469383" cy="4511153"/>
          </a:xfrm>
          <a:prstGeom prst="rect">
            <a:avLst/>
          </a:prstGeom>
        </p:spPr>
      </p:pic>
    </p:spTree>
    <p:extLst>
      <p:ext uri="{BB962C8B-B14F-4D97-AF65-F5344CB8AC3E}">
        <p14:creationId xmlns:p14="http://schemas.microsoft.com/office/powerpoint/2010/main" val="276912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2A4912-9D27-62EB-BA88-06CCA7ECD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TextBox 3">
            <a:extLst>
              <a:ext uri="{FF2B5EF4-FFF2-40B4-BE49-F238E27FC236}">
                <a16:creationId xmlns:a16="http://schemas.microsoft.com/office/drawing/2014/main" id="{08F6BECD-5713-885A-9930-CC68CD2ABEF4}"/>
              </a:ext>
            </a:extLst>
          </p:cNvPr>
          <p:cNvSpPr txBox="1"/>
          <p:nvPr/>
        </p:nvSpPr>
        <p:spPr>
          <a:xfrm>
            <a:off x="4500880" y="335280"/>
            <a:ext cx="2743200" cy="461665"/>
          </a:xfrm>
          <a:prstGeom prst="rect">
            <a:avLst/>
          </a:prstGeom>
          <a:noFill/>
        </p:spPr>
        <p:txBody>
          <a:bodyPr wrap="square" rtlCol="0">
            <a:spAutoFit/>
          </a:bodyPr>
          <a:lstStyle/>
          <a:p>
            <a:pPr algn="ctr"/>
            <a:r>
              <a:rPr lang="en-US" sz="2400" b="1" dirty="0">
                <a:latin typeface="Montserrat" panose="00000500000000000000" pitchFamily="2" charset="0"/>
              </a:rPr>
              <a:t>Abstract</a:t>
            </a:r>
            <a:r>
              <a:rPr lang="en-US" b="1" dirty="0">
                <a:latin typeface="Montserrat" panose="00000500000000000000" pitchFamily="2" charset="0"/>
              </a:rPr>
              <a:t> </a:t>
            </a:r>
            <a:endParaRPr lang="en-IN" b="1" dirty="0">
              <a:latin typeface="Montserrat" panose="00000500000000000000" pitchFamily="2" charset="0"/>
            </a:endParaRPr>
          </a:p>
        </p:txBody>
      </p:sp>
      <p:sp>
        <p:nvSpPr>
          <p:cNvPr id="5" name="TextBox 4">
            <a:extLst>
              <a:ext uri="{FF2B5EF4-FFF2-40B4-BE49-F238E27FC236}">
                <a16:creationId xmlns:a16="http://schemas.microsoft.com/office/drawing/2014/main" id="{E3193DBD-04AB-6BF3-19C8-0028CD1C15E4}"/>
              </a:ext>
            </a:extLst>
          </p:cNvPr>
          <p:cNvSpPr txBox="1"/>
          <p:nvPr/>
        </p:nvSpPr>
        <p:spPr>
          <a:xfrm>
            <a:off x="553720" y="924560"/>
            <a:ext cx="11084560" cy="6098080"/>
          </a:xfrm>
          <a:prstGeom prst="rect">
            <a:avLst/>
          </a:prstGeom>
          <a:noFill/>
        </p:spPr>
        <p:txBody>
          <a:bodyPr wrap="square" rtlCol="0">
            <a:spAutoFit/>
          </a:bodyPr>
          <a:lstStyle/>
          <a:p>
            <a:pPr algn="just">
              <a:lnSpc>
                <a:spcPct val="115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Exam integrity refers to the fairness, honesty and ethical standards upheld during the examination process. This ensures that all the students are evaluated based on their knowledge and skills without any form of dishonesty or cheating. Exam integrity is an al application in enhancing exam security by detecting cheating behaviours through CCTV live footage and this work aims to distinguish the suspicious activities of students such as copying, pulling up others papers, communicating or transferring answer sheets, turning heads more often, this kind of behaviour results in making learners less capable this leads to unqualified individuals in the society. We are using the man power to follow the students in examinations but it is preventing cheating in some extent only as the time we as humans gets the fatigue and due to limited human abilities which results in not finding expected outcome from the students.</a:t>
            </a:r>
          </a:p>
          <a:p>
            <a:pPr algn="just">
              <a:lnSpc>
                <a:spcPct val="115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Those errors can be reduced with the help of Automatic Invigilation system, in this automated process we are using deep learning algorithms such as CNN structure and faster regional convolution neural network (RCNN).it is an object detection algorithm that is implemented to detect suspicious activities of students during examination based on their movements and we are using MTCNN (Multi task Cascaded Convolution Neural Networks) for face detection and recognition.</a:t>
            </a:r>
          </a:p>
          <a:p>
            <a:pPr algn="just">
              <a:lnSpc>
                <a:spcPct val="115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There are some AI models based upon video and face recognition models based on YOLO V8, VGG-19, Faster R-CNN and Mask R-CNN and Vision Transformer architectures to classify these types of fraudulent actions, although those models have 90% accuracy in detecting actions of students but at the same time those models exhibit some errors like False Positives and Negatives, Privacy concerns, Model bias and Generalization, Technical and Operational Challenges and many more, So we are focusing upon not to exhibit same technical error and in order to make our model more accurate we are going to implement enhancing model accuracy and robustness, Reducing false positives and negatives and real time processing and scalability.</a:t>
            </a:r>
          </a:p>
          <a:p>
            <a:pPr algn="just">
              <a:lnSpc>
                <a:spcPct val="115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Tools: CCTV Cameras, Networking Equipment, cloud, machine learning frameworks, DBMS.  </a:t>
            </a:r>
          </a:p>
          <a:p>
            <a:endParaRPr lang="en-IN" dirty="0"/>
          </a:p>
        </p:txBody>
      </p:sp>
    </p:spTree>
    <p:extLst>
      <p:ext uri="{BB962C8B-B14F-4D97-AF65-F5344CB8AC3E}">
        <p14:creationId xmlns:p14="http://schemas.microsoft.com/office/powerpoint/2010/main" val="328202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2062103"/>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Mongolian Baiti" panose="03000500000000000000" pitchFamily="66" charset="0"/>
                <a:ea typeface="Verdana" panose="020B0604030504040204" pitchFamily="34" charset="0"/>
                <a:cs typeface="Mongolian Baiti" panose="03000500000000000000" pitchFamily="66" charset="0"/>
              </a:rPr>
              <a:t>Develop an AI-powered system for automated exam invigilation using CCTV footage.</a:t>
            </a:r>
          </a:p>
          <a:p>
            <a:pPr marL="285750" indent="-285750" algn="just">
              <a:buFont typeface="Arial" panose="020B0604020202020204" pitchFamily="34" charset="0"/>
              <a:buChar char="•"/>
            </a:pPr>
            <a:r>
              <a:rPr lang="en-IN" sz="1600" dirty="0">
                <a:latin typeface="Mongolian Baiti" panose="03000500000000000000" pitchFamily="66" charset="0"/>
                <a:ea typeface="Verdana" panose="020B0604030504040204" pitchFamily="34" charset="0"/>
                <a:cs typeface="Mongolian Baiti" panose="03000500000000000000" pitchFamily="66" charset="0"/>
              </a:rPr>
              <a:t>Implement deep learning algorithms (CNN, Faster R-CNN, MTCNN) to detect and classify suspicious behaviours during exams.</a:t>
            </a:r>
          </a:p>
          <a:p>
            <a:pPr marL="285750" indent="-285750" algn="just">
              <a:buFont typeface="Arial" panose="020B0604020202020204" pitchFamily="34" charset="0"/>
              <a:buChar char="•"/>
            </a:pPr>
            <a:r>
              <a:rPr lang="en-IN" sz="1600" dirty="0">
                <a:latin typeface="Mongolian Baiti" panose="03000500000000000000" pitchFamily="66" charset="0"/>
                <a:ea typeface="Verdana" panose="020B0604030504040204" pitchFamily="34" charset="0"/>
                <a:cs typeface="Mongolian Baiti" panose="03000500000000000000" pitchFamily="66" charset="0"/>
              </a:rPr>
              <a:t>Improve upon existing AI models by enhancing accuracy, reducing false positives/negatives, and enabling real-time processing.</a:t>
            </a:r>
          </a:p>
          <a:p>
            <a:pPr marL="285750" indent="-285750" algn="just">
              <a:buFont typeface="Arial" panose="020B0604020202020204" pitchFamily="34" charset="0"/>
              <a:buChar char="•"/>
            </a:pPr>
            <a:r>
              <a:rPr lang="en-IN" sz="1600" dirty="0">
                <a:latin typeface="Mongolian Baiti" panose="03000500000000000000" pitchFamily="66" charset="0"/>
                <a:ea typeface="Verdana" panose="020B0604030504040204" pitchFamily="34" charset="0"/>
                <a:cs typeface="Mongolian Baiti" panose="03000500000000000000" pitchFamily="66" charset="0"/>
              </a:rPr>
              <a:t>Create a more reliable alternative to human invigilation, addressing issues such as fatigue and limited observation capacity.</a:t>
            </a:r>
          </a:p>
          <a:p>
            <a:pPr marL="285750" indent="-285750" algn="just">
              <a:buFont typeface="Arial" panose="020B0604020202020204" pitchFamily="34" charset="0"/>
              <a:buChar char="•"/>
            </a:pPr>
            <a:r>
              <a:rPr lang="en-IN" sz="1600" dirty="0">
                <a:latin typeface="Mongolian Baiti" panose="03000500000000000000" pitchFamily="66" charset="0"/>
                <a:ea typeface="Verdana" panose="020B0604030504040204" pitchFamily="34" charset="0"/>
                <a:cs typeface="Mongolian Baiti" panose="03000500000000000000" pitchFamily="66" charset="0"/>
              </a:rPr>
              <a:t>Contribute to maintaining exam integrity and fairness in educational settings.</a:t>
            </a: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000548"/>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reduce academic dishonesty and cheating among the students during examinations.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monitor and capture the prevalence of academic dishonesty among the students in the higher education context more precisely and accurately.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reduce the burden on the Invigilation staff members.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identify the students interpreting any suspicious task through the face recognition module.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generate are port in which all students’ names are written along with the percentage of cheating activity.</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2" name="Picture 1">
            <a:extLst>
              <a:ext uri="{FF2B5EF4-FFF2-40B4-BE49-F238E27FC236}">
                <a16:creationId xmlns:a16="http://schemas.microsoft.com/office/drawing/2014/main" id="{A406EDEF-938B-E916-D694-44AAE4087EF2}"/>
              </a:ext>
            </a:extLst>
          </p:cNvPr>
          <p:cNvPicPr/>
          <p:nvPr/>
        </p:nvPicPr>
        <p:blipFill>
          <a:blip r:embed="rId5"/>
          <a:stretch>
            <a:fillRect/>
          </a:stretch>
        </p:blipFill>
        <p:spPr>
          <a:xfrm>
            <a:off x="1656080" y="928154"/>
            <a:ext cx="9093200" cy="5475938"/>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285750" marR="0" lvl="0" indent="-285750" rtl="0">
              <a:lnSpc>
                <a:spcPct val="10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Xiao, H.</a:t>
            </a:r>
            <a:r>
              <a:rPr lang="en-US" dirty="0">
                <a:latin typeface="Times New Roman" panose="02020603050405020304" pitchFamily="18" charset="0"/>
                <a:cs typeface="Times New Roman" panose="02020603050405020304" pitchFamily="18" charset="0"/>
              </a:rPr>
              <a:t> proposed a real-time invigilation system using the Single-Shot </a:t>
            </a:r>
            <a:r>
              <a:rPr lang="en-US" dirty="0" err="1">
                <a:latin typeface="Times New Roman" panose="02020603050405020304" pitchFamily="18" charset="0"/>
                <a:cs typeface="Times New Roman" panose="02020603050405020304" pitchFamily="18" charset="0"/>
              </a:rPr>
              <a:t>Multibox</a:t>
            </a:r>
            <a:r>
              <a:rPr lang="en-US" dirty="0">
                <a:latin typeface="Times New Roman" panose="02020603050405020304" pitchFamily="18" charset="0"/>
                <a:cs typeface="Times New Roman" panose="02020603050405020304" pitchFamily="18" charset="0"/>
              </a:rPr>
              <a:t>(SSD) detector, comparing its effectiveness with YOLO and other object detection methods. The system achieved a 79.8% accuracy in detecting student cheating during exams.</a:t>
            </a:r>
          </a:p>
          <a:p>
            <a:pPr marL="285750" marR="0" lvl="0" indent="-285750" rtl="0">
              <a:lnSpc>
                <a:spcPct val="100000"/>
              </a:lnSpc>
              <a:spcBef>
                <a:spcPts val="0"/>
              </a:spcBef>
              <a:spcAft>
                <a:spcPts val="0"/>
              </a:spcAft>
              <a:buFont typeface="Arial" panose="020B0604020202020204" pitchFamily="34" charset="0"/>
              <a:buChar char="•"/>
            </a:pPr>
            <a:r>
              <a:rPr lang="en-US" b="1" dirty="0"/>
              <a:t>Ma</a:t>
            </a:r>
            <a:r>
              <a:rPr lang="en-US" b="1" dirty="0">
                <a:latin typeface="Times New Roman" panose="02020603050405020304" pitchFamily="18" charset="0"/>
                <a:cs typeface="Times New Roman" panose="02020603050405020304" pitchFamily="18" charset="0"/>
              </a:rPr>
              <a:t>lhotra, M.</a:t>
            </a:r>
            <a:r>
              <a:rPr lang="en-US" dirty="0">
                <a:latin typeface="Times New Roman" panose="02020603050405020304" pitchFamily="18" charset="0"/>
                <a:cs typeface="Times New Roman" panose="02020603050405020304" pitchFamily="18" charset="0"/>
              </a:rPr>
              <a:t> implemented YOLOv3 for identifying illegal student activities during exams, achieving an accuracy rate of 88%. This model has proven to be efficient in various applications beyond just education.</a:t>
            </a:r>
          </a:p>
          <a:p>
            <a:pPr marL="285750" marR="0" lvl="0" indent="-285750" rtl="0">
              <a:lnSpc>
                <a:spcPct val="100000"/>
              </a:lnSpc>
              <a:spcBef>
                <a:spcPts val="0"/>
              </a:spcBef>
              <a:spcAft>
                <a:spcPts val="0"/>
              </a:spcAft>
              <a:buFont typeface="Arial" panose="020B0604020202020204" pitchFamily="34" charset="0"/>
              <a:buChar char="•"/>
            </a:pPr>
            <a:r>
              <a:rPr lang="en-US" b="1" dirty="0"/>
              <a:t>A</a:t>
            </a:r>
            <a:r>
              <a:rPr lang="en-US" b="1" dirty="0">
                <a:latin typeface="Times New Roman" panose="02020603050405020304" pitchFamily="18" charset="0"/>
                <a:cs typeface="Times New Roman" panose="02020603050405020304" pitchFamily="18" charset="0"/>
              </a:rPr>
              <a:t>dil, Md.</a:t>
            </a:r>
            <a:r>
              <a:rPr lang="en-US" dirty="0">
                <a:latin typeface="Times New Roman" panose="02020603050405020304" pitchFamily="18" charset="0"/>
                <a:cs typeface="Times New Roman" panose="02020603050405020304" pitchFamily="18" charset="0"/>
              </a:rPr>
              <a:t> developed a model to monitor unethical activities, such as whispering and hand contact, during exams. This system uses the Viola-Jones algorithm and the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algorithm to detect hand movements and facial recognition, though it requires multiple cameras due to its need for different angles.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lvl="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Kulkarni, </a:t>
            </a:r>
            <a:r>
              <a:rPr lang="en-US" b="1" dirty="0" err="1">
                <a:latin typeface="Times New Roman" panose="02020603050405020304" pitchFamily="18" charset="0"/>
                <a:cs typeface="Times New Roman" panose="02020603050405020304" pitchFamily="18" charset="0"/>
              </a:rPr>
              <a:t>Rutuja</a:t>
            </a:r>
            <a:r>
              <a:rPr lang="en-US" dirty="0">
                <a:latin typeface="Times New Roman" panose="02020603050405020304" pitchFamily="18" charset="0"/>
                <a:cs typeface="Times New Roman" panose="02020603050405020304" pitchFamily="18" charset="0"/>
              </a:rPr>
              <a:t> used the Inception V3 model to classify student behaviors as either acceptable or unacceptable during exams. However, the model's limitations include difficulty in scaling to larger </a:t>
            </a:r>
            <a:r>
              <a:rPr lang="en-US" dirty="0" err="1">
                <a:latin typeface="Times New Roman" panose="02020603050405020304" pitchFamily="18" charset="0"/>
                <a:cs typeface="Times New Roman" panose="02020603050405020304" pitchFamily="18" charset="0"/>
              </a:rPr>
              <a:t>examinatiCNNon</a:t>
            </a:r>
            <a:r>
              <a:rPr lang="en-US" dirty="0">
                <a:latin typeface="Times New Roman" panose="02020603050405020304" pitchFamily="18" charset="0"/>
                <a:cs typeface="Times New Roman" panose="02020603050405020304" pitchFamily="18" charset="0"/>
              </a:rPr>
              <a:t> centers with more than 100 students.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 Whitepaper| Application Notes |  Datasheet| Others</a:t>
            </a:r>
          </a:p>
          <a:p>
            <a:pPr marL="285750" marR="0" lvl="0" indent="-285750" rtl="0">
              <a:lnSpc>
                <a:spcPct val="100000"/>
              </a:lnSpc>
              <a:spcBef>
                <a:spcPts val="0"/>
              </a:spcBef>
              <a:spcAft>
                <a:spcPts val="0"/>
              </a:spcAft>
              <a:buFont typeface="Arial" panose="020B0604020202020204" pitchFamily="34" charset="0"/>
              <a:buChar char="•"/>
            </a:pPr>
            <a:r>
              <a:rPr lang="en-US" b="1" dirty="0"/>
              <a:t>W</a:t>
            </a:r>
            <a:r>
              <a:rPr lang="en-US" b="1" dirty="0">
                <a:latin typeface="Times New Roman" panose="02020603050405020304" pitchFamily="18" charset="0"/>
                <a:cs typeface="Times New Roman" panose="02020603050405020304" pitchFamily="18" charset="0"/>
              </a:rPr>
              <a:t>hitepapers</a:t>
            </a:r>
            <a:r>
              <a:rPr lang="en-US" dirty="0">
                <a:latin typeface="Times New Roman" panose="02020603050405020304" pitchFamily="18" charset="0"/>
                <a:cs typeface="Times New Roman" panose="02020603050405020304" pitchFamily="18" charset="0"/>
              </a:rPr>
              <a:t>: These documents provide in-depth technical details and theoretical explanations about various systems for inactivity detection and video surveillance. They cover a range of topics, such as face recognition, object detection, and student behavior monitoring during exams. The whitepapers often include discussions on different algorithms, like SSD detectors, YOLO, Viola-Jones, and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providing insights into their effectiveness and applications.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 Notes</a:t>
            </a:r>
            <a:r>
              <a:rPr lang="en-US" dirty="0">
                <a:latin typeface="Times New Roman" panose="02020603050405020304" pitchFamily="18" charset="0"/>
                <a:cs typeface="Times New Roman" panose="02020603050405020304" pitchFamily="18" charset="0"/>
              </a:rPr>
              <a:t>: These notes offer practical insights and usage guidelines for implementing specific surveillance systems and algorithms in real-world scenarios. They might include instructions on setting up the software and hardware, integrating machine learning models, and optimizing performance for different educational environments.</a:t>
            </a:r>
          </a:p>
          <a:p>
            <a:pPr marL="285750" marR="0" lvl="0" indent="-285750" rtl="0">
              <a:lnSpc>
                <a:spcPct val="10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Datasheets</a:t>
            </a:r>
            <a:r>
              <a:rPr lang="en-US" dirty="0">
                <a:latin typeface="Times New Roman" panose="02020603050405020304" pitchFamily="18" charset="0"/>
                <a:cs typeface="Times New Roman" panose="02020603050405020304" pitchFamily="18" charset="0"/>
              </a:rPr>
              <a:t>: These technical documents provide specifications for the hardware and software components used in the surveillance and invigilation systems. They include details such as camera resolution, processing power requirements, and the capabilities of different algorithms like YOLOv3, Inception V3 CNN, and Faster R-CNN. Datasheets are essential for understanding the limitations and capabilities of the components used in the proposed models.</a:t>
            </a:r>
          </a:p>
          <a:p>
            <a:pPr marL="285750" marR="0" lvl="0" indent="-285750" rtl="0">
              <a:lnSpc>
                <a:spcPct val="10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Others</a:t>
            </a:r>
            <a:r>
              <a:rPr lang="en-US" dirty="0">
                <a:latin typeface="Times New Roman" panose="02020603050405020304" pitchFamily="18" charset="0"/>
                <a:cs typeface="Times New Roman" panose="02020603050405020304" pitchFamily="18" charset="0"/>
              </a:rPr>
              <a:t>: This category includes various research papers, articles, and case studies that document experiments, results, and comparisons of different invigilation and surveillance systems. They provide insights into the development and implementation of these technologies in academic settings, offering examples of how these systems have been used to monitor and reduce cheating during examinations.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1624E5-7BA7-CA1C-C1BA-55DFEE539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graphicFrame>
        <p:nvGraphicFramePr>
          <p:cNvPr id="6" name="Table 5">
            <a:extLst>
              <a:ext uri="{FF2B5EF4-FFF2-40B4-BE49-F238E27FC236}">
                <a16:creationId xmlns:a16="http://schemas.microsoft.com/office/drawing/2014/main" id="{77E1CBA9-7612-3958-B25F-BF15B8540CFE}"/>
              </a:ext>
            </a:extLst>
          </p:cNvPr>
          <p:cNvGraphicFramePr>
            <a:graphicFrameLocks noGrp="1"/>
          </p:cNvGraphicFramePr>
          <p:nvPr>
            <p:extLst>
              <p:ext uri="{D42A27DB-BD31-4B8C-83A1-F6EECF244321}">
                <p14:modId xmlns:p14="http://schemas.microsoft.com/office/powerpoint/2010/main" val="1063677330"/>
              </p:ext>
            </p:extLst>
          </p:nvPr>
        </p:nvGraphicFramePr>
        <p:xfrm>
          <a:off x="619760" y="693743"/>
          <a:ext cx="11135360" cy="6092159"/>
        </p:xfrm>
        <a:graphic>
          <a:graphicData uri="http://schemas.openxmlformats.org/drawingml/2006/table">
            <a:tbl>
              <a:tblPr firstRow="1" bandRow="1">
                <a:tableStyleId>{487C13AC-C4EB-4B75-A16E-F28B5C2F6171}</a:tableStyleId>
              </a:tblPr>
              <a:tblGrid>
                <a:gridCol w="2227072">
                  <a:extLst>
                    <a:ext uri="{9D8B030D-6E8A-4147-A177-3AD203B41FA5}">
                      <a16:colId xmlns:a16="http://schemas.microsoft.com/office/drawing/2014/main" val="2200833042"/>
                    </a:ext>
                  </a:extLst>
                </a:gridCol>
                <a:gridCol w="2227072">
                  <a:extLst>
                    <a:ext uri="{9D8B030D-6E8A-4147-A177-3AD203B41FA5}">
                      <a16:colId xmlns:a16="http://schemas.microsoft.com/office/drawing/2014/main" val="2749406641"/>
                    </a:ext>
                  </a:extLst>
                </a:gridCol>
                <a:gridCol w="2227072">
                  <a:extLst>
                    <a:ext uri="{9D8B030D-6E8A-4147-A177-3AD203B41FA5}">
                      <a16:colId xmlns:a16="http://schemas.microsoft.com/office/drawing/2014/main" val="1554913975"/>
                    </a:ext>
                  </a:extLst>
                </a:gridCol>
                <a:gridCol w="2227072">
                  <a:extLst>
                    <a:ext uri="{9D8B030D-6E8A-4147-A177-3AD203B41FA5}">
                      <a16:colId xmlns:a16="http://schemas.microsoft.com/office/drawing/2014/main" val="588878402"/>
                    </a:ext>
                  </a:extLst>
                </a:gridCol>
                <a:gridCol w="2227072">
                  <a:extLst>
                    <a:ext uri="{9D8B030D-6E8A-4147-A177-3AD203B41FA5}">
                      <a16:colId xmlns:a16="http://schemas.microsoft.com/office/drawing/2014/main" val="1290798715"/>
                    </a:ext>
                  </a:extLst>
                </a:gridCol>
              </a:tblGrid>
              <a:tr h="646031">
                <a:tc>
                  <a:txBody>
                    <a:bodyPr/>
                    <a:lstStyle/>
                    <a:p>
                      <a:pPr algn="ctr"/>
                      <a:r>
                        <a:rPr lang="en-IN" sz="1500" b="1" dirty="0">
                          <a:latin typeface="Times New Roman" panose="02020603050405020304" pitchFamily="18" charset="0"/>
                          <a:cs typeface="Times New Roman" panose="02020603050405020304" pitchFamily="18" charset="0"/>
                        </a:rPr>
                        <a:t>Title</a:t>
                      </a:r>
                    </a:p>
                  </a:txBody>
                  <a:tcPr/>
                </a:tc>
                <a:tc>
                  <a:txBody>
                    <a:bodyPr/>
                    <a:lstStyle/>
                    <a:p>
                      <a:pPr algn="ctr"/>
                      <a:r>
                        <a:rPr lang="en-IN" sz="1500" b="1" dirty="0">
                          <a:latin typeface="Times New Roman" panose="02020603050405020304" pitchFamily="18" charset="0"/>
                          <a:cs typeface="Times New Roman" panose="02020603050405020304" pitchFamily="18" charset="0"/>
                        </a:rPr>
                        <a:t>Method and Year </a:t>
                      </a:r>
                    </a:p>
                  </a:txBody>
                  <a:tcPr/>
                </a:tc>
                <a:tc>
                  <a:txBody>
                    <a:bodyPr/>
                    <a:lstStyle/>
                    <a:p>
                      <a:pPr algn="ctr"/>
                      <a:r>
                        <a:rPr lang="en-IN" sz="1500" b="1" dirty="0">
                          <a:latin typeface="Times New Roman" panose="02020603050405020304" pitchFamily="18" charset="0"/>
                          <a:cs typeface="Times New Roman" panose="02020603050405020304" pitchFamily="18" charset="0"/>
                        </a:rPr>
                        <a:t>Hardware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a:latin typeface="Times New Roman" panose="02020603050405020304" pitchFamily="18" charset="0"/>
                          <a:cs typeface="Times New Roman" panose="02020603050405020304" pitchFamily="18" charset="0"/>
                        </a:rPr>
                        <a:t>AUTHOR</a:t>
                      </a:r>
                      <a:endParaRPr lang="en-IN" sz="1500" b="1" dirty="0">
                        <a:latin typeface="Times New Roman" panose="02020603050405020304" pitchFamily="18" charset="0"/>
                        <a:cs typeface="Times New Roman" panose="02020603050405020304" pitchFamily="18" charset="0"/>
                      </a:endParaRPr>
                    </a:p>
                  </a:txBody>
                  <a:tcPr/>
                </a:tc>
                <a:tc>
                  <a:txBody>
                    <a:bodyPr/>
                    <a:lstStyle/>
                    <a:p>
                      <a:pPr algn="ctr"/>
                      <a:r>
                        <a:rPr lang="en-IN" sz="1500" b="1"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754723246"/>
                  </a:ext>
                </a:extLst>
              </a:tr>
              <a:tr h="1531070">
                <a:tc>
                  <a:txBody>
                    <a:bodyPr/>
                    <a:lstStyle/>
                    <a:p>
                      <a:r>
                        <a:rPr lang="en-US" sz="1300" dirty="0">
                          <a:latin typeface="Times New Roman" panose="02020603050405020304" pitchFamily="18" charset="0"/>
                          <a:cs typeface="Times New Roman" panose="02020603050405020304" pitchFamily="18" charset="0"/>
                        </a:rPr>
                        <a:t>Automated Invigilation System for Detection of suspicious Activities during Examination.[</a:t>
                      </a:r>
                      <a:r>
                        <a:rPr lang="en-US" sz="1300" dirty="0">
                          <a:latin typeface="Times New Roman" panose="02020603050405020304" pitchFamily="18" charset="0"/>
                          <a:cs typeface="Times New Roman" panose="02020603050405020304" pitchFamily="18" charset="0"/>
                          <a:hlinkClick r:id="rId2"/>
                        </a:rPr>
                        <a:t>c</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viola jones Algorithm, Ada-boost Algorithm, 2021</a:t>
                      </a:r>
                    </a:p>
                  </a:txBody>
                  <a:tcPr/>
                </a:tc>
                <a:tc>
                  <a:txBody>
                    <a:bodyPr/>
                    <a:lstStyle/>
                    <a:p>
                      <a:r>
                        <a:rPr lang="en-IN" sz="1300" dirty="0">
                          <a:latin typeface="Times New Roman" panose="02020603050405020304" pitchFamily="18" charset="0"/>
                          <a:cs typeface="Times New Roman" panose="02020603050405020304" pitchFamily="18" charset="0"/>
                        </a:rPr>
                        <a:t>CCTV cameras </a:t>
                      </a:r>
                    </a:p>
                  </a:txBody>
                  <a:tcPr/>
                </a:tc>
                <a:tc>
                  <a:txBody>
                    <a:bodyPr/>
                    <a:lstStyle/>
                    <a:p>
                      <a:r>
                        <a:rPr lang="en-US" sz="1300" b="0" dirty="0">
                          <a:latin typeface="Times New Roman" panose="02020603050405020304" pitchFamily="18" charset="0"/>
                          <a:cs typeface="Times New Roman" panose="02020603050405020304" pitchFamily="18" charset="0"/>
                        </a:rPr>
                        <a:t>Xiao, H</a:t>
                      </a:r>
                      <a:endParaRPr lang="en-IN" sz="1300" b="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The SSD300 algorithm achieved 79.8% accuracy and 46 FPS for detecting cheating, with a 3.0% accuracy improvement after optimization​</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9654899"/>
                  </a:ext>
                </a:extLst>
              </a:tr>
              <a:tr h="1416509">
                <a:tc>
                  <a:txBody>
                    <a:bodyPr/>
                    <a:lstStyle/>
                    <a:p>
                      <a:r>
                        <a:rPr lang="en-US" sz="1300" dirty="0">
                          <a:latin typeface="Times New Roman" panose="02020603050405020304" pitchFamily="18" charset="0"/>
                          <a:cs typeface="Times New Roman" panose="02020603050405020304" pitchFamily="18" charset="0"/>
                        </a:rPr>
                        <a:t>Realization of Intelligent Invigilation System Based on Adaptive Threshold</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Optimized Expectation Maximum(EM) Algorithm with adaptive threshold,</a:t>
                      </a:r>
                    </a:p>
                    <a:p>
                      <a:r>
                        <a:rPr lang="en-IN" sz="1300" dirty="0">
                          <a:latin typeface="Times New Roman" panose="02020603050405020304" pitchFamily="18" charset="0"/>
                          <a:cs typeface="Times New Roman" panose="02020603050405020304" pitchFamily="18" charset="0"/>
                        </a:rPr>
                        <a:t>6–7 August 2021</a:t>
                      </a:r>
                    </a:p>
                  </a:txBody>
                  <a:tcPr/>
                </a:tc>
                <a:tc>
                  <a:txBody>
                    <a:bodyPr/>
                    <a:lstStyle/>
                    <a:p>
                      <a:r>
                        <a:rPr lang="en-US" sz="1300" dirty="0">
                          <a:latin typeface="Times New Roman" panose="02020603050405020304" pitchFamily="18" charset="0"/>
                          <a:cs typeface="Times New Roman" panose="02020603050405020304" pitchFamily="18" charset="0"/>
                        </a:rPr>
                        <a:t>Monitoring and seat calibration module with identification Alarm</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b="0" dirty="0">
                          <a:latin typeface="Times New Roman" panose="02020603050405020304" pitchFamily="18" charset="0"/>
                          <a:cs typeface="Times New Roman" panose="02020603050405020304" pitchFamily="18" charset="0"/>
                        </a:rPr>
                        <a:t>Malhotra, M. </a:t>
                      </a:r>
                      <a:endParaRPr lang="en-IN" sz="1300" b="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implemented YOLOv3 for identifying illegal student activities during exams, achieving an accuracy rate of 88%. </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6511240"/>
                  </a:ext>
                </a:extLst>
              </a:tr>
              <a:tr h="1416509">
                <a:tc>
                  <a:txBody>
                    <a:bodyPr/>
                    <a:lstStyle/>
                    <a:p>
                      <a:r>
                        <a:rPr lang="en-US" sz="1300" dirty="0">
                          <a:latin typeface="Times New Roman" panose="02020603050405020304" pitchFamily="18" charset="0"/>
                          <a:cs typeface="Times New Roman" panose="02020603050405020304" pitchFamily="18" charset="0"/>
                        </a:rPr>
                        <a:t>Application of SSD core detection algorithm in intelligent visual monitoring of examination room.[</a:t>
                      </a:r>
                      <a:r>
                        <a:rPr lang="en-US" sz="1300" dirty="0">
                          <a:latin typeface="Times New Roman" panose="02020603050405020304" pitchFamily="18" charset="0"/>
                          <a:cs typeface="Times New Roman" panose="02020603050405020304" pitchFamily="18" charset="0"/>
                          <a:hlinkClick r:id="rId3"/>
                        </a:rPr>
                        <a:t>c</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Single Shot Multi-Box Detector (SSD 300)</a:t>
                      </a:r>
                      <a:r>
                        <a:rPr lang="en-IN" sz="1300" dirty="0">
                          <a:latin typeface="Times New Roman" panose="02020603050405020304" pitchFamily="18" charset="0"/>
                          <a:cs typeface="Times New Roman" panose="02020603050405020304" pitchFamily="18" charset="0"/>
                        </a:rPr>
                        <a:t>, 4–6 February 2019</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CCTV cameras </a:t>
                      </a:r>
                    </a:p>
                  </a:txBody>
                  <a:tcPr/>
                </a:tc>
                <a:tc>
                  <a:txBody>
                    <a:bodyPr/>
                    <a:lstStyle/>
                    <a:p>
                      <a:r>
                        <a:rPr lang="en-US" sz="1300" b="0" dirty="0">
                          <a:latin typeface="Times New Roman" panose="02020603050405020304" pitchFamily="18" charset="0"/>
                          <a:cs typeface="Times New Roman" panose="02020603050405020304" pitchFamily="18" charset="0"/>
                        </a:rPr>
                        <a:t>Adil, Md</a:t>
                      </a:r>
                      <a:endParaRPr lang="en-IN" sz="1300" b="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The paper presents a computer vision system to automatically detect cheating in exams, showing 70-84% accuracy across different behaviors in initial testing.</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1187060"/>
                  </a:ext>
                </a:extLst>
              </a:tr>
              <a:tr h="970385">
                <a:tc>
                  <a:txBody>
                    <a:bodyPr/>
                    <a:lstStyle/>
                    <a:p>
                      <a:r>
                        <a:rPr lang="en-US" sz="1300" dirty="0">
                          <a:latin typeface="Times New Roman" panose="02020603050405020304" pitchFamily="18" charset="0"/>
                          <a:cs typeface="Times New Roman" panose="02020603050405020304" pitchFamily="18" charset="0"/>
                        </a:rPr>
                        <a:t>Automatic</a:t>
                      </a:r>
                      <a:r>
                        <a:rPr lang="en-US" sz="1300" dirty="0">
                          <a:latin typeface="Times New Roman" panose="02020603050405020304" pitchFamily="18" charset="0"/>
                          <a:cs typeface="Times New Roman" panose="02020603050405020304" pitchFamily="18" charset="0"/>
                          <a:hlinkClick r:id="rId4"/>
                        </a:rPr>
                        <a:t> </a:t>
                      </a:r>
                      <a:r>
                        <a:rPr lang="en-US" sz="1300" dirty="0">
                          <a:latin typeface="Times New Roman" panose="02020603050405020304" pitchFamily="18" charset="0"/>
                          <a:cs typeface="Times New Roman" panose="02020603050405020304" pitchFamily="18" charset="0"/>
                        </a:rPr>
                        <a:t>Invigilation Using Computer Vision[</a:t>
                      </a:r>
                      <a:r>
                        <a:rPr lang="en-US" sz="1300" dirty="0">
                          <a:latin typeface="Times New Roman" panose="02020603050405020304" pitchFamily="18" charset="0"/>
                          <a:cs typeface="Times New Roman" panose="02020603050405020304" pitchFamily="18" charset="0"/>
                          <a:hlinkClick r:id="rId4"/>
                        </a:rPr>
                        <a:t>c</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YoloV3 (Only look Once) Algorithm,</a:t>
                      </a:r>
                      <a:r>
                        <a:rPr lang="en-IN" sz="1300" dirty="0">
                          <a:latin typeface="Times New Roman" panose="02020603050405020304" pitchFamily="18" charset="0"/>
                          <a:cs typeface="Times New Roman" panose="02020603050405020304" pitchFamily="18" charset="0"/>
                        </a:rPr>
                        <a:t> 15 April 2022</a:t>
                      </a:r>
                      <a:r>
                        <a:rPr lang="en-US" sz="13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CCTV cameras </a:t>
                      </a:r>
                    </a:p>
                  </a:txBody>
                  <a:tcPr/>
                </a:tc>
                <a:tc>
                  <a:txBody>
                    <a:bodyPr/>
                    <a:lstStyle/>
                    <a:p>
                      <a:r>
                        <a:rPr lang="en-US" sz="1300" b="0" dirty="0" err="1">
                          <a:latin typeface="Times New Roman" panose="02020603050405020304" pitchFamily="18" charset="0"/>
                          <a:cs typeface="Times New Roman" panose="02020603050405020304" pitchFamily="18" charset="0"/>
                        </a:rPr>
                        <a:t>kulkarni</a:t>
                      </a:r>
                      <a:r>
                        <a:rPr lang="en-US" sz="1300" b="1" dirty="0">
                          <a:latin typeface="Times New Roman" panose="02020603050405020304" pitchFamily="18" charset="0"/>
                          <a:cs typeface="Times New Roman" panose="02020603050405020304" pitchFamily="18" charset="0"/>
                        </a:rPr>
                        <a:t>, </a:t>
                      </a:r>
                      <a:r>
                        <a:rPr lang="en-US" sz="1300" b="0" dirty="0" err="1">
                          <a:latin typeface="Times New Roman" panose="02020603050405020304" pitchFamily="18" charset="0"/>
                          <a:cs typeface="Times New Roman" panose="02020603050405020304" pitchFamily="18" charset="0"/>
                        </a:rPr>
                        <a:t>Rutuja</a:t>
                      </a:r>
                      <a:r>
                        <a:rPr lang="en-US" sz="13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The model's limitations include difficulty in scaling to larger </a:t>
                      </a:r>
                      <a:r>
                        <a:rPr lang="en-US" sz="1300" dirty="0" err="1">
                          <a:latin typeface="Times New Roman" panose="02020603050405020304" pitchFamily="18" charset="0"/>
                          <a:cs typeface="Times New Roman" panose="02020603050405020304" pitchFamily="18" charset="0"/>
                        </a:rPr>
                        <a:t>examinatiCNN</a:t>
                      </a:r>
                      <a:r>
                        <a:rPr lang="en-US" sz="1300" dirty="0">
                          <a:latin typeface="Times New Roman" panose="02020603050405020304" pitchFamily="18" charset="0"/>
                          <a:cs typeface="Times New Roman" panose="02020603050405020304" pitchFamily="18" charset="0"/>
                        </a:rPr>
                        <a:t> on centers with more than 100 students.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4048830"/>
                  </a:ext>
                </a:extLst>
              </a:tr>
            </a:tbl>
          </a:graphicData>
        </a:graphic>
      </p:graphicFrame>
    </p:spTree>
    <p:extLst>
      <p:ext uri="{BB962C8B-B14F-4D97-AF65-F5344CB8AC3E}">
        <p14:creationId xmlns:p14="http://schemas.microsoft.com/office/powerpoint/2010/main" val="37153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9033A5-4A66-E0A2-DBD7-F50139111D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5" name="Picture 4">
            <a:extLst>
              <a:ext uri="{FF2B5EF4-FFF2-40B4-BE49-F238E27FC236}">
                <a16:creationId xmlns:a16="http://schemas.microsoft.com/office/drawing/2014/main" id="{414FF125-49FE-3ED4-CB03-61C84DD3D11E}"/>
              </a:ext>
            </a:extLst>
          </p:cNvPr>
          <p:cNvPicPr>
            <a:picLocks noChangeAspect="1"/>
          </p:cNvPicPr>
          <p:nvPr/>
        </p:nvPicPr>
        <p:blipFill>
          <a:blip r:embed="rId2"/>
          <a:stretch>
            <a:fillRect/>
          </a:stretch>
        </p:blipFill>
        <p:spPr>
          <a:xfrm>
            <a:off x="877834" y="762411"/>
            <a:ext cx="4242897" cy="2570070"/>
          </a:xfrm>
          <a:prstGeom prst="rect">
            <a:avLst/>
          </a:prstGeom>
        </p:spPr>
      </p:pic>
      <p:pic>
        <p:nvPicPr>
          <p:cNvPr id="7" name="Picture 6">
            <a:extLst>
              <a:ext uri="{FF2B5EF4-FFF2-40B4-BE49-F238E27FC236}">
                <a16:creationId xmlns:a16="http://schemas.microsoft.com/office/drawing/2014/main" id="{4D4725F4-D6C7-B97A-C299-A41BE8BEC479}"/>
              </a:ext>
            </a:extLst>
          </p:cNvPr>
          <p:cNvPicPr>
            <a:picLocks noChangeAspect="1"/>
          </p:cNvPicPr>
          <p:nvPr/>
        </p:nvPicPr>
        <p:blipFill>
          <a:blip r:embed="rId3"/>
          <a:stretch>
            <a:fillRect/>
          </a:stretch>
        </p:blipFill>
        <p:spPr>
          <a:xfrm>
            <a:off x="6524808" y="711611"/>
            <a:ext cx="4346392" cy="2570070"/>
          </a:xfrm>
          <a:prstGeom prst="rect">
            <a:avLst/>
          </a:prstGeom>
        </p:spPr>
      </p:pic>
      <p:pic>
        <p:nvPicPr>
          <p:cNvPr id="4" name="Picture 3">
            <a:extLst>
              <a:ext uri="{FF2B5EF4-FFF2-40B4-BE49-F238E27FC236}">
                <a16:creationId xmlns:a16="http://schemas.microsoft.com/office/drawing/2014/main" id="{E25BB882-4F3C-2272-E892-34396E7234E9}"/>
              </a:ext>
            </a:extLst>
          </p:cNvPr>
          <p:cNvPicPr>
            <a:picLocks noChangeAspect="1"/>
          </p:cNvPicPr>
          <p:nvPr/>
        </p:nvPicPr>
        <p:blipFill>
          <a:blip r:embed="rId4"/>
          <a:stretch>
            <a:fillRect/>
          </a:stretch>
        </p:blipFill>
        <p:spPr>
          <a:xfrm>
            <a:off x="2298582" y="3576320"/>
            <a:ext cx="7038189" cy="2977266"/>
          </a:xfrm>
          <a:prstGeom prst="rect">
            <a:avLst/>
          </a:prstGeom>
        </p:spPr>
      </p:pic>
      <p:pic>
        <p:nvPicPr>
          <p:cNvPr id="8" name="Picture 7">
            <a:extLst>
              <a:ext uri="{FF2B5EF4-FFF2-40B4-BE49-F238E27FC236}">
                <a16:creationId xmlns:a16="http://schemas.microsoft.com/office/drawing/2014/main" id="{9D585C84-85B1-66F1-FB86-0FFBFD62130D}"/>
              </a:ext>
            </a:extLst>
          </p:cNvPr>
          <p:cNvPicPr>
            <a:picLocks noChangeAspect="1"/>
          </p:cNvPicPr>
          <p:nvPr/>
        </p:nvPicPr>
        <p:blipFill>
          <a:blip r:embed="rId5"/>
          <a:stretch>
            <a:fillRect/>
          </a:stretch>
        </p:blipFill>
        <p:spPr>
          <a:xfrm>
            <a:off x="5043040" y="5745925"/>
            <a:ext cx="585973" cy="280865"/>
          </a:xfrm>
          <a:prstGeom prst="rect">
            <a:avLst/>
          </a:prstGeom>
        </p:spPr>
      </p:pic>
    </p:spTree>
    <p:extLst>
      <p:ext uri="{BB962C8B-B14F-4D97-AF65-F5344CB8AC3E}">
        <p14:creationId xmlns:p14="http://schemas.microsoft.com/office/powerpoint/2010/main" val="22407420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1402</Words>
  <Application>Microsoft Office PowerPoint</Application>
  <PresentationFormat>Widescreen</PresentationFormat>
  <Paragraphs>100</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Mongolian Baiti</vt:lpstr>
      <vt:lpstr>Arial</vt:lpstr>
      <vt:lpstr>Verdana</vt:lpstr>
      <vt:lpstr>Calibri</vt:lpstr>
      <vt:lpstr>Montserrat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Nithin Mure</cp:lastModifiedBy>
  <cp:revision>17</cp:revision>
  <dcterms:created xsi:type="dcterms:W3CDTF">2021-01-07T12:40:50Z</dcterms:created>
  <dcterms:modified xsi:type="dcterms:W3CDTF">2024-10-18T08:45:16Z</dcterms:modified>
</cp:coreProperties>
</file>