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7" d="100"/>
          <a:sy n="97" d="100"/>
        </p:scale>
        <p:origin x="-294"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4B6EC7B-8D48-4F11-877B-FB441AEBDE05}" type="datetimeFigureOut">
              <a:rPr lang="en-US" smtClean="0"/>
              <a:pPr/>
              <a:t>9/30/2023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19E7E67-2FCF-42DA-BF23-65C0BCF86C8F}" type="slidenum">
              <a:rPr lang="en-US" smtClean="0"/>
              <a:pPr/>
              <a:t>‹#›</a:t>
            </a:fld>
            <a:endParaRPr lang="en-US"/>
          </a:p>
        </p:txBody>
      </p:sp>
    </p:spTree>
    <p:extLst>
      <p:ext uri="{BB962C8B-B14F-4D97-AF65-F5344CB8AC3E}">
        <p14:creationId xmlns="" xmlns:p14="http://schemas.microsoft.com/office/powerpoint/2010/main" val="4196637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B6EC7B-8D48-4F11-877B-FB441AEBDE05}" type="datetimeFigureOut">
              <a:rPr lang="en-US" smtClean="0"/>
              <a:pPr/>
              <a:t>9/30/2023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19E7E67-2FCF-42DA-BF23-65C0BCF86C8F}" type="slidenum">
              <a:rPr lang="en-US" smtClean="0"/>
              <a:pPr/>
              <a:t>‹#›</a:t>
            </a:fld>
            <a:endParaRPr lang="en-US"/>
          </a:p>
        </p:txBody>
      </p:sp>
    </p:spTree>
    <p:extLst>
      <p:ext uri="{BB962C8B-B14F-4D97-AF65-F5344CB8AC3E}">
        <p14:creationId xmlns="" xmlns:p14="http://schemas.microsoft.com/office/powerpoint/2010/main" val="21523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4B6EC7B-8D48-4F11-877B-FB441AEBDE05}" type="datetimeFigureOut">
              <a:rPr lang="en-US" smtClean="0"/>
              <a:pPr/>
              <a:t>9/30/2023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9E7E67-2FCF-42DA-BF23-65C0BCF86C8F}" type="slidenum">
              <a:rPr lang="en-US" smtClean="0"/>
              <a:pPr/>
              <a:t>‹#›</a:t>
            </a:fld>
            <a:endParaRPr lang="en-US"/>
          </a:p>
        </p:txBody>
      </p:sp>
    </p:spTree>
    <p:extLst>
      <p:ext uri="{BB962C8B-B14F-4D97-AF65-F5344CB8AC3E}">
        <p14:creationId xmlns="" xmlns:p14="http://schemas.microsoft.com/office/powerpoint/2010/main" val="3773860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4B6EC7B-8D48-4F11-877B-FB441AEBDE05}" type="datetimeFigureOut">
              <a:rPr lang="en-US" smtClean="0"/>
              <a:pPr/>
              <a:t>9/30/2023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9E7E67-2FCF-42DA-BF23-65C0BCF86C8F}" type="slidenum">
              <a:rPr lang="en-US" smtClean="0"/>
              <a:pPr/>
              <a:t>‹#›</a:t>
            </a:fld>
            <a:endParaRPr lang="en-US"/>
          </a:p>
        </p:txBody>
      </p:sp>
    </p:spTree>
    <p:extLst>
      <p:ext uri="{BB962C8B-B14F-4D97-AF65-F5344CB8AC3E}">
        <p14:creationId xmlns="" xmlns:p14="http://schemas.microsoft.com/office/powerpoint/2010/main" val="3287935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B6EC7B-8D48-4F11-877B-FB441AEBDE05}" type="datetimeFigureOut">
              <a:rPr lang="en-US" smtClean="0"/>
              <a:pPr/>
              <a:t>9/30/2023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9E7E67-2FCF-42DA-BF23-65C0BCF86C8F}" type="slidenum">
              <a:rPr lang="en-US" smtClean="0"/>
              <a:pPr/>
              <a:t>‹#›</a:t>
            </a:fld>
            <a:endParaRPr lang="en-US"/>
          </a:p>
        </p:txBody>
      </p:sp>
    </p:spTree>
    <p:extLst>
      <p:ext uri="{BB962C8B-B14F-4D97-AF65-F5344CB8AC3E}">
        <p14:creationId xmlns="" xmlns:p14="http://schemas.microsoft.com/office/powerpoint/2010/main" val="3410480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4B6EC7B-8D48-4F11-877B-FB441AEBDE05}" type="datetimeFigureOut">
              <a:rPr lang="en-US" smtClean="0"/>
              <a:pPr/>
              <a:t>9/30/2023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9E7E67-2FCF-42DA-BF23-65C0BCF86C8F}" type="slidenum">
              <a:rPr lang="en-US" smtClean="0"/>
              <a:pPr/>
              <a:t>‹#›</a:t>
            </a:fld>
            <a:endParaRPr lang="en-US"/>
          </a:p>
        </p:txBody>
      </p:sp>
    </p:spTree>
    <p:extLst>
      <p:ext uri="{BB962C8B-B14F-4D97-AF65-F5344CB8AC3E}">
        <p14:creationId xmlns="" xmlns:p14="http://schemas.microsoft.com/office/powerpoint/2010/main" val="2864049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4B6EC7B-8D48-4F11-877B-FB441AEBDE05}" type="datetimeFigureOut">
              <a:rPr lang="en-US" smtClean="0"/>
              <a:pPr/>
              <a:t>9/30/2023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19E7E67-2FCF-42DA-BF23-65C0BCF86C8F}" type="slidenum">
              <a:rPr lang="en-US" smtClean="0"/>
              <a:pPr/>
              <a:t>‹#›</a:t>
            </a:fld>
            <a:endParaRPr lang="en-US"/>
          </a:p>
        </p:txBody>
      </p:sp>
    </p:spTree>
    <p:extLst>
      <p:ext uri="{BB962C8B-B14F-4D97-AF65-F5344CB8AC3E}">
        <p14:creationId xmlns="" xmlns:p14="http://schemas.microsoft.com/office/powerpoint/2010/main" val="2877907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4B6EC7B-8D48-4F11-877B-FB441AEBDE05}" type="datetimeFigureOut">
              <a:rPr lang="en-US" smtClean="0"/>
              <a:pPr/>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E7E67-2FCF-42DA-BF23-65C0BCF86C8F}" type="slidenum">
              <a:rPr lang="en-US" smtClean="0"/>
              <a:pPr/>
              <a:t>‹#›</a:t>
            </a:fld>
            <a:endParaRPr lang="en-US"/>
          </a:p>
        </p:txBody>
      </p:sp>
    </p:spTree>
    <p:extLst>
      <p:ext uri="{BB962C8B-B14F-4D97-AF65-F5344CB8AC3E}">
        <p14:creationId xmlns="" xmlns:p14="http://schemas.microsoft.com/office/powerpoint/2010/main" val="382947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4B6EC7B-8D48-4F11-877B-FB441AEBDE05}" type="datetimeFigureOut">
              <a:rPr lang="en-US" smtClean="0"/>
              <a:pPr/>
              <a:t>9/30/2023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9E7E67-2FCF-42DA-BF23-65C0BCF86C8F}" type="slidenum">
              <a:rPr lang="en-US" smtClean="0"/>
              <a:pPr/>
              <a:t>‹#›</a:t>
            </a:fld>
            <a:endParaRPr lang="en-US"/>
          </a:p>
        </p:txBody>
      </p:sp>
    </p:spTree>
    <p:extLst>
      <p:ext uri="{BB962C8B-B14F-4D97-AF65-F5344CB8AC3E}">
        <p14:creationId xmlns="" xmlns:p14="http://schemas.microsoft.com/office/powerpoint/2010/main" val="151461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B6EC7B-8D48-4F11-877B-FB441AEBDE05}" type="datetimeFigureOut">
              <a:rPr lang="en-US" smtClean="0"/>
              <a:pPr/>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E7E67-2FCF-42DA-BF23-65C0BCF86C8F}" type="slidenum">
              <a:rPr lang="en-US" smtClean="0"/>
              <a:pPr/>
              <a:t>‹#›</a:t>
            </a:fld>
            <a:endParaRPr lang="en-US"/>
          </a:p>
        </p:txBody>
      </p:sp>
    </p:spTree>
    <p:extLst>
      <p:ext uri="{BB962C8B-B14F-4D97-AF65-F5344CB8AC3E}">
        <p14:creationId xmlns="" xmlns:p14="http://schemas.microsoft.com/office/powerpoint/2010/main" val="3159847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B6EC7B-8D48-4F11-877B-FB441AEBDE05}" type="datetimeFigureOut">
              <a:rPr lang="en-US" smtClean="0"/>
              <a:pPr/>
              <a:t>9/30/2023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9E7E67-2FCF-42DA-BF23-65C0BCF86C8F}" type="slidenum">
              <a:rPr lang="en-US" smtClean="0"/>
              <a:pPr/>
              <a:t>‹#›</a:t>
            </a:fld>
            <a:endParaRPr lang="en-US"/>
          </a:p>
        </p:txBody>
      </p:sp>
    </p:spTree>
    <p:extLst>
      <p:ext uri="{BB962C8B-B14F-4D97-AF65-F5344CB8AC3E}">
        <p14:creationId xmlns="" xmlns:p14="http://schemas.microsoft.com/office/powerpoint/2010/main" val="438066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B6EC7B-8D48-4F11-877B-FB441AEBDE05}" type="datetimeFigureOut">
              <a:rPr lang="en-US" smtClean="0"/>
              <a:pPr/>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9E7E67-2FCF-42DA-BF23-65C0BCF86C8F}" type="slidenum">
              <a:rPr lang="en-US" smtClean="0"/>
              <a:pPr/>
              <a:t>‹#›</a:t>
            </a:fld>
            <a:endParaRPr lang="en-US"/>
          </a:p>
        </p:txBody>
      </p:sp>
    </p:spTree>
    <p:extLst>
      <p:ext uri="{BB962C8B-B14F-4D97-AF65-F5344CB8AC3E}">
        <p14:creationId xmlns="" xmlns:p14="http://schemas.microsoft.com/office/powerpoint/2010/main" val="1805845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B6EC7B-8D48-4F11-877B-FB441AEBDE05}" type="datetimeFigureOut">
              <a:rPr lang="en-US" smtClean="0"/>
              <a:pPr/>
              <a:t>9/30/2023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9E7E67-2FCF-42DA-BF23-65C0BCF86C8F}" type="slidenum">
              <a:rPr lang="en-US" smtClean="0"/>
              <a:pPr/>
              <a:t>‹#›</a:t>
            </a:fld>
            <a:endParaRPr lang="en-US"/>
          </a:p>
        </p:txBody>
      </p:sp>
    </p:spTree>
    <p:extLst>
      <p:ext uri="{BB962C8B-B14F-4D97-AF65-F5344CB8AC3E}">
        <p14:creationId xmlns="" xmlns:p14="http://schemas.microsoft.com/office/powerpoint/2010/main" val="3210367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B6EC7B-8D48-4F11-877B-FB441AEBDE05}" type="datetimeFigureOut">
              <a:rPr lang="en-US" smtClean="0"/>
              <a:pPr/>
              <a:t>9/30/2023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9E7E67-2FCF-42DA-BF23-65C0BCF86C8F}" type="slidenum">
              <a:rPr lang="en-US" smtClean="0"/>
              <a:pPr/>
              <a:t>‹#›</a:t>
            </a:fld>
            <a:endParaRPr lang="en-US"/>
          </a:p>
        </p:txBody>
      </p:sp>
    </p:spTree>
    <p:extLst>
      <p:ext uri="{BB962C8B-B14F-4D97-AF65-F5344CB8AC3E}">
        <p14:creationId xmlns="" xmlns:p14="http://schemas.microsoft.com/office/powerpoint/2010/main" val="1728691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B6EC7B-8D48-4F11-877B-FB441AEBDE05}" type="datetimeFigureOut">
              <a:rPr lang="en-US" smtClean="0"/>
              <a:pPr/>
              <a:t>9/30/2023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19E7E67-2FCF-42DA-BF23-65C0BCF86C8F}" type="slidenum">
              <a:rPr lang="en-US" smtClean="0"/>
              <a:pPr/>
              <a:t>‹#›</a:t>
            </a:fld>
            <a:endParaRPr lang="en-US"/>
          </a:p>
        </p:txBody>
      </p:sp>
    </p:spTree>
    <p:extLst>
      <p:ext uri="{BB962C8B-B14F-4D97-AF65-F5344CB8AC3E}">
        <p14:creationId xmlns="" xmlns:p14="http://schemas.microsoft.com/office/powerpoint/2010/main" val="2291139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B6EC7B-8D48-4F11-877B-FB441AEBDE05}" type="datetimeFigureOut">
              <a:rPr lang="en-US" smtClean="0"/>
              <a:pPr/>
              <a:t>9/30/2023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19E7E67-2FCF-42DA-BF23-65C0BCF86C8F}" type="slidenum">
              <a:rPr lang="en-US" smtClean="0"/>
              <a:pPr/>
              <a:t>‹#›</a:t>
            </a:fld>
            <a:endParaRPr lang="en-US"/>
          </a:p>
        </p:txBody>
      </p:sp>
    </p:spTree>
    <p:extLst>
      <p:ext uri="{BB962C8B-B14F-4D97-AF65-F5344CB8AC3E}">
        <p14:creationId xmlns="" xmlns:p14="http://schemas.microsoft.com/office/powerpoint/2010/main" val="2126783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B6EC7B-8D48-4F11-877B-FB441AEBDE05}" type="datetimeFigureOut">
              <a:rPr lang="en-US" smtClean="0"/>
              <a:pPr/>
              <a:t>9/30/2023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19E7E67-2FCF-42DA-BF23-65C0BCF86C8F}" type="slidenum">
              <a:rPr lang="en-US" smtClean="0"/>
              <a:pPr/>
              <a:t>‹#›</a:t>
            </a:fld>
            <a:endParaRPr lang="en-US"/>
          </a:p>
        </p:txBody>
      </p:sp>
    </p:spTree>
    <p:extLst>
      <p:ext uri="{BB962C8B-B14F-4D97-AF65-F5344CB8AC3E}">
        <p14:creationId xmlns="" xmlns:p14="http://schemas.microsoft.com/office/powerpoint/2010/main" val="805590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4B6EC7B-8D48-4F11-877B-FB441AEBDE05}" type="datetimeFigureOut">
              <a:rPr lang="en-US" smtClean="0"/>
              <a:pPr/>
              <a:t>9/30/2023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19E7E67-2FCF-42DA-BF23-65C0BCF86C8F}" type="slidenum">
              <a:rPr lang="en-US" smtClean="0"/>
              <a:pPr/>
              <a:t>‹#›</a:t>
            </a:fld>
            <a:endParaRPr lang="en-US"/>
          </a:p>
        </p:txBody>
      </p:sp>
    </p:spTree>
    <p:extLst>
      <p:ext uri="{BB962C8B-B14F-4D97-AF65-F5344CB8AC3E}">
        <p14:creationId xmlns="" xmlns:p14="http://schemas.microsoft.com/office/powerpoint/2010/main" val="9009495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8E92DC40-5409-01D4-7A7F-FF7F1A1026C4}"/>
              </a:ext>
            </a:extLst>
          </p:cNvPr>
          <p:cNvSpPr>
            <a:spLocks noGrp="1"/>
          </p:cNvSpPr>
          <p:nvPr>
            <p:ph type="ctrTitle"/>
          </p:nvPr>
        </p:nvSpPr>
        <p:spPr>
          <a:xfrm>
            <a:off x="1380243" y="1543141"/>
            <a:ext cx="8825658" cy="2677648"/>
          </a:xfrm>
        </p:spPr>
        <p:txBody>
          <a:bodyPr/>
          <a:lstStyle/>
          <a:p>
            <a:r>
              <a:rPr lang="en-US" sz="6000" b="1" dirty="0">
                <a:solidFill>
                  <a:schemeClr val="bg1"/>
                </a:solidFill>
              </a:rPr>
              <a:t>Earthquake prediction model using python</a:t>
            </a:r>
          </a:p>
        </p:txBody>
      </p:sp>
      <p:sp>
        <p:nvSpPr>
          <p:cNvPr id="5" name="Subtitle 4">
            <a:extLst>
              <a:ext uri="{FF2B5EF4-FFF2-40B4-BE49-F238E27FC236}">
                <a16:creationId xmlns="" xmlns:a16="http://schemas.microsoft.com/office/drawing/2014/main" id="{B9B065A1-C94C-4F90-2616-7C47EC9FA9EF}"/>
              </a:ext>
            </a:extLst>
          </p:cNvPr>
          <p:cNvSpPr>
            <a:spLocks noGrp="1"/>
          </p:cNvSpPr>
          <p:nvPr>
            <p:ph type="subTitle" idx="1"/>
          </p:nvPr>
        </p:nvSpPr>
        <p:spPr>
          <a:xfrm>
            <a:off x="1512764" y="4220789"/>
            <a:ext cx="8825658" cy="861420"/>
          </a:xfrm>
        </p:spPr>
        <p:txBody>
          <a:bodyPr/>
          <a:lstStyle/>
          <a:p>
            <a:r>
              <a:rPr lang="en-US" dirty="0"/>
              <a:t> </a:t>
            </a:r>
          </a:p>
        </p:txBody>
      </p:sp>
    </p:spTree>
    <p:extLst>
      <p:ext uri="{BB962C8B-B14F-4D97-AF65-F5344CB8AC3E}">
        <p14:creationId xmlns="" xmlns:p14="http://schemas.microsoft.com/office/powerpoint/2010/main" val="2366709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154954" y="2603499"/>
            <a:ext cx="9828863" cy="3984587"/>
          </a:xfrm>
        </p:spPr>
        <p:txBody>
          <a:bodyPr>
            <a:normAutofit lnSpcReduction="10000"/>
          </a:bodyPr>
          <a:lstStyle/>
          <a:p>
            <a:r>
              <a:rPr lang="en-US" sz="2000" b="1" dirty="0" smtClean="0"/>
              <a:t>In conclusion, earthquake prediction is a complex and challenging field that involves the study of seismic data, geospatial information, and geological processes to anticipate the occurrence of earthquakes. While significant progress has been made in earthquake research, several key points should be noted</a:t>
            </a:r>
          </a:p>
          <a:p>
            <a:pPr>
              <a:buNone/>
            </a:pPr>
            <a:endParaRPr lang="en-US" sz="2000" b="1" dirty="0" smtClean="0"/>
          </a:p>
          <a:p>
            <a:r>
              <a:rPr lang="en-US" sz="2000" b="1" dirty="0" smtClean="0"/>
              <a:t>In essence, while the dream of precise earthquake prediction remains elusive, advancements in monitoring, modeling, and preparedness have improved our ability to mitigate earthquake risks and protect lives and infrastructure. The focus in earthquake research has shifted toward reducing vulnerability, enhancing early warning systems, and fostering public awareness to ensure safety in earthquake-prone regions.</a:t>
            </a:r>
            <a:endParaRPr lang="en-US" sz="2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5" name="Content Placeholder 4"/>
          <p:cNvSpPr>
            <a:spLocks noGrp="1"/>
          </p:cNvSpPr>
          <p:nvPr>
            <p:ph idx="1"/>
          </p:nvPr>
        </p:nvSpPr>
        <p:spPr>
          <a:xfrm>
            <a:off x="2743200" y="2603499"/>
            <a:ext cx="7237413" cy="2871883"/>
          </a:xfrm>
        </p:spPr>
        <p:txBody>
          <a:bodyPr>
            <a:normAutofit fontScale="92500" lnSpcReduction="10000"/>
          </a:bodyPr>
          <a:lstStyle/>
          <a:p>
            <a:endParaRPr lang="en-US" dirty="0" smtClean="0"/>
          </a:p>
          <a:p>
            <a:endParaRPr lang="en-US" dirty="0" smtClean="0"/>
          </a:p>
          <a:p>
            <a:pPr>
              <a:buNone/>
            </a:pPr>
            <a:r>
              <a:rPr lang="en-US" sz="7200" b="1" dirty="0" smtClean="0"/>
              <a:t>THANK YOU !!!</a:t>
            </a:r>
          </a:p>
          <a:p>
            <a:pPr>
              <a:buNone/>
            </a:pPr>
            <a:r>
              <a:rPr lang="en-US" sz="7200" b="1" dirty="0" smtClean="0"/>
              <a:t>                                           </a:t>
            </a:r>
            <a:endParaRPr lang="en-US" sz="72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F13B03-05CE-15CB-017D-08503B2D08E1}"/>
              </a:ext>
            </a:extLst>
          </p:cNvPr>
          <p:cNvSpPr>
            <a:spLocks noGrp="1"/>
          </p:cNvSpPr>
          <p:nvPr>
            <p:ph type="title"/>
          </p:nvPr>
        </p:nvSpPr>
        <p:spPr/>
        <p:txBody>
          <a:bodyPr/>
          <a:lstStyle/>
          <a:p>
            <a:r>
              <a:rPr lang="en-US" dirty="0" smtClean="0">
                <a:latin typeface="Arial Black" panose="020B0A04020102020204" pitchFamily="34" charset="0"/>
              </a:rPr>
              <a:t>TEAM MEMBERS </a:t>
            </a:r>
            <a:br>
              <a:rPr lang="en-US" dirty="0" smtClean="0">
                <a:latin typeface="Arial Black" panose="020B0A04020102020204" pitchFamily="34" charset="0"/>
              </a:rPr>
            </a:br>
            <a:endParaRPr lang="en-US" dirty="0"/>
          </a:p>
        </p:txBody>
      </p:sp>
      <p:sp>
        <p:nvSpPr>
          <p:cNvPr id="3" name="Content Placeholder 2">
            <a:extLst>
              <a:ext uri="{FF2B5EF4-FFF2-40B4-BE49-F238E27FC236}">
                <a16:creationId xmlns="" xmlns:a16="http://schemas.microsoft.com/office/drawing/2014/main" id="{B6067115-8F0E-0796-AFB2-3E6274661F26}"/>
              </a:ext>
            </a:extLst>
          </p:cNvPr>
          <p:cNvSpPr>
            <a:spLocks noGrp="1"/>
          </p:cNvSpPr>
          <p:nvPr>
            <p:ph idx="1"/>
          </p:nvPr>
        </p:nvSpPr>
        <p:spPr>
          <a:xfrm>
            <a:off x="834888" y="2292626"/>
            <a:ext cx="9145726" cy="4267200"/>
          </a:xfrm>
        </p:spPr>
        <p:txBody>
          <a:bodyPr>
            <a:normAutofit/>
          </a:bodyPr>
          <a:lstStyle/>
          <a:p>
            <a:pPr>
              <a:buFont typeface="Wingdings" pitchFamily="2" charset="2"/>
              <a:buChar char="Ø"/>
            </a:pPr>
            <a:r>
              <a:rPr lang="en-US" sz="3200" b="1" dirty="0" smtClean="0">
                <a:latin typeface="Times New Roman" panose="02020603050405020304" pitchFamily="18" charset="0"/>
                <a:cs typeface="Times New Roman" panose="02020603050405020304" pitchFamily="18" charset="0"/>
              </a:rPr>
              <a:t>  RAMANA  </a:t>
            </a:r>
            <a:r>
              <a:rPr lang="en-US" sz="3200" b="1" dirty="0">
                <a:latin typeface="Times New Roman" panose="02020603050405020304" pitchFamily="18" charset="0"/>
                <a:cs typeface="Times New Roman" panose="02020603050405020304" pitchFamily="18" charset="0"/>
              </a:rPr>
              <a:t>J (113321106074)</a:t>
            </a:r>
          </a:p>
          <a:p>
            <a:pPr marL="0" indent="0">
              <a:buFont typeface="Wingdings" pitchFamily="2" charset="2"/>
              <a:buChar char="Ø"/>
            </a:pPr>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NITHIN  </a:t>
            </a:r>
            <a:r>
              <a:rPr lang="en-US" sz="3200" b="1" dirty="0">
                <a:latin typeface="Times New Roman" panose="02020603050405020304" pitchFamily="18" charset="0"/>
                <a:cs typeface="Times New Roman" panose="02020603050405020304" pitchFamily="18" charset="0"/>
              </a:rPr>
              <a:t>R    (113321106062)</a:t>
            </a:r>
          </a:p>
          <a:p>
            <a:pPr marL="0" indent="0">
              <a:buFont typeface="Wingdings" pitchFamily="2" charset="2"/>
              <a:buChar char="Ø"/>
            </a:pPr>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PREM </a:t>
            </a:r>
            <a:r>
              <a:rPr lang="en-US" sz="3200" b="1" dirty="0">
                <a:latin typeface="Times New Roman" panose="02020603050405020304" pitchFamily="18" charset="0"/>
                <a:cs typeface="Times New Roman" panose="02020603050405020304" pitchFamily="18" charset="0"/>
              </a:rPr>
              <a:t>KUMAR  J (113321106070)</a:t>
            </a:r>
          </a:p>
          <a:p>
            <a:pPr marL="0" indent="0">
              <a:buFont typeface="Wingdings" pitchFamily="2" charset="2"/>
              <a:buChar char="Ø"/>
            </a:pPr>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SUJITHKUMAR  </a:t>
            </a:r>
            <a:r>
              <a:rPr lang="en-US" sz="3200" b="1" dirty="0">
                <a:latin typeface="Times New Roman" panose="02020603050405020304" pitchFamily="18" charset="0"/>
                <a:cs typeface="Times New Roman" panose="02020603050405020304" pitchFamily="18" charset="0"/>
              </a:rPr>
              <a:t>S M  (113321106097)</a:t>
            </a:r>
          </a:p>
          <a:p>
            <a:pPr marL="0" indent="0">
              <a:buFont typeface="Wingdings" pitchFamily="2" charset="2"/>
              <a:buChar char="Ø"/>
            </a:pPr>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ROGEETH  </a:t>
            </a:r>
            <a:r>
              <a:rPr lang="en-US" sz="3200" b="1" dirty="0">
                <a:latin typeface="Times New Roman" panose="02020603050405020304" pitchFamily="18" charset="0"/>
                <a:cs typeface="Times New Roman" panose="02020603050405020304" pitchFamily="18" charset="0"/>
              </a:rPr>
              <a:t>R (113321106077)</a:t>
            </a:r>
          </a:p>
        </p:txBody>
      </p:sp>
    </p:spTree>
    <p:extLst>
      <p:ext uri="{BB962C8B-B14F-4D97-AF65-F5344CB8AC3E}">
        <p14:creationId xmlns="" xmlns:p14="http://schemas.microsoft.com/office/powerpoint/2010/main" val="2366276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873F68-FA2D-4E50-6610-1BE90F40B540}"/>
              </a:ext>
            </a:extLst>
          </p:cNvPr>
          <p:cNvSpPr>
            <a:spLocks noGrp="1"/>
          </p:cNvSpPr>
          <p:nvPr>
            <p:ph type="title"/>
          </p:nvPr>
        </p:nvSpPr>
        <p:spPr>
          <a:xfrm>
            <a:off x="1196051" y="973668"/>
            <a:ext cx="8761413" cy="706964"/>
          </a:xfrm>
        </p:spPr>
        <p:txBody>
          <a:bodyPr/>
          <a:lstStyle/>
          <a:p>
            <a:r>
              <a:rPr lang="en-US" b="1" dirty="0"/>
              <a:t>INTRODUCTION</a:t>
            </a:r>
          </a:p>
        </p:txBody>
      </p:sp>
      <p:sp>
        <p:nvSpPr>
          <p:cNvPr id="3" name="Content Placeholder 2">
            <a:extLst>
              <a:ext uri="{FF2B5EF4-FFF2-40B4-BE49-F238E27FC236}">
                <a16:creationId xmlns="" xmlns:a16="http://schemas.microsoft.com/office/drawing/2014/main" id="{EB55FFDC-1335-38CD-4412-B65D5435FA06}"/>
              </a:ext>
            </a:extLst>
          </p:cNvPr>
          <p:cNvSpPr>
            <a:spLocks noGrp="1"/>
          </p:cNvSpPr>
          <p:nvPr>
            <p:ph idx="1"/>
          </p:nvPr>
        </p:nvSpPr>
        <p:spPr>
          <a:xfrm>
            <a:off x="331304" y="2332383"/>
            <a:ext cx="11264348" cy="4306956"/>
          </a:xfrm>
        </p:spPr>
        <p:txBody>
          <a:bodyPr>
            <a:normAutofit/>
          </a:bodyPr>
          <a:lstStyle/>
          <a:p>
            <a:pPr>
              <a:buFont typeface="Wingdings" panose="05000000000000000000" pitchFamily="2" charset="2"/>
              <a:buChar char="Ø"/>
            </a:pPr>
            <a:endParaRPr lang="en-US" b="1" dirty="0">
              <a:latin typeface="Georgia" panose="02040502050405020303" pitchFamily="18" charset="0"/>
            </a:endParaRPr>
          </a:p>
          <a:p>
            <a:pPr>
              <a:buFont typeface="Wingdings" panose="05000000000000000000" pitchFamily="2" charset="2"/>
              <a:buChar char="Ø"/>
            </a:pPr>
            <a:r>
              <a:rPr lang="en-US" b="1" dirty="0">
                <a:latin typeface="Georgia" panose="02040502050405020303" pitchFamily="18" charset="0"/>
              </a:rPr>
              <a:t>Predicting earthquakes is a complex and challenging task due to the unpredictable nature of seismic events. While it's important to clarify that accurately predicting the exact time, location, and magnitude of an earthquake is still a major scientific challenge, we can build models that aim to forecast the likelihood of earthquakes in a certain region within a given timeframe. In this introduction, we'll outline how to create a basic earthquake prediction model using Python.</a:t>
            </a:r>
          </a:p>
          <a:p>
            <a:pPr>
              <a:buFont typeface="Wingdings" panose="05000000000000000000" pitchFamily="2" charset="2"/>
              <a:buChar char="Ø"/>
            </a:pPr>
            <a:endParaRPr lang="en-US" b="1" dirty="0">
              <a:latin typeface="Georgia" panose="02040502050405020303" pitchFamily="18" charset="0"/>
            </a:endParaRPr>
          </a:p>
          <a:p>
            <a:pPr>
              <a:buFont typeface="Wingdings" panose="05000000000000000000" pitchFamily="2" charset="2"/>
              <a:buChar char="Ø"/>
            </a:pPr>
            <a:endParaRPr lang="en-US" b="1" dirty="0">
              <a:latin typeface="Georgia" panose="02040502050405020303" pitchFamily="18" charset="0"/>
            </a:endParaRPr>
          </a:p>
          <a:p>
            <a:pPr>
              <a:buFont typeface="Wingdings" panose="05000000000000000000" pitchFamily="2" charset="2"/>
              <a:buChar char="Ø"/>
            </a:pPr>
            <a:r>
              <a:rPr lang="en-US" b="1" dirty="0">
                <a:latin typeface="Georgia" panose="02040502050405020303" pitchFamily="18" charset="0"/>
              </a:rPr>
              <a:t>Earthquake prediction involves analyzing various geological and seismological factors to estimate the probability of seismic events in a specific region. Machine learning and data analysis techniques can be applied to historical earthquake data, geological features, and environmental factors to build predictive models.</a:t>
            </a:r>
          </a:p>
          <a:p>
            <a:endParaRPr lang="en-US" b="1" dirty="0">
              <a:latin typeface="Georgia" panose="02040502050405020303" pitchFamily="18" charset="0"/>
            </a:endParaRPr>
          </a:p>
          <a:p>
            <a:endParaRPr lang="en-US" dirty="0"/>
          </a:p>
        </p:txBody>
      </p:sp>
    </p:spTree>
    <p:extLst>
      <p:ext uri="{BB962C8B-B14F-4D97-AF65-F5344CB8AC3E}">
        <p14:creationId xmlns="" xmlns:p14="http://schemas.microsoft.com/office/powerpoint/2010/main" val="3108499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9C3C24-0E10-2ADC-DDFD-B724AD087DC3}"/>
              </a:ext>
            </a:extLst>
          </p:cNvPr>
          <p:cNvSpPr>
            <a:spLocks noGrp="1"/>
          </p:cNvSpPr>
          <p:nvPr>
            <p:ph type="title"/>
          </p:nvPr>
        </p:nvSpPr>
        <p:spPr/>
        <p:txBody>
          <a:bodyPr/>
          <a:lstStyle/>
          <a:p>
            <a:r>
              <a:rPr lang="en-US" b="1" dirty="0"/>
              <a:t>OBJECTIVE</a:t>
            </a:r>
          </a:p>
        </p:txBody>
      </p:sp>
      <p:sp>
        <p:nvSpPr>
          <p:cNvPr id="3" name="Content Placeholder 2">
            <a:extLst>
              <a:ext uri="{FF2B5EF4-FFF2-40B4-BE49-F238E27FC236}">
                <a16:creationId xmlns="" xmlns:a16="http://schemas.microsoft.com/office/drawing/2014/main" id="{DBC9FF19-FF4A-3A44-8D4B-10AD595FBECB}"/>
              </a:ext>
            </a:extLst>
          </p:cNvPr>
          <p:cNvSpPr>
            <a:spLocks noGrp="1"/>
          </p:cNvSpPr>
          <p:nvPr>
            <p:ph idx="1"/>
          </p:nvPr>
        </p:nvSpPr>
        <p:spPr>
          <a:xfrm>
            <a:off x="829994" y="2603499"/>
            <a:ext cx="9298744" cy="3656623"/>
          </a:xfrm>
        </p:spPr>
        <p:txBody>
          <a:bodyPr>
            <a:normAutofit/>
          </a:bodyPr>
          <a:lstStyle/>
          <a:p>
            <a:r>
              <a:rPr lang="en-US" sz="3200" b="1" i="0" dirty="0">
                <a:solidFill>
                  <a:schemeClr val="tx1"/>
                </a:solidFill>
                <a:effectLst/>
                <a:latin typeface="Söhne"/>
              </a:rPr>
              <a:t>To develop a machine learning model in Python that utilizes historical earthquake data, geological features, and other relevant factors to predict the likelihood or risk of earthquakes occurring in a given geographical region within a specified timeframe</a:t>
            </a:r>
            <a:r>
              <a:rPr lang="en-US" sz="3200" b="0" i="0" dirty="0">
                <a:solidFill>
                  <a:srgbClr val="D1D5DB"/>
                </a:solidFill>
                <a:effectLst/>
                <a:latin typeface="Söhne"/>
              </a:rPr>
              <a:t>.</a:t>
            </a:r>
            <a:endParaRPr lang="en-US" sz="3200" dirty="0"/>
          </a:p>
        </p:txBody>
      </p:sp>
    </p:spTree>
    <p:extLst>
      <p:ext uri="{BB962C8B-B14F-4D97-AF65-F5344CB8AC3E}">
        <p14:creationId xmlns="" xmlns:p14="http://schemas.microsoft.com/office/powerpoint/2010/main" val="2871835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9351A0-FCA9-F129-5D08-64A8027FB808}"/>
              </a:ext>
            </a:extLst>
          </p:cNvPr>
          <p:cNvSpPr>
            <a:spLocks noGrp="1"/>
          </p:cNvSpPr>
          <p:nvPr>
            <p:ph type="title"/>
          </p:nvPr>
        </p:nvSpPr>
        <p:spPr/>
        <p:txBody>
          <a:bodyPr/>
          <a:lstStyle/>
          <a:p>
            <a:r>
              <a:rPr lang="en-US" b="1" dirty="0"/>
              <a:t>Data collection</a:t>
            </a:r>
          </a:p>
        </p:txBody>
      </p:sp>
      <p:sp>
        <p:nvSpPr>
          <p:cNvPr id="3" name="Content Placeholder 2">
            <a:extLst>
              <a:ext uri="{FF2B5EF4-FFF2-40B4-BE49-F238E27FC236}">
                <a16:creationId xmlns="" xmlns:a16="http://schemas.microsoft.com/office/drawing/2014/main" id="{522E6BCE-79BF-A419-54F8-39BC81752C9C}"/>
              </a:ext>
            </a:extLst>
          </p:cNvPr>
          <p:cNvSpPr>
            <a:spLocks noGrp="1"/>
          </p:cNvSpPr>
          <p:nvPr>
            <p:ph idx="1"/>
          </p:nvPr>
        </p:nvSpPr>
        <p:spPr>
          <a:xfrm>
            <a:off x="616946" y="2258459"/>
            <a:ext cx="10190602" cy="4131324"/>
          </a:xfrm>
        </p:spPr>
        <p:txBody>
          <a:bodyPr>
            <a:noAutofit/>
          </a:bodyPr>
          <a:lstStyle/>
          <a:p>
            <a:endParaRPr lang="en-US" sz="1400" dirty="0" smtClean="0"/>
          </a:p>
          <a:p>
            <a:r>
              <a:rPr lang="en-US" b="1" dirty="0" smtClean="0"/>
              <a:t>Collecting data for earthquake prediction is a fundamental step in building predictive models. However, it's important to note that earthquake prediction remains a highly challenging and largely unpredictable field. What's typically done is collecting historical seismic and geospatial data for analysis and creating models that can identify patterns or anomalies. Here's how you can collect relevant data:</a:t>
            </a:r>
          </a:p>
          <a:p>
            <a:r>
              <a:rPr lang="en-US" b="1" dirty="0" smtClean="0"/>
              <a:t>1.*Seismic Data*:   - Access historical seismic data, which includes information about past earthquakes. The USGS Earthquake Catalog and other seismic monitoring organizations provide such data.   - You can use APIs or download datasets from their websites . </a:t>
            </a:r>
          </a:p>
          <a:p>
            <a:r>
              <a:rPr lang="en-US" b="1" dirty="0" smtClean="0"/>
              <a:t>2. *Geospatial Data*:   - Collect geospatial data that includes information about the Earth's crust, tectonic plate boundaries, fault lines, and geological features.   - This data helps in understanding the geological context</a:t>
            </a:r>
            <a:r>
              <a:rPr lang="en-US" sz="2000" b="1" dirty="0" smtClean="0"/>
              <a:t>.</a:t>
            </a:r>
          </a:p>
          <a:p>
            <a:endParaRPr lang="en-US" sz="1400" dirty="0" smtClean="0"/>
          </a:p>
          <a:p>
            <a:endParaRPr lang="en-US" sz="1400" dirty="0" smtClean="0"/>
          </a:p>
        </p:txBody>
      </p:sp>
    </p:spTree>
    <p:extLst>
      <p:ext uri="{BB962C8B-B14F-4D97-AF65-F5344CB8AC3E}">
        <p14:creationId xmlns="" xmlns:p14="http://schemas.microsoft.com/office/powerpoint/2010/main" val="3715599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collection</a:t>
            </a:r>
            <a:endParaRPr lang="en-US" b="1" dirty="0"/>
          </a:p>
        </p:txBody>
      </p:sp>
      <p:sp>
        <p:nvSpPr>
          <p:cNvPr id="3" name="Content Placeholder 2"/>
          <p:cNvSpPr>
            <a:spLocks noGrp="1"/>
          </p:cNvSpPr>
          <p:nvPr>
            <p:ph idx="1"/>
          </p:nvPr>
        </p:nvSpPr>
        <p:spPr>
          <a:xfrm>
            <a:off x="782198" y="2390660"/>
            <a:ext cx="10466024" cy="3855904"/>
          </a:xfrm>
        </p:spPr>
        <p:txBody>
          <a:bodyPr>
            <a:normAutofit/>
          </a:bodyPr>
          <a:lstStyle/>
          <a:p>
            <a:r>
              <a:rPr lang="en-US" sz="2000" b="1" dirty="0" smtClean="0"/>
              <a:t>3. *Sensor Data*:   - If available, you can collect real-time sensor data from seismometers and other geological monitoring equipment.   - These sensors provide information about ground motion and other seismic activity.</a:t>
            </a:r>
          </a:p>
          <a:p>
            <a:r>
              <a:rPr lang="en-US" sz="2000" b="1" dirty="0" smtClean="0"/>
              <a:t>4. *Historical Records*:   - Historical records and reports of past earthquakes in the region of interest can provide valuable insights.</a:t>
            </a:r>
          </a:p>
          <a:p>
            <a:r>
              <a:rPr lang="en-US" sz="2000" b="1" dirty="0" smtClean="0"/>
              <a:t>5. *Satellite Imagery*:   - Satellite imagery can be used to monitor ground deformation and changes in the Earth's surface, which may indicate stress buildup</a:t>
            </a:r>
            <a:r>
              <a:rPr lang="en-US" sz="2000" dirty="0" smtClean="0"/>
              <a:t>.</a:t>
            </a:r>
          </a:p>
          <a:p>
            <a:endParaRPr lang="en-US" sz="2000" dirty="0" smtClean="0"/>
          </a:p>
          <a:p>
            <a:pPr>
              <a:buNone/>
            </a:pPr>
            <a:r>
              <a:rPr lang="en-US" sz="2000" b="1" dirty="0" smtClean="0"/>
              <a:t>Dataset link </a:t>
            </a:r>
            <a:r>
              <a:rPr lang="en-US" sz="2000" dirty="0" smtClean="0"/>
              <a:t>: </a:t>
            </a:r>
            <a:r>
              <a:rPr lang="en-US" sz="2000" b="1" dirty="0" smtClean="0">
                <a:solidFill>
                  <a:srgbClr val="00B0F0"/>
                </a:solidFill>
              </a:rPr>
              <a:t>https://www.kaggle.com/datasets/usgs/earthquake-database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preprocessing</a:t>
            </a:r>
            <a:endParaRPr lang="en-US" b="1" dirty="0"/>
          </a:p>
        </p:txBody>
      </p:sp>
      <p:sp>
        <p:nvSpPr>
          <p:cNvPr id="3" name="Content Placeholder 2"/>
          <p:cNvSpPr>
            <a:spLocks noGrp="1"/>
          </p:cNvSpPr>
          <p:nvPr>
            <p:ph idx="1"/>
          </p:nvPr>
        </p:nvSpPr>
        <p:spPr>
          <a:xfrm>
            <a:off x="1143937" y="2500828"/>
            <a:ext cx="8825659" cy="4012988"/>
          </a:xfrm>
        </p:spPr>
        <p:txBody>
          <a:bodyPr>
            <a:noAutofit/>
          </a:bodyPr>
          <a:lstStyle/>
          <a:p>
            <a:r>
              <a:rPr lang="en-US" sz="2000" b="1" dirty="0" smtClean="0"/>
              <a:t>Data preprocessing is a crucial step in preparing your earthquake-related data for predictive modeling. Here are some common data preprocessing steps you can follow for earthquake prediction</a:t>
            </a:r>
          </a:p>
          <a:p>
            <a:r>
              <a:rPr lang="en-US" sz="2000" b="1" dirty="0" smtClean="0"/>
              <a:t>1. *Data Cleaning*:   - Handle missing data: Identify and deal with missing values in your dataset. Depending on the amount of missing data, you can either remove rows with missing values or impute missing values using methods like mean, median, or advanced imputation techniques.  </a:t>
            </a:r>
          </a:p>
          <a:p>
            <a:r>
              <a:rPr lang="en-US" sz="2000" b="1" dirty="0" smtClean="0"/>
              <a:t>2. *Feature Engineering*:   - Create relevant features: Engineer new features that might be informative for earthquake prediction. For example, you can calculate earthquake frequency in a region, historical earthquake activity, or distance to fault lines.</a:t>
            </a:r>
            <a:endParaRPr lang="en-US" sz="2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Preprocessing </a:t>
            </a:r>
            <a:endParaRPr lang="en-US" b="1" dirty="0"/>
          </a:p>
        </p:txBody>
      </p:sp>
      <p:sp>
        <p:nvSpPr>
          <p:cNvPr id="3" name="Content Placeholder 2"/>
          <p:cNvSpPr>
            <a:spLocks noGrp="1"/>
          </p:cNvSpPr>
          <p:nvPr>
            <p:ph idx="1"/>
          </p:nvPr>
        </p:nvSpPr>
        <p:spPr>
          <a:xfrm>
            <a:off x="1154954" y="2445745"/>
            <a:ext cx="8825659" cy="3574055"/>
          </a:xfrm>
        </p:spPr>
        <p:txBody>
          <a:bodyPr/>
          <a:lstStyle/>
          <a:p>
            <a:r>
              <a:rPr lang="en-US" sz="2000" b="1" dirty="0" smtClean="0"/>
              <a:t>3. *Normalization and Scaling*:   - Normalize or scale numerical features to bring them to a similar scale. This is important for algorithms that are sensitive to feature scales, such as gradient-based methods.</a:t>
            </a:r>
          </a:p>
          <a:p>
            <a:r>
              <a:rPr lang="en-US" sz="2000" b="1" dirty="0" smtClean="0"/>
              <a:t>4. *Data Encoding*:   - Convert categorical variables into numerical format using techniques like one-hot encoding or label encoding, if applicable.</a:t>
            </a:r>
          </a:p>
          <a:p>
            <a:r>
              <a:rPr lang="en-US" sz="2000" b="1" dirty="0" smtClean="0"/>
              <a:t>5. *Data Scaling*:    - Scale numerical features to a common range (e.g., 0 to 1) using techniques like Min-Max scaling or standardization</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world map earthquake frequency distribution.</a:t>
            </a:r>
            <a:endParaRPr lang="en-US" dirty="0"/>
          </a:p>
        </p:txBody>
      </p:sp>
      <p:pic>
        <p:nvPicPr>
          <p:cNvPr id="4" name="Content Placeholder 3" descr="de1d5ca7dcb0298aa25a3990cb53b452.jpg"/>
          <p:cNvPicPr>
            <a:picLocks noGrp="1" noChangeAspect="1"/>
          </p:cNvPicPr>
          <p:nvPr>
            <p:ph idx="1"/>
          </p:nvPr>
        </p:nvPicPr>
        <p:blipFill>
          <a:blip r:embed="rId2" cstate="print"/>
          <a:stretch>
            <a:fillRect/>
          </a:stretch>
        </p:blipFill>
        <p:spPr>
          <a:xfrm>
            <a:off x="826265" y="2302525"/>
            <a:ext cx="10488057" cy="4307595"/>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77</TotalTime>
  <Words>790</Words>
  <Application>Microsoft Office PowerPoint</Application>
  <PresentationFormat>Custom</PresentationFormat>
  <Paragraphs>45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 Boardroom</vt:lpstr>
      <vt:lpstr>Earthquake prediction model using python</vt:lpstr>
      <vt:lpstr>TEAM MEMBERS  </vt:lpstr>
      <vt:lpstr>INTRODUCTION</vt:lpstr>
      <vt:lpstr>OBJECTIVE</vt:lpstr>
      <vt:lpstr>Data collection</vt:lpstr>
      <vt:lpstr>Data collection</vt:lpstr>
      <vt:lpstr>Data preprocessing</vt:lpstr>
      <vt:lpstr>Data Preprocessing </vt:lpstr>
      <vt:lpstr> world map earthquake frequency distribution.</vt:lpstr>
      <vt:lpstr>Conclusion</vt:lpstr>
      <vt:lpstr>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prediction model using python</dc:title>
  <dc:creator>sujithsmkumarsm@outlook.com</dc:creator>
  <cp:lastModifiedBy>ECELAB24</cp:lastModifiedBy>
  <cp:revision>8</cp:revision>
  <dcterms:created xsi:type="dcterms:W3CDTF">2023-09-30T06:20:15Z</dcterms:created>
  <dcterms:modified xsi:type="dcterms:W3CDTF">2023-09-30T08:53:20Z</dcterms:modified>
</cp:coreProperties>
</file>