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
      <p:font typeface="Int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regular.fntdata"/><Relationship Id="rId25" Type="http://schemas.openxmlformats.org/officeDocument/2006/relationships/font" Target="fonts/FranklinGothic-bold.fntdata"/><Relationship Id="rId28" Type="http://schemas.openxmlformats.org/officeDocument/2006/relationships/font" Target="fonts/Inter-italic.fntdata"/><Relationship Id="rId27" Type="http://schemas.openxmlformats.org/officeDocument/2006/relationships/font" Target="fonts/Int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nithinnitthu/secureimageencrypto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 USING STEGANOGRAPHY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067287"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 : </a:t>
            </a:r>
            <a:r>
              <a:rPr b="1" lang="en-US" sz="2000">
                <a:solidFill>
                  <a:srgbClr val="1482AB"/>
                </a:solidFill>
              </a:rPr>
              <a:t>ANUMANDLA NITHIN CHANDRA</a:t>
            </a:r>
            <a:endParaRPr b="1" sz="2000">
              <a:solidFill>
                <a:srgbClr val="1482AB"/>
              </a:solidFill>
              <a:latin typeface="Arial"/>
              <a:ea typeface="Arial"/>
              <a:cs typeface="Arial"/>
              <a:sym typeface="Arial"/>
            </a:endParaRPr>
          </a:p>
          <a:p>
            <a:pPr indent="0" lvl="0" marL="0" marR="0" rtl="0" algn="l">
              <a:spcBef>
                <a:spcPts val="0"/>
              </a:spcBef>
              <a:spcAft>
                <a:spcPts val="0"/>
              </a:spcAft>
              <a:buNone/>
            </a:pPr>
            <a:r>
              <a:rPr b="1" lang="en-US" sz="2000">
                <a:solidFill>
                  <a:schemeClr val="accent2"/>
                </a:solidFill>
                <a:latin typeface="Arial"/>
                <a:ea typeface="Arial"/>
                <a:cs typeface="Arial"/>
                <a:sym typeface="Arial"/>
              </a:rPr>
              <a:t>Student</a:t>
            </a:r>
            <a:r>
              <a:rPr b="1" lang="en-US" sz="2000">
                <a:solidFill>
                  <a:srgbClr val="1482AB"/>
                </a:solidFill>
                <a:latin typeface="Arial"/>
                <a:ea typeface="Arial"/>
                <a:cs typeface="Arial"/>
                <a:sym typeface="Arial"/>
              </a:rPr>
              <a:t> Name </a:t>
            </a:r>
            <a:r>
              <a:rPr b="1" lang="en-US" sz="2000">
                <a:solidFill>
                  <a:schemeClr val="accent2"/>
                </a:solidFill>
                <a:latin typeface="Arial"/>
                <a:ea typeface="Arial"/>
                <a:cs typeface="Arial"/>
                <a:sym typeface="Arial"/>
              </a:rPr>
              <a:t>: </a:t>
            </a:r>
            <a:r>
              <a:rPr b="1" lang="en-US" sz="2000">
                <a:solidFill>
                  <a:schemeClr val="accent2"/>
                </a:solidFill>
              </a:rPr>
              <a:t>Nithin chandra</a:t>
            </a:r>
            <a:endParaRPr b="1" sz="2000">
              <a:solidFill>
                <a:schemeClr val="accent2"/>
              </a:solidFill>
              <a:latin typeface="Arial"/>
              <a:ea typeface="Arial"/>
              <a:cs typeface="Arial"/>
              <a:sym typeface="Arial"/>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SR UNIVERSITY &amp; </a:t>
            </a:r>
            <a:r>
              <a:rPr b="1" lang="en-US" sz="2000">
                <a:solidFill>
                  <a:srgbClr val="1482AB"/>
                </a:solidFill>
              </a:rPr>
              <a:t>B.Tech</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DECRYPTED CODE</a:t>
            </a:r>
            <a:endParaRPr/>
          </a:p>
        </p:txBody>
      </p:sp>
      <p:pic>
        <p:nvPicPr>
          <p:cNvPr id="155" name="Google Shape;155;p22"/>
          <p:cNvPicPr preferRelativeResize="0"/>
          <p:nvPr/>
        </p:nvPicPr>
        <p:blipFill>
          <a:blip r:embed="rId3">
            <a:alphaModFix/>
          </a:blip>
          <a:stretch>
            <a:fillRect/>
          </a:stretch>
        </p:blipFill>
        <p:spPr>
          <a:xfrm>
            <a:off x="1776300" y="1232450"/>
            <a:ext cx="8926851" cy="5021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lang="en-US"/>
              <a:t>DECRYPTED </a:t>
            </a:r>
            <a:r>
              <a:rPr b="1" lang="en-US" sz="2800"/>
              <a:t>CODE </a:t>
            </a:r>
            <a:r>
              <a:rPr lang="en-US"/>
              <a:t>OUTPUT: </a:t>
            </a:r>
            <a:endParaRPr/>
          </a:p>
        </p:txBody>
      </p:sp>
      <p:pic>
        <p:nvPicPr>
          <p:cNvPr id="161" name="Google Shape;161;p23"/>
          <p:cNvPicPr preferRelativeResize="0"/>
          <p:nvPr/>
        </p:nvPicPr>
        <p:blipFill>
          <a:blip r:embed="rId3">
            <a:alphaModFix/>
          </a:blip>
          <a:stretch>
            <a:fillRect/>
          </a:stretch>
        </p:blipFill>
        <p:spPr>
          <a:xfrm>
            <a:off x="1249800" y="1384850"/>
            <a:ext cx="8601200" cy="547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67" name="Google Shape;167;p2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85000"/>
          </a:bodyPr>
          <a:lstStyle/>
          <a:p>
            <a:pPr indent="0" lvl="0" marL="0" rtl="0" algn="l">
              <a:lnSpc>
                <a:spcPct val="110000"/>
              </a:lnSpc>
              <a:spcBef>
                <a:spcPts val="0"/>
              </a:spcBef>
              <a:spcAft>
                <a:spcPts val="0"/>
              </a:spcAft>
              <a:buNone/>
            </a:pPr>
            <a:r>
              <a:t/>
            </a:r>
            <a:endParaRPr>
              <a:solidFill>
                <a:srgbClr val="374151"/>
              </a:solidFill>
              <a:latin typeface="Inter"/>
              <a:ea typeface="Inter"/>
              <a:cs typeface="Inter"/>
              <a:sym typeface="Inter"/>
            </a:endParaRPr>
          </a:p>
          <a:p>
            <a:pPr indent="0" lvl="0" marL="0" rtl="0" algn="l">
              <a:lnSpc>
                <a:spcPct val="110000"/>
              </a:lnSpc>
              <a:spcBef>
                <a:spcPts val="0"/>
              </a:spcBef>
              <a:spcAft>
                <a:spcPts val="0"/>
              </a:spcAft>
              <a:buNone/>
            </a:pPr>
            <a:r>
              <a:t/>
            </a:r>
            <a:endParaRPr>
              <a:solidFill>
                <a:srgbClr val="374151"/>
              </a:solidFill>
              <a:latin typeface="Inter"/>
              <a:ea typeface="Inter"/>
              <a:cs typeface="Inter"/>
              <a:sym typeface="Inter"/>
            </a:endParaRPr>
          </a:p>
          <a:p>
            <a:pPr indent="0" lvl="0" marL="0" rtl="0" algn="l">
              <a:lnSpc>
                <a:spcPct val="110000"/>
              </a:lnSpc>
              <a:spcBef>
                <a:spcPts val="0"/>
              </a:spcBef>
              <a:spcAft>
                <a:spcPts val="0"/>
              </a:spcAft>
              <a:buNone/>
            </a:pPr>
            <a:r>
              <a:rPr b="0" i="0" lang="en-US">
                <a:solidFill>
                  <a:srgbClr val="374151"/>
                </a:solidFill>
                <a:latin typeface="Inter"/>
                <a:ea typeface="Inter"/>
                <a:cs typeface="Inter"/>
                <a:sym typeface="Inter"/>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endParaRPr/>
          </a:p>
          <a:p>
            <a:pPr indent="0" lvl="0" marL="0" rtl="0" algn="l">
              <a:lnSpc>
                <a:spcPct val="110000"/>
              </a:lnSpc>
              <a:spcBef>
                <a:spcPts val="940"/>
              </a:spcBef>
              <a:spcAft>
                <a:spcPts val="0"/>
              </a:spcAft>
              <a:buNone/>
            </a:pPr>
            <a:r>
              <a:rPr b="0" i="0" lang="en-US">
                <a:solidFill>
                  <a:srgbClr val="374151"/>
                </a:solidFill>
                <a:latin typeface="Inter"/>
                <a:ea typeface="Inter"/>
                <a:cs typeface="Inter"/>
                <a:sym typeface="Inter"/>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endParaRPr/>
          </a:p>
          <a:p>
            <a:pPr indent="0" lvl="0" marL="0" rtl="0" algn="l">
              <a:lnSpc>
                <a:spcPct val="110000"/>
              </a:lnSpc>
              <a:spcBef>
                <a:spcPts val="940"/>
              </a:spcBef>
              <a:spcAft>
                <a:spcPts val="0"/>
              </a:spcAft>
              <a:buNone/>
            </a:pPr>
            <a:r>
              <a:rPr b="0" i="0" lang="en-US">
                <a:solidFill>
                  <a:srgbClr val="374151"/>
                </a:solidFill>
                <a:latin typeface="Inter"/>
                <a:ea typeface="Inter"/>
                <a:cs typeface="Inter"/>
                <a:sym typeface="Inter"/>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endParaRPr/>
          </a:p>
          <a:p>
            <a:pPr indent="0" lvl="0" marL="0" rtl="0" algn="l">
              <a:lnSpc>
                <a:spcPct val="110000"/>
              </a:lnSpc>
              <a:spcBef>
                <a:spcPts val="940"/>
              </a:spcBef>
              <a:spcAft>
                <a:spcPts val="0"/>
              </a:spcAft>
              <a:buSzPct val="92000"/>
              <a:buNone/>
            </a:pPr>
            <a:r>
              <a:t/>
            </a:r>
            <a:endParaRPr>
              <a:solidFill>
                <a:srgbClr val="374151"/>
              </a:solidFill>
              <a:latin typeface="Inter"/>
              <a:ea typeface="Inter"/>
              <a:cs typeface="Inter"/>
              <a:sym typeface="Inter"/>
            </a:endParaRPr>
          </a:p>
          <a:p>
            <a:pPr indent="-206686" lvl="0" marL="306000" rtl="0" algn="l">
              <a:lnSpc>
                <a:spcPct val="110000"/>
              </a:lnSpc>
              <a:spcBef>
                <a:spcPts val="940"/>
              </a:spcBef>
              <a:spcAft>
                <a:spcPts val="0"/>
              </a:spcAft>
              <a:buSzPct val="92000"/>
              <a:buNone/>
            </a:pPr>
            <a:r>
              <a:t/>
            </a:r>
            <a:endParaRPr>
              <a:solidFill>
                <a:srgbClr val="374151"/>
              </a:solidFill>
              <a:latin typeface="Inter"/>
              <a:ea typeface="Inter"/>
              <a:cs typeface="Inter"/>
              <a:sym typeface="Inter"/>
            </a:endParaRPr>
          </a:p>
          <a:p>
            <a:pPr indent="-206686" lvl="0" marL="306000" rtl="0" algn="l">
              <a:lnSpc>
                <a:spcPct val="110000"/>
              </a:lnSpc>
              <a:spcBef>
                <a:spcPts val="940"/>
              </a:spcBef>
              <a:spcAft>
                <a:spcPts val="0"/>
              </a:spcAft>
              <a:buSzPct val="92000"/>
              <a:buNone/>
            </a:pPr>
            <a:r>
              <a:t/>
            </a:r>
            <a:endParaRPr>
              <a:solidFill>
                <a:srgbClr val="374151"/>
              </a:solidFill>
              <a:latin typeface="Inter"/>
              <a:ea typeface="Inter"/>
              <a:cs typeface="Inter"/>
              <a:sym typeface="Inter"/>
            </a:endParaRPr>
          </a:p>
          <a:p>
            <a:pPr indent="0" lvl="0" marL="0" rtl="0" algn="l">
              <a:lnSpc>
                <a:spcPct val="110000"/>
              </a:lnSpc>
              <a:spcBef>
                <a:spcPts val="940"/>
              </a:spcBef>
              <a:spcAft>
                <a:spcPts val="0"/>
              </a:spcAft>
              <a:buSzPct val="9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idx="1" type="body"/>
          </p:nvPr>
        </p:nvSpPr>
        <p:spPr>
          <a:xfrm>
            <a:off x="581192" y="1302025"/>
            <a:ext cx="11029615" cy="5068629"/>
          </a:xfrm>
          <a:prstGeom prst="rect">
            <a:avLst/>
          </a:prstGeom>
          <a:noFill/>
          <a:ln>
            <a:noFill/>
          </a:ln>
        </p:spPr>
        <p:txBody>
          <a:bodyPr anchorCtr="0" anchor="ctr" bIns="45700" lIns="91425" spcFirstLastPara="1" rIns="91425" wrap="square" tIns="45700">
            <a:normAutofit fontScale="25000" lnSpcReduction="20000"/>
          </a:bodyPr>
          <a:lstStyle/>
          <a:p>
            <a:pPr indent="-212527" lvl="0" marL="306000" rtl="0" algn="l">
              <a:lnSpc>
                <a:spcPct val="110000"/>
              </a:lnSpc>
              <a:spcBef>
                <a:spcPts val="0"/>
              </a:spcBef>
              <a:spcAft>
                <a:spcPts val="0"/>
              </a:spcAft>
              <a:buSzPct val="92000"/>
              <a:buNone/>
            </a:pPr>
            <a:r>
              <a:t/>
            </a:r>
            <a:endParaRPr b="0" i="0" sz="6400">
              <a:solidFill>
                <a:srgbClr val="374151"/>
              </a:solidFill>
              <a:latin typeface="Inter"/>
              <a:ea typeface="Inter"/>
              <a:cs typeface="Inter"/>
              <a:sym typeface="Inter"/>
            </a:endParaRPr>
          </a:p>
          <a:p>
            <a:pPr indent="-306000" lvl="0" marL="306000" rtl="0" algn="l">
              <a:lnSpc>
                <a:spcPct val="110000"/>
              </a:lnSpc>
              <a:spcBef>
                <a:spcPts val="920"/>
              </a:spcBef>
              <a:spcAft>
                <a:spcPts val="0"/>
              </a:spcAft>
              <a:buSzPct val="92000"/>
              <a:buChar char="◼"/>
            </a:pPr>
            <a:r>
              <a:rPr b="0" i="0" lang="en-US" sz="6400">
                <a:solidFill>
                  <a:srgbClr val="374151"/>
                </a:solidFill>
                <a:latin typeface="Inter"/>
                <a:ea typeface="Inter"/>
                <a:cs typeface="Inter"/>
                <a:sym typeface="Inter"/>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Support for Multiple Image Formats</a:t>
            </a:r>
            <a:r>
              <a:rPr b="0" i="0" lang="en-US" sz="6400">
                <a:solidFill>
                  <a:srgbClr val="374151"/>
                </a:solidFill>
                <a:latin typeface="Inter"/>
                <a:ea typeface="Inter"/>
                <a:cs typeface="Inter"/>
                <a:sym typeface="Inter"/>
              </a:rPr>
              <a:t>: Enhancing the tool to handle various image formats like BMP, GIF, and TIFF, increasing its versatility.</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Real-time Encryption</a:t>
            </a:r>
            <a:r>
              <a:rPr b="0" i="0" lang="en-US" sz="6400">
                <a:solidFill>
                  <a:srgbClr val="374151"/>
                </a:solidFill>
                <a:latin typeface="Inter"/>
                <a:ea typeface="Inter"/>
                <a:cs typeface="Inter"/>
                <a:sym typeface="Inter"/>
              </a:rPr>
              <a:t>: Implementing real-time encryption for video streams, which can be crucial for secure communications in live settings.</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Cloud Integration</a:t>
            </a:r>
            <a:r>
              <a:rPr b="0" i="0" lang="en-US" sz="6400">
                <a:solidFill>
                  <a:srgbClr val="374151"/>
                </a:solidFill>
                <a:latin typeface="Inter"/>
                <a:ea typeface="Inter"/>
                <a:cs typeface="Inter"/>
                <a:sym typeface="Inter"/>
              </a:rPr>
              <a:t>: Allowing users to encrypt images before uploading them to cloud storage, ensuring that sensitive data remains protected.</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User Authentication</a:t>
            </a:r>
            <a:r>
              <a:rPr b="0" i="0" lang="en-US" sz="6400">
                <a:solidFill>
                  <a:srgbClr val="374151"/>
                </a:solidFill>
                <a:latin typeface="Inter"/>
                <a:ea typeface="Inter"/>
                <a:cs typeface="Inter"/>
                <a:sym typeface="Inter"/>
              </a:rPr>
              <a:t>: Adding user authentication features to restrict access to the encryption and decryption functionalities, enhancing security.</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Cross-Platform Compatibility</a:t>
            </a:r>
            <a:r>
              <a:rPr b="0" i="0" lang="en-US" sz="6400">
                <a:solidFill>
                  <a:srgbClr val="374151"/>
                </a:solidFill>
                <a:latin typeface="Inter"/>
                <a:ea typeface="Inter"/>
                <a:cs typeface="Inter"/>
                <a:sym typeface="Inter"/>
              </a:rPr>
              <a:t>: Developing the application to work seamlessly across different operating systems, such as macOS and Linux, broadening its user base.</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Educational Tools</a:t>
            </a:r>
            <a:r>
              <a:rPr b="0" i="0" lang="en-US" sz="6400">
                <a:solidFill>
                  <a:srgbClr val="374151"/>
                </a:solidFill>
                <a:latin typeface="Inter"/>
                <a:ea typeface="Inter"/>
                <a:cs typeface="Inter"/>
                <a:sym typeface="Inter"/>
              </a:rPr>
              <a:t>: Creating tutorials and documentation to help users understand the underlying principles of encryption, fostering a deeper appreciation for data security.</a:t>
            </a:r>
            <a:endParaRPr/>
          </a:p>
          <a:p>
            <a:pPr indent="-306000" lvl="0" marL="306000" rtl="0" algn="l">
              <a:lnSpc>
                <a:spcPct val="110000"/>
              </a:lnSpc>
              <a:spcBef>
                <a:spcPts val="920"/>
              </a:spcBef>
              <a:spcAft>
                <a:spcPts val="0"/>
              </a:spcAft>
              <a:buSzPct val="92000"/>
              <a:buFont typeface="Arial"/>
              <a:buChar char="•"/>
            </a:pPr>
            <a:r>
              <a:rPr b="1" i="0" lang="en-US" sz="6400">
                <a:solidFill>
                  <a:srgbClr val="374151"/>
                </a:solidFill>
                <a:latin typeface="Inter"/>
                <a:ea typeface="Inter"/>
                <a:cs typeface="Inter"/>
                <a:sym typeface="Inter"/>
              </a:rPr>
              <a:t>Collaboration with Other Technologies</a:t>
            </a:r>
            <a:r>
              <a:rPr b="0" i="0" lang="en-US" sz="6400">
                <a:solidFill>
                  <a:srgbClr val="374151"/>
                </a:solidFill>
                <a:latin typeface="Inter"/>
                <a:ea typeface="Inter"/>
                <a:cs typeface="Inter"/>
                <a:sym typeface="Inter"/>
              </a:rPr>
              <a:t>: Exploring integration with blockchain technology for immutable records of encrypted images, enhancing trust and security in data handling.</a:t>
            </a:r>
            <a:endParaRPr/>
          </a:p>
          <a:p>
            <a:pPr indent="-280606" lvl="0" marL="305435" rtl="0" algn="l">
              <a:lnSpc>
                <a:spcPct val="110000"/>
              </a:lnSpc>
              <a:spcBef>
                <a:spcPts val="685"/>
              </a:spcBef>
              <a:spcAft>
                <a:spcPts val="0"/>
              </a:spcAft>
              <a:buSzPct val="92000"/>
              <a:buNone/>
            </a:pPr>
            <a:r>
              <a:t/>
            </a:r>
            <a:endParaRPr/>
          </a:p>
        </p:txBody>
      </p:sp>
      <p:sp>
        <p:nvSpPr>
          <p:cNvPr id="173" name="Google Shape;173;p25"/>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79" name="Google Shape;179;p26"/>
          <p:cNvSpPr txBox="1"/>
          <p:nvPr>
            <p:ph idx="1" type="body"/>
          </p:nvPr>
        </p:nvSpPr>
        <p:spPr>
          <a:xfrm>
            <a:off x="856667" y="154850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576"/>
              <a:buNone/>
            </a:pPr>
            <a:r>
              <a:rPr lang="en-US" sz="2800"/>
              <a:t>        </a:t>
            </a:r>
            <a:r>
              <a:rPr lang="en-US" sz="2800" u="sng">
                <a:solidFill>
                  <a:schemeClr val="hlink"/>
                </a:solidFill>
                <a:hlinkClick r:id="rId3"/>
              </a:rPr>
              <a:t>https://github.com/nithinnitthu/secureimageencryptor</a:t>
            </a:r>
            <a:endParaRPr sz="2800"/>
          </a:p>
          <a:p>
            <a:pPr indent="0" lvl="0" marL="0" rtl="0" algn="l">
              <a:lnSpc>
                <a:spcPct val="110000"/>
              </a:lnSpc>
              <a:spcBef>
                <a:spcPts val="0"/>
              </a:spcBef>
              <a:spcAft>
                <a:spcPts val="0"/>
              </a:spcAft>
              <a:buSzPts val="2576"/>
              <a:buNone/>
            </a:pPr>
            <a:r>
              <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rPr b="1" i="0" lang="en-US" sz="2400">
                <a:latin typeface="Inter"/>
                <a:ea typeface="Inter"/>
                <a:cs typeface="Inter"/>
                <a:sym typeface="Inter"/>
              </a:rPr>
              <a:t>encrypted image :</a:t>
            </a:r>
            <a:endParaRPr/>
          </a:p>
          <a:p>
            <a:pPr indent="0" lvl="0" marL="0" rtl="0" algn="l">
              <a:lnSpc>
                <a:spcPct val="110000"/>
              </a:lnSpc>
              <a:spcBef>
                <a:spcPts val="933"/>
              </a:spcBef>
              <a:spcAft>
                <a:spcPts val="0"/>
              </a:spcAft>
              <a:buSzPct val="91999"/>
              <a:buNone/>
            </a:pPr>
            <a:r>
              <a:rPr b="0" i="0" lang="en-US" sz="1800">
                <a:solidFill>
                  <a:srgbClr val="374151"/>
                </a:solidFill>
                <a:latin typeface="Inter"/>
                <a:ea typeface="Inter"/>
                <a:cs typeface="Inter"/>
                <a:sym typeface="Inter"/>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b="1" sz="1800">
              <a:latin typeface="Inter"/>
              <a:ea typeface="Inter"/>
              <a:cs typeface="Inter"/>
              <a:sym typeface="Inter"/>
            </a:endParaRPr>
          </a:p>
          <a:p>
            <a:pPr indent="0" lvl="0" marL="0" rtl="0" algn="l">
              <a:lnSpc>
                <a:spcPct val="110000"/>
              </a:lnSpc>
              <a:spcBef>
                <a:spcPts val="1044"/>
              </a:spcBef>
              <a:spcAft>
                <a:spcPts val="0"/>
              </a:spcAft>
              <a:buSzPct val="92000"/>
              <a:buNone/>
            </a:pPr>
            <a:r>
              <a:rPr b="1" i="0" lang="en-US" sz="2400">
                <a:latin typeface="Inter"/>
                <a:ea typeface="Inter"/>
                <a:cs typeface="Inter"/>
                <a:sym typeface="Inter"/>
              </a:rPr>
              <a:t>Decrypt image:</a:t>
            </a:r>
            <a:endParaRPr/>
          </a:p>
          <a:p>
            <a:pPr indent="0" lvl="0" marL="0" rtl="0" algn="l">
              <a:lnSpc>
                <a:spcPct val="110000"/>
              </a:lnSpc>
              <a:spcBef>
                <a:spcPts val="933"/>
              </a:spcBef>
              <a:spcAft>
                <a:spcPts val="0"/>
              </a:spcAft>
              <a:buSzPct val="91999"/>
              <a:buNone/>
            </a:pPr>
            <a:r>
              <a:rPr b="0" i="0" lang="en-US" sz="1800">
                <a:solidFill>
                  <a:srgbClr val="374151"/>
                </a:solidFill>
                <a:latin typeface="Inter"/>
                <a:ea typeface="Inter"/>
                <a:cs typeface="Inter"/>
                <a:sym typeface="Inter"/>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b="1" i="0" sz="18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1044"/>
              </a:spcBef>
              <a:spcAft>
                <a:spcPts val="0"/>
              </a:spcAft>
              <a:buSzPct val="92000"/>
              <a:buNone/>
            </a:pPr>
            <a:r>
              <a:t/>
            </a:r>
            <a:endParaRPr b="1" i="0" sz="2400">
              <a:latin typeface="Inter"/>
              <a:ea typeface="Inter"/>
              <a:cs typeface="Inter"/>
              <a:sym typeface="Inter"/>
            </a:endParaRPr>
          </a:p>
          <a:p>
            <a:pPr indent="0" lvl="0" marL="0" rtl="0" algn="l">
              <a:lnSpc>
                <a:spcPct val="110000"/>
              </a:lnSpc>
              <a:spcBef>
                <a:spcPts val="914"/>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7" name="Google Shape;117;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1564"/>
              <a:buNone/>
            </a:pPr>
            <a:r>
              <a:rPr b="0" i="0" lang="en-US">
                <a:solidFill>
                  <a:srgbClr val="374151"/>
                </a:solidFill>
                <a:latin typeface="Inter"/>
                <a:ea typeface="Inter"/>
                <a:cs typeface="Inter"/>
                <a:sym typeface="Inter"/>
              </a:rPr>
              <a:t>In Python programs for encrypting and decrypting messages with images, common libraries include Pillow for image processing, OpenCV for advanced image manipulation, and cryptography or PyCrypto for implementing encryption algorithms like AES. These libraries facilitate the handling of images and secure data encryption. </a:t>
            </a:r>
            <a:r>
              <a:rPr b="1" i="0" lang="en-US">
                <a:latin typeface="Inter"/>
                <a:ea typeface="Inter"/>
                <a:cs typeface="Inter"/>
                <a:sym typeface="Inter"/>
              </a:rPr>
              <a:t>Libraries and Platforms Used</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Pillow (PIL)</a:t>
            </a:r>
            <a:r>
              <a:rPr b="0" i="0" lang="en-US">
                <a:solidFill>
                  <a:srgbClr val="374151"/>
                </a:solidFill>
                <a:latin typeface="Inter"/>
                <a:ea typeface="Inter"/>
                <a:cs typeface="Inter"/>
                <a:sym typeface="Inter"/>
              </a:rPr>
              <a:t>: This library is essential for opening, manipulating, and saving images in various formats. It allows the program to handle pixel data effectively.</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Tkinter</a:t>
            </a:r>
            <a:r>
              <a:rPr b="0" i="0" lang="en-US">
                <a:solidFill>
                  <a:srgbClr val="374151"/>
                </a:solidFill>
                <a:latin typeface="Inter"/>
                <a:ea typeface="Inter"/>
                <a:cs typeface="Inter"/>
                <a:sym typeface="Inter"/>
              </a:rPr>
              <a:t>: This is the standard GUI toolkit for Python, used to create the graphical user interface that allows users to interact with the program easily.</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Random</a:t>
            </a:r>
            <a:r>
              <a:rPr b="0" i="0" lang="en-US">
                <a:solidFill>
                  <a:srgbClr val="374151"/>
                </a:solidFill>
                <a:latin typeface="Inter"/>
                <a:ea typeface="Inter"/>
                <a:cs typeface="Inter"/>
                <a:sym typeface="Inter"/>
              </a:rPr>
              <a:t>: This built-in library is used to generate random numbers and shuffle pixel data, which is crucial for the encryption and decryption processes.</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OS</a:t>
            </a:r>
            <a:r>
              <a:rPr b="0" i="0" lang="en-US">
                <a:solidFill>
                  <a:srgbClr val="374151"/>
                </a:solidFill>
                <a:latin typeface="Inter"/>
                <a:ea typeface="Inter"/>
                <a:cs typeface="Inter"/>
                <a:sym typeface="Inter"/>
              </a:rPr>
              <a:t>: This module provides a way to interact with the operating system, allowing the program to handle file paths and directories.</a:t>
            </a:r>
            <a:endParaRPr/>
          </a:p>
          <a:p>
            <a:pPr indent="-306000" lvl="0" marL="306000" rtl="0" algn="l">
              <a:lnSpc>
                <a:spcPct val="110000"/>
              </a:lnSpc>
              <a:spcBef>
                <a:spcPts val="940"/>
              </a:spcBef>
              <a:spcAft>
                <a:spcPts val="0"/>
              </a:spcAft>
              <a:buSzPts val="1564"/>
              <a:buChar char="◼"/>
            </a:pPr>
            <a:r>
              <a:rPr b="1" i="0" lang="en-US">
                <a:solidFill>
                  <a:srgbClr val="374151"/>
                </a:solidFill>
                <a:latin typeface="Inter"/>
                <a:ea typeface="Inter"/>
                <a:cs typeface="Inter"/>
                <a:sym typeface="Inter"/>
              </a:rPr>
              <a:t>Python Version and Environment</a:t>
            </a:r>
            <a:endParaRPr b="0" i="0">
              <a:solidFill>
                <a:srgbClr val="374151"/>
              </a:solidFill>
              <a:latin typeface="Inter"/>
              <a:ea typeface="Inter"/>
              <a:cs typeface="Inter"/>
              <a:sym typeface="Inter"/>
            </a:endParaRPr>
          </a:p>
          <a:p>
            <a:pPr indent="-306000" lvl="0" marL="306000" rtl="0" algn="l">
              <a:lnSpc>
                <a:spcPct val="110000"/>
              </a:lnSpc>
              <a:spcBef>
                <a:spcPts val="940"/>
              </a:spcBef>
              <a:spcAft>
                <a:spcPts val="0"/>
              </a:spcAft>
              <a:buSzPts val="1564"/>
              <a:buFont typeface="Arial"/>
              <a:buChar char="•"/>
            </a:pPr>
            <a:r>
              <a:rPr b="0" i="0" lang="en-US">
                <a:solidFill>
                  <a:srgbClr val="374151"/>
                </a:solidFill>
                <a:latin typeface="Inter"/>
                <a:ea typeface="Inter"/>
                <a:cs typeface="Inter"/>
                <a:sym typeface="Inter"/>
              </a:rPr>
              <a:t>The program was developed using </a:t>
            </a:r>
            <a:r>
              <a:rPr b="1" i="0" lang="en-US">
                <a:solidFill>
                  <a:srgbClr val="374151"/>
                </a:solidFill>
                <a:latin typeface="Inter"/>
                <a:ea typeface="Inter"/>
                <a:cs typeface="Inter"/>
                <a:sym typeface="Inter"/>
              </a:rPr>
              <a:t>Python IDLE 3.13 64-bit</a:t>
            </a:r>
            <a:r>
              <a:rPr b="0" i="0" lang="en-US">
                <a:solidFill>
                  <a:srgbClr val="374151"/>
                </a:solidFill>
                <a:latin typeface="Inter"/>
                <a:ea typeface="Inter"/>
                <a:cs typeface="Inter"/>
                <a:sym typeface="Inter"/>
              </a:rPr>
              <a:t>, which is an integrated development environment that comes with Python installations. It provides a simple interface for writing and testing Python code.</a:t>
            </a: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2"/>
              </a:buClr>
              <a:buSzPts val="2800"/>
              <a:buFont typeface="Inter"/>
              <a:buNone/>
            </a:pPr>
            <a:r>
              <a:rPr b="1" i="0" lang="en-US">
                <a:solidFill>
                  <a:schemeClr val="accent2"/>
                </a:solidFill>
                <a:latin typeface="Inter"/>
                <a:ea typeface="Inter"/>
                <a:cs typeface="Inter"/>
                <a:sym typeface="Inter"/>
              </a:rPr>
              <a:t>EXPLANATION OF THE PROGRAM</a:t>
            </a:r>
            <a:endParaRPr>
              <a:solidFill>
                <a:schemeClr val="accent2"/>
              </a:solidFill>
            </a:endParaRPr>
          </a:p>
        </p:txBody>
      </p:sp>
      <p:sp>
        <p:nvSpPr>
          <p:cNvPr id="123" name="Google Shape;123;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b="0" i="0" lang="en-US">
                <a:solidFill>
                  <a:srgbClr val="374151"/>
                </a:solidFill>
                <a:latin typeface="Inter"/>
                <a:ea typeface="Inter"/>
                <a:cs typeface="Inter"/>
                <a:sym typeface="Inter"/>
              </a:rPr>
              <a:t>The program is designed to encrypt and decrypt images, making them unreadable to anyone who doesn't have the right key. Here's how it works:</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User Interface</a:t>
            </a:r>
            <a:r>
              <a:rPr b="0" i="0" lang="en-US">
                <a:solidFill>
                  <a:srgbClr val="374151"/>
                </a:solidFill>
                <a:latin typeface="Inter"/>
                <a:ea typeface="Inter"/>
                <a:cs typeface="Inter"/>
                <a:sym typeface="Inter"/>
              </a:rPr>
              <a:t>: When you run the program, a window opens where you can select an image file you want to encrypt or decrypt. You can also choose where to save the new image and enter a seed key, which is like a password that helps in the encryption process.</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Encryption Process</a:t>
            </a:r>
            <a:r>
              <a:rPr b="0" i="0" lang="en-US">
                <a:solidFill>
                  <a:srgbClr val="374151"/>
                </a:solidFill>
                <a:latin typeface="Inter"/>
                <a:ea typeface="Inter"/>
                <a:cs typeface="Inter"/>
                <a:sym typeface="Inter"/>
              </a:rPr>
              <a:t>: When you click the encrypt button, the program takes the image and shuffles its pixels based on the seed key you provided. This means that the original image looks completely different after encryption, making it secure.</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Decryption Process</a:t>
            </a:r>
            <a:r>
              <a:rPr b="0" i="0" lang="en-US">
                <a:solidFill>
                  <a:srgbClr val="374151"/>
                </a:solidFill>
                <a:latin typeface="Inter"/>
                <a:ea typeface="Inter"/>
                <a:cs typeface="Inter"/>
                <a:sym typeface="Inter"/>
              </a:rPr>
              <a:t>: If you want to get back the original image, you can use the decrypt button. The program uses the same seed key to rearrange the pixels back to their original order, restoring the image to how it was before encryption.</a:t>
            </a:r>
            <a:endParaRPr/>
          </a:p>
          <a:p>
            <a:pPr indent="-306000" lvl="0" marL="306000" rtl="0" algn="l">
              <a:lnSpc>
                <a:spcPct val="110000"/>
              </a:lnSpc>
              <a:spcBef>
                <a:spcPts val="940"/>
              </a:spcBef>
              <a:spcAft>
                <a:spcPts val="0"/>
              </a:spcAft>
              <a:buSzPts val="1564"/>
              <a:buFont typeface="Arial"/>
              <a:buChar char="•"/>
            </a:pPr>
            <a:r>
              <a:rPr b="1" i="0" lang="en-US">
                <a:solidFill>
                  <a:srgbClr val="374151"/>
                </a:solidFill>
                <a:latin typeface="Inter"/>
                <a:ea typeface="Inter"/>
                <a:cs typeface="Inter"/>
                <a:sym typeface="Inter"/>
              </a:rPr>
              <a:t>Error Handling</a:t>
            </a:r>
            <a:r>
              <a:rPr b="0" i="0" lang="en-US">
                <a:solidFill>
                  <a:srgbClr val="374151"/>
                </a:solidFill>
                <a:latin typeface="Inter"/>
                <a:ea typeface="Inter"/>
                <a:cs typeface="Inter"/>
                <a:sym typeface="Inter"/>
              </a:rPr>
              <a:t>: The program checks if you have selected both an input image and an output path before proceeding with encryption or decryption. If not, it shows an error message.</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92500" lnSpcReduction="20000"/>
          </a:bodyPr>
          <a:lstStyle/>
          <a:p>
            <a:pPr indent="-306000" lvl="0" marL="306000" rtl="0" algn="l">
              <a:lnSpc>
                <a:spcPct val="110000"/>
              </a:lnSpc>
              <a:spcBef>
                <a:spcPts val="0"/>
              </a:spcBef>
              <a:spcAft>
                <a:spcPts val="0"/>
              </a:spcAft>
              <a:buSzPct val="91999"/>
              <a:buFont typeface="Franklin Gothic"/>
              <a:buAutoNum type="arabicPeriod"/>
            </a:pPr>
            <a:r>
              <a:rPr b="1" i="0" lang="en-US" sz="2000">
                <a:solidFill>
                  <a:srgbClr val="374151"/>
                </a:solidFill>
                <a:latin typeface="Inter"/>
                <a:ea typeface="Inter"/>
                <a:cs typeface="Inter"/>
                <a:sym typeface="Inter"/>
              </a:rPr>
              <a:t>Pixel Shuffling Encryption</a:t>
            </a:r>
            <a:r>
              <a:rPr b="0" i="0" lang="en-US" sz="2000">
                <a:solidFill>
                  <a:srgbClr val="374151"/>
                </a:solidFill>
                <a:latin typeface="Inter"/>
                <a:ea typeface="Inter"/>
                <a:cs typeface="Inter"/>
                <a:sym typeface="Inter"/>
              </a:rPr>
              <a:t>: Instead of traditional encryption methods, this project uses pixel shuffling based on a seed key. This means that the image is transformed in a way that makes it look completely different, enhancing security while keeping the original data intact.</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User -Friendly Interface</a:t>
            </a:r>
            <a:r>
              <a:rPr b="0" i="0" lang="en-US" sz="2000">
                <a:solidFill>
                  <a:srgbClr val="374151"/>
                </a:solidFill>
                <a:latin typeface="Inter"/>
                <a:ea typeface="Inter"/>
                <a:cs typeface="Inter"/>
                <a:sym typeface="Inter"/>
              </a:rPr>
              <a:t>: The program provides an easy-to-use interface that allows users to select images for encryption and decryption effortlessly. This accessibility makes it suitable for users with varying levels of technical expertise.</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Interactive Input</a:t>
            </a:r>
            <a:r>
              <a:rPr b="0" i="0" lang="en-US" sz="2000">
                <a:solidFill>
                  <a:srgbClr val="374151"/>
                </a:solidFill>
                <a:latin typeface="Inter"/>
                <a:ea typeface="Inter"/>
                <a:cs typeface="Inter"/>
                <a:sym typeface="Inter"/>
              </a:rPr>
              <a:t>: Users can input their own secret messages and passwords, making the encryption process personalized. This feature adds an extra layer of security, as the same image can be encrypted differently based on the user's input.</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Error Handling</a:t>
            </a:r>
            <a:r>
              <a:rPr b="0" i="0" lang="en-US" sz="2000">
                <a:solidFill>
                  <a:srgbClr val="374151"/>
                </a:solidFill>
                <a:latin typeface="Inter"/>
                <a:ea typeface="Inter"/>
                <a:cs typeface="Inter"/>
                <a:sym typeface="Inter"/>
              </a:rPr>
              <a:t>: The program includes robust error handling to manage situations like missing files or incorrect inputs. This ensures a smoother user experience and prevents crashes, making it more reliable.</a:t>
            </a:r>
            <a:endParaRPr/>
          </a:p>
          <a:p>
            <a:pPr indent="-306000" lvl="0" marL="306000" rtl="0" algn="l">
              <a:lnSpc>
                <a:spcPct val="110000"/>
              </a:lnSpc>
              <a:spcBef>
                <a:spcPts val="970"/>
              </a:spcBef>
              <a:spcAft>
                <a:spcPts val="0"/>
              </a:spcAft>
              <a:buSzPct val="91999"/>
              <a:buFont typeface="Franklin Gothic"/>
              <a:buAutoNum type="arabicPeriod"/>
            </a:pPr>
            <a:r>
              <a:rPr b="1" i="0" lang="en-US" sz="2000">
                <a:solidFill>
                  <a:srgbClr val="374151"/>
                </a:solidFill>
                <a:latin typeface="Inter"/>
                <a:ea typeface="Inter"/>
                <a:cs typeface="Inter"/>
                <a:sym typeface="Inter"/>
              </a:rPr>
              <a:t>Educational Value</a:t>
            </a:r>
            <a:r>
              <a:rPr b="0" i="0" lang="en-US" sz="2000">
                <a:solidFill>
                  <a:srgbClr val="374151"/>
                </a:solidFill>
                <a:latin typeface="Inter"/>
                <a:ea typeface="Inter"/>
                <a:cs typeface="Inter"/>
                <a:sym typeface="Inter"/>
              </a:rPr>
              <a:t>: This project serves as a practical demonstration of basic encryption concepts and image processing techniques, making it an excellent learning tool for students interested in cybersecurity and programming.</a:t>
            </a:r>
            <a:endParaRPr/>
          </a:p>
          <a:p>
            <a:pPr indent="0" lvl="0" marL="0" rtl="0" algn="l">
              <a:lnSpc>
                <a:spcPct val="110000"/>
              </a:lnSpc>
              <a:spcBef>
                <a:spcPts val="933"/>
              </a:spcBef>
              <a:spcAft>
                <a:spcPts val="0"/>
              </a:spcAft>
              <a:buSzPct val="91999"/>
              <a:buNone/>
            </a:pPr>
            <a:r>
              <a:t/>
            </a:r>
            <a:endParaRPr b="1" sz="18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35" name="Google Shape;135;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Font typeface="Franklin Gothic"/>
              <a:buAutoNum type="arabicPeriod"/>
            </a:pPr>
            <a:r>
              <a:rPr b="1" i="0" lang="en-US">
                <a:solidFill>
                  <a:srgbClr val="374151"/>
                </a:solidFill>
                <a:latin typeface="Inter"/>
                <a:ea typeface="Inter"/>
                <a:cs typeface="Inter"/>
                <a:sym typeface="Inter"/>
              </a:rPr>
              <a:t>Students and Educators</a:t>
            </a:r>
            <a:r>
              <a:rPr b="0" i="0" lang="en-US">
                <a:solidFill>
                  <a:srgbClr val="374151"/>
                </a:solidFill>
                <a:latin typeface="Inter"/>
                <a:ea typeface="Inter"/>
                <a:cs typeface="Inter"/>
                <a:sym typeface="Inter"/>
              </a:rPr>
              <a:t>: Students learning about programming, cybersecurity, or image processing can use this program as a practical example of how encryption works. Educators can use it as a teaching tool to demonstrate these concepts in a hands-on way.</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374151"/>
                </a:solidFill>
                <a:latin typeface="Inter"/>
                <a:ea typeface="Inter"/>
                <a:cs typeface="Inter"/>
                <a:sym typeface="Inter"/>
              </a:rPr>
              <a:t>Professionals in Cybersecurity</a:t>
            </a:r>
            <a:r>
              <a:rPr b="0" i="0" lang="en-US">
                <a:solidFill>
                  <a:srgbClr val="374151"/>
                </a:solidFill>
                <a:latin typeface="Inter"/>
                <a:ea typeface="Inter"/>
                <a:cs typeface="Inter"/>
                <a:sym typeface="Inter"/>
              </a:rPr>
              <a:t>: Individuals working in cybersecurity may use this program to understand basic encryption techniques and how to protect sensitive information, making it a useful resource for training and skill development.</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374151"/>
                </a:solidFill>
                <a:latin typeface="Inter"/>
                <a:ea typeface="Inter"/>
                <a:cs typeface="Inter"/>
                <a:sym typeface="Inter"/>
              </a:rPr>
              <a:t>Casual Users</a:t>
            </a:r>
            <a:r>
              <a:rPr b="0" i="0" lang="en-US">
                <a:solidFill>
                  <a:srgbClr val="374151"/>
                </a:solidFill>
                <a:latin typeface="Inter"/>
                <a:ea typeface="Inter"/>
                <a:cs typeface="Inter"/>
                <a:sym typeface="Inter"/>
              </a:rPr>
              <a:t>: Anyone who wants to keep their personal images or messages private can use this program. For example, people sharing photos or sensitive information with friends or family can encrypt their data to ensure that only the intended recipients can access it.</a:t>
            </a:r>
            <a:endParaRPr/>
          </a:p>
          <a:p>
            <a:pPr indent="-306000" lvl="0" marL="306000" rtl="0" algn="l">
              <a:lnSpc>
                <a:spcPct val="110000"/>
              </a:lnSpc>
              <a:spcBef>
                <a:spcPts val="940"/>
              </a:spcBef>
              <a:spcAft>
                <a:spcPts val="0"/>
              </a:spcAft>
              <a:buSzPts val="1564"/>
              <a:buFont typeface="Franklin Gothic"/>
              <a:buAutoNum type="arabicPeriod"/>
            </a:pPr>
            <a:r>
              <a:rPr b="1" i="0" lang="en-US">
                <a:solidFill>
                  <a:srgbClr val="374151"/>
                </a:solidFill>
                <a:latin typeface="Inter"/>
                <a:ea typeface="Inter"/>
                <a:cs typeface="Inter"/>
                <a:sym typeface="Inter"/>
              </a:rPr>
              <a:t>Developers and Hobbyists</a:t>
            </a:r>
            <a:r>
              <a:rPr b="0" i="0" lang="en-US">
                <a:solidFill>
                  <a:srgbClr val="374151"/>
                </a:solidFill>
                <a:latin typeface="Inter"/>
                <a:ea typeface="Inter"/>
                <a:cs typeface="Inter"/>
                <a:sym typeface="Inter"/>
              </a:rPr>
              <a:t>: Programmers and tech enthusiasts looking to experiment with image processing and encryption can use this project as a foundation to build more advanced applications or to learn new programming skills.</a:t>
            </a:r>
            <a:endParaRPr/>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42" name="Google Shape;142;p20"/>
          <p:cNvSpPr txBox="1"/>
          <p:nvPr/>
        </p:nvSpPr>
        <p:spPr>
          <a:xfrm>
            <a:off x="235132" y="1232452"/>
            <a:ext cx="509451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Libre Franklin"/>
                <a:ea typeface="Libre Franklin"/>
                <a:cs typeface="Libre Franklin"/>
                <a:sym typeface="Libre Franklin"/>
              </a:rPr>
              <a:t>Encrypted Code </a:t>
            </a:r>
            <a:r>
              <a:rPr b="1" lang="en-US" sz="4000">
                <a:solidFill>
                  <a:schemeClr val="dk1"/>
                </a:solidFill>
                <a:latin typeface="Libre Franklin"/>
                <a:ea typeface="Libre Franklin"/>
                <a:cs typeface="Libre Franklin"/>
                <a:sym typeface="Libre Franklin"/>
              </a:rPr>
              <a:t>:</a:t>
            </a:r>
            <a:endParaRPr b="1" sz="2800">
              <a:solidFill>
                <a:schemeClr val="dk1"/>
              </a:solidFill>
              <a:latin typeface="Libre Franklin"/>
              <a:ea typeface="Libre Franklin"/>
              <a:cs typeface="Libre Franklin"/>
              <a:sym typeface="Libre Franklin"/>
            </a:endParaRPr>
          </a:p>
        </p:txBody>
      </p:sp>
      <p:pic>
        <p:nvPicPr>
          <p:cNvPr id="143" name="Google Shape;143;p20"/>
          <p:cNvPicPr preferRelativeResize="0"/>
          <p:nvPr/>
        </p:nvPicPr>
        <p:blipFill>
          <a:blip r:embed="rId3">
            <a:alphaModFix/>
          </a:blip>
          <a:stretch>
            <a:fillRect/>
          </a:stretch>
        </p:blipFill>
        <p:spPr>
          <a:xfrm>
            <a:off x="2895600" y="2092738"/>
            <a:ext cx="6561683" cy="46128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800"/>
              <a:buFont typeface="Franklin Gothic"/>
              <a:buNone/>
            </a:pPr>
            <a:r>
              <a:rPr b="1" lang="en-US" sz="2800"/>
              <a:t>ENCRYPTED CODE </a:t>
            </a:r>
            <a:r>
              <a:rPr lang="en-US"/>
              <a:t>OUTPUT:</a:t>
            </a:r>
            <a:endParaRPr/>
          </a:p>
        </p:txBody>
      </p:sp>
      <p:pic>
        <p:nvPicPr>
          <p:cNvPr id="149" name="Google Shape;149;p21"/>
          <p:cNvPicPr preferRelativeResize="0"/>
          <p:nvPr/>
        </p:nvPicPr>
        <p:blipFill>
          <a:blip r:embed="rId3">
            <a:alphaModFix/>
          </a:blip>
          <a:stretch>
            <a:fillRect/>
          </a:stretch>
        </p:blipFill>
        <p:spPr>
          <a:xfrm>
            <a:off x="990600" y="1384850"/>
            <a:ext cx="9089075" cy="5112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