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74" r:id="rId5"/>
    <p:sldId id="275" r:id="rId6"/>
    <p:sldId id="277" r:id="rId7"/>
    <p:sldId id="278" r:id="rId8"/>
    <p:sldId id="279" r:id="rId9"/>
    <p:sldId id="280" r:id="rId10"/>
    <p:sldId id="281" r:id="rId11"/>
    <p:sldId id="282" r:id="rId12"/>
    <p:sldId id="283" r:id="rId13"/>
    <p:sldId id="293" r:id="rId14"/>
    <p:sldId id="286" r:id="rId15"/>
    <p:sldId id="287" r:id="rId16"/>
    <p:sldId id="288" r:id="rId17"/>
    <p:sldId id="289" r:id="rId18"/>
    <p:sldId id="290" r:id="rId19"/>
    <p:sldId id="291" r:id="rId20"/>
    <p:sldId id="29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23822"/>
    <a:srgbClr val="574A34"/>
    <a:srgbClr val="917F5E"/>
    <a:srgbClr val="3D2515"/>
    <a:srgbClr val="836449"/>
    <a:srgbClr val="589449"/>
    <a:srgbClr val="313131"/>
    <a:srgbClr val="D5D5D5"/>
    <a:srgbClr val="DFD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519" autoAdjust="0"/>
  </p:normalViewPr>
  <p:slideViewPr>
    <p:cSldViewPr>
      <p:cViewPr>
        <p:scale>
          <a:sx n="72" d="100"/>
          <a:sy n="72" d="100"/>
        </p:scale>
        <p:origin x="1790" y="3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2FD4AF-9F7B-42E6-B5DD-F356EF45B6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A2A8755-6272-46CE-8801-85667C143B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28E744-D578-4A41-835A-4396EA214FB9}" type="datetimeFigureOut">
              <a:rPr lang="en-US" smtClean="0"/>
              <a:t>9/13/2022</a:t>
            </a:fld>
            <a:endParaRPr lang="en-US"/>
          </a:p>
        </p:txBody>
      </p:sp>
      <p:sp>
        <p:nvSpPr>
          <p:cNvPr id="4" name="Footer Placeholder 3">
            <a:extLst>
              <a:ext uri="{FF2B5EF4-FFF2-40B4-BE49-F238E27FC236}">
                <a16:creationId xmlns:a16="http://schemas.microsoft.com/office/drawing/2014/main" id="{4E0CEDA9-5C3D-4C86-A77B-386ABDE81F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1ACA8EF-8BEE-4870-AAAE-99C8B718BE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3D6458-C9F9-4195-BB87-C726B1BE7BD8}" type="slidenum">
              <a:rPr lang="en-US" smtClean="0"/>
              <a:t>‹#›</a:t>
            </a:fld>
            <a:endParaRPr lang="en-US"/>
          </a:p>
        </p:txBody>
      </p:sp>
    </p:spTree>
    <p:extLst>
      <p:ext uri="{BB962C8B-B14F-4D97-AF65-F5344CB8AC3E}">
        <p14:creationId xmlns:p14="http://schemas.microsoft.com/office/powerpoint/2010/main" val="3965481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165ECD-52A7-414D-AFAB-0C15000B4F21}" type="datetimeFigureOut">
              <a:rPr lang="en-US" smtClean="0"/>
              <a:pPr/>
              <a:t>9/13/2022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184ED4-23CF-9A4B-B925-F983588BE4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184ED4-23CF-9A4B-B925-F983588BE42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9DB248-951B-4A08-89C0-1A04759655FD}"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9DB248-951B-4A08-89C0-1A04759655FD}"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9DB248-951B-4A08-89C0-1A04759655FD}"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9DB248-951B-4A08-89C0-1A04759655FD}"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DB248-951B-4A08-89C0-1A04759655FD}" type="datetimeFigureOut">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9DB248-951B-4A08-89C0-1A04759655FD}"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9DB248-951B-4A08-89C0-1A04759655FD}" type="datetimeFigureOut">
              <a:rPr lang="en-US" smtClean="0"/>
              <a:pPr/>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9DB248-951B-4A08-89C0-1A04759655FD}" type="datetimeFigureOut">
              <a:rPr lang="en-US" smtClean="0"/>
              <a:pPr/>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DB248-951B-4A08-89C0-1A04759655FD}" type="datetimeFigureOut">
              <a:rPr lang="en-US" smtClean="0"/>
              <a:pPr/>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F1B469-8EDD-4792-997A-6E7E30531BA2}" type="slidenum">
              <a:rPr lang="en-US" smtClean="0"/>
              <a:pPr/>
              <a:t>‹#›</a:t>
            </a:fld>
            <a:endParaRPr lang="en-US"/>
          </a:p>
        </p:txBody>
      </p:sp>
      <p:sp>
        <p:nvSpPr>
          <p:cNvPr id="5" name="Title 4">
            <a:extLst>
              <a:ext uri="{FF2B5EF4-FFF2-40B4-BE49-F238E27FC236}">
                <a16:creationId xmlns:a16="http://schemas.microsoft.com/office/drawing/2014/main" id="{3D83D3F4-CC23-40FE-8479-3B87E8C10D1B}"/>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DB248-951B-4A08-89C0-1A04759655FD}"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DB248-951B-4A08-89C0-1A04759655FD}" type="datetimeFigureOut">
              <a:rPr lang="en-US" smtClean="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1B469-8EDD-4792-997A-6E7E30531B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DB248-951B-4A08-89C0-1A04759655FD}" type="datetimeFigureOut">
              <a:rPr lang="en-US" smtClean="0"/>
              <a:pPr/>
              <a:t>9/13/2022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1B469-8EDD-4792-997A-6E7E30531B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62343DB-422B-4A43-836D-B1DC0D922669}"/>
              </a:ext>
            </a:extLst>
          </p:cNvPr>
          <p:cNvSpPr>
            <a:spLocks noGrp="1"/>
          </p:cNvSpPr>
          <p:nvPr>
            <p:ph type="title"/>
          </p:nvPr>
        </p:nvSpPr>
        <p:spPr/>
        <p:txBody>
          <a:bodyPr/>
          <a:lstStyle/>
          <a:p>
            <a:r>
              <a:rPr lang="en-US" dirty="0"/>
              <a:t>Slide 1</a:t>
            </a:r>
          </a:p>
        </p:txBody>
      </p:sp>
      <p:pic>
        <p:nvPicPr>
          <p:cNvPr id="42" name="Picture 41">
            <a:extLst>
              <a:ext uri="{FF2B5EF4-FFF2-40B4-BE49-F238E27FC236}">
                <a16:creationId xmlns:a16="http://schemas.microsoft.com/office/drawing/2014/main" id="{22B68477-CBB8-F683-8CF3-D90CEAD96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142999" y="-1142999"/>
            <a:ext cx="6858000" cy="91439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1EA1-B417-101E-6602-959AEA849272}"/>
              </a:ext>
            </a:extLst>
          </p:cNvPr>
          <p:cNvSpPr>
            <a:spLocks noGrp="1"/>
          </p:cNvSpPr>
          <p:nvPr>
            <p:ph type="title"/>
          </p:nvPr>
        </p:nvSpPr>
        <p:spPr/>
        <p:txBody>
          <a:bodyPr/>
          <a:lstStyle/>
          <a:p>
            <a:r>
              <a:rPr lang="en-US" dirty="0" err="1"/>
              <a:t>Wifi</a:t>
            </a:r>
            <a:r>
              <a:rPr lang="en-US" dirty="0"/>
              <a:t>-Module</a:t>
            </a:r>
          </a:p>
        </p:txBody>
      </p:sp>
      <p:pic>
        <p:nvPicPr>
          <p:cNvPr id="1026" name="Picture 2" descr="ESP8266-01 WiFi Module">
            <a:extLst>
              <a:ext uri="{FF2B5EF4-FFF2-40B4-BE49-F238E27FC236}">
                <a16:creationId xmlns:a16="http://schemas.microsoft.com/office/drawing/2014/main" id="{047FEFAB-A204-4EEF-6AF7-56C6E8080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00150"/>
            <a:ext cx="6305550" cy="4729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439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18B8-30F3-7398-963F-BD2E1C6758BE}"/>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a16="http://schemas.microsoft.com/office/drawing/2014/main" id="{B818CD43-392E-1BF8-37E3-EE9E8D050A9F}"/>
              </a:ext>
            </a:extLst>
          </p:cNvPr>
          <p:cNvSpPr>
            <a:spLocks noGrp="1"/>
          </p:cNvSpPr>
          <p:nvPr>
            <p:ph idx="1"/>
          </p:nvPr>
        </p:nvSpPr>
        <p:spPr/>
        <p:txBody>
          <a:bodyPr>
            <a:normAutofit fontScale="85000" lnSpcReduction="20000"/>
          </a:bodyPr>
          <a:lstStyle/>
          <a:p>
            <a:pPr marL="0" indent="0" algn="just">
              <a:buNone/>
            </a:pPr>
            <a:r>
              <a:rPr lang="en-US" sz="1500" dirty="0"/>
              <a:t>#include &lt;</a:t>
            </a:r>
            <a:r>
              <a:rPr lang="en-US" sz="1500" dirty="0" err="1"/>
              <a:t>LiquidCrystal.h</a:t>
            </a:r>
            <a:r>
              <a:rPr lang="en-US" sz="1500" dirty="0"/>
              <a:t>&gt;</a:t>
            </a:r>
          </a:p>
          <a:p>
            <a:pPr marL="0" indent="0" algn="just">
              <a:buNone/>
            </a:pPr>
            <a:r>
              <a:rPr lang="en-US" sz="1500" dirty="0"/>
              <a:t>#include "</a:t>
            </a:r>
            <a:r>
              <a:rPr lang="en-US" sz="1500" dirty="0" err="1"/>
              <a:t>dht.h</a:t>
            </a:r>
            <a:r>
              <a:rPr lang="en-US" sz="1500" dirty="0"/>
              <a:t>"</a:t>
            </a:r>
          </a:p>
          <a:p>
            <a:pPr marL="0" indent="0" algn="just">
              <a:buNone/>
            </a:pPr>
            <a:r>
              <a:rPr lang="en-US" sz="1500" dirty="0"/>
              <a:t>#define </a:t>
            </a:r>
            <a:r>
              <a:rPr lang="en-US" sz="1500" dirty="0" err="1"/>
              <a:t>dht_apin</a:t>
            </a:r>
            <a:r>
              <a:rPr lang="en-US" sz="1500" dirty="0"/>
              <a:t> A1 // Analog Pin sensor is connected to</a:t>
            </a:r>
          </a:p>
          <a:p>
            <a:pPr marL="0" indent="0" algn="just">
              <a:buNone/>
            </a:pPr>
            <a:r>
              <a:rPr lang="en-US" sz="1500" dirty="0" err="1"/>
              <a:t>dht</a:t>
            </a:r>
            <a:r>
              <a:rPr lang="en-US" sz="1500" dirty="0"/>
              <a:t> DHT;</a:t>
            </a:r>
          </a:p>
          <a:p>
            <a:pPr marL="0" indent="0" algn="just">
              <a:buNone/>
            </a:pPr>
            <a:r>
              <a:rPr lang="en-US" sz="1500" dirty="0"/>
              <a:t>#include &lt;</a:t>
            </a:r>
            <a:r>
              <a:rPr lang="en-US" sz="1500" dirty="0" err="1"/>
              <a:t>SoftwareSerial.h</a:t>
            </a:r>
            <a:r>
              <a:rPr lang="en-US" sz="1500" dirty="0"/>
              <a:t>&gt; </a:t>
            </a:r>
          </a:p>
          <a:p>
            <a:pPr marL="0" indent="0" algn="just">
              <a:buNone/>
            </a:pPr>
            <a:r>
              <a:rPr lang="en-US" sz="1500" dirty="0"/>
              <a:t>                                  </a:t>
            </a:r>
          </a:p>
          <a:p>
            <a:pPr marL="0" indent="0" algn="just">
              <a:buNone/>
            </a:pPr>
            <a:endParaRPr lang="en-US" sz="1500" dirty="0"/>
          </a:p>
          <a:p>
            <a:pPr marL="0" indent="0" algn="just">
              <a:buNone/>
            </a:pPr>
            <a:r>
              <a:rPr lang="en-US" sz="1500" dirty="0"/>
              <a:t>String </a:t>
            </a:r>
            <a:r>
              <a:rPr lang="en-US" sz="1500" dirty="0" err="1"/>
              <a:t>agAdi</a:t>
            </a:r>
            <a:r>
              <a:rPr lang="en-US" sz="1500" dirty="0"/>
              <a:t> = "Hotspot </a:t>
            </a:r>
            <a:r>
              <a:rPr lang="en-US" sz="1500" dirty="0" err="1"/>
              <a:t>kavala</a:t>
            </a:r>
            <a:r>
              <a:rPr lang="en-US" sz="1500" dirty="0"/>
              <a:t> </a:t>
            </a:r>
            <a:r>
              <a:rPr lang="en-US" sz="1500" dirty="0" err="1"/>
              <a:t>mawa</a:t>
            </a:r>
            <a:r>
              <a:rPr lang="en-US" sz="1500" dirty="0"/>
              <a:t>";                 // We write the name of our network here.    </a:t>
            </a:r>
          </a:p>
          <a:p>
            <a:pPr marL="0" indent="0" algn="just">
              <a:buNone/>
            </a:pPr>
            <a:r>
              <a:rPr lang="en-US" sz="1500" dirty="0"/>
              <a:t>String </a:t>
            </a:r>
            <a:r>
              <a:rPr lang="en-US" sz="1500" dirty="0" err="1"/>
              <a:t>agSifresi</a:t>
            </a:r>
            <a:r>
              <a:rPr lang="en-US" sz="1500" dirty="0"/>
              <a:t> = "password </a:t>
            </a:r>
            <a:r>
              <a:rPr lang="en-US" sz="1500" dirty="0" err="1"/>
              <a:t>ledhu</a:t>
            </a:r>
            <a:r>
              <a:rPr lang="en-US" sz="1500" dirty="0"/>
              <a:t>";           // We write the password of our network here.</a:t>
            </a:r>
          </a:p>
          <a:p>
            <a:pPr marL="0" indent="0" algn="just">
              <a:buNone/>
            </a:pPr>
            <a:endParaRPr lang="en-US" sz="1500" dirty="0"/>
          </a:p>
          <a:p>
            <a:pPr marL="0" indent="0" algn="just">
              <a:buNone/>
            </a:pPr>
            <a:r>
              <a:rPr lang="en-US" sz="1500" dirty="0"/>
              <a:t>int </a:t>
            </a:r>
            <a:r>
              <a:rPr lang="en-US" sz="1500" dirty="0" err="1"/>
              <a:t>rxPin</a:t>
            </a:r>
            <a:r>
              <a:rPr lang="en-US" sz="1500" dirty="0"/>
              <a:t> = 9;                                               //ESP8266 RX </a:t>
            </a:r>
            <a:r>
              <a:rPr lang="en-US" sz="1500" dirty="0" err="1"/>
              <a:t>pini</a:t>
            </a:r>
            <a:endParaRPr lang="en-US" sz="1500" dirty="0"/>
          </a:p>
          <a:p>
            <a:pPr marL="0" indent="0" algn="just">
              <a:buNone/>
            </a:pPr>
            <a:r>
              <a:rPr lang="en-US" sz="1500" dirty="0"/>
              <a:t>int </a:t>
            </a:r>
            <a:r>
              <a:rPr lang="en-US" sz="1500" dirty="0" err="1"/>
              <a:t>txPin</a:t>
            </a:r>
            <a:r>
              <a:rPr lang="en-US" sz="1500" dirty="0"/>
              <a:t> = 10;                                               //ESP8266 TX </a:t>
            </a:r>
            <a:r>
              <a:rPr lang="en-US" sz="1500" dirty="0" err="1"/>
              <a:t>pini</a:t>
            </a:r>
            <a:endParaRPr lang="en-US" sz="1500" dirty="0"/>
          </a:p>
          <a:p>
            <a:pPr marL="0" indent="0" algn="just">
              <a:buNone/>
            </a:pPr>
            <a:r>
              <a:rPr lang="en-US" sz="1500" dirty="0"/>
              <a:t>String </a:t>
            </a:r>
            <a:r>
              <a:rPr lang="en-US" sz="1500" dirty="0" err="1"/>
              <a:t>ip</a:t>
            </a:r>
            <a:r>
              <a:rPr lang="en-US" sz="1500" dirty="0"/>
              <a:t> = "184.106.153.149";                                //</a:t>
            </a:r>
            <a:r>
              <a:rPr lang="en-US" sz="1500" dirty="0" err="1"/>
              <a:t>Thingspeak</a:t>
            </a:r>
            <a:r>
              <a:rPr lang="en-US" sz="1500" dirty="0"/>
              <a:t> </a:t>
            </a:r>
            <a:r>
              <a:rPr lang="en-US" sz="1500" dirty="0" err="1"/>
              <a:t>ip</a:t>
            </a:r>
            <a:r>
              <a:rPr lang="en-US" sz="1500" dirty="0"/>
              <a:t> </a:t>
            </a:r>
            <a:r>
              <a:rPr lang="en-US" sz="1500" dirty="0" err="1"/>
              <a:t>adresi</a:t>
            </a:r>
            <a:endParaRPr lang="en-US" sz="1500" dirty="0"/>
          </a:p>
          <a:p>
            <a:pPr marL="0" indent="0" algn="just">
              <a:buNone/>
            </a:pPr>
            <a:r>
              <a:rPr lang="en-US" sz="1500" dirty="0" err="1"/>
              <a:t>SoftwareSerial</a:t>
            </a:r>
            <a:r>
              <a:rPr lang="en-US" sz="1500" dirty="0"/>
              <a:t> </a:t>
            </a:r>
            <a:r>
              <a:rPr lang="en-US" sz="1500" dirty="0" err="1"/>
              <a:t>esp</a:t>
            </a:r>
            <a:r>
              <a:rPr lang="en-US" sz="1500" dirty="0"/>
              <a:t>(</a:t>
            </a:r>
            <a:r>
              <a:rPr lang="en-US" sz="1500" dirty="0" err="1"/>
              <a:t>rxPin</a:t>
            </a:r>
            <a:r>
              <a:rPr lang="en-US" sz="1500" dirty="0"/>
              <a:t>, </a:t>
            </a:r>
            <a:r>
              <a:rPr lang="en-US" sz="1500" dirty="0" err="1"/>
              <a:t>txPin</a:t>
            </a:r>
            <a:r>
              <a:rPr lang="en-US" sz="1500" dirty="0"/>
              <a:t>);                             // We make serial communication pin settings.</a:t>
            </a:r>
          </a:p>
          <a:p>
            <a:pPr marL="0" indent="0" algn="just">
              <a:buNone/>
            </a:pPr>
            <a:r>
              <a:rPr lang="en-US" sz="1500" dirty="0"/>
              <a:t>int </a:t>
            </a:r>
            <a:r>
              <a:rPr lang="en-US" sz="1500" dirty="0" err="1"/>
              <a:t>ms</a:t>
            </a:r>
            <a:r>
              <a:rPr lang="en-US" sz="1500" dirty="0"/>
              <a:t>=A0;</a:t>
            </a:r>
          </a:p>
          <a:p>
            <a:pPr marL="0" indent="0" algn="just">
              <a:buNone/>
            </a:pPr>
            <a:r>
              <a:rPr lang="en-US" sz="1500" dirty="0"/>
              <a:t>int trig=A2;</a:t>
            </a:r>
          </a:p>
          <a:p>
            <a:pPr marL="0" indent="0" algn="just">
              <a:buNone/>
            </a:pPr>
            <a:r>
              <a:rPr lang="en-US" sz="1500" dirty="0"/>
              <a:t>int echo=A3;</a:t>
            </a:r>
          </a:p>
          <a:p>
            <a:pPr marL="0" indent="0" algn="just">
              <a:buNone/>
            </a:pPr>
            <a:r>
              <a:rPr lang="en-US" sz="1500" dirty="0"/>
              <a:t>int motor=A4;</a:t>
            </a:r>
          </a:p>
          <a:p>
            <a:pPr marL="0" indent="0" algn="just">
              <a:buNone/>
            </a:pPr>
            <a:r>
              <a:rPr lang="en-US" sz="1500" dirty="0"/>
              <a:t>int ii=0;</a:t>
            </a:r>
          </a:p>
          <a:p>
            <a:pPr marL="0" indent="0" algn="just">
              <a:buNone/>
            </a:pPr>
            <a:r>
              <a:rPr lang="en-US" sz="1500" dirty="0"/>
              <a:t>const int </a:t>
            </a:r>
            <a:r>
              <a:rPr lang="en-US" sz="1500" dirty="0" err="1"/>
              <a:t>rs</a:t>
            </a:r>
            <a:r>
              <a:rPr lang="en-US" sz="1500" dirty="0"/>
              <a:t> = 12, </a:t>
            </a:r>
            <a:r>
              <a:rPr lang="en-US" sz="1500" dirty="0" err="1"/>
              <a:t>en</a:t>
            </a:r>
            <a:r>
              <a:rPr lang="en-US" sz="1500" dirty="0"/>
              <a:t> = 11, d4 = 5, d5 = 4, d6 = 3, d7 = 2;</a:t>
            </a:r>
          </a:p>
          <a:p>
            <a:pPr marL="0" indent="0" algn="just">
              <a:buNone/>
            </a:pPr>
            <a:r>
              <a:rPr lang="en-US" sz="1500" dirty="0" err="1"/>
              <a:t>LiquidCrystal</a:t>
            </a:r>
            <a:r>
              <a:rPr lang="en-US" sz="1500" dirty="0"/>
              <a:t> lcd(</a:t>
            </a:r>
            <a:r>
              <a:rPr lang="en-US" sz="1500" dirty="0" err="1"/>
              <a:t>rs</a:t>
            </a:r>
            <a:r>
              <a:rPr lang="en-US" sz="1500" dirty="0"/>
              <a:t>, </a:t>
            </a:r>
            <a:r>
              <a:rPr lang="en-US" sz="1500" dirty="0" err="1"/>
              <a:t>en</a:t>
            </a:r>
            <a:r>
              <a:rPr lang="en-US" sz="1500" dirty="0"/>
              <a:t>, d4, d5, d6, d7);</a:t>
            </a:r>
          </a:p>
          <a:p>
            <a:pPr marL="0" indent="0" algn="just">
              <a:buNone/>
            </a:pPr>
            <a:endParaRPr lang="en-US" sz="1500" dirty="0"/>
          </a:p>
          <a:p>
            <a:pPr marL="0" indent="0" algn="just">
              <a:buNone/>
            </a:pPr>
            <a:endParaRPr lang="en-US" sz="1500" dirty="0"/>
          </a:p>
          <a:p>
            <a:pPr marL="0" indent="0" algn="just">
              <a:buNone/>
            </a:pPr>
            <a:endParaRPr lang="en-US" sz="1500" dirty="0"/>
          </a:p>
          <a:p>
            <a:pPr marL="0" indent="0" algn="just">
              <a:buNone/>
            </a:pPr>
            <a:endParaRPr lang="en-US" sz="1500" dirty="0"/>
          </a:p>
          <a:p>
            <a:pPr marL="0" indent="0" algn="just">
              <a:buNone/>
            </a:pPr>
            <a:endParaRPr lang="en-US" sz="1500" dirty="0"/>
          </a:p>
          <a:p>
            <a:pPr marL="0" indent="0" algn="just">
              <a:buNone/>
            </a:pPr>
            <a:endParaRPr lang="en-US" sz="1500" dirty="0"/>
          </a:p>
          <a:p>
            <a:pPr marL="0" indent="0" algn="just">
              <a:buNone/>
            </a:pPr>
            <a:endParaRPr lang="en-US" sz="1500" dirty="0"/>
          </a:p>
          <a:p>
            <a:pPr marL="0" indent="0" algn="just">
              <a:buNone/>
            </a:pPr>
            <a:endParaRPr lang="en-US" sz="1500" dirty="0"/>
          </a:p>
          <a:p>
            <a:pPr marL="0" indent="0" algn="just">
              <a:buNone/>
            </a:pPr>
            <a:endParaRPr lang="en-US" sz="1500" dirty="0"/>
          </a:p>
        </p:txBody>
      </p:sp>
    </p:spTree>
    <p:extLst>
      <p:ext uri="{BB962C8B-B14F-4D97-AF65-F5344CB8AC3E}">
        <p14:creationId xmlns:p14="http://schemas.microsoft.com/office/powerpoint/2010/main" val="100179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0A64-63BA-4DCF-9A47-60335706B382}"/>
              </a:ext>
            </a:extLst>
          </p:cNvPr>
          <p:cNvSpPr>
            <a:spLocks noGrp="1"/>
          </p:cNvSpPr>
          <p:nvPr>
            <p:ph type="title"/>
          </p:nvPr>
        </p:nvSpPr>
        <p:spPr>
          <a:xfrm>
            <a:off x="457200" y="274638"/>
            <a:ext cx="7772400" cy="457199"/>
          </a:xfrm>
        </p:spPr>
        <p:txBody>
          <a:bodyPr>
            <a:normAutofit fontScale="90000"/>
          </a:bodyPr>
          <a:lstStyle/>
          <a:p>
            <a:pPr algn="l"/>
            <a:r>
              <a:rPr lang="en-US" dirty="0"/>
              <a:t>Continue….</a:t>
            </a:r>
          </a:p>
        </p:txBody>
      </p:sp>
      <p:sp>
        <p:nvSpPr>
          <p:cNvPr id="3" name="Content Placeholder 2">
            <a:extLst>
              <a:ext uri="{FF2B5EF4-FFF2-40B4-BE49-F238E27FC236}">
                <a16:creationId xmlns:a16="http://schemas.microsoft.com/office/drawing/2014/main" id="{B41A596B-C646-8A09-2B3F-9D3C54E4710C}"/>
              </a:ext>
            </a:extLst>
          </p:cNvPr>
          <p:cNvSpPr>
            <a:spLocks noGrp="1"/>
          </p:cNvSpPr>
          <p:nvPr>
            <p:ph idx="1"/>
          </p:nvPr>
        </p:nvSpPr>
        <p:spPr/>
        <p:txBody>
          <a:bodyPr>
            <a:normAutofit fontScale="70000" lnSpcReduction="20000"/>
          </a:bodyPr>
          <a:lstStyle/>
          <a:p>
            <a:pPr marL="0" indent="0" algn="just">
              <a:buNone/>
            </a:pPr>
            <a:r>
              <a:rPr lang="en-US" sz="1500" dirty="0"/>
              <a:t>void setup() {</a:t>
            </a:r>
          </a:p>
          <a:p>
            <a:pPr marL="0" indent="0" algn="just">
              <a:buNone/>
            </a:pPr>
            <a:endParaRPr lang="en-US" sz="1500" dirty="0"/>
          </a:p>
          <a:p>
            <a:pPr marL="0" indent="0" algn="just">
              <a:buNone/>
            </a:pPr>
            <a:endParaRPr lang="en-US" sz="1500" dirty="0"/>
          </a:p>
          <a:p>
            <a:pPr marL="0" indent="0" algn="just">
              <a:buNone/>
            </a:pPr>
            <a:r>
              <a:rPr lang="en-US" sz="1500" dirty="0"/>
              <a:t>  </a:t>
            </a:r>
            <a:r>
              <a:rPr lang="en-US" sz="1500" dirty="0" err="1"/>
              <a:t>pinMode</a:t>
            </a:r>
            <a:r>
              <a:rPr lang="en-US" sz="1500" dirty="0"/>
              <a:t>(</a:t>
            </a:r>
            <a:r>
              <a:rPr lang="en-US" sz="1500" dirty="0" err="1"/>
              <a:t>trig,OUTPUT</a:t>
            </a:r>
            <a:r>
              <a:rPr lang="en-US" sz="1500" dirty="0"/>
              <a:t>);</a:t>
            </a:r>
          </a:p>
          <a:p>
            <a:pPr marL="0" indent="0" algn="just">
              <a:buNone/>
            </a:pPr>
            <a:r>
              <a:rPr lang="en-US" sz="1500" dirty="0"/>
              <a:t>  </a:t>
            </a:r>
            <a:r>
              <a:rPr lang="en-US" sz="1500" dirty="0" err="1"/>
              <a:t>pinMode</a:t>
            </a:r>
            <a:r>
              <a:rPr lang="en-US" sz="1500" dirty="0"/>
              <a:t>(</a:t>
            </a:r>
            <a:r>
              <a:rPr lang="en-US" sz="1500" dirty="0" err="1"/>
              <a:t>motor,OUTPUT</a:t>
            </a:r>
            <a:r>
              <a:rPr lang="en-US" sz="1500" dirty="0"/>
              <a:t>);</a:t>
            </a:r>
          </a:p>
          <a:p>
            <a:pPr marL="0" indent="0" algn="just">
              <a:buNone/>
            </a:pPr>
            <a:r>
              <a:rPr lang="en-US" sz="1500" dirty="0"/>
              <a:t>  </a:t>
            </a:r>
            <a:r>
              <a:rPr lang="en-US" sz="1500" dirty="0" err="1"/>
              <a:t>pinMode</a:t>
            </a:r>
            <a:r>
              <a:rPr lang="en-US" sz="1500" dirty="0"/>
              <a:t>(</a:t>
            </a:r>
            <a:r>
              <a:rPr lang="en-US" sz="1500" dirty="0" err="1"/>
              <a:t>echo,INPUT</a:t>
            </a:r>
            <a:r>
              <a:rPr lang="en-US" sz="1500" dirty="0"/>
              <a:t>);</a:t>
            </a:r>
          </a:p>
          <a:p>
            <a:pPr marL="0" indent="0" algn="just">
              <a:buNone/>
            </a:pPr>
            <a:r>
              <a:rPr lang="en-US" sz="1500" dirty="0"/>
              <a:t>  </a:t>
            </a:r>
            <a:r>
              <a:rPr lang="en-US" sz="1500" dirty="0" err="1"/>
              <a:t>lcd.begin</a:t>
            </a:r>
            <a:r>
              <a:rPr lang="en-US" sz="1500" dirty="0"/>
              <a:t>(16, 2);</a:t>
            </a:r>
          </a:p>
          <a:p>
            <a:pPr marL="0" indent="0" algn="just">
              <a:buNone/>
            </a:pPr>
            <a:r>
              <a:rPr lang="en-US" sz="1500" dirty="0"/>
              <a:t>  </a:t>
            </a:r>
            <a:r>
              <a:rPr lang="en-US" sz="1500" dirty="0" err="1"/>
              <a:t>lcd.print</a:t>
            </a:r>
            <a:r>
              <a:rPr lang="en-US" sz="1500" dirty="0"/>
              <a:t>("  WELCOME");</a:t>
            </a:r>
          </a:p>
          <a:p>
            <a:pPr marL="0" indent="0" algn="just">
              <a:buNone/>
            </a:pPr>
            <a:r>
              <a:rPr lang="en-US" sz="1500" dirty="0"/>
              <a:t>  </a:t>
            </a:r>
            <a:r>
              <a:rPr lang="en-US" sz="1500" dirty="0" err="1"/>
              <a:t>lcd.setCursor</a:t>
            </a:r>
            <a:r>
              <a:rPr lang="en-US" sz="1500" dirty="0"/>
              <a:t>(0,1);</a:t>
            </a:r>
          </a:p>
          <a:p>
            <a:pPr marL="0" indent="0" algn="just">
              <a:buNone/>
            </a:pPr>
            <a:r>
              <a:rPr lang="en-US" sz="1500" dirty="0"/>
              <a:t>  </a:t>
            </a:r>
            <a:r>
              <a:rPr lang="en-US" sz="1500" dirty="0" err="1"/>
              <a:t>lcd.print</a:t>
            </a:r>
            <a:r>
              <a:rPr lang="en-US" sz="1500" dirty="0"/>
              <a:t>("PLANT MONITORING SYS");</a:t>
            </a:r>
          </a:p>
          <a:p>
            <a:pPr marL="0" indent="0" algn="just">
              <a:buNone/>
            </a:pPr>
            <a:endParaRPr lang="en-US" sz="1500" dirty="0"/>
          </a:p>
          <a:p>
            <a:pPr marL="0" indent="0" algn="just">
              <a:buNone/>
            </a:pPr>
            <a:r>
              <a:rPr lang="en-US" sz="1500" dirty="0"/>
              <a:t>  </a:t>
            </a:r>
            <a:r>
              <a:rPr lang="en-US" sz="1500" dirty="0" err="1"/>
              <a:t>esp.begin</a:t>
            </a:r>
            <a:r>
              <a:rPr lang="en-US" sz="1500" dirty="0"/>
              <a:t>(115200);                                          // We are starting serial communication with ESP8266.</a:t>
            </a:r>
          </a:p>
          <a:p>
            <a:pPr marL="0" indent="0" algn="just">
              <a:buNone/>
            </a:pPr>
            <a:r>
              <a:rPr lang="en-US" sz="1500" dirty="0"/>
              <a:t>  </a:t>
            </a:r>
            <a:r>
              <a:rPr lang="en-US" sz="1500" dirty="0" err="1"/>
              <a:t>esp.println</a:t>
            </a:r>
            <a:r>
              <a:rPr lang="en-US" sz="1500" dirty="0"/>
              <a:t>("AT");                                         // We do the module control with the AT command.</a:t>
            </a:r>
          </a:p>
          <a:p>
            <a:pPr marL="0" indent="0" algn="just">
              <a:buNone/>
            </a:pPr>
            <a:r>
              <a:rPr lang="en-US" sz="1500" dirty="0"/>
              <a:t>  </a:t>
            </a:r>
            <a:r>
              <a:rPr lang="en-US" sz="1500" dirty="0" err="1"/>
              <a:t>Serial.println</a:t>
            </a:r>
            <a:r>
              <a:rPr lang="en-US" sz="1500" dirty="0"/>
              <a:t>("AT  sent ");</a:t>
            </a:r>
          </a:p>
          <a:p>
            <a:pPr marL="0" indent="0" algn="just">
              <a:buNone/>
            </a:pPr>
            <a:r>
              <a:rPr lang="en-US" sz="1500" dirty="0"/>
              <a:t> delay(1000);</a:t>
            </a:r>
          </a:p>
          <a:p>
            <a:pPr marL="0" indent="0" algn="just">
              <a:buNone/>
            </a:pPr>
            <a:r>
              <a:rPr lang="en-US" sz="1500" dirty="0"/>
              <a:t>  </a:t>
            </a:r>
            <a:r>
              <a:rPr lang="en-US" sz="1500" dirty="0" err="1"/>
              <a:t>Serial.println</a:t>
            </a:r>
            <a:r>
              <a:rPr lang="en-US" sz="1500" dirty="0"/>
              <a:t>("OK Command Received");</a:t>
            </a:r>
          </a:p>
          <a:p>
            <a:pPr marL="0" indent="0" algn="just">
              <a:buNone/>
            </a:pPr>
            <a:r>
              <a:rPr lang="en-US" sz="1500" dirty="0"/>
              <a:t>  </a:t>
            </a:r>
            <a:r>
              <a:rPr lang="en-US" sz="1500" dirty="0" err="1"/>
              <a:t>esp.println</a:t>
            </a:r>
            <a:r>
              <a:rPr lang="en-US" sz="1500" dirty="0"/>
              <a:t>("AT+CWMODE=1");                                 // We set the ESP8266 module as a client.</a:t>
            </a:r>
          </a:p>
          <a:p>
            <a:pPr marL="0" indent="0" algn="just">
              <a:buNone/>
            </a:pPr>
            <a:r>
              <a:rPr lang="en-US" sz="1500" dirty="0"/>
              <a:t>  delay(1000);</a:t>
            </a:r>
          </a:p>
          <a:p>
            <a:pPr marL="0" indent="0" algn="just">
              <a:buNone/>
            </a:pPr>
            <a:r>
              <a:rPr lang="en-US" sz="1500" dirty="0"/>
              <a:t>  </a:t>
            </a:r>
            <a:r>
              <a:rPr lang="en-US" sz="1500" dirty="0" err="1"/>
              <a:t>Serial.println</a:t>
            </a:r>
            <a:r>
              <a:rPr lang="en-US" sz="1500" dirty="0"/>
              <a:t>("Set as client");</a:t>
            </a:r>
          </a:p>
          <a:p>
            <a:pPr marL="0" indent="0" algn="just">
              <a:buNone/>
            </a:pPr>
            <a:r>
              <a:rPr lang="en-US" sz="1500" dirty="0"/>
              <a:t>  </a:t>
            </a:r>
            <a:r>
              <a:rPr lang="en-US" sz="1500" dirty="0" err="1"/>
              <a:t>Serial.println</a:t>
            </a:r>
            <a:r>
              <a:rPr lang="en-US" sz="1500" dirty="0"/>
              <a:t>("Connecting to the Network ...");</a:t>
            </a:r>
          </a:p>
          <a:p>
            <a:pPr marL="0" indent="0" algn="just">
              <a:buNone/>
            </a:pPr>
            <a:r>
              <a:rPr lang="en-US" sz="1500" dirty="0"/>
              <a:t>  </a:t>
            </a:r>
            <a:r>
              <a:rPr lang="en-US" sz="1500" dirty="0" err="1"/>
              <a:t>esp.println</a:t>
            </a:r>
            <a:r>
              <a:rPr lang="en-US" sz="1500" dirty="0"/>
              <a:t>("AT+CWJAP=\""+</a:t>
            </a:r>
            <a:r>
              <a:rPr lang="en-US" sz="1500" dirty="0" err="1"/>
              <a:t>agAdi</a:t>
            </a:r>
            <a:r>
              <a:rPr lang="en-US" sz="1500" dirty="0"/>
              <a:t>+"\",\""+</a:t>
            </a:r>
            <a:r>
              <a:rPr lang="en-US" sz="1500" dirty="0" err="1"/>
              <a:t>agSifresi</a:t>
            </a:r>
            <a:r>
              <a:rPr lang="en-US" sz="1500" dirty="0"/>
              <a:t>+"\"");    // We are connecting to our network.</a:t>
            </a:r>
          </a:p>
          <a:p>
            <a:pPr marL="0" indent="0" algn="just">
              <a:buNone/>
            </a:pPr>
            <a:r>
              <a:rPr lang="en-US" sz="1500" dirty="0"/>
              <a:t>  delay(1000);                                   // We wait until it is connected to the network.</a:t>
            </a:r>
          </a:p>
          <a:p>
            <a:pPr marL="0" indent="0" algn="just">
              <a:buNone/>
            </a:pPr>
            <a:r>
              <a:rPr lang="en-US" sz="1500" dirty="0"/>
              <a:t>  </a:t>
            </a:r>
            <a:r>
              <a:rPr lang="en-US" sz="1500" dirty="0" err="1"/>
              <a:t>Serial.println</a:t>
            </a:r>
            <a:r>
              <a:rPr lang="en-US" sz="1500" dirty="0"/>
              <a:t>("connected to the network.");</a:t>
            </a:r>
          </a:p>
          <a:p>
            <a:pPr marL="0" indent="0" algn="just">
              <a:buNone/>
            </a:pPr>
            <a:r>
              <a:rPr lang="en-US" sz="1500" dirty="0"/>
              <a:t>  delay(1000);</a:t>
            </a:r>
          </a:p>
          <a:p>
            <a:pPr marL="0" indent="0" algn="just">
              <a:buNone/>
            </a:pPr>
            <a:r>
              <a:rPr lang="en-US" sz="1500" dirty="0"/>
              <a:t>  delay(2000);</a:t>
            </a:r>
          </a:p>
          <a:p>
            <a:pPr marL="0" indent="0" algn="just">
              <a:buNone/>
            </a:pPr>
            <a:r>
              <a:rPr lang="en-US" sz="1500" dirty="0"/>
              <a:t>}</a:t>
            </a:r>
          </a:p>
        </p:txBody>
      </p:sp>
    </p:spTree>
    <p:extLst>
      <p:ext uri="{BB962C8B-B14F-4D97-AF65-F5344CB8AC3E}">
        <p14:creationId xmlns:p14="http://schemas.microsoft.com/office/powerpoint/2010/main" val="234183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BC1F-FC99-A078-447D-34F5461396D7}"/>
              </a:ext>
            </a:extLst>
          </p:cNvPr>
          <p:cNvSpPr>
            <a:spLocks noGrp="1"/>
          </p:cNvSpPr>
          <p:nvPr>
            <p:ph type="title"/>
          </p:nvPr>
        </p:nvSpPr>
        <p:spPr>
          <a:xfrm>
            <a:off x="457200" y="274638"/>
            <a:ext cx="5562600" cy="563562"/>
          </a:xfrm>
        </p:spPr>
        <p:txBody>
          <a:bodyPr>
            <a:normAutofit fontScale="90000"/>
          </a:bodyPr>
          <a:lstStyle/>
          <a:p>
            <a:pPr algn="l"/>
            <a:r>
              <a:rPr lang="en-US" dirty="0"/>
              <a:t>Continue….</a:t>
            </a:r>
          </a:p>
        </p:txBody>
      </p:sp>
      <p:sp>
        <p:nvSpPr>
          <p:cNvPr id="3" name="Content Placeholder 2">
            <a:extLst>
              <a:ext uri="{FF2B5EF4-FFF2-40B4-BE49-F238E27FC236}">
                <a16:creationId xmlns:a16="http://schemas.microsoft.com/office/drawing/2014/main" id="{C84428BA-1571-34BC-DAEE-6CCB177E350C}"/>
              </a:ext>
            </a:extLst>
          </p:cNvPr>
          <p:cNvSpPr>
            <a:spLocks noGrp="1"/>
          </p:cNvSpPr>
          <p:nvPr>
            <p:ph idx="1"/>
          </p:nvPr>
        </p:nvSpPr>
        <p:spPr>
          <a:xfrm>
            <a:off x="304800" y="1371600"/>
            <a:ext cx="8382000" cy="4754563"/>
          </a:xfrm>
        </p:spPr>
        <p:txBody>
          <a:bodyPr>
            <a:normAutofit fontScale="62500" lnSpcReduction="20000"/>
          </a:bodyPr>
          <a:lstStyle/>
          <a:p>
            <a:pPr marL="0" indent="0" algn="just">
              <a:buNone/>
            </a:pPr>
            <a:r>
              <a:rPr lang="en-US" sz="1500" dirty="0"/>
              <a:t>void loop() {</a:t>
            </a:r>
          </a:p>
          <a:p>
            <a:pPr marL="0" indent="0" algn="just">
              <a:buNone/>
            </a:pPr>
            <a:endParaRPr lang="en-US" sz="1500" dirty="0"/>
          </a:p>
          <a:p>
            <a:pPr marL="0" indent="0" algn="just">
              <a:buNone/>
            </a:pPr>
            <a:r>
              <a:rPr lang="en-US" sz="1500" dirty="0"/>
              <a:t>   DHT.read11(</a:t>
            </a:r>
            <a:r>
              <a:rPr lang="en-US" sz="1500" dirty="0" err="1"/>
              <a:t>dht_apin</a:t>
            </a:r>
            <a:r>
              <a:rPr lang="en-US" sz="1500" dirty="0"/>
              <a:t>);</a:t>
            </a:r>
          </a:p>
          <a:p>
            <a:pPr marL="0" indent="0" algn="just">
              <a:buNone/>
            </a:pPr>
            <a:r>
              <a:rPr lang="en-US" sz="1500" dirty="0"/>
              <a:t>   int h=</a:t>
            </a:r>
            <a:r>
              <a:rPr lang="en-US" sz="1500" dirty="0" err="1"/>
              <a:t>DHT.humidity</a:t>
            </a:r>
            <a:r>
              <a:rPr lang="en-US" sz="1500" dirty="0"/>
              <a:t>;</a:t>
            </a:r>
          </a:p>
          <a:p>
            <a:pPr marL="0" indent="0" algn="just">
              <a:buNone/>
            </a:pPr>
            <a:r>
              <a:rPr lang="en-US" sz="1500" dirty="0"/>
              <a:t>   int t=</a:t>
            </a:r>
            <a:r>
              <a:rPr lang="en-US" sz="1500" dirty="0" err="1"/>
              <a:t>DHT.temperature</a:t>
            </a:r>
            <a:r>
              <a:rPr lang="en-US" sz="1500" dirty="0"/>
              <a:t>; </a:t>
            </a:r>
          </a:p>
          <a:p>
            <a:pPr marL="0" indent="0" algn="just">
              <a:buNone/>
            </a:pPr>
            <a:r>
              <a:rPr lang="en-US" sz="1500" dirty="0"/>
              <a:t>   int mv=100-analogRead(</a:t>
            </a:r>
            <a:r>
              <a:rPr lang="en-US" sz="1500" dirty="0" err="1"/>
              <a:t>ms</a:t>
            </a:r>
            <a:r>
              <a:rPr lang="en-US" sz="1500" dirty="0"/>
              <a:t>)/10.23;</a:t>
            </a:r>
          </a:p>
          <a:p>
            <a:pPr marL="0" indent="0" algn="just">
              <a:buNone/>
            </a:pPr>
            <a:endParaRPr lang="en-US" sz="1500" dirty="0"/>
          </a:p>
          <a:p>
            <a:pPr marL="0" indent="0" algn="just">
              <a:buNone/>
            </a:pPr>
            <a:r>
              <a:rPr lang="en-US" sz="1500" dirty="0"/>
              <a:t>   </a:t>
            </a:r>
            <a:r>
              <a:rPr lang="en-US" sz="1500" dirty="0" err="1"/>
              <a:t>digitalWrite</a:t>
            </a:r>
            <a:r>
              <a:rPr lang="en-US" sz="1500" dirty="0"/>
              <a:t>(trig,1);</a:t>
            </a:r>
          </a:p>
          <a:p>
            <a:pPr marL="0" indent="0" algn="just">
              <a:buNone/>
            </a:pPr>
            <a:r>
              <a:rPr lang="en-US" sz="1500" dirty="0"/>
              <a:t>   </a:t>
            </a:r>
            <a:r>
              <a:rPr lang="en-US" sz="1500" dirty="0" err="1"/>
              <a:t>delayMicroseconds</a:t>
            </a:r>
            <a:r>
              <a:rPr lang="en-US" sz="1500" dirty="0"/>
              <a:t>(10);</a:t>
            </a:r>
          </a:p>
          <a:p>
            <a:pPr marL="0" indent="0" algn="just">
              <a:buNone/>
            </a:pPr>
            <a:r>
              <a:rPr lang="en-US" sz="1500" dirty="0"/>
              <a:t>   </a:t>
            </a:r>
            <a:r>
              <a:rPr lang="en-US" sz="1500" dirty="0" err="1"/>
              <a:t>digitalWrite</a:t>
            </a:r>
            <a:r>
              <a:rPr lang="en-US" sz="1500" dirty="0"/>
              <a:t>(trig,0);</a:t>
            </a:r>
          </a:p>
          <a:p>
            <a:pPr marL="0" indent="0" algn="just">
              <a:buNone/>
            </a:pPr>
            <a:r>
              <a:rPr lang="en-US" sz="1500" dirty="0"/>
              <a:t>   int </a:t>
            </a:r>
            <a:r>
              <a:rPr lang="en-US" sz="1500" dirty="0" err="1"/>
              <a:t>dist</a:t>
            </a:r>
            <a:r>
              <a:rPr lang="en-US" sz="1500" dirty="0"/>
              <a:t>=</a:t>
            </a:r>
            <a:r>
              <a:rPr lang="en-US" sz="1500" dirty="0" err="1"/>
              <a:t>pulseIn</a:t>
            </a:r>
            <a:r>
              <a:rPr lang="en-US" sz="1500" dirty="0"/>
              <a:t>(echo,1)/58.2;</a:t>
            </a:r>
          </a:p>
          <a:p>
            <a:pPr marL="0" indent="0" algn="just">
              <a:buNone/>
            </a:pPr>
            <a:endParaRPr lang="en-US" sz="1500" dirty="0"/>
          </a:p>
          <a:p>
            <a:pPr marL="0" indent="0" algn="just">
              <a:buNone/>
            </a:pPr>
            <a:r>
              <a:rPr lang="en-US" sz="1500" dirty="0"/>
              <a:t>   </a:t>
            </a:r>
            <a:r>
              <a:rPr lang="en-US" sz="1500" dirty="0" err="1"/>
              <a:t>lcd.clear</a:t>
            </a:r>
            <a:r>
              <a:rPr lang="en-US" sz="1500" dirty="0"/>
              <a:t>();</a:t>
            </a:r>
          </a:p>
          <a:p>
            <a:pPr marL="0" indent="0" algn="just">
              <a:buNone/>
            </a:pPr>
            <a:r>
              <a:rPr lang="en-US" sz="1500" dirty="0"/>
              <a:t>   </a:t>
            </a:r>
            <a:r>
              <a:rPr lang="en-US" sz="1500" dirty="0" err="1"/>
              <a:t>lcd.print</a:t>
            </a:r>
            <a:r>
              <a:rPr lang="en-US" sz="1500" dirty="0"/>
              <a:t>("T:" + String(t) + " H:"+ String(h));</a:t>
            </a:r>
          </a:p>
          <a:p>
            <a:pPr marL="0" indent="0" algn="just">
              <a:buNone/>
            </a:pPr>
            <a:r>
              <a:rPr lang="en-US" sz="1500" dirty="0"/>
              <a:t>   </a:t>
            </a:r>
            <a:r>
              <a:rPr lang="en-US" sz="1500" dirty="0" err="1"/>
              <a:t>lcd.setCursor</a:t>
            </a:r>
            <a:r>
              <a:rPr lang="en-US" sz="1500" dirty="0"/>
              <a:t>(0,1);</a:t>
            </a:r>
          </a:p>
          <a:p>
            <a:pPr marL="0" indent="0" algn="just">
              <a:buNone/>
            </a:pPr>
            <a:r>
              <a:rPr lang="en-US" sz="1500" dirty="0"/>
              <a:t>   </a:t>
            </a:r>
            <a:r>
              <a:rPr lang="en-US" sz="1500" dirty="0" err="1"/>
              <a:t>lcd.print</a:t>
            </a:r>
            <a:r>
              <a:rPr lang="en-US" sz="1500" dirty="0"/>
              <a:t>("L:" + String(</a:t>
            </a:r>
            <a:r>
              <a:rPr lang="en-US" sz="1500" dirty="0" err="1"/>
              <a:t>dist</a:t>
            </a:r>
            <a:r>
              <a:rPr lang="en-US" sz="1500" dirty="0"/>
              <a:t>) + " M:"+ String(mv));</a:t>
            </a:r>
          </a:p>
          <a:p>
            <a:pPr marL="0" indent="0" algn="just">
              <a:buNone/>
            </a:pPr>
            <a:r>
              <a:rPr lang="en-US" sz="1500" dirty="0"/>
              <a:t>   delay(1000);</a:t>
            </a:r>
          </a:p>
          <a:p>
            <a:pPr marL="0" indent="0" algn="just">
              <a:buNone/>
            </a:pPr>
            <a:r>
              <a:rPr lang="en-US" sz="1500" dirty="0"/>
              <a:t>   if(mv&lt;30)</a:t>
            </a:r>
          </a:p>
          <a:p>
            <a:pPr marL="0" indent="0" algn="just">
              <a:buNone/>
            </a:pPr>
            <a:r>
              <a:rPr lang="en-US" sz="1500" dirty="0"/>
              <a:t>   {</a:t>
            </a:r>
          </a:p>
          <a:p>
            <a:pPr marL="0" indent="0" algn="just">
              <a:buNone/>
            </a:pPr>
            <a:r>
              <a:rPr lang="en-US" sz="1500" dirty="0"/>
              <a:t>    </a:t>
            </a:r>
            <a:r>
              <a:rPr lang="en-US" sz="1500" dirty="0" err="1"/>
              <a:t>digitalWrite</a:t>
            </a:r>
            <a:r>
              <a:rPr lang="en-US" sz="1500" dirty="0"/>
              <a:t>(motor,1);</a:t>
            </a:r>
          </a:p>
          <a:p>
            <a:pPr marL="0" indent="0" algn="just">
              <a:buNone/>
            </a:pPr>
            <a:r>
              <a:rPr lang="en-US" sz="1500" dirty="0"/>
              <a:t>   }</a:t>
            </a:r>
          </a:p>
          <a:p>
            <a:pPr marL="0" indent="0" algn="just">
              <a:buNone/>
            </a:pPr>
            <a:r>
              <a:rPr lang="en-US" sz="1500" dirty="0"/>
              <a:t>   else</a:t>
            </a:r>
          </a:p>
          <a:p>
            <a:pPr marL="0" indent="0" algn="just">
              <a:buNone/>
            </a:pPr>
            <a:r>
              <a:rPr lang="en-US" sz="1500" dirty="0"/>
              <a:t>   {</a:t>
            </a:r>
          </a:p>
          <a:p>
            <a:pPr marL="0" indent="0" algn="just">
              <a:buNone/>
            </a:pPr>
            <a:r>
              <a:rPr lang="en-US" sz="1500" dirty="0"/>
              <a:t>    </a:t>
            </a:r>
            <a:r>
              <a:rPr lang="en-US" sz="1500" dirty="0" err="1"/>
              <a:t>digitalWrite</a:t>
            </a:r>
            <a:r>
              <a:rPr lang="en-US" sz="1500" dirty="0"/>
              <a:t>(motor,0);</a:t>
            </a:r>
          </a:p>
          <a:p>
            <a:pPr marL="0" indent="0" algn="just">
              <a:buNone/>
            </a:pPr>
            <a:r>
              <a:rPr lang="en-US" sz="1500" dirty="0"/>
              <a:t>   }</a:t>
            </a:r>
          </a:p>
          <a:p>
            <a:pPr marL="0" indent="0" algn="just">
              <a:buNone/>
            </a:pPr>
            <a:r>
              <a:rPr lang="en-US" sz="1500" dirty="0"/>
              <a:t>  ii=ii+1;</a:t>
            </a:r>
          </a:p>
          <a:p>
            <a:pPr marL="0" indent="0" algn="just">
              <a:buNone/>
            </a:pPr>
            <a:r>
              <a:rPr lang="en-US" sz="1500" dirty="0"/>
              <a:t>  if(ii&gt;15)</a:t>
            </a:r>
          </a:p>
          <a:p>
            <a:pPr marL="0" indent="0" algn="just">
              <a:buNone/>
            </a:pPr>
            <a:r>
              <a:rPr lang="en-US" sz="1500" dirty="0"/>
              <a:t>  {</a:t>
            </a:r>
          </a:p>
          <a:p>
            <a:pPr marL="0" indent="0" algn="just">
              <a:buNone/>
            </a:pPr>
            <a:r>
              <a:rPr lang="en-US" sz="1500" dirty="0"/>
              <a:t>    ii=0;</a:t>
            </a:r>
          </a:p>
          <a:p>
            <a:pPr marL="0" indent="0" algn="just">
              <a:buNone/>
            </a:pPr>
            <a:r>
              <a:rPr lang="en-US" sz="1500" dirty="0"/>
              <a:t>  </a:t>
            </a:r>
          </a:p>
          <a:p>
            <a:pPr marL="0" indent="0" algn="just">
              <a:buNone/>
            </a:pPr>
            <a:r>
              <a:rPr lang="en-US" sz="1500" dirty="0"/>
              <a:t>  </a:t>
            </a:r>
            <a:r>
              <a:rPr lang="en-US" sz="1500" dirty="0" err="1"/>
              <a:t>esp.println</a:t>
            </a:r>
            <a:r>
              <a:rPr lang="en-US" sz="1500" dirty="0"/>
              <a:t>("AT+CIPSTART=\"TCP\",\""+</a:t>
            </a:r>
            <a:r>
              <a:rPr lang="en-US" sz="1500" dirty="0" err="1"/>
              <a:t>ip</a:t>
            </a:r>
            <a:r>
              <a:rPr lang="en-US" sz="1500" dirty="0"/>
              <a:t>+"\",80");           // We connect to </a:t>
            </a:r>
            <a:r>
              <a:rPr lang="en-US" sz="1500" dirty="0" err="1"/>
              <a:t>Thingspeak</a:t>
            </a:r>
            <a:r>
              <a:rPr lang="en-US" sz="1500" dirty="0"/>
              <a:t>.</a:t>
            </a:r>
          </a:p>
          <a:p>
            <a:pPr marL="0" indent="0" algn="just">
              <a:buNone/>
            </a:pPr>
            <a:r>
              <a:rPr lang="en-US" sz="1500" dirty="0"/>
              <a:t>  delay(1000);</a:t>
            </a:r>
          </a:p>
          <a:p>
            <a:pPr marL="0" indent="0" algn="just">
              <a:buNone/>
            </a:pPr>
            <a:r>
              <a:rPr lang="en-US" sz="1500" dirty="0"/>
              <a:t>  </a:t>
            </a:r>
          </a:p>
          <a:p>
            <a:pPr marL="0" indent="0" algn="just">
              <a:buNone/>
            </a:pPr>
            <a:endParaRPr lang="en-US" sz="1500" dirty="0"/>
          </a:p>
        </p:txBody>
      </p:sp>
    </p:spTree>
    <p:extLst>
      <p:ext uri="{BB962C8B-B14F-4D97-AF65-F5344CB8AC3E}">
        <p14:creationId xmlns:p14="http://schemas.microsoft.com/office/powerpoint/2010/main" val="3650244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C0D9-5DA2-0BD8-D470-FFE7927DEB37}"/>
              </a:ext>
            </a:extLst>
          </p:cNvPr>
          <p:cNvSpPr>
            <a:spLocks noGrp="1"/>
          </p:cNvSpPr>
          <p:nvPr>
            <p:ph type="title"/>
          </p:nvPr>
        </p:nvSpPr>
        <p:spPr>
          <a:xfrm>
            <a:off x="457200" y="274638"/>
            <a:ext cx="5029200" cy="563562"/>
          </a:xfrm>
        </p:spPr>
        <p:txBody>
          <a:bodyPr>
            <a:normAutofit fontScale="90000"/>
          </a:bodyPr>
          <a:lstStyle/>
          <a:p>
            <a:pPr algn="just"/>
            <a:r>
              <a:rPr lang="en-US" dirty="0"/>
              <a:t>Continue…</a:t>
            </a:r>
          </a:p>
        </p:txBody>
      </p:sp>
      <p:sp>
        <p:nvSpPr>
          <p:cNvPr id="3" name="Content Placeholder 2">
            <a:extLst>
              <a:ext uri="{FF2B5EF4-FFF2-40B4-BE49-F238E27FC236}">
                <a16:creationId xmlns:a16="http://schemas.microsoft.com/office/drawing/2014/main" id="{CD6CFE27-2140-2781-E6BE-7A12190F98A9}"/>
              </a:ext>
            </a:extLst>
          </p:cNvPr>
          <p:cNvSpPr>
            <a:spLocks noGrp="1"/>
          </p:cNvSpPr>
          <p:nvPr>
            <p:ph idx="1"/>
          </p:nvPr>
        </p:nvSpPr>
        <p:spPr/>
        <p:txBody>
          <a:bodyPr>
            <a:normAutofit fontScale="70000" lnSpcReduction="20000"/>
          </a:bodyPr>
          <a:lstStyle/>
          <a:p>
            <a:pPr marL="0" indent="0" algn="just">
              <a:buNone/>
            </a:pPr>
            <a:r>
              <a:rPr lang="en-US" sz="1500" dirty="0"/>
              <a:t>String </a:t>
            </a:r>
            <a:r>
              <a:rPr lang="en-US" sz="1500" dirty="0" err="1"/>
              <a:t>veri</a:t>
            </a:r>
            <a:r>
              <a:rPr lang="en-US" sz="1500" dirty="0"/>
              <a:t> = "GET https://api.thingspeak.com/update?api_key=R48L3Z3LG4DN0UGX";   // </a:t>
            </a:r>
            <a:r>
              <a:rPr lang="en-US" sz="1500" dirty="0" err="1"/>
              <a:t>Thingspeak</a:t>
            </a:r>
            <a:r>
              <a:rPr lang="en-US" sz="1500" dirty="0"/>
              <a:t> command. We write our own </a:t>
            </a:r>
            <a:r>
              <a:rPr lang="en-US" sz="1500" dirty="0" err="1"/>
              <a:t>api</a:t>
            </a:r>
            <a:r>
              <a:rPr lang="en-US" sz="1500" dirty="0"/>
              <a:t> key in the key part.                                   </a:t>
            </a:r>
          </a:p>
          <a:p>
            <a:pPr marL="0" indent="0" algn="just">
              <a:buNone/>
            </a:pPr>
            <a:r>
              <a:rPr lang="en-US" sz="1500" dirty="0"/>
              <a:t>  </a:t>
            </a:r>
            <a:r>
              <a:rPr lang="en-US" sz="1500" dirty="0" err="1"/>
              <a:t>veri</a:t>
            </a:r>
            <a:r>
              <a:rPr lang="en-US" sz="1500" dirty="0"/>
              <a:t> += "&amp;field1=";</a:t>
            </a:r>
          </a:p>
          <a:p>
            <a:pPr marL="0" indent="0" algn="just">
              <a:buNone/>
            </a:pPr>
            <a:r>
              <a:rPr lang="en-US" sz="1500" dirty="0"/>
              <a:t>  </a:t>
            </a:r>
            <a:r>
              <a:rPr lang="en-US" sz="1500" dirty="0" err="1"/>
              <a:t>veri</a:t>
            </a:r>
            <a:r>
              <a:rPr lang="en-US" sz="1500" dirty="0"/>
              <a:t> += String(t);// The temperature variable we will send</a:t>
            </a:r>
          </a:p>
          <a:p>
            <a:pPr marL="0" indent="0" algn="just">
              <a:buNone/>
            </a:pPr>
            <a:r>
              <a:rPr lang="en-US" sz="1500" dirty="0"/>
              <a:t>  </a:t>
            </a:r>
            <a:r>
              <a:rPr lang="en-US" sz="1500" dirty="0" err="1"/>
              <a:t>veri</a:t>
            </a:r>
            <a:r>
              <a:rPr lang="en-US" sz="1500" dirty="0"/>
              <a:t> += "&amp;field2=";</a:t>
            </a:r>
          </a:p>
          <a:p>
            <a:pPr marL="0" indent="0" algn="just">
              <a:buNone/>
            </a:pPr>
            <a:r>
              <a:rPr lang="en-US" sz="1500" dirty="0"/>
              <a:t>  </a:t>
            </a:r>
            <a:r>
              <a:rPr lang="en-US" sz="1500" dirty="0" err="1"/>
              <a:t>veri</a:t>
            </a:r>
            <a:r>
              <a:rPr lang="en-US" sz="1500" dirty="0"/>
              <a:t> += String(h);// The moisture variable we will send</a:t>
            </a:r>
          </a:p>
          <a:p>
            <a:pPr marL="0" indent="0" algn="just">
              <a:buNone/>
            </a:pPr>
            <a:r>
              <a:rPr lang="en-US" sz="1500" dirty="0"/>
              <a:t> </a:t>
            </a:r>
            <a:r>
              <a:rPr lang="en-US" sz="1500" dirty="0" err="1"/>
              <a:t>veri</a:t>
            </a:r>
            <a:r>
              <a:rPr lang="en-US" sz="1500" dirty="0"/>
              <a:t> += "&amp;field3=";</a:t>
            </a:r>
          </a:p>
          <a:p>
            <a:pPr marL="0" indent="0" algn="just">
              <a:buNone/>
            </a:pPr>
            <a:r>
              <a:rPr lang="en-US" sz="1500" dirty="0"/>
              <a:t>  </a:t>
            </a:r>
            <a:r>
              <a:rPr lang="en-US" sz="1500" dirty="0" err="1"/>
              <a:t>veri</a:t>
            </a:r>
            <a:r>
              <a:rPr lang="en-US" sz="1500" dirty="0"/>
              <a:t> += String(</a:t>
            </a:r>
            <a:r>
              <a:rPr lang="en-US" sz="1500" dirty="0" err="1"/>
              <a:t>dist</a:t>
            </a:r>
            <a:r>
              <a:rPr lang="en-US" sz="1500" dirty="0"/>
              <a:t>);// The moisture variable we will send</a:t>
            </a:r>
          </a:p>
          <a:p>
            <a:pPr marL="0" indent="0" algn="just">
              <a:buNone/>
            </a:pPr>
            <a:r>
              <a:rPr lang="en-US" sz="1500" dirty="0"/>
              <a:t> </a:t>
            </a:r>
            <a:r>
              <a:rPr lang="en-US" sz="1500" dirty="0" err="1"/>
              <a:t>veri</a:t>
            </a:r>
            <a:r>
              <a:rPr lang="en-US" sz="1500" dirty="0"/>
              <a:t> += "&amp;field4=";</a:t>
            </a:r>
          </a:p>
          <a:p>
            <a:pPr marL="0" indent="0" algn="just">
              <a:buNone/>
            </a:pPr>
            <a:r>
              <a:rPr lang="en-US" sz="1500" dirty="0"/>
              <a:t>  </a:t>
            </a:r>
            <a:r>
              <a:rPr lang="en-US" sz="1500" dirty="0" err="1"/>
              <a:t>veri</a:t>
            </a:r>
            <a:r>
              <a:rPr lang="en-US" sz="1500" dirty="0"/>
              <a:t> += String(mv);// The moisture variable we will send</a:t>
            </a:r>
          </a:p>
          <a:p>
            <a:pPr marL="0" indent="0" algn="just">
              <a:buNone/>
            </a:pPr>
            <a:r>
              <a:rPr lang="en-US" sz="1500" dirty="0"/>
              <a:t>  </a:t>
            </a:r>
            <a:r>
              <a:rPr lang="en-US" sz="1500" dirty="0" err="1"/>
              <a:t>veri</a:t>
            </a:r>
            <a:r>
              <a:rPr lang="en-US" sz="1500" dirty="0"/>
              <a:t> += "\r\n\r\n"; </a:t>
            </a:r>
          </a:p>
          <a:p>
            <a:pPr marL="0" indent="0" algn="just">
              <a:buNone/>
            </a:pPr>
            <a:r>
              <a:rPr lang="en-US" sz="1500" dirty="0"/>
              <a:t>  </a:t>
            </a:r>
            <a:r>
              <a:rPr lang="en-US" sz="1500" dirty="0" err="1"/>
              <a:t>esp.print</a:t>
            </a:r>
            <a:r>
              <a:rPr lang="en-US" sz="1500" dirty="0"/>
              <a:t>("AT+CIPSEND=");                                   // We give the length of data that we will send to ESP.</a:t>
            </a:r>
          </a:p>
          <a:p>
            <a:pPr marL="0" indent="0" algn="just">
              <a:buNone/>
            </a:pPr>
            <a:r>
              <a:rPr lang="en-US" sz="1500" dirty="0"/>
              <a:t>  </a:t>
            </a:r>
            <a:r>
              <a:rPr lang="en-US" sz="1500" dirty="0" err="1"/>
              <a:t>esp.println</a:t>
            </a:r>
            <a:r>
              <a:rPr lang="en-US" sz="1500" dirty="0"/>
              <a:t>(</a:t>
            </a:r>
            <a:r>
              <a:rPr lang="en-US" sz="1500" dirty="0" err="1"/>
              <a:t>veri.length</a:t>
            </a:r>
            <a:r>
              <a:rPr lang="en-US" sz="1500" dirty="0"/>
              <a:t>()+2);</a:t>
            </a:r>
          </a:p>
          <a:p>
            <a:pPr marL="0" indent="0" algn="just">
              <a:buNone/>
            </a:pPr>
            <a:r>
              <a:rPr lang="en-US" sz="1500" dirty="0"/>
              <a:t>  delay(2000);</a:t>
            </a:r>
          </a:p>
          <a:p>
            <a:pPr marL="0" indent="0" algn="just">
              <a:buNone/>
            </a:pPr>
            <a:r>
              <a:rPr lang="en-US" sz="1500" dirty="0"/>
              <a:t>                                        // The commands in it are running when ESP8266 is ready..</a:t>
            </a:r>
          </a:p>
          <a:p>
            <a:pPr marL="0" indent="0" algn="just">
              <a:buNone/>
            </a:pPr>
            <a:r>
              <a:rPr lang="en-US" sz="1500" dirty="0"/>
              <a:t>    </a:t>
            </a:r>
            <a:r>
              <a:rPr lang="en-US" sz="1500" dirty="0" err="1"/>
              <a:t>esp.print</a:t>
            </a:r>
            <a:r>
              <a:rPr lang="en-US" sz="1500" dirty="0"/>
              <a:t>(</a:t>
            </a:r>
            <a:r>
              <a:rPr lang="en-US" sz="1500" dirty="0" err="1"/>
              <a:t>veri</a:t>
            </a:r>
            <a:r>
              <a:rPr lang="en-US" sz="1500" dirty="0"/>
              <a:t>);                                          // We send the data.</a:t>
            </a:r>
          </a:p>
          <a:p>
            <a:pPr marL="0" indent="0" algn="just">
              <a:buNone/>
            </a:pPr>
            <a:r>
              <a:rPr lang="en-US" sz="1500" dirty="0"/>
              <a:t>    </a:t>
            </a:r>
            <a:r>
              <a:rPr lang="en-US" sz="1500" dirty="0" err="1"/>
              <a:t>Serial.println</a:t>
            </a:r>
            <a:r>
              <a:rPr lang="en-US" sz="1500" dirty="0"/>
              <a:t>(</a:t>
            </a:r>
            <a:r>
              <a:rPr lang="en-US" sz="1500" dirty="0" err="1"/>
              <a:t>veri</a:t>
            </a:r>
            <a:r>
              <a:rPr lang="en-US" sz="1500" dirty="0"/>
              <a:t>);</a:t>
            </a:r>
          </a:p>
          <a:p>
            <a:pPr marL="0" indent="0" algn="just">
              <a:buNone/>
            </a:pPr>
            <a:r>
              <a:rPr lang="en-US" sz="1500" dirty="0"/>
              <a:t>    </a:t>
            </a:r>
            <a:r>
              <a:rPr lang="en-US" sz="1500" dirty="0" err="1"/>
              <a:t>Serial.println</a:t>
            </a:r>
            <a:r>
              <a:rPr lang="en-US" sz="1500" dirty="0"/>
              <a:t>("Data sent.");</a:t>
            </a:r>
          </a:p>
          <a:p>
            <a:pPr marL="0" indent="0" algn="just">
              <a:buNone/>
            </a:pPr>
            <a:r>
              <a:rPr lang="en-US" sz="1500" dirty="0"/>
              <a:t>    delay(1000);</a:t>
            </a:r>
          </a:p>
          <a:p>
            <a:pPr marL="0" indent="0" algn="just">
              <a:buNone/>
            </a:pPr>
            <a:r>
              <a:rPr lang="en-US" sz="1500" dirty="0"/>
              <a:t>  </a:t>
            </a:r>
          </a:p>
          <a:p>
            <a:pPr marL="0" indent="0" algn="just">
              <a:buNone/>
            </a:pPr>
            <a:r>
              <a:rPr lang="en-US" sz="1500" dirty="0"/>
              <a:t>  </a:t>
            </a:r>
            <a:r>
              <a:rPr lang="en-US" sz="1500" dirty="0" err="1"/>
              <a:t>Serial.println</a:t>
            </a:r>
            <a:r>
              <a:rPr lang="en-US" sz="1500" dirty="0"/>
              <a:t>("Connection Closed.");</a:t>
            </a:r>
          </a:p>
          <a:p>
            <a:pPr marL="0" indent="0" algn="just">
              <a:buNone/>
            </a:pPr>
            <a:r>
              <a:rPr lang="en-US" sz="1500" dirty="0"/>
              <a:t>  </a:t>
            </a:r>
            <a:r>
              <a:rPr lang="en-US" sz="1500" dirty="0" err="1"/>
              <a:t>esp.println</a:t>
            </a:r>
            <a:r>
              <a:rPr lang="en-US" sz="1500" dirty="0"/>
              <a:t>("AT+CIPCLOSE");                                // we close the link</a:t>
            </a:r>
          </a:p>
          <a:p>
            <a:pPr marL="0" indent="0" algn="just">
              <a:buNone/>
            </a:pPr>
            <a:r>
              <a:rPr lang="en-US" sz="1500" dirty="0"/>
              <a:t>  delay(1000);       </a:t>
            </a:r>
          </a:p>
          <a:p>
            <a:pPr marL="0" indent="0" algn="just">
              <a:buNone/>
            </a:pPr>
            <a:endParaRPr lang="en-US" sz="1500" dirty="0"/>
          </a:p>
          <a:p>
            <a:pPr marL="0" indent="0" algn="just">
              <a:buNone/>
            </a:pPr>
            <a:r>
              <a:rPr lang="en-US" sz="1500" dirty="0"/>
              <a:t>   }</a:t>
            </a:r>
          </a:p>
          <a:p>
            <a:pPr marL="0" indent="0" algn="just">
              <a:buNone/>
            </a:pPr>
            <a:r>
              <a:rPr lang="en-US" sz="1500" dirty="0"/>
              <a:t>}</a:t>
            </a:r>
          </a:p>
        </p:txBody>
      </p:sp>
    </p:spTree>
    <p:extLst>
      <p:ext uri="{BB962C8B-B14F-4D97-AF65-F5344CB8AC3E}">
        <p14:creationId xmlns:p14="http://schemas.microsoft.com/office/powerpoint/2010/main" val="2541092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4E2B28B-8CB8-3389-3A99-C73B7D7217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2308225" y="846666"/>
            <a:ext cx="4525963" cy="6034617"/>
          </a:xfrm>
        </p:spPr>
      </p:pic>
      <p:sp>
        <p:nvSpPr>
          <p:cNvPr id="13" name="Title 12">
            <a:extLst>
              <a:ext uri="{FF2B5EF4-FFF2-40B4-BE49-F238E27FC236}">
                <a16:creationId xmlns:a16="http://schemas.microsoft.com/office/drawing/2014/main" id="{8BD50056-839E-80B2-ED40-237C521889E2}"/>
              </a:ext>
            </a:extLst>
          </p:cNvPr>
          <p:cNvSpPr>
            <a:spLocks noGrp="1"/>
          </p:cNvSpPr>
          <p:nvPr>
            <p:ph type="title"/>
          </p:nvPr>
        </p:nvSpPr>
        <p:spPr/>
        <p:txBody>
          <a:bodyPr/>
          <a:lstStyle/>
          <a:p>
            <a:pPr algn="l"/>
            <a:r>
              <a:rPr lang="en-US" dirty="0"/>
              <a:t>Finally…..🌿🌿🌿</a:t>
            </a:r>
          </a:p>
        </p:txBody>
      </p:sp>
    </p:spTree>
    <p:extLst>
      <p:ext uri="{BB962C8B-B14F-4D97-AF65-F5344CB8AC3E}">
        <p14:creationId xmlns:p14="http://schemas.microsoft.com/office/powerpoint/2010/main" val="3406777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DE04C-0462-44E5-177B-77DBBEC136FE}"/>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3217953D-9016-E4BF-3DDE-EB31F84C1A64}"/>
              </a:ext>
            </a:extLst>
          </p:cNvPr>
          <p:cNvSpPr>
            <a:spLocks noGrp="1"/>
          </p:cNvSpPr>
          <p:nvPr>
            <p:ph idx="1"/>
          </p:nvPr>
        </p:nvSpPr>
        <p:spPr/>
        <p:txBody>
          <a:bodyPr>
            <a:normAutofit fontScale="70000" lnSpcReduction="20000"/>
          </a:bodyPr>
          <a:lstStyle/>
          <a:p>
            <a:pPr marL="0" indent="0">
              <a:buNone/>
            </a:pPr>
            <a:r>
              <a:rPr lang="en-US" b="0" i="0" dirty="0">
                <a:solidFill>
                  <a:srgbClr val="000000"/>
                </a:solidFill>
                <a:effectLst/>
                <a:latin typeface="Roboto" panose="02000000000000000000" pitchFamily="2" charset="0"/>
              </a:rPr>
              <a:t>There has been proposed a new automatic monitoring of plants by creating algorithm for farms at indoor scenarios that is based for restricted crops. </a:t>
            </a:r>
          </a:p>
          <a:p>
            <a:pPr marL="0" indent="0">
              <a:buNone/>
            </a:pPr>
            <a:r>
              <a:rPr lang="en-US" b="0" i="0" dirty="0">
                <a:solidFill>
                  <a:srgbClr val="000000"/>
                </a:solidFill>
                <a:effectLst/>
                <a:latin typeface="Roboto" panose="02000000000000000000" pitchFamily="2" charset="0"/>
              </a:rPr>
              <a:t>It can effectively used for a particular area and controlled by electronic gadgets. The approach achieving  by Soil Moisture sensor which similar to above will operate like above sensor apart from that shows the temperature and Humidity will be going to work.</a:t>
            </a:r>
          </a:p>
          <a:p>
            <a:pPr marL="0" indent="0">
              <a:buNone/>
            </a:pPr>
            <a:r>
              <a:rPr lang="en-US" b="0" i="0" dirty="0">
                <a:solidFill>
                  <a:srgbClr val="000000"/>
                </a:solidFill>
                <a:effectLst/>
                <a:latin typeface="Roboto" panose="02000000000000000000" pitchFamily="2" charset="0"/>
              </a:rPr>
              <a:t>In future we can add a camera at the field which helps in capturing image and the image can be transmitted to the farmer by connecting the entire system to IOT the image can be observed from anywhere by connecting to the internet. </a:t>
            </a:r>
          </a:p>
          <a:p>
            <a:pPr marL="0" indent="0">
              <a:buNone/>
            </a:pPr>
            <a:r>
              <a:rPr lang="en-US" b="0" i="0" dirty="0">
                <a:solidFill>
                  <a:srgbClr val="000000"/>
                </a:solidFill>
                <a:effectLst/>
                <a:latin typeface="Roboto" panose="02000000000000000000" pitchFamily="2" charset="0"/>
              </a:rPr>
              <a:t>The farmer can control the operation of motors and heater by considering the soil moisture sensor output. </a:t>
            </a:r>
            <a:br>
              <a:rPr lang="en-US" dirty="0"/>
            </a:br>
            <a:endParaRPr lang="en-US" dirty="0"/>
          </a:p>
        </p:txBody>
      </p:sp>
    </p:spTree>
    <p:extLst>
      <p:ext uri="{BB962C8B-B14F-4D97-AF65-F5344CB8AC3E}">
        <p14:creationId xmlns:p14="http://schemas.microsoft.com/office/powerpoint/2010/main" val="1665836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6D64-5459-4AE9-0ABA-48BF363CC1A3}"/>
              </a:ext>
            </a:extLst>
          </p:cNvPr>
          <p:cNvSpPr>
            <a:spLocks noGrp="1"/>
          </p:cNvSpPr>
          <p:nvPr>
            <p:ph type="title"/>
          </p:nvPr>
        </p:nvSpPr>
        <p:spPr>
          <a:xfrm>
            <a:off x="457200" y="274638"/>
            <a:ext cx="8305800" cy="2163762"/>
          </a:xfrm>
        </p:spPr>
        <p:txBody>
          <a:bodyPr>
            <a:normAutofit/>
          </a:bodyPr>
          <a:lstStyle/>
          <a:p>
            <a:r>
              <a:rPr lang="en-US" sz="8000" dirty="0">
                <a:latin typeface="Brush Script MT" panose="03060802040406070304" pitchFamily="66" charset="0"/>
              </a:rPr>
              <a:t>THANK YOU 💐</a:t>
            </a:r>
          </a:p>
        </p:txBody>
      </p:sp>
      <p:sp>
        <p:nvSpPr>
          <p:cNvPr id="3" name="Content Placeholder 2">
            <a:extLst>
              <a:ext uri="{FF2B5EF4-FFF2-40B4-BE49-F238E27FC236}">
                <a16:creationId xmlns:a16="http://schemas.microsoft.com/office/drawing/2014/main" id="{59C9FFE8-3AB8-4617-2601-66D0DEBB3576}"/>
              </a:ext>
            </a:extLst>
          </p:cNvPr>
          <p:cNvSpPr>
            <a:spLocks noGrp="1"/>
          </p:cNvSpPr>
          <p:nvPr>
            <p:ph idx="1"/>
          </p:nvPr>
        </p:nvSpPr>
        <p:spPr>
          <a:xfrm>
            <a:off x="4213412" y="2956719"/>
            <a:ext cx="4473388" cy="2529681"/>
          </a:xfrm>
        </p:spPr>
        <p:txBody>
          <a:bodyPr>
            <a:normAutofit/>
          </a:bodyPr>
          <a:lstStyle/>
          <a:p>
            <a:pPr marL="0" indent="0">
              <a:buNone/>
            </a:pPr>
            <a:r>
              <a:rPr lang="en-US" sz="2000" u="sng" dirty="0">
                <a:latin typeface="Berlin Sans FB" panose="020E0602020502020306" pitchFamily="34" charset="0"/>
              </a:rPr>
              <a:t>Department Of AI &amp; DS (BATCH-8)</a:t>
            </a:r>
          </a:p>
          <a:p>
            <a:pPr marL="0" indent="0">
              <a:buNone/>
            </a:pPr>
            <a:endParaRPr lang="en-US" sz="2000" dirty="0"/>
          </a:p>
          <a:p>
            <a:pPr marL="0" indent="0">
              <a:buNone/>
            </a:pPr>
            <a:r>
              <a:rPr lang="en-US" sz="1600" dirty="0">
                <a:latin typeface="Bell MT" panose="02020503060305020303" pitchFamily="18" charset="0"/>
              </a:rPr>
              <a:t>ADITYA PINNIKA</a:t>
            </a:r>
          </a:p>
          <a:p>
            <a:pPr marL="0" indent="0">
              <a:buNone/>
            </a:pPr>
            <a:r>
              <a:rPr lang="en-US" sz="1600" dirty="0">
                <a:latin typeface="Bell MT" panose="02020503060305020303" pitchFamily="18" charset="0"/>
              </a:rPr>
              <a:t>NITHIN REDDY CHEERAPUREDDY</a:t>
            </a:r>
          </a:p>
          <a:p>
            <a:pPr marL="0" indent="0">
              <a:buNone/>
            </a:pPr>
            <a:r>
              <a:rPr lang="en-US" sz="1600" dirty="0">
                <a:latin typeface="Bell MT" panose="02020503060305020303" pitchFamily="18" charset="0"/>
              </a:rPr>
              <a:t>BRAHMANANDHA REDDY UPPARAPALLI</a:t>
            </a:r>
          </a:p>
          <a:p>
            <a:pPr marL="0" indent="0">
              <a:buNone/>
            </a:pPr>
            <a:r>
              <a:rPr lang="en-US" sz="1600" dirty="0">
                <a:latin typeface="Bell MT" panose="02020503060305020303" pitchFamily="18" charset="0"/>
              </a:rPr>
              <a:t>SURENDRA KUMAR CHALLA</a:t>
            </a:r>
          </a:p>
          <a:p>
            <a:pPr marL="0" indent="0">
              <a:buNone/>
            </a:pPr>
            <a:r>
              <a:rPr lang="en-US" sz="1600" dirty="0">
                <a:latin typeface="Bell MT" panose="02020503060305020303" pitchFamily="18" charset="0"/>
              </a:rPr>
              <a:t>VILSON BABU PODHILA </a:t>
            </a:r>
          </a:p>
          <a:p>
            <a:pPr marL="0" indent="0">
              <a:buNone/>
            </a:pPr>
            <a:endParaRPr lang="en-US" sz="2000" dirty="0"/>
          </a:p>
        </p:txBody>
      </p:sp>
    </p:spTree>
    <p:extLst>
      <p:ext uri="{BB962C8B-B14F-4D97-AF65-F5344CB8AC3E}">
        <p14:creationId xmlns:p14="http://schemas.microsoft.com/office/powerpoint/2010/main" val="515637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B337-44B9-1287-E235-26B6C5DAA155}"/>
              </a:ext>
            </a:extLst>
          </p:cNvPr>
          <p:cNvSpPr>
            <a:spLocks noGrp="1"/>
          </p:cNvSpPr>
          <p:nvPr>
            <p:ph type="title"/>
          </p:nvPr>
        </p:nvSpPr>
        <p:spPr/>
        <p:txBody>
          <a:bodyPr>
            <a:normAutofit/>
          </a:bodyPr>
          <a:lstStyle/>
          <a:p>
            <a:r>
              <a:rPr lang="en-US" dirty="0"/>
              <a:t>INTRODUCTION</a:t>
            </a:r>
          </a:p>
        </p:txBody>
      </p:sp>
      <p:sp>
        <p:nvSpPr>
          <p:cNvPr id="5" name="TextBox 4">
            <a:extLst>
              <a:ext uri="{FF2B5EF4-FFF2-40B4-BE49-F238E27FC236}">
                <a16:creationId xmlns:a16="http://schemas.microsoft.com/office/drawing/2014/main" id="{9278B08F-4636-5BFA-8E55-3DD1825ABDE2}"/>
              </a:ext>
            </a:extLst>
          </p:cNvPr>
          <p:cNvSpPr txBox="1"/>
          <p:nvPr/>
        </p:nvSpPr>
        <p:spPr>
          <a:xfrm>
            <a:off x="609600" y="1417638"/>
            <a:ext cx="7924800" cy="3970318"/>
          </a:xfrm>
          <a:prstGeom prst="rect">
            <a:avLst/>
          </a:prstGeom>
          <a:noFill/>
        </p:spPr>
        <p:txBody>
          <a:bodyPr wrap="square">
            <a:spAutoFit/>
          </a:bodyPr>
          <a:lstStyle/>
          <a:p>
            <a:pPr marL="285750" indent="-285750">
              <a:buFont typeface="Arial" panose="020B0604020202020204" pitchFamily="34" charset="0"/>
              <a:buChar char="•"/>
            </a:pPr>
            <a:r>
              <a:rPr lang="en-US" sz="2800" dirty="0"/>
              <a:t>This project deals about the plant monitoring mechanism which gives information about the Temperature, Humidity , Moisture and Water Level of the tank using Arduino UNO.</a:t>
            </a:r>
          </a:p>
          <a:p>
            <a:pPr marL="285750" indent="-285750">
              <a:buFont typeface="Arial" panose="020B0604020202020204" pitchFamily="34" charset="0"/>
              <a:buChar char="•"/>
            </a:pPr>
            <a:r>
              <a:rPr lang="en-US" sz="2800" dirty="0"/>
              <a:t>This can be done by using various sensors like :</a:t>
            </a:r>
          </a:p>
          <a:p>
            <a:pPr marL="342900" indent="-342900">
              <a:buFont typeface="+mj-lt"/>
              <a:buAutoNum type="alphaLcParenR"/>
            </a:pPr>
            <a:r>
              <a:rPr lang="en-US" sz="2800" dirty="0"/>
              <a:t>DHT11  </a:t>
            </a:r>
            <a:r>
              <a:rPr lang="en-US" sz="2800"/>
              <a:t>:  Temperature </a:t>
            </a:r>
            <a:r>
              <a:rPr lang="en-US" sz="2800" dirty="0"/>
              <a:t>and Humidity Sensor</a:t>
            </a:r>
          </a:p>
          <a:p>
            <a:pPr marL="342900" indent="-342900">
              <a:buFont typeface="+mj-lt"/>
              <a:buAutoNum type="alphaLcParenR"/>
            </a:pPr>
            <a:r>
              <a:rPr lang="en-US" sz="2800" dirty="0"/>
              <a:t>Moisture Sensor</a:t>
            </a:r>
          </a:p>
          <a:p>
            <a:pPr marL="342900" indent="-342900">
              <a:buFont typeface="+mj-lt"/>
              <a:buAutoNum type="alphaLcParenR"/>
            </a:pPr>
            <a:r>
              <a:rPr lang="en-US" sz="2800" dirty="0"/>
              <a:t>Ultra Sonic Sensor: Water level Sensor      </a:t>
            </a:r>
          </a:p>
          <a:p>
            <a:pPr marL="285750" indent="-285750">
              <a:buFont typeface="Arial" panose="020B0604020202020204" pitchFamily="34" charset="0"/>
              <a:buChar char="•"/>
            </a:pPr>
            <a:r>
              <a:rPr lang="en-US" sz="2800" dirty="0"/>
              <a:t>This will be enhancing the growth of the Plant</a:t>
            </a:r>
          </a:p>
        </p:txBody>
      </p:sp>
    </p:spTree>
    <p:extLst>
      <p:ext uri="{BB962C8B-B14F-4D97-AF65-F5344CB8AC3E}">
        <p14:creationId xmlns:p14="http://schemas.microsoft.com/office/powerpoint/2010/main" val="2802163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B919AA-71B0-F0C9-1D33-663C659261DF}"/>
              </a:ext>
            </a:extLst>
          </p:cNvPr>
          <p:cNvSpPr>
            <a:spLocks noGrp="1"/>
          </p:cNvSpPr>
          <p:nvPr>
            <p:ph type="title"/>
          </p:nvPr>
        </p:nvSpPr>
        <p:spPr/>
        <p:txBody>
          <a:bodyPr/>
          <a:lstStyle/>
          <a:p>
            <a:r>
              <a:rPr lang="en-US" dirty="0"/>
              <a:t>COMPONENTS USED</a:t>
            </a:r>
          </a:p>
        </p:txBody>
      </p:sp>
      <p:sp>
        <p:nvSpPr>
          <p:cNvPr id="4" name="Content Placeholder 3">
            <a:extLst>
              <a:ext uri="{FF2B5EF4-FFF2-40B4-BE49-F238E27FC236}">
                <a16:creationId xmlns:a16="http://schemas.microsoft.com/office/drawing/2014/main" id="{DF700C00-D9ED-DE0B-7B93-DA71D892FF00}"/>
              </a:ext>
            </a:extLst>
          </p:cNvPr>
          <p:cNvSpPr>
            <a:spLocks noGrp="1"/>
          </p:cNvSpPr>
          <p:nvPr>
            <p:ph idx="1"/>
          </p:nvPr>
        </p:nvSpPr>
        <p:spPr/>
        <p:txBody>
          <a:bodyPr>
            <a:normAutofit/>
          </a:bodyPr>
          <a:lstStyle/>
          <a:p>
            <a:r>
              <a:rPr lang="en-US" sz="2400" dirty="0"/>
              <a:t>Arduino Uno</a:t>
            </a:r>
          </a:p>
          <a:p>
            <a:r>
              <a:rPr lang="en-US" sz="2400" dirty="0"/>
              <a:t>DHT11</a:t>
            </a:r>
          </a:p>
          <a:p>
            <a:r>
              <a:rPr lang="en-US" sz="2400" dirty="0"/>
              <a:t>Ultrasonic Sonic Sensor</a:t>
            </a:r>
          </a:p>
          <a:p>
            <a:r>
              <a:rPr lang="en-US" sz="2400" dirty="0"/>
              <a:t>Soil Moisture Sensor</a:t>
            </a:r>
          </a:p>
          <a:p>
            <a:r>
              <a:rPr lang="en-US" sz="2400" dirty="0"/>
              <a:t>Motor</a:t>
            </a:r>
          </a:p>
          <a:p>
            <a:r>
              <a:rPr lang="en-US" sz="2400" dirty="0"/>
              <a:t>LCD Display</a:t>
            </a:r>
          </a:p>
          <a:p>
            <a:r>
              <a:rPr lang="en-US" sz="2400" dirty="0"/>
              <a:t>Motor</a:t>
            </a:r>
          </a:p>
          <a:p>
            <a:r>
              <a:rPr lang="en-US" sz="2400" dirty="0"/>
              <a:t>Arduino IDE Software</a:t>
            </a:r>
          </a:p>
          <a:p>
            <a:r>
              <a:rPr lang="en-US" sz="2400" dirty="0" err="1"/>
              <a:t>Wifi</a:t>
            </a:r>
            <a:r>
              <a:rPr lang="en-US" sz="2400" dirty="0"/>
              <a:t>- Module</a:t>
            </a:r>
          </a:p>
        </p:txBody>
      </p:sp>
    </p:spTree>
    <p:extLst>
      <p:ext uri="{BB962C8B-B14F-4D97-AF65-F5344CB8AC3E}">
        <p14:creationId xmlns:p14="http://schemas.microsoft.com/office/powerpoint/2010/main" val="111753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9AD3-0325-4BF1-2792-AFB3E481E413}"/>
              </a:ext>
            </a:extLst>
          </p:cNvPr>
          <p:cNvSpPr>
            <a:spLocks noGrp="1"/>
          </p:cNvSpPr>
          <p:nvPr>
            <p:ph type="title"/>
          </p:nvPr>
        </p:nvSpPr>
        <p:spPr/>
        <p:txBody>
          <a:bodyPr/>
          <a:lstStyle/>
          <a:p>
            <a:r>
              <a:rPr lang="en-US" dirty="0"/>
              <a:t>ARDUINO UNO</a:t>
            </a:r>
          </a:p>
        </p:txBody>
      </p:sp>
      <p:pic>
        <p:nvPicPr>
          <p:cNvPr id="3074" name="Picture 2">
            <a:extLst>
              <a:ext uri="{FF2B5EF4-FFF2-40B4-BE49-F238E27FC236}">
                <a16:creationId xmlns:a16="http://schemas.microsoft.com/office/drawing/2014/main" id="{603A079A-E6C4-3A7F-870F-06DE61743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757363"/>
            <a:ext cx="4514850"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26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560A-7EAD-7A27-ED62-93E4706086DE}"/>
              </a:ext>
            </a:extLst>
          </p:cNvPr>
          <p:cNvSpPr>
            <a:spLocks noGrp="1"/>
          </p:cNvSpPr>
          <p:nvPr>
            <p:ph type="title"/>
          </p:nvPr>
        </p:nvSpPr>
        <p:spPr/>
        <p:txBody>
          <a:bodyPr/>
          <a:lstStyle/>
          <a:p>
            <a:r>
              <a:rPr lang="en-US" dirty="0"/>
              <a:t>DHT11</a:t>
            </a:r>
          </a:p>
        </p:txBody>
      </p:sp>
      <p:pic>
        <p:nvPicPr>
          <p:cNvPr id="4098" name="Picture 2">
            <a:extLst>
              <a:ext uri="{FF2B5EF4-FFF2-40B4-BE49-F238E27FC236}">
                <a16:creationId xmlns:a16="http://schemas.microsoft.com/office/drawing/2014/main" id="{97CDF12B-E09D-2F27-5AC6-884647D41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624013"/>
            <a:ext cx="451485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58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B402-1C01-5534-4145-D16224C97EF0}"/>
              </a:ext>
            </a:extLst>
          </p:cNvPr>
          <p:cNvSpPr>
            <a:spLocks noGrp="1"/>
          </p:cNvSpPr>
          <p:nvPr>
            <p:ph type="title"/>
          </p:nvPr>
        </p:nvSpPr>
        <p:spPr/>
        <p:txBody>
          <a:bodyPr/>
          <a:lstStyle/>
          <a:p>
            <a:r>
              <a:rPr lang="en-US" dirty="0"/>
              <a:t>Ultra Sonic Sensor</a:t>
            </a:r>
          </a:p>
        </p:txBody>
      </p:sp>
      <p:pic>
        <p:nvPicPr>
          <p:cNvPr id="5122" name="Picture 2">
            <a:extLst>
              <a:ext uri="{FF2B5EF4-FFF2-40B4-BE49-F238E27FC236}">
                <a16:creationId xmlns:a16="http://schemas.microsoft.com/office/drawing/2014/main" id="{41AA3736-7908-513C-1D82-886E539D0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362075"/>
            <a:ext cx="451485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6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805CA-B0B4-7DE0-65AD-9EE07B20EC39}"/>
              </a:ext>
            </a:extLst>
          </p:cNvPr>
          <p:cNvSpPr>
            <a:spLocks noGrp="1"/>
          </p:cNvSpPr>
          <p:nvPr>
            <p:ph type="title"/>
          </p:nvPr>
        </p:nvSpPr>
        <p:spPr/>
        <p:txBody>
          <a:bodyPr/>
          <a:lstStyle/>
          <a:p>
            <a:r>
              <a:rPr lang="en-US" dirty="0"/>
              <a:t>Soil Moisture Sensor</a:t>
            </a:r>
          </a:p>
        </p:txBody>
      </p:sp>
      <p:pic>
        <p:nvPicPr>
          <p:cNvPr id="6146" name="Picture 2">
            <a:extLst>
              <a:ext uri="{FF2B5EF4-FFF2-40B4-BE49-F238E27FC236}">
                <a16:creationId xmlns:a16="http://schemas.microsoft.com/office/drawing/2014/main" id="{E3739B9C-FCB7-71F0-8F92-18FA6B80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171575"/>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57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A117-AC42-1BC3-0F61-4CBD374A4EF8}"/>
              </a:ext>
            </a:extLst>
          </p:cNvPr>
          <p:cNvSpPr>
            <a:spLocks noGrp="1"/>
          </p:cNvSpPr>
          <p:nvPr>
            <p:ph type="title"/>
          </p:nvPr>
        </p:nvSpPr>
        <p:spPr/>
        <p:txBody>
          <a:bodyPr/>
          <a:lstStyle/>
          <a:p>
            <a:r>
              <a:rPr lang="en-US" dirty="0"/>
              <a:t>DC Motor</a:t>
            </a:r>
          </a:p>
        </p:txBody>
      </p:sp>
      <p:pic>
        <p:nvPicPr>
          <p:cNvPr id="7170" name="Picture 2">
            <a:extLst>
              <a:ext uri="{FF2B5EF4-FFF2-40B4-BE49-F238E27FC236}">
                <a16:creationId xmlns:a16="http://schemas.microsoft.com/office/drawing/2014/main" id="{46063F66-E2D1-A08F-F354-F4D85F6F0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171575"/>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90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5517-E61E-1FAD-21BA-382F6297D2F7}"/>
              </a:ext>
            </a:extLst>
          </p:cNvPr>
          <p:cNvSpPr>
            <a:spLocks noGrp="1"/>
          </p:cNvSpPr>
          <p:nvPr>
            <p:ph type="title"/>
          </p:nvPr>
        </p:nvSpPr>
        <p:spPr/>
        <p:txBody>
          <a:bodyPr/>
          <a:lstStyle/>
          <a:p>
            <a:r>
              <a:rPr lang="en-US" dirty="0"/>
              <a:t>LCD Display</a:t>
            </a:r>
          </a:p>
        </p:txBody>
      </p:sp>
      <p:pic>
        <p:nvPicPr>
          <p:cNvPr id="8194" name="Picture 2">
            <a:extLst>
              <a:ext uri="{FF2B5EF4-FFF2-40B4-BE49-F238E27FC236}">
                <a16:creationId xmlns:a16="http://schemas.microsoft.com/office/drawing/2014/main" id="{CA16EDC1-4D07-5B95-D7A6-61A1F789C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733550"/>
            <a:ext cx="451485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99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89005526_Plant growth graphic_RVA_v3" id="{6F452011-8F46-4B7D-85D4-7F16024E58FB}" vid="{80538E02-D2A7-4A72-8715-66F98E9EB6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7FF3AE-996E-4911-B711-22CB7019F5E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1C23080-0615-486F-91DA-DBDB186D2562}">
  <ds:schemaRefs>
    <ds:schemaRef ds:uri="http://schemas.microsoft.com/sharepoint/v3/contenttype/forms"/>
  </ds:schemaRefs>
</ds:datastoreItem>
</file>

<file path=customXml/itemProps3.xml><?xml version="1.0" encoding="utf-8"?>
<ds:datastoreItem xmlns:ds="http://schemas.openxmlformats.org/officeDocument/2006/customXml" ds:itemID="{7C41EB15-7577-4CDA-B364-BDB86E32BD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Plant growth graphic</Template>
  <TotalTime>85</TotalTime>
  <Words>1114</Words>
  <Application>Microsoft Office PowerPoint</Application>
  <PresentationFormat>On-screen Show (4:3)</PresentationFormat>
  <Paragraphs>156</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Bell MT</vt:lpstr>
      <vt:lpstr>Berlin Sans FB</vt:lpstr>
      <vt:lpstr>Brush Script MT</vt:lpstr>
      <vt:lpstr>Calibri</vt:lpstr>
      <vt:lpstr>Roboto</vt:lpstr>
      <vt:lpstr>Office Theme</vt:lpstr>
      <vt:lpstr>Slide 1</vt:lpstr>
      <vt:lpstr>INTRODUCTION</vt:lpstr>
      <vt:lpstr>COMPONENTS USED</vt:lpstr>
      <vt:lpstr>ARDUINO UNO</vt:lpstr>
      <vt:lpstr>DHT11</vt:lpstr>
      <vt:lpstr>Ultra Sonic Sensor</vt:lpstr>
      <vt:lpstr>Soil Moisture Sensor</vt:lpstr>
      <vt:lpstr>DC Motor</vt:lpstr>
      <vt:lpstr>LCD Display</vt:lpstr>
      <vt:lpstr>Wifi-Module</vt:lpstr>
      <vt:lpstr>PROGRAM</vt:lpstr>
      <vt:lpstr>Continue….</vt:lpstr>
      <vt:lpstr>Continue….</vt:lpstr>
      <vt:lpstr>Continue…</vt:lpstr>
      <vt:lpstr>Finally…..🌿🌿🌿</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Nithin Red'i</dc:creator>
  <cp:lastModifiedBy>Nithin Red'i</cp:lastModifiedBy>
  <cp:revision>5</cp:revision>
  <dcterms:created xsi:type="dcterms:W3CDTF">2022-09-13T05:43:53Z</dcterms:created>
  <dcterms:modified xsi:type="dcterms:W3CDTF">2022-09-13T09:30:27Z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