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92" r:id="rId5"/>
    <p:sldId id="275" r:id="rId6"/>
    <p:sldId id="276" r:id="rId7"/>
    <p:sldId id="298" r:id="rId8"/>
    <p:sldId id="293" r:id="rId9"/>
    <p:sldId id="294" r:id="rId10"/>
    <p:sldId id="295" r:id="rId11"/>
    <p:sldId id="296" r:id="rId12"/>
    <p:sldId id="299" r:id="rId13"/>
    <p:sldId id="305" r:id="rId14"/>
    <p:sldId id="306" r:id="rId15"/>
    <p:sldId id="307" r:id="rId16"/>
    <p:sldId id="308" r:id="rId17"/>
    <p:sldId id="304" r:id="rId18"/>
    <p:sldId id="309" r:id="rId19"/>
    <p:sldId id="310" r:id="rId20"/>
    <p:sldId id="311" r:id="rId21"/>
    <p:sldId id="312" r:id="rId22"/>
    <p:sldId id="313" r:id="rId23"/>
    <p:sldId id="314" r:id="rId24"/>
    <p:sldId id="315" r:id="rId25"/>
    <p:sldId id="316" r:id="rId26"/>
    <p:sldId id="317" r:id="rId27"/>
    <p:sldId id="297" r:id="rId28"/>
    <p:sldId id="28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2" d="100"/>
          <a:sy n="82" d="100"/>
        </p:scale>
        <p:origin x="72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5/13/2023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Uber Trip Analysis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774928" y="4138218"/>
            <a:ext cx="1565431" cy="984288"/>
          </a:xfrm>
        </p:spPr>
        <p:txBody>
          <a:bodyPr/>
          <a:lstStyle/>
          <a:p>
            <a:r>
              <a:rPr lang="en-US" sz="1500" dirty="0">
                <a:latin typeface="Times New Roman" panose="02020603050405020304" pitchFamily="18" charset="0"/>
                <a:cs typeface="Times New Roman" panose="02020603050405020304" pitchFamily="18" charset="0"/>
              </a:rPr>
              <a:t>A Rishi</a:t>
            </a:r>
          </a:p>
          <a:p>
            <a:r>
              <a:rPr lang="en-US" sz="1500" dirty="0">
                <a:latin typeface="Times New Roman" panose="02020603050405020304" pitchFamily="18" charset="0"/>
                <a:cs typeface="Times New Roman" panose="02020603050405020304" pitchFamily="18" charset="0"/>
              </a:rPr>
              <a:t>A Raghu</a:t>
            </a:r>
          </a:p>
          <a:p>
            <a:r>
              <a:rPr lang="en-US" sz="1500" dirty="0">
                <a:latin typeface="Times New Roman" panose="02020603050405020304" pitchFamily="18" charset="0"/>
                <a:cs typeface="Times New Roman" panose="02020603050405020304" pitchFamily="18" charset="0"/>
              </a:rPr>
              <a:t>Ch Nithin Reddy</a:t>
            </a:r>
          </a:p>
        </p:txBody>
      </p:sp>
      <p:pic>
        <p:nvPicPr>
          <p:cNvPr id="16" name="Picture Placeholder 15">
            <a:extLst>
              <a:ext uri="{FF2B5EF4-FFF2-40B4-BE49-F238E27FC236}">
                <a16:creationId xmlns:a16="http://schemas.microsoft.com/office/drawing/2014/main" id="{911943E2-2F4B-DE3C-649C-619158EC95D6}"/>
              </a:ext>
            </a:extLst>
          </p:cNvPr>
          <p:cNvPicPr>
            <a:picLocks noGrp="1" noChangeAspect="1"/>
          </p:cNvPicPr>
          <p:nvPr>
            <p:ph type="pic" sz="quarter" idx="47"/>
          </p:nvPr>
        </p:nvPicPr>
        <p:blipFill>
          <a:blip r:embed="rId2"/>
          <a:srcRect l="21365" r="21365"/>
          <a:stretch>
            <a:fillRect/>
          </a:stretch>
        </p:blipFill>
        <p:spPr/>
      </p:pic>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23578" y="3875541"/>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52BD-9EEC-16FD-A7C1-B21B8F611DD4}"/>
              </a:ext>
            </a:extLst>
          </p:cNvPr>
          <p:cNvSpPr>
            <a:spLocks noGrp="1"/>
          </p:cNvSpPr>
          <p:nvPr>
            <p:ph type="title"/>
          </p:nvPr>
        </p:nvSpPr>
        <p:spPr>
          <a:xfrm>
            <a:off x="597159" y="531844"/>
            <a:ext cx="10506270" cy="1090665"/>
          </a:xfrm>
        </p:spPr>
        <p:txBody>
          <a:bodyPr/>
          <a:lstStyle/>
          <a:p>
            <a:pPr algn="ctr"/>
            <a:r>
              <a:rPr lang="en-US" dirty="0">
                <a:latin typeface="Times New Roman" panose="02020603050405020304" pitchFamily="18" charset="0"/>
                <a:cs typeface="Times New Roman" panose="02020603050405020304" pitchFamily="18" charset="0"/>
              </a:rPr>
              <a:t>Architecture</a:t>
            </a:r>
          </a:p>
        </p:txBody>
      </p:sp>
      <p:sp>
        <p:nvSpPr>
          <p:cNvPr id="4" name="Footer Placeholder 3">
            <a:extLst>
              <a:ext uri="{FF2B5EF4-FFF2-40B4-BE49-F238E27FC236}">
                <a16:creationId xmlns:a16="http://schemas.microsoft.com/office/drawing/2014/main" id="{E84C8028-48E3-D425-2107-B66C471F7691}"/>
              </a:ext>
            </a:extLst>
          </p:cNvPr>
          <p:cNvSpPr>
            <a:spLocks noGrp="1"/>
          </p:cNvSpPr>
          <p:nvPr>
            <p:ph type="ftr" sz="quarter" idx="28"/>
          </p:nvPr>
        </p:nvSpPr>
        <p:spPr/>
        <p:txBody>
          <a:bodyPr/>
          <a:lstStyle/>
          <a:p>
            <a:r>
              <a:rPr lang="en-US" dirty="0">
                <a:latin typeface="Times New Roman" panose="02020603050405020304" pitchFamily="18" charset="0"/>
                <a:cs typeface="Times New Roman" panose="02020603050405020304" pitchFamily="18" charset="0"/>
              </a:rPr>
              <a:t>Uber Trip Analysis</a:t>
            </a:r>
          </a:p>
        </p:txBody>
      </p:sp>
      <p:sp>
        <p:nvSpPr>
          <p:cNvPr id="5" name="Slide Number Placeholder 4">
            <a:extLst>
              <a:ext uri="{FF2B5EF4-FFF2-40B4-BE49-F238E27FC236}">
                <a16:creationId xmlns:a16="http://schemas.microsoft.com/office/drawing/2014/main" id="{3431C4E0-11C6-4DF6-5661-C93341F5E0E5}"/>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pic>
        <p:nvPicPr>
          <p:cNvPr id="7" name="Picture 6">
            <a:extLst>
              <a:ext uri="{FF2B5EF4-FFF2-40B4-BE49-F238E27FC236}">
                <a16:creationId xmlns:a16="http://schemas.microsoft.com/office/drawing/2014/main" id="{D6810182-C3AF-E9A6-EB44-3F0F98E7BAA2}"/>
              </a:ext>
            </a:extLst>
          </p:cNvPr>
          <p:cNvPicPr>
            <a:picLocks noChangeAspect="1"/>
          </p:cNvPicPr>
          <p:nvPr/>
        </p:nvPicPr>
        <p:blipFill>
          <a:blip r:embed="rId2"/>
          <a:stretch>
            <a:fillRect/>
          </a:stretch>
        </p:blipFill>
        <p:spPr>
          <a:xfrm>
            <a:off x="692952" y="1622509"/>
            <a:ext cx="10806096" cy="2796782"/>
          </a:xfrm>
          <a:prstGeom prst="rect">
            <a:avLst/>
          </a:prstGeom>
        </p:spPr>
      </p:pic>
    </p:spTree>
    <p:extLst>
      <p:ext uri="{BB962C8B-B14F-4D97-AF65-F5344CB8AC3E}">
        <p14:creationId xmlns:p14="http://schemas.microsoft.com/office/powerpoint/2010/main" val="360711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35155DB-FA12-2E14-1529-6A2D5DB60B34}"/>
              </a:ext>
            </a:extLst>
          </p:cNvPr>
          <p:cNvSpPr>
            <a:spLocks noGrp="1"/>
          </p:cNvSpPr>
          <p:nvPr>
            <p:ph type="ftr" sz="quarter" idx="28"/>
          </p:nvPr>
        </p:nvSpPr>
        <p:spPr/>
        <p:txBody>
          <a:bodyPr/>
          <a:lstStyle/>
          <a:p>
            <a:r>
              <a:rPr lang="en-US" dirty="0">
                <a:latin typeface="Times New Roman" panose="02020603050405020304" pitchFamily="18" charset="0"/>
                <a:cs typeface="Times New Roman" panose="02020603050405020304" pitchFamily="18" charset="0"/>
              </a:rPr>
              <a:t>Uber Trip Analysis</a:t>
            </a:r>
          </a:p>
        </p:txBody>
      </p:sp>
      <p:sp>
        <p:nvSpPr>
          <p:cNvPr id="5" name="Slide Number Placeholder 4">
            <a:extLst>
              <a:ext uri="{FF2B5EF4-FFF2-40B4-BE49-F238E27FC236}">
                <a16:creationId xmlns:a16="http://schemas.microsoft.com/office/drawing/2014/main" id="{A89D65C2-142F-ADA4-509A-E3719EBBE5B8}"/>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pic>
        <p:nvPicPr>
          <p:cNvPr id="6" name="Picture 5">
            <a:extLst>
              <a:ext uri="{FF2B5EF4-FFF2-40B4-BE49-F238E27FC236}">
                <a16:creationId xmlns:a16="http://schemas.microsoft.com/office/drawing/2014/main" id="{BD0B0282-7C83-A395-1560-6022F13EE148}"/>
              </a:ext>
            </a:extLst>
          </p:cNvPr>
          <p:cNvPicPr>
            <a:picLocks noChangeAspect="1"/>
          </p:cNvPicPr>
          <p:nvPr/>
        </p:nvPicPr>
        <p:blipFill>
          <a:blip r:embed="rId2"/>
          <a:stretch>
            <a:fillRect/>
          </a:stretch>
        </p:blipFill>
        <p:spPr>
          <a:xfrm>
            <a:off x="1255973" y="580913"/>
            <a:ext cx="9938196" cy="5637007"/>
          </a:xfrm>
          <a:prstGeom prst="rect">
            <a:avLst/>
          </a:prstGeom>
        </p:spPr>
      </p:pic>
    </p:spTree>
    <p:extLst>
      <p:ext uri="{BB962C8B-B14F-4D97-AF65-F5344CB8AC3E}">
        <p14:creationId xmlns:p14="http://schemas.microsoft.com/office/powerpoint/2010/main" val="7638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74280FB-12DB-E1D6-E118-38379432FD3D}"/>
              </a:ext>
            </a:extLst>
          </p:cNvPr>
          <p:cNvSpPr>
            <a:spLocks noGrp="1"/>
          </p:cNvSpPr>
          <p:nvPr>
            <p:ph type="ftr" sz="quarter" idx="28"/>
          </p:nvPr>
        </p:nvSpPr>
        <p:spPr/>
        <p:txBody>
          <a:bodyPr/>
          <a:lstStyle/>
          <a:p>
            <a:r>
              <a:rPr lang="en-US" dirty="0">
                <a:latin typeface="Times New Roman" panose="02020603050405020304" pitchFamily="18" charset="0"/>
                <a:cs typeface="Times New Roman" panose="02020603050405020304" pitchFamily="18" charset="0"/>
              </a:rPr>
              <a:t>Uber Trip Analysis</a:t>
            </a:r>
          </a:p>
        </p:txBody>
      </p:sp>
      <p:sp>
        <p:nvSpPr>
          <p:cNvPr id="5" name="Slide Number Placeholder 4">
            <a:extLst>
              <a:ext uri="{FF2B5EF4-FFF2-40B4-BE49-F238E27FC236}">
                <a16:creationId xmlns:a16="http://schemas.microsoft.com/office/drawing/2014/main" id="{A1FAA94B-47CA-9B6C-A7BA-2C8C0E4933E9}"/>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pic>
        <p:nvPicPr>
          <p:cNvPr id="6" name="Picture 5">
            <a:extLst>
              <a:ext uri="{FF2B5EF4-FFF2-40B4-BE49-F238E27FC236}">
                <a16:creationId xmlns:a16="http://schemas.microsoft.com/office/drawing/2014/main" id="{B278C32C-1320-F3F9-442A-27798AE00124}"/>
              </a:ext>
            </a:extLst>
          </p:cNvPr>
          <p:cNvPicPr>
            <a:picLocks noChangeAspect="1"/>
          </p:cNvPicPr>
          <p:nvPr/>
        </p:nvPicPr>
        <p:blipFill>
          <a:blip r:embed="rId2"/>
          <a:stretch>
            <a:fillRect/>
          </a:stretch>
        </p:blipFill>
        <p:spPr>
          <a:xfrm>
            <a:off x="1156995" y="274955"/>
            <a:ext cx="10037174" cy="5967856"/>
          </a:xfrm>
          <a:prstGeom prst="rect">
            <a:avLst/>
          </a:prstGeom>
        </p:spPr>
      </p:pic>
    </p:spTree>
    <p:extLst>
      <p:ext uri="{BB962C8B-B14F-4D97-AF65-F5344CB8AC3E}">
        <p14:creationId xmlns:p14="http://schemas.microsoft.com/office/powerpoint/2010/main" val="1491367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6F60AF5-4E66-DD05-B159-0307D302475D}"/>
              </a:ext>
            </a:extLst>
          </p:cNvPr>
          <p:cNvSpPr>
            <a:spLocks noGrp="1"/>
          </p:cNvSpPr>
          <p:nvPr>
            <p:ph type="ftr" sz="quarter" idx="28"/>
          </p:nvPr>
        </p:nvSpPr>
        <p:spPr/>
        <p:txBody>
          <a:bodyPr/>
          <a:lstStyle/>
          <a:p>
            <a:r>
              <a:rPr lang="en-US" dirty="0">
                <a:latin typeface="Times New Roman" panose="02020603050405020304" pitchFamily="18" charset="0"/>
                <a:cs typeface="Times New Roman" panose="02020603050405020304" pitchFamily="18" charset="0"/>
              </a:rPr>
              <a:t>Uber Trip Analysis</a:t>
            </a:r>
          </a:p>
        </p:txBody>
      </p:sp>
      <p:sp>
        <p:nvSpPr>
          <p:cNvPr id="5" name="Slide Number Placeholder 4">
            <a:extLst>
              <a:ext uri="{FF2B5EF4-FFF2-40B4-BE49-F238E27FC236}">
                <a16:creationId xmlns:a16="http://schemas.microsoft.com/office/drawing/2014/main" id="{7FD867B5-722C-7DBA-2651-B7541D69D0CA}"/>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pic>
        <p:nvPicPr>
          <p:cNvPr id="6" name="Picture 5">
            <a:extLst>
              <a:ext uri="{FF2B5EF4-FFF2-40B4-BE49-F238E27FC236}">
                <a16:creationId xmlns:a16="http://schemas.microsoft.com/office/drawing/2014/main" id="{24BCB605-0142-1941-B1F4-0CC5F6EABC49}"/>
              </a:ext>
            </a:extLst>
          </p:cNvPr>
          <p:cNvPicPr>
            <a:picLocks noChangeAspect="1"/>
          </p:cNvPicPr>
          <p:nvPr/>
        </p:nvPicPr>
        <p:blipFill>
          <a:blip r:embed="rId2"/>
          <a:stretch>
            <a:fillRect/>
          </a:stretch>
        </p:blipFill>
        <p:spPr>
          <a:xfrm>
            <a:off x="1033599" y="633404"/>
            <a:ext cx="10160570" cy="5591192"/>
          </a:xfrm>
          <a:prstGeom prst="rect">
            <a:avLst/>
          </a:prstGeom>
        </p:spPr>
      </p:pic>
    </p:spTree>
    <p:extLst>
      <p:ext uri="{BB962C8B-B14F-4D97-AF65-F5344CB8AC3E}">
        <p14:creationId xmlns:p14="http://schemas.microsoft.com/office/powerpoint/2010/main" val="1377707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680E917-4FA8-A979-686A-20C99C1E81C3}"/>
              </a:ext>
            </a:extLst>
          </p:cNvPr>
          <p:cNvSpPr>
            <a:spLocks noGrp="1"/>
          </p:cNvSpPr>
          <p:nvPr>
            <p:ph type="ftr" sz="quarter" idx="28"/>
          </p:nvPr>
        </p:nvSpPr>
        <p:spPr/>
        <p:txBody>
          <a:bodyPr/>
          <a:lstStyle/>
          <a:p>
            <a:r>
              <a:rPr lang="en-US" dirty="0"/>
              <a:t>Uber Trip Analysis</a:t>
            </a:r>
          </a:p>
        </p:txBody>
      </p:sp>
      <p:sp>
        <p:nvSpPr>
          <p:cNvPr id="5" name="Slide Number Placeholder 4">
            <a:extLst>
              <a:ext uri="{FF2B5EF4-FFF2-40B4-BE49-F238E27FC236}">
                <a16:creationId xmlns:a16="http://schemas.microsoft.com/office/drawing/2014/main" id="{5FB3CADA-1FCC-000A-80A2-FFA7A31815F2}"/>
              </a:ext>
            </a:extLst>
          </p:cNvPr>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pic>
        <p:nvPicPr>
          <p:cNvPr id="7" name="Picture 6">
            <a:extLst>
              <a:ext uri="{FF2B5EF4-FFF2-40B4-BE49-F238E27FC236}">
                <a16:creationId xmlns:a16="http://schemas.microsoft.com/office/drawing/2014/main" id="{99B489EA-C9E4-A7E3-9460-49285683753F}"/>
              </a:ext>
            </a:extLst>
          </p:cNvPr>
          <p:cNvPicPr>
            <a:picLocks noChangeAspect="1"/>
          </p:cNvPicPr>
          <p:nvPr/>
        </p:nvPicPr>
        <p:blipFill>
          <a:blip r:embed="rId2"/>
          <a:stretch>
            <a:fillRect/>
          </a:stretch>
        </p:blipFill>
        <p:spPr>
          <a:xfrm>
            <a:off x="1532841" y="492799"/>
            <a:ext cx="9126317" cy="5725121"/>
          </a:xfrm>
          <a:prstGeom prst="rect">
            <a:avLst/>
          </a:prstGeom>
        </p:spPr>
      </p:pic>
    </p:spTree>
    <p:extLst>
      <p:ext uri="{BB962C8B-B14F-4D97-AF65-F5344CB8AC3E}">
        <p14:creationId xmlns:p14="http://schemas.microsoft.com/office/powerpoint/2010/main" val="3250761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8AEC3C5-9901-D77A-CBA1-F1B1FF66D7CF}"/>
              </a:ext>
            </a:extLst>
          </p:cNvPr>
          <p:cNvSpPr>
            <a:spLocks noGrp="1"/>
          </p:cNvSpPr>
          <p:nvPr>
            <p:ph type="ftr" sz="quarter" idx="28"/>
          </p:nvPr>
        </p:nvSpPr>
        <p:spPr/>
        <p:txBody>
          <a:bodyPr/>
          <a:lstStyle/>
          <a:p>
            <a:r>
              <a:rPr lang="en-US" dirty="0"/>
              <a:t>Uber Trip Analysis</a:t>
            </a:r>
          </a:p>
        </p:txBody>
      </p:sp>
      <p:sp>
        <p:nvSpPr>
          <p:cNvPr id="5" name="Slide Number Placeholder 4">
            <a:extLst>
              <a:ext uri="{FF2B5EF4-FFF2-40B4-BE49-F238E27FC236}">
                <a16:creationId xmlns:a16="http://schemas.microsoft.com/office/drawing/2014/main" id="{16531A51-32CD-1408-F692-064FD6EB6D23}"/>
              </a:ext>
            </a:extLst>
          </p:cNvPr>
          <p:cNvSpPr>
            <a:spLocks noGrp="1"/>
          </p:cNvSpPr>
          <p:nvPr>
            <p:ph type="sldNum" sz="quarter" idx="29"/>
          </p:nvPr>
        </p:nvSpPr>
        <p:spPr/>
        <p:txBody>
          <a:bodyPr/>
          <a:lstStyle/>
          <a:p>
            <a:fld id="{47FEACEE-25B4-4A2D-B147-27296E36371D}" type="slidenum">
              <a:rPr lang="en-US" altLang="zh-CN" smtClean="0"/>
              <a:pPr/>
              <a:t>15</a:t>
            </a:fld>
            <a:endParaRPr lang="en-US" altLang="zh-CN" dirty="0"/>
          </a:p>
        </p:txBody>
      </p:sp>
      <p:pic>
        <p:nvPicPr>
          <p:cNvPr id="7" name="Picture 6">
            <a:extLst>
              <a:ext uri="{FF2B5EF4-FFF2-40B4-BE49-F238E27FC236}">
                <a16:creationId xmlns:a16="http://schemas.microsoft.com/office/drawing/2014/main" id="{E2942217-8D35-B273-681F-38532ECFEA4F}"/>
              </a:ext>
            </a:extLst>
          </p:cNvPr>
          <p:cNvPicPr>
            <a:picLocks noChangeAspect="1"/>
          </p:cNvPicPr>
          <p:nvPr/>
        </p:nvPicPr>
        <p:blipFill>
          <a:blip r:embed="rId2"/>
          <a:stretch>
            <a:fillRect/>
          </a:stretch>
        </p:blipFill>
        <p:spPr>
          <a:xfrm>
            <a:off x="1486136" y="405699"/>
            <a:ext cx="9219727" cy="5239083"/>
          </a:xfrm>
          <a:prstGeom prst="rect">
            <a:avLst/>
          </a:prstGeom>
        </p:spPr>
      </p:pic>
    </p:spTree>
    <p:extLst>
      <p:ext uri="{BB962C8B-B14F-4D97-AF65-F5344CB8AC3E}">
        <p14:creationId xmlns:p14="http://schemas.microsoft.com/office/powerpoint/2010/main" val="2201352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216DCC8-8DE0-8675-E405-497875A0A925}"/>
              </a:ext>
            </a:extLst>
          </p:cNvPr>
          <p:cNvSpPr>
            <a:spLocks noGrp="1"/>
          </p:cNvSpPr>
          <p:nvPr>
            <p:ph type="ftr" sz="quarter" idx="28"/>
          </p:nvPr>
        </p:nvSpPr>
        <p:spPr/>
        <p:txBody>
          <a:bodyPr/>
          <a:lstStyle/>
          <a:p>
            <a:r>
              <a:rPr lang="en-US" dirty="0"/>
              <a:t>Uber Trip Analysis</a:t>
            </a:r>
          </a:p>
        </p:txBody>
      </p:sp>
      <p:sp>
        <p:nvSpPr>
          <p:cNvPr id="5" name="Slide Number Placeholder 4">
            <a:extLst>
              <a:ext uri="{FF2B5EF4-FFF2-40B4-BE49-F238E27FC236}">
                <a16:creationId xmlns:a16="http://schemas.microsoft.com/office/drawing/2014/main" id="{48269085-CAB2-E64B-F6B0-ABB4307DFDF3}"/>
              </a:ext>
            </a:extLst>
          </p:cNvPr>
          <p:cNvSpPr>
            <a:spLocks noGrp="1"/>
          </p:cNvSpPr>
          <p:nvPr>
            <p:ph type="sldNum" sz="quarter" idx="29"/>
          </p:nvPr>
        </p:nvSpPr>
        <p:spPr/>
        <p:txBody>
          <a:bodyPr/>
          <a:lstStyle/>
          <a:p>
            <a:fld id="{47FEACEE-25B4-4A2D-B147-27296E36371D}" type="slidenum">
              <a:rPr lang="en-US" altLang="zh-CN" smtClean="0"/>
              <a:pPr/>
              <a:t>16</a:t>
            </a:fld>
            <a:endParaRPr lang="en-US" altLang="zh-CN" dirty="0"/>
          </a:p>
        </p:txBody>
      </p:sp>
      <p:pic>
        <p:nvPicPr>
          <p:cNvPr id="9" name="Picture 8">
            <a:extLst>
              <a:ext uri="{FF2B5EF4-FFF2-40B4-BE49-F238E27FC236}">
                <a16:creationId xmlns:a16="http://schemas.microsoft.com/office/drawing/2014/main" id="{9CC4AE7F-77A6-17A5-B395-BDAD69C875BC}"/>
              </a:ext>
            </a:extLst>
          </p:cNvPr>
          <p:cNvPicPr>
            <a:picLocks noChangeAspect="1"/>
          </p:cNvPicPr>
          <p:nvPr/>
        </p:nvPicPr>
        <p:blipFill>
          <a:blip r:embed="rId2"/>
          <a:stretch>
            <a:fillRect/>
          </a:stretch>
        </p:blipFill>
        <p:spPr>
          <a:xfrm>
            <a:off x="742486" y="887510"/>
            <a:ext cx="10707028" cy="5082980"/>
          </a:xfrm>
          <a:prstGeom prst="rect">
            <a:avLst/>
          </a:prstGeom>
        </p:spPr>
      </p:pic>
    </p:spTree>
    <p:extLst>
      <p:ext uri="{BB962C8B-B14F-4D97-AF65-F5344CB8AC3E}">
        <p14:creationId xmlns:p14="http://schemas.microsoft.com/office/powerpoint/2010/main" val="292171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C5B7512-7F93-CF2E-4858-E52450D4DA86}"/>
              </a:ext>
            </a:extLst>
          </p:cNvPr>
          <p:cNvSpPr>
            <a:spLocks noGrp="1"/>
          </p:cNvSpPr>
          <p:nvPr>
            <p:ph type="ftr" sz="quarter" idx="28"/>
          </p:nvPr>
        </p:nvSpPr>
        <p:spPr/>
        <p:txBody>
          <a:bodyPr/>
          <a:lstStyle/>
          <a:p>
            <a:r>
              <a:rPr lang="en-US" dirty="0"/>
              <a:t>Uber Trip Analysis</a:t>
            </a:r>
          </a:p>
        </p:txBody>
      </p:sp>
      <p:sp>
        <p:nvSpPr>
          <p:cNvPr id="5" name="Slide Number Placeholder 4">
            <a:extLst>
              <a:ext uri="{FF2B5EF4-FFF2-40B4-BE49-F238E27FC236}">
                <a16:creationId xmlns:a16="http://schemas.microsoft.com/office/drawing/2014/main" id="{6554155A-0C46-45D1-58CC-3C9AF04E9D19}"/>
              </a:ext>
            </a:extLst>
          </p:cNvPr>
          <p:cNvSpPr>
            <a:spLocks noGrp="1"/>
          </p:cNvSpPr>
          <p:nvPr>
            <p:ph type="sldNum" sz="quarter" idx="29"/>
          </p:nvPr>
        </p:nvSpPr>
        <p:spPr/>
        <p:txBody>
          <a:bodyPr/>
          <a:lstStyle/>
          <a:p>
            <a:fld id="{47FEACEE-25B4-4A2D-B147-27296E36371D}" type="slidenum">
              <a:rPr lang="en-US" altLang="zh-CN" smtClean="0"/>
              <a:pPr/>
              <a:t>17</a:t>
            </a:fld>
            <a:endParaRPr lang="en-US" altLang="zh-CN" dirty="0"/>
          </a:p>
        </p:txBody>
      </p:sp>
      <p:pic>
        <p:nvPicPr>
          <p:cNvPr id="7" name="Picture 6">
            <a:extLst>
              <a:ext uri="{FF2B5EF4-FFF2-40B4-BE49-F238E27FC236}">
                <a16:creationId xmlns:a16="http://schemas.microsoft.com/office/drawing/2014/main" id="{395A80A9-348F-88C8-8FDF-2FBE574A8AEF}"/>
              </a:ext>
            </a:extLst>
          </p:cNvPr>
          <p:cNvPicPr>
            <a:picLocks noChangeAspect="1"/>
          </p:cNvPicPr>
          <p:nvPr/>
        </p:nvPicPr>
        <p:blipFill>
          <a:blip r:embed="rId2"/>
          <a:stretch>
            <a:fillRect/>
          </a:stretch>
        </p:blipFill>
        <p:spPr>
          <a:xfrm>
            <a:off x="750106" y="1169474"/>
            <a:ext cx="10691787" cy="4519052"/>
          </a:xfrm>
          <a:prstGeom prst="rect">
            <a:avLst/>
          </a:prstGeom>
        </p:spPr>
      </p:pic>
    </p:spTree>
    <p:extLst>
      <p:ext uri="{BB962C8B-B14F-4D97-AF65-F5344CB8AC3E}">
        <p14:creationId xmlns:p14="http://schemas.microsoft.com/office/powerpoint/2010/main" val="67610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7287731-106D-522D-DEA8-2B35C59B998A}"/>
              </a:ext>
            </a:extLst>
          </p:cNvPr>
          <p:cNvSpPr>
            <a:spLocks noGrp="1"/>
          </p:cNvSpPr>
          <p:nvPr>
            <p:ph type="ftr" sz="quarter" idx="28"/>
          </p:nvPr>
        </p:nvSpPr>
        <p:spPr/>
        <p:txBody>
          <a:bodyPr/>
          <a:lstStyle/>
          <a:p>
            <a:r>
              <a:rPr lang="en-US" dirty="0"/>
              <a:t>Uber Trip Analysis</a:t>
            </a:r>
          </a:p>
        </p:txBody>
      </p:sp>
      <p:sp>
        <p:nvSpPr>
          <p:cNvPr id="5" name="Slide Number Placeholder 4">
            <a:extLst>
              <a:ext uri="{FF2B5EF4-FFF2-40B4-BE49-F238E27FC236}">
                <a16:creationId xmlns:a16="http://schemas.microsoft.com/office/drawing/2014/main" id="{F2189BB6-4533-4747-6A76-7E94CDF697EA}"/>
              </a:ext>
            </a:extLst>
          </p:cNvPr>
          <p:cNvSpPr>
            <a:spLocks noGrp="1"/>
          </p:cNvSpPr>
          <p:nvPr>
            <p:ph type="sldNum" sz="quarter" idx="29"/>
          </p:nvPr>
        </p:nvSpPr>
        <p:spPr/>
        <p:txBody>
          <a:bodyPr/>
          <a:lstStyle/>
          <a:p>
            <a:fld id="{47FEACEE-25B4-4A2D-B147-27296E36371D}" type="slidenum">
              <a:rPr lang="en-US" altLang="zh-CN" smtClean="0"/>
              <a:pPr/>
              <a:t>18</a:t>
            </a:fld>
            <a:endParaRPr lang="en-US" altLang="zh-CN" dirty="0"/>
          </a:p>
        </p:txBody>
      </p:sp>
      <p:pic>
        <p:nvPicPr>
          <p:cNvPr id="7" name="Picture 6">
            <a:extLst>
              <a:ext uri="{FF2B5EF4-FFF2-40B4-BE49-F238E27FC236}">
                <a16:creationId xmlns:a16="http://schemas.microsoft.com/office/drawing/2014/main" id="{6944C7CD-7FE1-0109-5608-6123F9781374}"/>
              </a:ext>
            </a:extLst>
          </p:cNvPr>
          <p:cNvPicPr>
            <a:picLocks noChangeAspect="1"/>
          </p:cNvPicPr>
          <p:nvPr/>
        </p:nvPicPr>
        <p:blipFill>
          <a:blip r:embed="rId2"/>
          <a:stretch>
            <a:fillRect/>
          </a:stretch>
        </p:blipFill>
        <p:spPr>
          <a:xfrm>
            <a:off x="742486" y="716045"/>
            <a:ext cx="10707028" cy="5425910"/>
          </a:xfrm>
          <a:prstGeom prst="rect">
            <a:avLst/>
          </a:prstGeom>
        </p:spPr>
      </p:pic>
    </p:spTree>
    <p:extLst>
      <p:ext uri="{BB962C8B-B14F-4D97-AF65-F5344CB8AC3E}">
        <p14:creationId xmlns:p14="http://schemas.microsoft.com/office/powerpoint/2010/main" val="786543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8B4A76A-854E-626A-B532-58FF4C9BB70F}"/>
              </a:ext>
            </a:extLst>
          </p:cNvPr>
          <p:cNvSpPr>
            <a:spLocks noGrp="1"/>
          </p:cNvSpPr>
          <p:nvPr>
            <p:ph type="ftr" sz="quarter" idx="28"/>
          </p:nvPr>
        </p:nvSpPr>
        <p:spPr/>
        <p:txBody>
          <a:bodyPr/>
          <a:lstStyle/>
          <a:p>
            <a:r>
              <a:rPr lang="en-US" dirty="0"/>
              <a:t>Uber Trip Analysis</a:t>
            </a:r>
          </a:p>
        </p:txBody>
      </p:sp>
      <p:sp>
        <p:nvSpPr>
          <p:cNvPr id="5" name="Slide Number Placeholder 4">
            <a:extLst>
              <a:ext uri="{FF2B5EF4-FFF2-40B4-BE49-F238E27FC236}">
                <a16:creationId xmlns:a16="http://schemas.microsoft.com/office/drawing/2014/main" id="{D65BB6CE-3990-6B14-C364-7A4444154001}"/>
              </a:ext>
            </a:extLst>
          </p:cNvPr>
          <p:cNvSpPr>
            <a:spLocks noGrp="1"/>
          </p:cNvSpPr>
          <p:nvPr>
            <p:ph type="sldNum" sz="quarter" idx="29"/>
          </p:nvPr>
        </p:nvSpPr>
        <p:spPr/>
        <p:txBody>
          <a:bodyPr/>
          <a:lstStyle/>
          <a:p>
            <a:fld id="{47FEACEE-25B4-4A2D-B147-27296E36371D}" type="slidenum">
              <a:rPr lang="en-US" altLang="zh-CN" smtClean="0"/>
              <a:pPr/>
              <a:t>19</a:t>
            </a:fld>
            <a:endParaRPr lang="en-US" altLang="zh-CN" dirty="0"/>
          </a:p>
        </p:txBody>
      </p:sp>
      <p:pic>
        <p:nvPicPr>
          <p:cNvPr id="7" name="Picture 6">
            <a:extLst>
              <a:ext uri="{FF2B5EF4-FFF2-40B4-BE49-F238E27FC236}">
                <a16:creationId xmlns:a16="http://schemas.microsoft.com/office/drawing/2014/main" id="{6C44A3F2-0438-27F6-1ABA-82C4BAA35AC9}"/>
              </a:ext>
            </a:extLst>
          </p:cNvPr>
          <p:cNvPicPr>
            <a:picLocks noChangeAspect="1"/>
          </p:cNvPicPr>
          <p:nvPr/>
        </p:nvPicPr>
        <p:blipFill>
          <a:blip r:embed="rId2"/>
          <a:stretch>
            <a:fillRect/>
          </a:stretch>
        </p:blipFill>
        <p:spPr>
          <a:xfrm>
            <a:off x="830123" y="1039923"/>
            <a:ext cx="10531753" cy="4778154"/>
          </a:xfrm>
          <a:prstGeom prst="rect">
            <a:avLst/>
          </a:prstGeom>
        </p:spPr>
      </p:pic>
    </p:spTree>
    <p:extLst>
      <p:ext uri="{BB962C8B-B14F-4D97-AF65-F5344CB8AC3E}">
        <p14:creationId xmlns:p14="http://schemas.microsoft.com/office/powerpoint/2010/main" val="98965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sz="1700" dirty="0">
                <a:latin typeface="Times New Roman" panose="02020603050405020304" pitchFamily="18" charset="0"/>
                <a:cs typeface="Times New Roman" panose="02020603050405020304" pitchFamily="18" charset="0"/>
              </a:rPr>
              <a:t>Problem Statement</a:t>
            </a:r>
          </a:p>
          <a:p>
            <a:r>
              <a:rPr lang="en-US" sz="1700" dirty="0">
                <a:latin typeface="Times New Roman" panose="02020603050405020304" pitchFamily="18" charset="0"/>
                <a:cs typeface="Times New Roman" panose="02020603050405020304" pitchFamily="18" charset="0"/>
              </a:rPr>
              <a:t>&amp;</a:t>
            </a:r>
          </a:p>
          <a:p>
            <a:r>
              <a:rPr lang="en-US" sz="1700" dirty="0">
                <a:latin typeface="Times New Roman" panose="02020603050405020304" pitchFamily="18" charset="0"/>
                <a:cs typeface="Times New Roman" panose="02020603050405020304" pitchFamily="18" charset="0"/>
              </a:rPr>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a:xfrm>
            <a:off x="8375472" y="1305917"/>
            <a:ext cx="1904890" cy="1054728"/>
          </a:xfrm>
        </p:spPr>
        <p:txBody>
          <a:bodyPr/>
          <a:lstStyle/>
          <a:p>
            <a:r>
              <a:rPr lang="en-US" sz="1700" dirty="0">
                <a:latin typeface="Times New Roman" panose="02020603050405020304" pitchFamily="18" charset="0"/>
                <a:cs typeface="Times New Roman" panose="02020603050405020304" pitchFamily="18" charset="0"/>
              </a:rPr>
              <a:t>Existing System</a:t>
            </a:r>
          </a:p>
          <a:p>
            <a:r>
              <a:rPr lang="en-US" sz="1700" dirty="0">
                <a:latin typeface="Times New Roman" panose="02020603050405020304" pitchFamily="18" charset="0"/>
                <a:cs typeface="Times New Roman" panose="02020603050405020304" pitchFamily="18" charset="0"/>
              </a:rPr>
              <a:t>&amp;</a:t>
            </a:r>
          </a:p>
          <a:p>
            <a:r>
              <a:rPr lang="en-US" sz="1700" dirty="0">
                <a:latin typeface="Times New Roman" panose="02020603050405020304" pitchFamily="18" charset="0"/>
                <a:cs typeface="Times New Roman" panose="02020603050405020304" pitchFamily="18" charset="0"/>
              </a:rPr>
              <a:t>Proposed System</a:t>
            </a:r>
          </a:p>
          <a:p>
            <a:endParaRPr lang="en-US" sz="1700" dirty="0">
              <a:latin typeface="Times New Roman" panose="02020603050405020304" pitchFamily="18" charset="0"/>
              <a:cs typeface="Times New Roman" panose="02020603050405020304" pitchFamily="18" charset="0"/>
            </a:endParaRP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latin typeface="Times New Roman" panose="02020603050405020304" pitchFamily="18" charset="0"/>
                <a:cs typeface="Times New Roman" panose="02020603050405020304" pitchFamily="18" charset="0"/>
              </a:rPr>
              <a:t>Software and Hardware</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latin typeface="Times New Roman" panose="02020603050405020304" pitchFamily="18" charset="0"/>
                <a:cs typeface="Times New Roman" panose="02020603050405020304" pitchFamily="18" charset="0"/>
              </a:rPr>
              <a:t>Modules Involved In The Project</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dirty="0">
                <a:latin typeface="Times New Roman" panose="02020603050405020304" pitchFamily="18" charset="0"/>
                <a:cs typeface="Times New Roman" panose="02020603050405020304" pitchFamily="18" charset="0"/>
              </a:rPr>
              <a:t>Uber Trip Analysis</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latin typeface="Times New Roman" panose="02020603050405020304" pitchFamily="18" charset="0"/>
                <a:cs typeface="Times New Roman" panose="02020603050405020304" pitchFamily="18" charset="0"/>
              </a:rPr>
              <a:pPr/>
              <a:t>2</a:t>
            </a:fld>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A524A2-C1E4-EAED-87EC-AC1190ADCEEE}"/>
              </a:ext>
            </a:extLst>
          </p:cNvPr>
          <p:cNvSpPr>
            <a:spLocks noGrp="1"/>
          </p:cNvSpPr>
          <p:nvPr>
            <p:ph type="ftr" sz="quarter" idx="28"/>
          </p:nvPr>
        </p:nvSpPr>
        <p:spPr/>
        <p:txBody>
          <a:bodyPr/>
          <a:lstStyle/>
          <a:p>
            <a:r>
              <a:rPr lang="en-US" dirty="0"/>
              <a:t>Uber Trip Analysis</a:t>
            </a:r>
          </a:p>
        </p:txBody>
      </p:sp>
      <p:sp>
        <p:nvSpPr>
          <p:cNvPr id="5" name="Slide Number Placeholder 4">
            <a:extLst>
              <a:ext uri="{FF2B5EF4-FFF2-40B4-BE49-F238E27FC236}">
                <a16:creationId xmlns:a16="http://schemas.microsoft.com/office/drawing/2014/main" id="{B042726A-A5CE-9843-B4D8-41F5EE179948}"/>
              </a:ext>
            </a:extLst>
          </p:cNvPr>
          <p:cNvSpPr>
            <a:spLocks noGrp="1"/>
          </p:cNvSpPr>
          <p:nvPr>
            <p:ph type="sldNum" sz="quarter" idx="29"/>
          </p:nvPr>
        </p:nvSpPr>
        <p:spPr/>
        <p:txBody>
          <a:bodyPr/>
          <a:lstStyle/>
          <a:p>
            <a:fld id="{47FEACEE-25B4-4A2D-B147-27296E36371D}" type="slidenum">
              <a:rPr lang="en-US" altLang="zh-CN" smtClean="0"/>
              <a:pPr/>
              <a:t>20</a:t>
            </a:fld>
            <a:endParaRPr lang="en-US" altLang="zh-CN" dirty="0"/>
          </a:p>
        </p:txBody>
      </p:sp>
      <p:pic>
        <p:nvPicPr>
          <p:cNvPr id="7" name="Picture 6">
            <a:extLst>
              <a:ext uri="{FF2B5EF4-FFF2-40B4-BE49-F238E27FC236}">
                <a16:creationId xmlns:a16="http://schemas.microsoft.com/office/drawing/2014/main" id="{09E427A6-BCD9-247C-57B0-845B735B5482}"/>
              </a:ext>
            </a:extLst>
          </p:cNvPr>
          <p:cNvPicPr>
            <a:picLocks noChangeAspect="1"/>
          </p:cNvPicPr>
          <p:nvPr/>
        </p:nvPicPr>
        <p:blipFill>
          <a:blip r:embed="rId2"/>
          <a:stretch>
            <a:fillRect/>
          </a:stretch>
        </p:blipFill>
        <p:spPr>
          <a:xfrm>
            <a:off x="1335406" y="578389"/>
            <a:ext cx="9521187" cy="5434870"/>
          </a:xfrm>
          <a:prstGeom prst="rect">
            <a:avLst/>
          </a:prstGeom>
        </p:spPr>
      </p:pic>
    </p:spTree>
    <p:extLst>
      <p:ext uri="{BB962C8B-B14F-4D97-AF65-F5344CB8AC3E}">
        <p14:creationId xmlns:p14="http://schemas.microsoft.com/office/powerpoint/2010/main" val="4120823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C33566-B6BC-D30F-60B4-F3ABDB32777D}"/>
              </a:ext>
            </a:extLst>
          </p:cNvPr>
          <p:cNvSpPr>
            <a:spLocks noGrp="1"/>
          </p:cNvSpPr>
          <p:nvPr>
            <p:ph type="ftr" sz="quarter" idx="28"/>
          </p:nvPr>
        </p:nvSpPr>
        <p:spPr/>
        <p:txBody>
          <a:bodyPr/>
          <a:lstStyle/>
          <a:p>
            <a:r>
              <a:rPr lang="en-US" dirty="0"/>
              <a:t>Uber Trip Analysis</a:t>
            </a:r>
          </a:p>
        </p:txBody>
      </p:sp>
      <p:sp>
        <p:nvSpPr>
          <p:cNvPr id="5" name="Slide Number Placeholder 4">
            <a:extLst>
              <a:ext uri="{FF2B5EF4-FFF2-40B4-BE49-F238E27FC236}">
                <a16:creationId xmlns:a16="http://schemas.microsoft.com/office/drawing/2014/main" id="{C67358DE-030C-BA1C-05F7-40B3C5F7AD78}"/>
              </a:ext>
            </a:extLst>
          </p:cNvPr>
          <p:cNvSpPr>
            <a:spLocks noGrp="1"/>
          </p:cNvSpPr>
          <p:nvPr>
            <p:ph type="sldNum" sz="quarter" idx="29"/>
          </p:nvPr>
        </p:nvSpPr>
        <p:spPr/>
        <p:txBody>
          <a:bodyPr/>
          <a:lstStyle/>
          <a:p>
            <a:fld id="{47FEACEE-25B4-4A2D-B147-27296E36371D}" type="slidenum">
              <a:rPr lang="en-US" altLang="zh-CN" smtClean="0"/>
              <a:pPr/>
              <a:t>21</a:t>
            </a:fld>
            <a:endParaRPr lang="en-US" altLang="zh-CN" dirty="0"/>
          </a:p>
        </p:txBody>
      </p:sp>
      <p:pic>
        <p:nvPicPr>
          <p:cNvPr id="7" name="Picture 6">
            <a:extLst>
              <a:ext uri="{FF2B5EF4-FFF2-40B4-BE49-F238E27FC236}">
                <a16:creationId xmlns:a16="http://schemas.microsoft.com/office/drawing/2014/main" id="{D245B076-5EC2-8097-65DD-9674959EE192}"/>
              </a:ext>
            </a:extLst>
          </p:cNvPr>
          <p:cNvPicPr>
            <a:picLocks noChangeAspect="1"/>
          </p:cNvPicPr>
          <p:nvPr/>
        </p:nvPicPr>
        <p:blipFill>
          <a:blip r:embed="rId2"/>
          <a:stretch>
            <a:fillRect/>
          </a:stretch>
        </p:blipFill>
        <p:spPr>
          <a:xfrm>
            <a:off x="1375098" y="274955"/>
            <a:ext cx="9441804" cy="5641078"/>
          </a:xfrm>
          <a:prstGeom prst="rect">
            <a:avLst/>
          </a:prstGeom>
        </p:spPr>
      </p:pic>
    </p:spTree>
    <p:extLst>
      <p:ext uri="{BB962C8B-B14F-4D97-AF65-F5344CB8AC3E}">
        <p14:creationId xmlns:p14="http://schemas.microsoft.com/office/powerpoint/2010/main" val="2649679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77C19DE-54DE-B361-87D8-6A51BAD500DF}"/>
              </a:ext>
            </a:extLst>
          </p:cNvPr>
          <p:cNvSpPr>
            <a:spLocks noGrp="1"/>
          </p:cNvSpPr>
          <p:nvPr>
            <p:ph type="ftr" sz="quarter" idx="28"/>
          </p:nvPr>
        </p:nvSpPr>
        <p:spPr/>
        <p:txBody>
          <a:bodyPr/>
          <a:lstStyle/>
          <a:p>
            <a:r>
              <a:rPr lang="en-US" dirty="0"/>
              <a:t>Uber Trip Analysis</a:t>
            </a:r>
          </a:p>
        </p:txBody>
      </p:sp>
      <p:sp>
        <p:nvSpPr>
          <p:cNvPr id="5" name="Slide Number Placeholder 4">
            <a:extLst>
              <a:ext uri="{FF2B5EF4-FFF2-40B4-BE49-F238E27FC236}">
                <a16:creationId xmlns:a16="http://schemas.microsoft.com/office/drawing/2014/main" id="{6A02EA95-F826-4E5B-FED4-0ECC7471E654}"/>
              </a:ext>
            </a:extLst>
          </p:cNvPr>
          <p:cNvSpPr>
            <a:spLocks noGrp="1"/>
          </p:cNvSpPr>
          <p:nvPr>
            <p:ph type="sldNum" sz="quarter" idx="29"/>
          </p:nvPr>
        </p:nvSpPr>
        <p:spPr/>
        <p:txBody>
          <a:bodyPr/>
          <a:lstStyle/>
          <a:p>
            <a:fld id="{47FEACEE-25B4-4A2D-B147-27296E36371D}" type="slidenum">
              <a:rPr lang="en-US" altLang="zh-CN" smtClean="0"/>
              <a:pPr/>
              <a:t>22</a:t>
            </a:fld>
            <a:endParaRPr lang="en-US" altLang="zh-CN" dirty="0"/>
          </a:p>
        </p:txBody>
      </p:sp>
      <p:pic>
        <p:nvPicPr>
          <p:cNvPr id="7" name="Picture 6">
            <a:extLst>
              <a:ext uri="{FF2B5EF4-FFF2-40B4-BE49-F238E27FC236}">
                <a16:creationId xmlns:a16="http://schemas.microsoft.com/office/drawing/2014/main" id="{63D384BD-D2F9-C5AE-EA9D-D322E7570CA6}"/>
              </a:ext>
            </a:extLst>
          </p:cNvPr>
          <p:cNvPicPr>
            <a:picLocks noChangeAspect="1"/>
          </p:cNvPicPr>
          <p:nvPr/>
        </p:nvPicPr>
        <p:blipFill>
          <a:blip r:embed="rId2"/>
          <a:stretch>
            <a:fillRect/>
          </a:stretch>
        </p:blipFill>
        <p:spPr>
          <a:xfrm>
            <a:off x="814882" y="1779127"/>
            <a:ext cx="10562235" cy="3299746"/>
          </a:xfrm>
          <a:prstGeom prst="rect">
            <a:avLst/>
          </a:prstGeom>
        </p:spPr>
      </p:pic>
    </p:spTree>
    <p:extLst>
      <p:ext uri="{BB962C8B-B14F-4D97-AF65-F5344CB8AC3E}">
        <p14:creationId xmlns:p14="http://schemas.microsoft.com/office/powerpoint/2010/main" val="2855719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3EC0702-8C35-5416-AE8F-D5D3D2BFEBA7}"/>
              </a:ext>
            </a:extLst>
          </p:cNvPr>
          <p:cNvSpPr>
            <a:spLocks noGrp="1"/>
          </p:cNvSpPr>
          <p:nvPr>
            <p:ph type="ftr" sz="quarter" idx="28"/>
          </p:nvPr>
        </p:nvSpPr>
        <p:spPr/>
        <p:txBody>
          <a:bodyPr/>
          <a:lstStyle/>
          <a:p>
            <a:r>
              <a:rPr lang="en-US" dirty="0"/>
              <a:t>Uber Trip Analysis</a:t>
            </a:r>
          </a:p>
        </p:txBody>
      </p:sp>
      <p:sp>
        <p:nvSpPr>
          <p:cNvPr id="5" name="Slide Number Placeholder 4">
            <a:extLst>
              <a:ext uri="{FF2B5EF4-FFF2-40B4-BE49-F238E27FC236}">
                <a16:creationId xmlns:a16="http://schemas.microsoft.com/office/drawing/2014/main" id="{3B8A14D6-B660-B3E2-46BB-4CBB793FC4A2}"/>
              </a:ext>
            </a:extLst>
          </p:cNvPr>
          <p:cNvSpPr>
            <a:spLocks noGrp="1"/>
          </p:cNvSpPr>
          <p:nvPr>
            <p:ph type="sldNum" sz="quarter" idx="29"/>
          </p:nvPr>
        </p:nvSpPr>
        <p:spPr/>
        <p:txBody>
          <a:bodyPr/>
          <a:lstStyle/>
          <a:p>
            <a:fld id="{47FEACEE-25B4-4A2D-B147-27296E36371D}" type="slidenum">
              <a:rPr lang="en-US" altLang="zh-CN" smtClean="0"/>
              <a:pPr/>
              <a:t>23</a:t>
            </a:fld>
            <a:endParaRPr lang="en-US" altLang="zh-CN" dirty="0"/>
          </a:p>
        </p:txBody>
      </p:sp>
      <p:pic>
        <p:nvPicPr>
          <p:cNvPr id="7" name="Picture 6">
            <a:extLst>
              <a:ext uri="{FF2B5EF4-FFF2-40B4-BE49-F238E27FC236}">
                <a16:creationId xmlns:a16="http://schemas.microsoft.com/office/drawing/2014/main" id="{1B92D383-3B46-A827-9144-04CADFF5F7EC}"/>
              </a:ext>
            </a:extLst>
          </p:cNvPr>
          <p:cNvPicPr>
            <a:picLocks noChangeAspect="1"/>
          </p:cNvPicPr>
          <p:nvPr/>
        </p:nvPicPr>
        <p:blipFill>
          <a:blip r:embed="rId2"/>
          <a:stretch>
            <a:fillRect/>
          </a:stretch>
        </p:blipFill>
        <p:spPr>
          <a:xfrm>
            <a:off x="792020" y="1340939"/>
            <a:ext cx="10607959" cy="4176122"/>
          </a:xfrm>
          <a:prstGeom prst="rect">
            <a:avLst/>
          </a:prstGeom>
        </p:spPr>
      </p:pic>
    </p:spTree>
    <p:extLst>
      <p:ext uri="{BB962C8B-B14F-4D97-AF65-F5344CB8AC3E}">
        <p14:creationId xmlns:p14="http://schemas.microsoft.com/office/powerpoint/2010/main" val="968212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740A-552D-5874-1216-8C3FF2660E3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C6BF430-72ED-83A9-2054-059F1C9034E3}"/>
              </a:ext>
            </a:extLst>
          </p:cNvPr>
          <p:cNvSpPr>
            <a:spLocks noGrp="1"/>
          </p:cNvSpPr>
          <p:nvPr>
            <p:ph type="ftr" sz="quarter" idx="28"/>
          </p:nvPr>
        </p:nvSpPr>
        <p:spPr/>
        <p:txBody>
          <a:bodyPr/>
          <a:lstStyle/>
          <a:p>
            <a:r>
              <a:rPr lang="en-US" dirty="0">
                <a:latin typeface="Times New Roman" panose="02020603050405020304" pitchFamily="18" charset="0"/>
                <a:cs typeface="Times New Roman" panose="02020603050405020304" pitchFamily="18" charset="0"/>
              </a:rPr>
              <a:t>Uber Trip Analysis</a:t>
            </a:r>
          </a:p>
        </p:txBody>
      </p:sp>
      <p:sp>
        <p:nvSpPr>
          <p:cNvPr id="5" name="Slide Number Placeholder 4">
            <a:extLst>
              <a:ext uri="{FF2B5EF4-FFF2-40B4-BE49-F238E27FC236}">
                <a16:creationId xmlns:a16="http://schemas.microsoft.com/office/drawing/2014/main" id="{9746F24F-211A-9AA2-D5F3-1D53BB66AF3D}"/>
              </a:ext>
            </a:extLst>
          </p:cNvPr>
          <p:cNvSpPr>
            <a:spLocks noGrp="1"/>
          </p:cNvSpPr>
          <p:nvPr>
            <p:ph type="sldNum" sz="quarter" idx="29"/>
          </p:nvPr>
        </p:nvSpPr>
        <p:spPr/>
        <p:txBody>
          <a:bodyPr/>
          <a:lstStyle/>
          <a:p>
            <a:fld id="{47FEACEE-25B4-4A2D-B147-27296E36371D}" type="slidenum">
              <a:rPr lang="en-US" altLang="zh-CN" smtClean="0">
                <a:latin typeface="Times New Roman" panose="02020603050405020304" pitchFamily="18" charset="0"/>
                <a:cs typeface="Times New Roman" panose="02020603050405020304" pitchFamily="18" charset="0"/>
              </a:rPr>
              <a:pPr/>
              <a:t>24</a:t>
            </a:fld>
            <a:endParaRPr lang="en-US" altLang="zh-CN"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80FA6D6D-2C24-C007-9BB7-84A4A11A3183}"/>
              </a:ext>
            </a:extLst>
          </p:cNvPr>
          <p:cNvGraphicFramePr>
            <a:graphicFrameLocks noGrp="1"/>
          </p:cNvGraphicFramePr>
          <p:nvPr>
            <p:extLst>
              <p:ext uri="{D42A27DB-BD31-4B8C-83A1-F6EECF244321}">
                <p14:modId xmlns:p14="http://schemas.microsoft.com/office/powerpoint/2010/main" val="981235987"/>
              </p:ext>
            </p:extLst>
          </p:nvPr>
        </p:nvGraphicFramePr>
        <p:xfrm>
          <a:off x="1156997" y="2341983"/>
          <a:ext cx="9946432" cy="2547257"/>
        </p:xfrm>
        <a:graphic>
          <a:graphicData uri="http://schemas.openxmlformats.org/drawingml/2006/table">
            <a:tbl>
              <a:tblPr firstRow="1" bandRow="1">
                <a:tableStyleId>{5C22544A-7EE6-4342-B048-85BDC9FD1C3A}</a:tableStyleId>
              </a:tblPr>
              <a:tblGrid>
                <a:gridCol w="9946432">
                  <a:extLst>
                    <a:ext uri="{9D8B030D-6E8A-4147-A177-3AD203B41FA5}">
                      <a16:colId xmlns:a16="http://schemas.microsoft.com/office/drawing/2014/main" val="1956723251"/>
                    </a:ext>
                  </a:extLst>
                </a:gridCol>
              </a:tblGrid>
              <a:tr h="2547257">
                <a:tc>
                  <a:txBody>
                    <a:bodyPr/>
                    <a:lstStyle/>
                    <a:p>
                      <a:r>
                        <a:rPr lang="en-US" b="0" dirty="0">
                          <a:solidFill>
                            <a:schemeClr val="tx1"/>
                          </a:solidFill>
                        </a:rPr>
                        <a:t>In conclusion, Uber trip analysis has the potential to provide valuable insights into travel patterns and behavior. By collecting and analyzing data, analysts can identify trends and patterns that can inform decision-making and improve the overall user experience.</a:t>
                      </a:r>
                    </a:p>
                    <a:p>
                      <a:r>
                        <a:rPr lang="en-US" b="0" dirty="0">
                          <a:solidFill>
                            <a:schemeClr val="tx1"/>
                          </a:solidFill>
                        </a:rPr>
                        <a:t>However, there are also challenges and limitations to consider, such as ensuring data accuracy. Despite these challenges, the potential benefits of Uber trip analysis make it a valuable tool for improving the ride-sharing experience.</a:t>
                      </a:r>
                    </a:p>
                    <a:p>
                      <a:r>
                        <a:rPr lang="en-US" b="0" dirty="0">
                          <a:solidFill>
                            <a:schemeClr val="tx1"/>
                          </a:solidFill>
                        </a:rPr>
                        <a:t>Finally we will build a Machine Learning model which on the basis of the data of Uber Trips. This model will predict the money based of the distance travelled. </a:t>
                      </a:r>
                    </a:p>
                  </a:txBody>
                  <a:tcPr>
                    <a:solidFill>
                      <a:schemeClr val="bg1"/>
                    </a:solidFill>
                  </a:tcPr>
                </a:tc>
                <a:extLst>
                  <a:ext uri="{0D108BD9-81ED-4DB2-BD59-A6C34878D82A}">
                    <a16:rowId xmlns:a16="http://schemas.microsoft.com/office/drawing/2014/main" val="563279841"/>
                  </a:ext>
                </a:extLst>
              </a:tr>
            </a:tbl>
          </a:graphicData>
        </a:graphic>
      </p:graphicFrame>
    </p:spTree>
    <p:extLst>
      <p:ext uri="{BB962C8B-B14F-4D97-AF65-F5344CB8AC3E}">
        <p14:creationId xmlns:p14="http://schemas.microsoft.com/office/powerpoint/2010/main" val="1191801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0" y="3093990"/>
            <a:ext cx="3034145" cy="1289395"/>
          </a:xfrm>
        </p:spPr>
        <p:txBody>
          <a:bodyPr/>
          <a:lstStyle/>
          <a:p>
            <a:r>
              <a:rPr lang="en-US" sz="1600" dirty="0">
                <a:latin typeface="Times New Roman" panose="02020603050405020304" pitchFamily="18" charset="0"/>
                <a:cs typeface="Times New Roman" panose="02020603050405020304" pitchFamily="18" charset="0"/>
              </a:rPr>
              <a:t>A </a:t>
            </a:r>
            <a:r>
              <a:rPr lang="en-US" sz="1600" dirty="0" err="1">
                <a:latin typeface="Times New Roman" panose="02020603050405020304" pitchFamily="18" charset="0"/>
                <a:cs typeface="Times New Roman" panose="02020603050405020304" pitchFamily="18" charset="0"/>
              </a:rPr>
              <a:t>Rushi</a:t>
            </a:r>
            <a:r>
              <a:rPr lang="en-US" sz="1600" dirty="0">
                <a:latin typeface="Times New Roman" panose="02020603050405020304" pitchFamily="18" charset="0"/>
                <a:cs typeface="Times New Roman" panose="02020603050405020304" pitchFamily="18" charset="0"/>
              </a:rPr>
              <a:t> (20ME2A5403)</a:t>
            </a:r>
          </a:p>
          <a:p>
            <a:r>
              <a:rPr lang="en-US" sz="1600" dirty="0">
                <a:latin typeface="Times New Roman" panose="02020603050405020304" pitchFamily="18" charset="0"/>
                <a:cs typeface="Times New Roman" panose="02020603050405020304" pitchFamily="18" charset="0"/>
              </a:rPr>
              <a:t>A Raghu (20ME1A5405)</a:t>
            </a:r>
          </a:p>
          <a:p>
            <a:r>
              <a:rPr lang="en-US" sz="1600" dirty="0">
                <a:latin typeface="Times New Roman" panose="02020603050405020304" pitchFamily="18" charset="0"/>
                <a:cs typeface="Times New Roman" panose="02020603050405020304" pitchFamily="18" charset="0"/>
              </a:rPr>
              <a:t>Ch Nithin Reddy (20ME1A5409)</a:t>
            </a:r>
          </a:p>
          <a:p>
            <a:endParaRPr lang="en-US" dirty="0">
              <a:latin typeface="Times New Roman" panose="02020603050405020304" pitchFamily="18" charset="0"/>
              <a:cs typeface="Times New Roman" panose="02020603050405020304" pitchFamily="18" charset="0"/>
            </a:endParaRPr>
          </a:p>
        </p:txBody>
      </p:sp>
      <p:pic>
        <p:nvPicPr>
          <p:cNvPr id="5" name="Picture Placeholder 4">
            <a:extLst>
              <a:ext uri="{FF2B5EF4-FFF2-40B4-BE49-F238E27FC236}">
                <a16:creationId xmlns:a16="http://schemas.microsoft.com/office/drawing/2014/main" id="{B1D0101D-177D-339D-8C66-57B2DB3C6C69}"/>
              </a:ext>
            </a:extLst>
          </p:cNvPr>
          <p:cNvPicPr>
            <a:picLocks noGrp="1" noChangeAspect="1"/>
          </p:cNvPicPr>
          <p:nvPr>
            <p:ph type="pic" sz="quarter" idx="49"/>
          </p:nvPr>
        </p:nvPicPr>
        <p:blipFill rotWithShape="1">
          <a:blip r:embed="rId2"/>
          <a:srcRect l="8604" r="8604"/>
          <a:stretch/>
        </p:blipFill>
        <p:spPr/>
      </p:pic>
      <p:pic>
        <p:nvPicPr>
          <p:cNvPr id="11" name="Picture Placeholder 10">
            <a:extLst>
              <a:ext uri="{FF2B5EF4-FFF2-40B4-BE49-F238E27FC236}">
                <a16:creationId xmlns:a16="http://schemas.microsoft.com/office/drawing/2014/main" id="{735F7C37-2AFD-D3C8-9037-63818A2008C5}"/>
              </a:ext>
            </a:extLst>
          </p:cNvPr>
          <p:cNvPicPr>
            <a:picLocks noGrp="1" noChangeAspect="1"/>
          </p:cNvPicPr>
          <p:nvPr>
            <p:ph type="pic" sz="quarter" idx="48"/>
          </p:nvPr>
        </p:nvPicPr>
        <p:blipFill>
          <a:blip r:embed="rId3"/>
          <a:srcRect l="8458" r="8458"/>
          <a:stretch>
            <a:fillRect/>
          </a:stretch>
        </p:blipFill>
        <p:spPr/>
      </p:pic>
      <p:pic>
        <p:nvPicPr>
          <p:cNvPr id="29" name="Picture Placeholder 28">
            <a:extLst>
              <a:ext uri="{FF2B5EF4-FFF2-40B4-BE49-F238E27FC236}">
                <a16:creationId xmlns:a16="http://schemas.microsoft.com/office/drawing/2014/main" id="{D190C207-046D-391F-705F-15D16D7D47C4}"/>
              </a:ext>
            </a:extLst>
          </p:cNvPr>
          <p:cNvPicPr>
            <a:picLocks noGrp="1" noChangeAspect="1"/>
          </p:cNvPicPr>
          <p:nvPr>
            <p:ph type="pic" sz="quarter" idx="51"/>
          </p:nvPr>
        </p:nvPicPr>
        <p:blipFill>
          <a:blip r:embed="rId4"/>
          <a:srcRect l="3116" r="3116"/>
          <a:stretch>
            <a:fillRect/>
          </a:stretch>
        </p:blipFill>
        <p:spPr/>
      </p:pic>
      <p:pic>
        <p:nvPicPr>
          <p:cNvPr id="31" name="Picture Placeholder 30">
            <a:extLst>
              <a:ext uri="{FF2B5EF4-FFF2-40B4-BE49-F238E27FC236}">
                <a16:creationId xmlns:a16="http://schemas.microsoft.com/office/drawing/2014/main" id="{0C16706D-22AA-1F13-F47F-5D958A9BCD0C}"/>
              </a:ext>
            </a:extLst>
          </p:cNvPr>
          <p:cNvPicPr>
            <a:picLocks noGrp="1" noChangeAspect="1"/>
          </p:cNvPicPr>
          <p:nvPr>
            <p:ph type="pic" sz="quarter" idx="50"/>
          </p:nvPr>
        </p:nvPicPr>
        <p:blipFill>
          <a:blip r:embed="rId5"/>
          <a:srcRect l="3261" r="3261"/>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155371"/>
            <a:ext cx="4998897" cy="709127"/>
          </a:xfrm>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73224" y="3088433"/>
            <a:ext cx="5135247" cy="2836506"/>
          </a:xfrm>
        </p:spPr>
        <p:txBody>
          <a:bodyPr/>
          <a:lstStyle/>
          <a:p>
            <a:pPr marL="342900" indent="-342900">
              <a:buAutoNum type="arabicPeriod"/>
            </a:pPr>
            <a:r>
              <a:rPr lang="en-US" sz="1300" dirty="0">
                <a:latin typeface="Times New Roman" panose="02020603050405020304" pitchFamily="18" charset="0"/>
                <a:cs typeface="Times New Roman" panose="02020603050405020304" pitchFamily="18" charset="0"/>
              </a:rPr>
              <a:t>The Uber trip data from a large city in the United States is analyzed in this study. </a:t>
            </a:r>
          </a:p>
          <a:p>
            <a:pPr marL="342900" indent="-342900">
              <a:buAutoNum type="arabicPeriod"/>
            </a:pPr>
            <a:r>
              <a:rPr lang="en-US" sz="1300" dirty="0">
                <a:latin typeface="Times New Roman" panose="02020603050405020304" pitchFamily="18" charset="0"/>
                <a:cs typeface="Times New Roman" panose="02020603050405020304" pitchFamily="18" charset="0"/>
              </a:rPr>
              <a:t>Utilizing machine learning techniques and libraries to detect patterns and trends in rider behavior.</a:t>
            </a:r>
          </a:p>
          <a:p>
            <a:pPr marL="342900" indent="-342900">
              <a:buAutoNum type="arabicPeriod"/>
            </a:pPr>
            <a:r>
              <a:rPr lang="en-US" sz="1300" dirty="0">
                <a:latin typeface="Times New Roman" panose="02020603050405020304" pitchFamily="18" charset="0"/>
                <a:cs typeface="Times New Roman" panose="02020603050405020304" pitchFamily="18" charset="0"/>
              </a:rPr>
              <a:t>The data set contains information on pick-up and drop-off locations and other important aspects.</a:t>
            </a:r>
          </a:p>
          <a:p>
            <a:pPr marL="342900" indent="-342900">
              <a:buAutoNum type="arabicPeriod"/>
            </a:pPr>
            <a:r>
              <a:rPr lang="en-US" sz="1300" dirty="0">
                <a:latin typeface="Times New Roman" panose="02020603050405020304" pitchFamily="18" charset="0"/>
                <a:cs typeface="Times New Roman" panose="02020603050405020304" pitchFamily="18" charset="0"/>
              </a:rPr>
              <a:t>The data was cleaned and preprocessed using the Pandas and NumPy tools. </a:t>
            </a:r>
          </a:p>
          <a:p>
            <a:pPr marL="342900" indent="-342900">
              <a:buAutoNum type="arabicPeriod"/>
            </a:pPr>
            <a:r>
              <a:rPr lang="en-US" sz="1300" dirty="0">
                <a:latin typeface="Times New Roman" panose="02020603050405020304" pitchFamily="18" charset="0"/>
                <a:cs typeface="Times New Roman" panose="02020603050405020304" pitchFamily="18" charset="0"/>
              </a:rPr>
              <a:t>Overall, this study uses machine learning approaches to give important insights on the patterns and trends in Uber journeys.</a:t>
            </a:r>
          </a:p>
          <a:p>
            <a:pPr marL="342900" indent="-342900">
              <a:buAutoNum type="arabicPeriod"/>
            </a:pPr>
            <a:endParaRPr lang="en-US" sz="1300" dirty="0">
              <a:latin typeface="Times New Roman" panose="02020603050405020304" pitchFamily="18" charset="0"/>
              <a:cs typeface="Times New Roman" panose="02020603050405020304" pitchFamily="18" charset="0"/>
            </a:endParaRPr>
          </a:p>
          <a:p>
            <a:pPr marL="342900" indent="-342900">
              <a:buAutoNum type="arabicPeriod"/>
            </a:pPr>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dirty="0">
                <a:latin typeface="Times New Roman" panose="02020603050405020304" pitchFamily="18" charset="0"/>
                <a:cs typeface="Times New Roman" panose="02020603050405020304" pitchFamily="18" charset="0"/>
              </a:rPr>
              <a:t>Uber Trip Analysis</a:t>
            </a: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latin typeface="Times New Roman" panose="02020603050405020304" pitchFamily="18" charset="0"/>
                <a:cs typeface="Times New Roman" panose="02020603050405020304" pitchFamily="18" charset="0"/>
              </a:rPr>
              <a:pPr/>
              <a:t>3</a:t>
            </a:fld>
            <a:endParaRPr lang="en-US" altLang="zh-CN" dirty="0">
              <a:latin typeface="Times New Roman" panose="02020603050405020304" pitchFamily="18" charset="0"/>
              <a:cs typeface="Times New Roman" panose="02020603050405020304" pitchFamily="18" charset="0"/>
            </a:endParaRPr>
          </a:p>
        </p:txBody>
      </p:sp>
      <p:pic>
        <p:nvPicPr>
          <p:cNvPr id="9" name="Picture Placeholder 8">
            <a:extLst>
              <a:ext uri="{FF2B5EF4-FFF2-40B4-BE49-F238E27FC236}">
                <a16:creationId xmlns:a16="http://schemas.microsoft.com/office/drawing/2014/main" id="{DB7535E2-7700-5D21-2693-923F587E1D98}"/>
              </a:ext>
            </a:extLst>
          </p:cNvPr>
          <p:cNvPicPr>
            <a:picLocks noGrp="1" noChangeAspect="1"/>
          </p:cNvPicPr>
          <p:nvPr>
            <p:ph type="pic" sz="quarter" idx="51"/>
          </p:nvPr>
        </p:nvPicPr>
        <p:blipFill>
          <a:blip r:embed="rId2"/>
          <a:srcRect l="2998" r="2998"/>
          <a:stretch>
            <a:fillRect/>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264928"/>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212E3-98A9-BE2C-6C87-7E3D24ABCF40}"/>
              </a:ext>
            </a:extLst>
          </p:cNvPr>
          <p:cNvSpPr>
            <a:spLocks noGrp="1"/>
          </p:cNvSpPr>
          <p:nvPr>
            <p:ph type="title"/>
          </p:nvPr>
        </p:nvSpPr>
        <p:spPr>
          <a:xfrm>
            <a:off x="606490" y="513184"/>
            <a:ext cx="3219061" cy="760288"/>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C6021BFB-C805-6116-1DDE-FD39326ADED9}"/>
              </a:ext>
            </a:extLst>
          </p:cNvPr>
          <p:cNvSpPr>
            <a:spLocks noGrp="1"/>
          </p:cNvSpPr>
          <p:nvPr>
            <p:ph type="body" sz="quarter" idx="28"/>
          </p:nvPr>
        </p:nvSpPr>
        <p:spPr>
          <a:xfrm>
            <a:off x="606490" y="1623526"/>
            <a:ext cx="5747658" cy="4189445"/>
          </a:xfrm>
        </p:spPr>
        <p:txBody>
          <a:bodyPr/>
          <a:lstStyle/>
          <a:p>
            <a:pPr marL="285750" indent="-285750">
              <a:buFont typeface="Arial" panose="020B0604020202020204" pitchFamily="34" charset="0"/>
              <a:buChar char="•"/>
            </a:pPr>
            <a:r>
              <a:rPr lang="en-US" sz="1700" dirty="0"/>
              <a:t>Uber is a ride-sharing platform that operates in over 900 cities worldwide. </a:t>
            </a:r>
          </a:p>
          <a:p>
            <a:pPr marL="285750" indent="-285750">
              <a:buFont typeface="Arial" panose="020B0604020202020204" pitchFamily="34" charset="0"/>
              <a:buChar char="•"/>
            </a:pPr>
            <a:r>
              <a:rPr lang="en-US" sz="1700" dirty="0"/>
              <a:t>Uber trip analysis using machine learning involves identifying patterns and trends in rider behavior, including pick-up and drop-off locations, time of day, day of the week, and trip duration. </a:t>
            </a:r>
          </a:p>
          <a:p>
            <a:pPr marL="285750" indent="-285750">
              <a:buFont typeface="Arial" panose="020B0604020202020204" pitchFamily="34" charset="0"/>
              <a:buChar char="•"/>
            </a:pPr>
            <a:r>
              <a:rPr lang="en-US" sz="1700" dirty="0"/>
              <a:t>This analysis can help Uber improve its services by identifying areas with high demand and improving rider wait times.</a:t>
            </a:r>
          </a:p>
          <a:p>
            <a:pPr marL="285750" indent="-285750">
              <a:buFont typeface="Arial" panose="020B0604020202020204" pitchFamily="34" charset="0"/>
              <a:buChar char="•"/>
            </a:pPr>
            <a:r>
              <a:rPr lang="en-US" sz="1700" dirty="0"/>
              <a:t>This will start from data collection and after collecting it cleaned and preprocessed and send it to the model to learn or fit to it. We made final predictions on the basis of the data which we fed to it.</a:t>
            </a:r>
          </a:p>
        </p:txBody>
      </p:sp>
      <p:pic>
        <p:nvPicPr>
          <p:cNvPr id="6" name="Picture Placeholder 5">
            <a:extLst>
              <a:ext uri="{FF2B5EF4-FFF2-40B4-BE49-F238E27FC236}">
                <a16:creationId xmlns:a16="http://schemas.microsoft.com/office/drawing/2014/main" id="{522D57CE-F255-E726-C0DA-C72D4CB3FC05}"/>
              </a:ext>
            </a:extLst>
          </p:cNvPr>
          <p:cNvPicPr>
            <a:picLocks noGrp="1" noChangeAspect="1"/>
          </p:cNvPicPr>
          <p:nvPr>
            <p:ph type="pic" sz="quarter" idx="47"/>
          </p:nvPr>
        </p:nvPicPr>
        <p:blipFill>
          <a:blip r:embed="rId2"/>
          <a:srcRect l="25542" r="25542"/>
          <a:stretch>
            <a:fillRect/>
          </a:stretch>
        </p:blipFill>
        <p:spPr/>
      </p:pic>
    </p:spTree>
    <p:extLst>
      <p:ext uri="{BB962C8B-B14F-4D97-AF65-F5344CB8AC3E}">
        <p14:creationId xmlns:p14="http://schemas.microsoft.com/office/powerpoint/2010/main" val="1346429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3CB8-A808-B2B5-2D1E-BAFA8CD2A84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Existing System</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57BFF87-C4A0-8AB6-EA6D-4E060D1C5205}"/>
              </a:ext>
            </a:extLst>
          </p:cNvPr>
          <p:cNvSpPr>
            <a:spLocks noGrp="1"/>
          </p:cNvSpPr>
          <p:nvPr>
            <p:ph type="ftr" sz="quarter" idx="28"/>
          </p:nvPr>
        </p:nvSpPr>
        <p:spPr/>
        <p:txBody>
          <a:bodyPr/>
          <a:lstStyle/>
          <a:p>
            <a:r>
              <a:rPr lang="en-US" dirty="0">
                <a:latin typeface="Times New Roman" panose="02020603050405020304" pitchFamily="18" charset="0"/>
                <a:cs typeface="Times New Roman" panose="02020603050405020304" pitchFamily="18" charset="0"/>
              </a:rPr>
              <a:t>Uber Trip Analysis</a:t>
            </a:r>
          </a:p>
        </p:txBody>
      </p:sp>
      <p:sp>
        <p:nvSpPr>
          <p:cNvPr id="5" name="Slide Number Placeholder 4">
            <a:extLst>
              <a:ext uri="{FF2B5EF4-FFF2-40B4-BE49-F238E27FC236}">
                <a16:creationId xmlns:a16="http://schemas.microsoft.com/office/drawing/2014/main" id="{3C5E7B99-0F74-0BF2-7E79-304A1044C59D}"/>
              </a:ext>
            </a:extLst>
          </p:cNvPr>
          <p:cNvSpPr>
            <a:spLocks noGrp="1"/>
          </p:cNvSpPr>
          <p:nvPr>
            <p:ph type="sldNum" sz="quarter" idx="29"/>
          </p:nvPr>
        </p:nvSpPr>
        <p:spPr/>
        <p:txBody>
          <a:bodyPr/>
          <a:lstStyle/>
          <a:p>
            <a:fld id="{47FEACEE-25B4-4A2D-B147-27296E36371D}" type="slidenum">
              <a:rPr lang="en-US" altLang="zh-CN" smtClean="0">
                <a:latin typeface="Times New Roman" panose="02020603050405020304" pitchFamily="18" charset="0"/>
                <a:cs typeface="Times New Roman" panose="02020603050405020304" pitchFamily="18" charset="0"/>
              </a:rPr>
              <a:pPr/>
              <a:t>5</a:t>
            </a:fld>
            <a:endParaRPr lang="en-US" altLang="zh-CN"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6532F6B1-4413-55FF-1969-3C7E5E0738AA}"/>
              </a:ext>
            </a:extLst>
          </p:cNvPr>
          <p:cNvGraphicFramePr>
            <a:graphicFrameLocks noGrp="1"/>
          </p:cNvGraphicFramePr>
          <p:nvPr>
            <p:extLst>
              <p:ext uri="{D42A27DB-BD31-4B8C-83A1-F6EECF244321}">
                <p14:modId xmlns:p14="http://schemas.microsoft.com/office/powerpoint/2010/main" val="2371393107"/>
              </p:ext>
            </p:extLst>
          </p:nvPr>
        </p:nvGraphicFramePr>
        <p:xfrm>
          <a:off x="587829" y="2231247"/>
          <a:ext cx="10879493" cy="2834640"/>
        </p:xfrm>
        <a:graphic>
          <a:graphicData uri="http://schemas.openxmlformats.org/drawingml/2006/table">
            <a:tbl>
              <a:tblPr firstRow="1" bandRow="1">
                <a:tableStyleId>{5C22544A-7EE6-4342-B048-85BDC9FD1C3A}</a:tableStyleId>
              </a:tblPr>
              <a:tblGrid>
                <a:gridCol w="10879493">
                  <a:extLst>
                    <a:ext uri="{9D8B030D-6E8A-4147-A177-3AD203B41FA5}">
                      <a16:colId xmlns:a16="http://schemas.microsoft.com/office/drawing/2014/main" val="3688684845"/>
                    </a:ext>
                  </a:extLst>
                </a:gridCol>
              </a:tblGrid>
              <a:tr h="2704647">
                <a:tc>
                  <a:txBody>
                    <a:bodyPr/>
                    <a:lstStyle/>
                    <a:p>
                      <a:pPr marL="0" indent="0">
                        <a:buFont typeface="Wingdings" panose="05000000000000000000" pitchFamily="2" charset="2"/>
                        <a:buNone/>
                      </a:pPr>
                      <a:r>
                        <a:rPr lang="en-US" sz="1800" b="0" dirty="0">
                          <a:solidFill>
                            <a:schemeClr val="tx1">
                              <a:lumMod val="95000"/>
                              <a:lumOff val="5000"/>
                            </a:schemeClr>
                          </a:solidFill>
                        </a:rPr>
                        <a:t>Machine learning Uber Trip Analysis algorithms are widely used today, several existing systems for Uber trip analysis are given below:</a:t>
                      </a:r>
                    </a:p>
                    <a:p>
                      <a:pPr marL="285750" indent="-285750">
                        <a:buFont typeface="Wingdings" panose="05000000000000000000" pitchFamily="2" charset="2"/>
                        <a:buChar char="§"/>
                      </a:pPr>
                      <a:r>
                        <a:rPr lang="en-US" sz="1800" b="0" dirty="0">
                          <a:solidFill>
                            <a:schemeClr val="tx1">
                              <a:lumMod val="95000"/>
                              <a:lumOff val="5000"/>
                            </a:schemeClr>
                          </a:solidFill>
                        </a:rPr>
                        <a:t>Number of trips per day/week/month</a:t>
                      </a:r>
                    </a:p>
                    <a:p>
                      <a:pPr marL="285750" indent="-285750">
                        <a:buFont typeface="Wingdings" panose="05000000000000000000" pitchFamily="2" charset="2"/>
                        <a:buChar char="§"/>
                      </a:pPr>
                      <a:r>
                        <a:rPr lang="en-US" sz="1800" b="0" dirty="0">
                          <a:solidFill>
                            <a:schemeClr val="tx1">
                              <a:lumMod val="95000"/>
                              <a:lumOff val="5000"/>
                            </a:schemeClr>
                          </a:solidFill>
                        </a:rPr>
                        <a:t>Average trip duration and distance</a:t>
                      </a:r>
                    </a:p>
                    <a:p>
                      <a:pPr marL="285750" indent="-285750">
                        <a:buFont typeface="Wingdings" panose="05000000000000000000" pitchFamily="2" charset="2"/>
                        <a:buChar char="§"/>
                      </a:pPr>
                      <a:r>
                        <a:rPr lang="en-US" sz="1800" b="0" dirty="0">
                          <a:solidFill>
                            <a:schemeClr val="tx1">
                              <a:lumMod val="95000"/>
                              <a:lumOff val="5000"/>
                            </a:schemeClr>
                          </a:solidFill>
                        </a:rPr>
                        <a:t>Rider ratings of drivers</a:t>
                      </a:r>
                    </a:p>
                    <a:p>
                      <a:pPr marL="285750" indent="-285750">
                        <a:buFont typeface="Wingdings" panose="05000000000000000000" pitchFamily="2" charset="2"/>
                        <a:buChar char="§"/>
                      </a:pPr>
                      <a:r>
                        <a:rPr lang="en-US" sz="1800" b="0" dirty="0">
                          <a:solidFill>
                            <a:schemeClr val="tx1">
                              <a:lumMod val="95000"/>
                              <a:lumOff val="5000"/>
                            </a:schemeClr>
                          </a:solidFill>
                        </a:rPr>
                        <a:t>Driver ratings of passengers</a:t>
                      </a:r>
                    </a:p>
                    <a:p>
                      <a:pPr marL="285750" indent="-285750">
                        <a:buFont typeface="Wingdings" panose="05000000000000000000" pitchFamily="2" charset="2"/>
                        <a:buChar char="§"/>
                      </a:pPr>
                      <a:r>
                        <a:rPr lang="en-US" sz="1800" b="0" dirty="0">
                          <a:solidFill>
                            <a:schemeClr val="tx1">
                              <a:lumMod val="95000"/>
                              <a:lumOff val="5000"/>
                            </a:schemeClr>
                          </a:solidFill>
                        </a:rPr>
                        <a:t>Expenses for vehicle maintenance and fuel</a:t>
                      </a:r>
                    </a:p>
                    <a:p>
                      <a:pPr marL="285750" indent="-285750">
                        <a:buFont typeface="Wingdings" panose="05000000000000000000" pitchFamily="2" charset="2"/>
                        <a:buChar char="§"/>
                      </a:pPr>
                      <a:r>
                        <a:rPr lang="en-US" sz="1800" b="0" dirty="0">
                          <a:solidFill>
                            <a:schemeClr val="tx1">
                              <a:lumMod val="95000"/>
                              <a:lumOff val="5000"/>
                            </a:schemeClr>
                          </a:solidFill>
                        </a:rPr>
                        <a:t>Number and reasons for canceled trips</a:t>
                      </a:r>
                    </a:p>
                    <a:p>
                      <a:pPr marL="285750" indent="-285750">
                        <a:buFont typeface="Wingdings" panose="05000000000000000000" pitchFamily="2" charset="2"/>
                        <a:buChar char="§"/>
                      </a:pPr>
                      <a:r>
                        <a:rPr lang="en-US" sz="1800" b="0" dirty="0">
                          <a:solidFill>
                            <a:schemeClr val="tx1">
                              <a:lumMod val="95000"/>
                              <a:lumOff val="5000"/>
                            </a:schemeClr>
                          </a:solidFill>
                        </a:rPr>
                        <a:t>Fraudulent activities and incidents</a:t>
                      </a:r>
                    </a:p>
                    <a:p>
                      <a:endParaRPr lang="en-US" b="1" dirty="0">
                        <a:solidFill>
                          <a:schemeClr val="tx1">
                            <a:lumMod val="95000"/>
                            <a:lumOff val="5000"/>
                          </a:schemeClr>
                        </a:solidFill>
                      </a:endParaRPr>
                    </a:p>
                  </a:txBody>
                  <a:tcPr>
                    <a:solidFill>
                      <a:schemeClr val="bg1"/>
                    </a:solidFill>
                  </a:tcPr>
                </a:tc>
                <a:extLst>
                  <a:ext uri="{0D108BD9-81ED-4DB2-BD59-A6C34878D82A}">
                    <a16:rowId xmlns:a16="http://schemas.microsoft.com/office/drawing/2014/main" val="1340120792"/>
                  </a:ext>
                </a:extLst>
              </a:tr>
            </a:tbl>
          </a:graphicData>
        </a:graphic>
      </p:graphicFrame>
    </p:spTree>
    <p:extLst>
      <p:ext uri="{BB962C8B-B14F-4D97-AF65-F5344CB8AC3E}">
        <p14:creationId xmlns:p14="http://schemas.microsoft.com/office/powerpoint/2010/main" val="192935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01EC-2B5E-5330-E8FA-25B09965C9A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Proposed System</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A79D64A-837E-FC9F-FA5D-99FDD5147DE5}"/>
              </a:ext>
            </a:extLst>
          </p:cNvPr>
          <p:cNvSpPr>
            <a:spLocks noGrp="1"/>
          </p:cNvSpPr>
          <p:nvPr>
            <p:ph type="ftr" sz="quarter" idx="28"/>
          </p:nvPr>
        </p:nvSpPr>
        <p:spPr/>
        <p:txBody>
          <a:bodyPr/>
          <a:lstStyle/>
          <a:p>
            <a:r>
              <a:rPr lang="en-US" dirty="0">
                <a:latin typeface="Times New Roman" panose="02020603050405020304" pitchFamily="18" charset="0"/>
                <a:cs typeface="Times New Roman" panose="02020603050405020304" pitchFamily="18" charset="0"/>
              </a:rPr>
              <a:t>Uber Trip Analysis</a:t>
            </a:r>
          </a:p>
        </p:txBody>
      </p:sp>
      <p:sp>
        <p:nvSpPr>
          <p:cNvPr id="5" name="Slide Number Placeholder 4">
            <a:extLst>
              <a:ext uri="{FF2B5EF4-FFF2-40B4-BE49-F238E27FC236}">
                <a16:creationId xmlns:a16="http://schemas.microsoft.com/office/drawing/2014/main" id="{5DD32E7E-1A61-71C8-80C2-CE2D6C2CDAA5}"/>
              </a:ext>
            </a:extLst>
          </p:cNvPr>
          <p:cNvSpPr>
            <a:spLocks noGrp="1"/>
          </p:cNvSpPr>
          <p:nvPr>
            <p:ph type="sldNum" sz="quarter" idx="29"/>
          </p:nvPr>
        </p:nvSpPr>
        <p:spPr/>
        <p:txBody>
          <a:bodyPr/>
          <a:lstStyle/>
          <a:p>
            <a:fld id="{47FEACEE-25B4-4A2D-B147-27296E36371D}" type="slidenum">
              <a:rPr lang="en-US" altLang="zh-CN" smtClean="0">
                <a:latin typeface="Times New Roman" panose="02020603050405020304" pitchFamily="18" charset="0"/>
                <a:cs typeface="Times New Roman" panose="02020603050405020304" pitchFamily="18" charset="0"/>
              </a:rPr>
              <a:pPr/>
              <a:t>6</a:t>
            </a:fld>
            <a:endParaRPr lang="en-US" altLang="zh-CN"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BB81EE97-AB1D-4461-7728-6762EA17CB6E}"/>
              </a:ext>
            </a:extLst>
          </p:cNvPr>
          <p:cNvGraphicFramePr>
            <a:graphicFrameLocks noGrp="1"/>
          </p:cNvGraphicFramePr>
          <p:nvPr>
            <p:extLst>
              <p:ext uri="{D42A27DB-BD31-4B8C-83A1-F6EECF244321}">
                <p14:modId xmlns:p14="http://schemas.microsoft.com/office/powerpoint/2010/main" val="432990282"/>
              </p:ext>
            </p:extLst>
          </p:nvPr>
        </p:nvGraphicFramePr>
        <p:xfrm>
          <a:off x="895739" y="2146041"/>
          <a:ext cx="10412963" cy="2276669"/>
        </p:xfrm>
        <a:graphic>
          <a:graphicData uri="http://schemas.openxmlformats.org/drawingml/2006/table">
            <a:tbl>
              <a:tblPr firstRow="1" bandRow="1">
                <a:tableStyleId>{5C22544A-7EE6-4342-B048-85BDC9FD1C3A}</a:tableStyleId>
              </a:tblPr>
              <a:tblGrid>
                <a:gridCol w="10412963">
                  <a:extLst>
                    <a:ext uri="{9D8B030D-6E8A-4147-A177-3AD203B41FA5}">
                      <a16:colId xmlns:a16="http://schemas.microsoft.com/office/drawing/2014/main" val="2801681663"/>
                    </a:ext>
                  </a:extLst>
                </a:gridCol>
              </a:tblGrid>
              <a:tr h="2276669">
                <a:tc>
                  <a:txBody>
                    <a:bodyPr/>
                    <a:lstStyle/>
                    <a:p>
                      <a:pPr marL="285750" indent="-285750">
                        <a:buFont typeface="Arial" panose="020B0604020202020204" pitchFamily="34" charset="0"/>
                        <a:buChar char="•"/>
                      </a:pPr>
                      <a:r>
                        <a:rPr lang="en-US" sz="1400" b="0" dirty="0">
                          <a:solidFill>
                            <a:schemeClr val="tx1"/>
                          </a:solidFill>
                        </a:rPr>
                        <a:t>Proposed system for Uber trip analysis could involve collecting and analyzing various data points related to trips taken by Uber users. </a:t>
                      </a:r>
                    </a:p>
                    <a:p>
                      <a:pPr marL="285750" indent="-285750">
                        <a:buFont typeface="Arial" panose="020B0604020202020204" pitchFamily="34" charset="0"/>
                        <a:buChar char="•"/>
                      </a:pPr>
                      <a:r>
                        <a:rPr lang="en-US" sz="1400" b="0" dirty="0">
                          <a:solidFill>
                            <a:schemeClr val="tx1"/>
                          </a:solidFill>
                        </a:rPr>
                        <a:t>This could include factors such as pick-up and drop-off locations, time of day, distance traveled, trip duration, and fare charged.</a:t>
                      </a:r>
                    </a:p>
                    <a:p>
                      <a:pPr marL="285750" indent="-285750">
                        <a:buFont typeface="Arial" panose="020B0604020202020204" pitchFamily="34" charset="0"/>
                        <a:buChar char="•"/>
                      </a:pPr>
                      <a:r>
                        <a:rPr lang="en-US" sz="1400" b="0" dirty="0">
                          <a:solidFill>
                            <a:schemeClr val="tx1"/>
                          </a:solidFill>
                        </a:rPr>
                        <a:t>To implement such a system, We could utilize machine learning algorithms and data visualization tools to identify patterns and trends in the data. </a:t>
                      </a:r>
                    </a:p>
                    <a:p>
                      <a:pPr marL="285750" indent="-285750">
                        <a:buFont typeface="Arial" panose="020B0604020202020204" pitchFamily="34" charset="0"/>
                        <a:buChar char="•"/>
                      </a:pPr>
                      <a:r>
                        <a:rPr lang="en-US" sz="1400" b="0" dirty="0">
                          <a:solidFill>
                            <a:schemeClr val="tx1"/>
                          </a:solidFill>
                        </a:rPr>
                        <a:t>For example, the system could analyze data to determine which pick-up and drop-off locations are most frequently requested, which times of day have the highest demand, and which routes are most commonly taken by riders.</a:t>
                      </a:r>
                    </a:p>
                    <a:p>
                      <a:pPr marL="285750" indent="-285750">
                        <a:buFont typeface="Arial" panose="020B0604020202020204" pitchFamily="34" charset="0"/>
                        <a:buChar char="•"/>
                      </a:pPr>
                      <a:r>
                        <a:rPr lang="en-US" sz="1400" b="0" dirty="0">
                          <a:solidFill>
                            <a:schemeClr val="tx1"/>
                          </a:solidFill>
                        </a:rPr>
                        <a:t>Overall, a proposed system for Uber trip analysis would involve collecting and analyzing data to identify patterns and trends, and then using that information to optimize Uber's operations and improve the user experience. This could lead to increased efficiency, more satisfied customers, and ultimately, higher profits for Uber.</a:t>
                      </a:r>
                    </a:p>
                  </a:txBody>
                  <a:tcPr>
                    <a:solidFill>
                      <a:schemeClr val="bg1"/>
                    </a:solidFill>
                  </a:tcPr>
                </a:tc>
                <a:extLst>
                  <a:ext uri="{0D108BD9-81ED-4DB2-BD59-A6C34878D82A}">
                    <a16:rowId xmlns:a16="http://schemas.microsoft.com/office/drawing/2014/main" val="81829171"/>
                  </a:ext>
                </a:extLst>
              </a:tr>
            </a:tbl>
          </a:graphicData>
        </a:graphic>
      </p:graphicFrame>
    </p:spTree>
    <p:extLst>
      <p:ext uri="{BB962C8B-B14F-4D97-AF65-F5344CB8AC3E}">
        <p14:creationId xmlns:p14="http://schemas.microsoft.com/office/powerpoint/2010/main" val="205953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17D5-9671-61AB-CE82-5EAFD5662BB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Software and Hardware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21FEA49-E6E3-31D5-29D4-72CD4A15B9E8}"/>
              </a:ext>
            </a:extLst>
          </p:cNvPr>
          <p:cNvSpPr>
            <a:spLocks noGrp="1"/>
          </p:cNvSpPr>
          <p:nvPr>
            <p:ph type="ftr" sz="quarter" idx="28"/>
          </p:nvPr>
        </p:nvSpPr>
        <p:spPr/>
        <p:txBody>
          <a:bodyPr/>
          <a:lstStyle/>
          <a:p>
            <a:r>
              <a:rPr lang="en-US" dirty="0">
                <a:latin typeface="Times New Roman" panose="02020603050405020304" pitchFamily="18" charset="0"/>
                <a:cs typeface="Times New Roman" panose="02020603050405020304" pitchFamily="18" charset="0"/>
              </a:rPr>
              <a:t>Uber Trip Analysis</a:t>
            </a:r>
          </a:p>
        </p:txBody>
      </p:sp>
      <p:sp>
        <p:nvSpPr>
          <p:cNvPr id="5" name="Slide Number Placeholder 4">
            <a:extLst>
              <a:ext uri="{FF2B5EF4-FFF2-40B4-BE49-F238E27FC236}">
                <a16:creationId xmlns:a16="http://schemas.microsoft.com/office/drawing/2014/main" id="{D358656C-251B-973E-7E7A-022A9C86C998}"/>
              </a:ext>
            </a:extLst>
          </p:cNvPr>
          <p:cNvSpPr>
            <a:spLocks noGrp="1"/>
          </p:cNvSpPr>
          <p:nvPr>
            <p:ph type="sldNum" sz="quarter" idx="29"/>
          </p:nvPr>
        </p:nvSpPr>
        <p:spPr/>
        <p:txBody>
          <a:bodyPr/>
          <a:lstStyle/>
          <a:p>
            <a:fld id="{47FEACEE-25B4-4A2D-B147-27296E36371D}" type="slidenum">
              <a:rPr lang="en-US" altLang="zh-CN" smtClean="0">
                <a:latin typeface="Times New Roman" panose="02020603050405020304" pitchFamily="18" charset="0"/>
                <a:cs typeface="Times New Roman" panose="02020603050405020304" pitchFamily="18" charset="0"/>
              </a:rPr>
              <a:pPr/>
              <a:t>7</a:t>
            </a:fld>
            <a:endParaRPr lang="en-US" altLang="zh-CN"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3D5A5F7F-1432-3735-6B20-BAA65CEE5D7E}"/>
              </a:ext>
            </a:extLst>
          </p:cNvPr>
          <p:cNvGraphicFramePr>
            <a:graphicFrameLocks noGrp="1"/>
          </p:cNvGraphicFramePr>
          <p:nvPr>
            <p:extLst>
              <p:ext uri="{D42A27DB-BD31-4B8C-83A1-F6EECF244321}">
                <p14:modId xmlns:p14="http://schemas.microsoft.com/office/powerpoint/2010/main" val="3270829454"/>
              </p:ext>
            </p:extLst>
          </p:nvPr>
        </p:nvGraphicFramePr>
        <p:xfrm>
          <a:off x="1287625" y="2556589"/>
          <a:ext cx="9647854" cy="2316480"/>
        </p:xfrm>
        <a:graphic>
          <a:graphicData uri="http://schemas.openxmlformats.org/drawingml/2006/table">
            <a:tbl>
              <a:tblPr firstRow="1" bandRow="1">
                <a:tableStyleId>{5C22544A-7EE6-4342-B048-85BDC9FD1C3A}</a:tableStyleId>
              </a:tblPr>
              <a:tblGrid>
                <a:gridCol w="9647854">
                  <a:extLst>
                    <a:ext uri="{9D8B030D-6E8A-4147-A177-3AD203B41FA5}">
                      <a16:colId xmlns:a16="http://schemas.microsoft.com/office/drawing/2014/main" val="1835514096"/>
                    </a:ext>
                  </a:extLst>
                </a:gridCol>
              </a:tblGrid>
              <a:tr h="1922105">
                <a:tc>
                  <a:txBody>
                    <a:bodyPr/>
                    <a:lstStyle/>
                    <a:p>
                      <a:r>
                        <a:rPr lang="en-US" sz="2000" b="1" dirty="0">
                          <a:solidFill>
                            <a:schemeClr val="tx1"/>
                          </a:solidFill>
                        </a:rPr>
                        <a:t>Software:</a:t>
                      </a:r>
                    </a:p>
                    <a:p>
                      <a:pPr marL="0" indent="0">
                        <a:buFont typeface="Arial" panose="020B0604020202020204" pitchFamily="34" charset="0"/>
                        <a:buNone/>
                      </a:pPr>
                      <a:r>
                        <a:rPr lang="en-US" b="0" dirty="0">
                          <a:solidFill>
                            <a:schemeClr val="tx1"/>
                          </a:solidFill>
                        </a:rPr>
                        <a:t>To analyze Uber trips, you would need both software and hardware software.</a:t>
                      </a:r>
                      <a:endParaRPr lang="en-IN" sz="2800" b="0" u="sng" cap="none"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cap="none" dirty="0">
                          <a:solidFill>
                            <a:schemeClr val="tx1"/>
                          </a:solidFill>
                          <a:latin typeface="Arial" panose="020B0604020202020204" pitchFamily="34" charset="0"/>
                          <a:cs typeface="Arial" panose="020B0604020202020204" pitchFamily="34" charset="0"/>
                        </a:rPr>
                        <a:t>Programming Language: </a:t>
                      </a:r>
                      <a:r>
                        <a:rPr lang="en-US" b="0" cap="none" dirty="0">
                          <a:solidFill>
                            <a:schemeClr val="tx1"/>
                          </a:solidFill>
                          <a:latin typeface="Arial" panose="020B0604020202020204" pitchFamily="34" charset="0"/>
                          <a:cs typeface="Arial" panose="020B0604020202020204" pitchFamily="34" charset="0"/>
                        </a:rPr>
                        <a:t>Machine Learning.</a:t>
                      </a:r>
                    </a:p>
                    <a:p>
                      <a:pPr marL="285750" indent="-285750">
                        <a:buFont typeface="Arial" panose="020B0604020202020204" pitchFamily="34" charset="0"/>
                        <a:buChar char="•"/>
                      </a:pPr>
                      <a:r>
                        <a:rPr lang="en-US" b="1" cap="none" dirty="0">
                          <a:solidFill>
                            <a:schemeClr val="tx1"/>
                          </a:solidFill>
                          <a:latin typeface="Arial" panose="020B0604020202020204" pitchFamily="34" charset="0"/>
                          <a:cs typeface="Arial" panose="020B0604020202020204" pitchFamily="34" charset="0"/>
                        </a:rPr>
                        <a:t>Machine Learning Libraries: </a:t>
                      </a:r>
                      <a:r>
                        <a:rPr lang="en-US" b="0" cap="none" dirty="0" err="1">
                          <a:solidFill>
                            <a:schemeClr val="tx1"/>
                          </a:solidFill>
                          <a:latin typeface="Arial" panose="020B0604020202020204" pitchFamily="34" charset="0"/>
                          <a:cs typeface="Arial" panose="020B0604020202020204" pitchFamily="34" charset="0"/>
                        </a:rPr>
                        <a:t>Numpy</a:t>
                      </a:r>
                      <a:r>
                        <a:rPr lang="en-US" b="0" cap="none" dirty="0">
                          <a:solidFill>
                            <a:schemeClr val="tx1"/>
                          </a:solidFill>
                          <a:latin typeface="Arial" panose="020B0604020202020204" pitchFamily="34" charset="0"/>
                          <a:cs typeface="Arial" panose="020B0604020202020204" pitchFamily="34" charset="0"/>
                        </a:rPr>
                        <a:t>, Pandas, Classification Algorithms</a:t>
                      </a:r>
                    </a:p>
                    <a:p>
                      <a:pPr marL="285750" indent="-285750">
                        <a:buFont typeface="Arial" panose="020B0604020202020204" pitchFamily="34" charset="0"/>
                        <a:buChar char="•"/>
                      </a:pPr>
                      <a:r>
                        <a:rPr lang="en-US" b="1" cap="none" dirty="0">
                          <a:solidFill>
                            <a:schemeClr val="tx1"/>
                          </a:solidFill>
                          <a:latin typeface="Arial" panose="020B0604020202020204" pitchFamily="34" charset="0"/>
                          <a:cs typeface="Arial" panose="020B0604020202020204" pitchFamily="34" charset="0"/>
                        </a:rPr>
                        <a:t>Data Visualization Libraries: </a:t>
                      </a:r>
                      <a:r>
                        <a:rPr lang="en-US" b="0" cap="none" dirty="0">
                          <a:solidFill>
                            <a:schemeClr val="tx1"/>
                          </a:solidFill>
                          <a:latin typeface="Arial" panose="020B0604020202020204" pitchFamily="34" charset="0"/>
                          <a:cs typeface="Arial" panose="020B0604020202020204" pitchFamily="34" charset="0"/>
                        </a:rPr>
                        <a:t>Matplotlib, Seaborn.</a:t>
                      </a:r>
                    </a:p>
                    <a:p>
                      <a:pPr marL="285750" indent="-285750">
                        <a:buFont typeface="Arial" panose="020B0604020202020204" pitchFamily="34" charset="0"/>
                        <a:buChar char="•"/>
                      </a:pPr>
                      <a:r>
                        <a:rPr lang="en-US" b="1" cap="none" dirty="0">
                          <a:solidFill>
                            <a:schemeClr val="tx1"/>
                          </a:solidFill>
                          <a:latin typeface="Arial" panose="020B0604020202020204" pitchFamily="34" charset="0"/>
                          <a:cs typeface="Arial" panose="020B0604020202020204" pitchFamily="34" charset="0"/>
                        </a:rPr>
                        <a:t>Integrated Development Environment(IDE): </a:t>
                      </a:r>
                      <a:r>
                        <a:rPr lang="en-US" b="0" cap="none" dirty="0" err="1">
                          <a:solidFill>
                            <a:schemeClr val="tx1"/>
                          </a:solidFill>
                          <a:latin typeface="Arial" panose="020B0604020202020204" pitchFamily="34" charset="0"/>
                          <a:cs typeface="Arial" panose="020B0604020202020204" pitchFamily="34" charset="0"/>
                        </a:rPr>
                        <a:t>Jupyter</a:t>
                      </a:r>
                      <a:r>
                        <a:rPr lang="en-US" b="0" cap="none" dirty="0">
                          <a:solidFill>
                            <a:schemeClr val="tx1"/>
                          </a:solidFill>
                          <a:latin typeface="Arial" panose="020B0604020202020204" pitchFamily="34" charset="0"/>
                          <a:cs typeface="Arial" panose="020B0604020202020204" pitchFamily="34" charset="0"/>
                        </a:rPr>
                        <a:t> Notebook or Google </a:t>
                      </a:r>
                      <a:r>
                        <a:rPr lang="en-US" b="0" cap="none" dirty="0" err="1">
                          <a:solidFill>
                            <a:schemeClr val="tx1"/>
                          </a:solidFill>
                          <a:latin typeface="Arial" panose="020B0604020202020204" pitchFamily="34" charset="0"/>
                          <a:cs typeface="Arial" panose="020B0604020202020204" pitchFamily="34" charset="0"/>
                        </a:rPr>
                        <a:t>Colab</a:t>
                      </a:r>
                      <a:endParaRPr lang="en-US" b="0" cap="none" dirty="0">
                        <a:solidFill>
                          <a:schemeClr val="tx1"/>
                        </a:solidFill>
                        <a:latin typeface="Arial" panose="020B0604020202020204" pitchFamily="34" charset="0"/>
                        <a:cs typeface="Arial" panose="020B0604020202020204" pitchFamily="34" charset="0"/>
                      </a:endParaRPr>
                    </a:p>
                    <a:p>
                      <a:pPr marL="0" indent="0">
                        <a:buNone/>
                      </a:pPr>
                      <a:endParaRPr lang="en-US" b="0" cap="none"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b="0" dirty="0">
                        <a:solidFill>
                          <a:schemeClr val="tx1"/>
                        </a:solidFill>
                      </a:endParaRPr>
                    </a:p>
                  </a:txBody>
                  <a:tcPr>
                    <a:solidFill>
                      <a:schemeClr val="bg1"/>
                    </a:solidFill>
                  </a:tcPr>
                </a:tc>
                <a:extLst>
                  <a:ext uri="{0D108BD9-81ED-4DB2-BD59-A6C34878D82A}">
                    <a16:rowId xmlns:a16="http://schemas.microsoft.com/office/drawing/2014/main" val="796071241"/>
                  </a:ext>
                </a:extLst>
              </a:tr>
            </a:tbl>
          </a:graphicData>
        </a:graphic>
      </p:graphicFrame>
    </p:spTree>
    <p:extLst>
      <p:ext uri="{BB962C8B-B14F-4D97-AF65-F5344CB8AC3E}">
        <p14:creationId xmlns:p14="http://schemas.microsoft.com/office/powerpoint/2010/main" val="2018881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C841-51D4-50B7-7680-2188352B774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Software and Hardware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6789268-8BBF-1D59-2435-8A7ED4499868}"/>
              </a:ext>
            </a:extLst>
          </p:cNvPr>
          <p:cNvSpPr>
            <a:spLocks noGrp="1"/>
          </p:cNvSpPr>
          <p:nvPr>
            <p:ph type="ftr" sz="quarter" idx="28"/>
          </p:nvPr>
        </p:nvSpPr>
        <p:spPr/>
        <p:txBody>
          <a:bodyPr/>
          <a:lstStyle/>
          <a:p>
            <a:r>
              <a:rPr lang="en-US" dirty="0">
                <a:latin typeface="Times New Roman" panose="02020603050405020304" pitchFamily="18" charset="0"/>
                <a:cs typeface="Times New Roman" panose="02020603050405020304" pitchFamily="18" charset="0"/>
              </a:rPr>
              <a:t>Uber Trip Analysis</a:t>
            </a:r>
          </a:p>
        </p:txBody>
      </p:sp>
      <p:sp>
        <p:nvSpPr>
          <p:cNvPr id="5" name="Slide Number Placeholder 4">
            <a:extLst>
              <a:ext uri="{FF2B5EF4-FFF2-40B4-BE49-F238E27FC236}">
                <a16:creationId xmlns:a16="http://schemas.microsoft.com/office/drawing/2014/main" id="{AD18C044-0DBB-3F5D-1FB7-FE976540269F}"/>
              </a:ext>
            </a:extLst>
          </p:cNvPr>
          <p:cNvSpPr>
            <a:spLocks noGrp="1"/>
          </p:cNvSpPr>
          <p:nvPr>
            <p:ph type="sldNum" sz="quarter" idx="29"/>
          </p:nvPr>
        </p:nvSpPr>
        <p:spPr/>
        <p:txBody>
          <a:bodyPr/>
          <a:lstStyle/>
          <a:p>
            <a:fld id="{47FEACEE-25B4-4A2D-B147-27296E36371D}" type="slidenum">
              <a:rPr lang="en-US" altLang="zh-CN" smtClean="0">
                <a:latin typeface="Times New Roman" panose="02020603050405020304" pitchFamily="18" charset="0"/>
                <a:cs typeface="Times New Roman" panose="02020603050405020304" pitchFamily="18" charset="0"/>
              </a:rPr>
              <a:pPr/>
              <a:t>8</a:t>
            </a:fld>
            <a:endParaRPr lang="en-US" altLang="zh-CN"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0D4AD5D3-A96D-8DB0-FE6A-603D427238CE}"/>
              </a:ext>
            </a:extLst>
          </p:cNvPr>
          <p:cNvGraphicFramePr>
            <a:graphicFrameLocks noGrp="1"/>
          </p:cNvGraphicFramePr>
          <p:nvPr>
            <p:extLst>
              <p:ext uri="{D42A27DB-BD31-4B8C-83A1-F6EECF244321}">
                <p14:modId xmlns:p14="http://schemas.microsoft.com/office/powerpoint/2010/main" val="624739966"/>
              </p:ext>
            </p:extLst>
          </p:nvPr>
        </p:nvGraphicFramePr>
        <p:xfrm>
          <a:off x="1045029" y="2332652"/>
          <a:ext cx="10149140" cy="2316480"/>
        </p:xfrm>
        <a:graphic>
          <a:graphicData uri="http://schemas.openxmlformats.org/drawingml/2006/table">
            <a:tbl>
              <a:tblPr firstRow="1" bandRow="1">
                <a:tableStyleId>{5C22544A-7EE6-4342-B048-85BDC9FD1C3A}</a:tableStyleId>
              </a:tblPr>
              <a:tblGrid>
                <a:gridCol w="10149140">
                  <a:extLst>
                    <a:ext uri="{9D8B030D-6E8A-4147-A177-3AD203B41FA5}">
                      <a16:colId xmlns:a16="http://schemas.microsoft.com/office/drawing/2014/main" val="2072348279"/>
                    </a:ext>
                  </a:extLst>
                </a:gridCol>
              </a:tblGrid>
              <a:tr h="2174033">
                <a:tc>
                  <a:txBody>
                    <a:bodyPr/>
                    <a:lstStyle/>
                    <a:p>
                      <a:r>
                        <a:rPr lang="en-US" sz="2000" b="1" dirty="0">
                          <a:solidFill>
                            <a:schemeClr val="tx1"/>
                          </a:solidFill>
                        </a:rPr>
                        <a:t>Hardware:</a:t>
                      </a:r>
                    </a:p>
                    <a:p>
                      <a:endParaRPr lang="en-US" b="0" dirty="0">
                        <a:solidFill>
                          <a:schemeClr val="tx1"/>
                        </a:solidFill>
                      </a:endParaRPr>
                    </a:p>
                    <a:p>
                      <a:pPr marL="342900" indent="-342900">
                        <a:buFont typeface="Arial" panose="020B0604020202020204" pitchFamily="34" charset="0"/>
                        <a:buAutoNum type="arabicPeriod"/>
                      </a:pPr>
                      <a:r>
                        <a:rPr lang="en-US" b="1" dirty="0">
                          <a:solidFill>
                            <a:schemeClr val="tx1"/>
                          </a:solidFill>
                        </a:rPr>
                        <a:t>Computer</a:t>
                      </a:r>
                      <a:r>
                        <a:rPr lang="en-US" b="0" dirty="0">
                          <a:solidFill>
                            <a:schemeClr val="tx1"/>
                          </a:solidFill>
                        </a:rPr>
                        <a:t> </a:t>
                      </a:r>
                    </a:p>
                    <a:p>
                      <a:pPr marL="342900" indent="-342900">
                        <a:buFont typeface="Arial" panose="020B0604020202020204" pitchFamily="34" charset="0"/>
                        <a:buAutoNum type="arabicPeriod"/>
                      </a:pPr>
                      <a:r>
                        <a:rPr lang="en-US" b="1" dirty="0">
                          <a:solidFill>
                            <a:schemeClr val="tx1"/>
                          </a:solidFill>
                        </a:rPr>
                        <a:t>Operating System: </a:t>
                      </a:r>
                      <a:r>
                        <a:rPr lang="en-US" b="0" dirty="0">
                          <a:solidFill>
                            <a:schemeClr val="tx1"/>
                          </a:solidFill>
                        </a:rPr>
                        <a:t>Windows, Mac OS and Linux.</a:t>
                      </a:r>
                      <a:endParaRPr lang="en-US" b="1" dirty="0">
                        <a:solidFill>
                          <a:schemeClr val="tx1"/>
                        </a:solidFill>
                      </a:endParaRPr>
                    </a:p>
                    <a:p>
                      <a:pPr marL="342900" indent="-342900">
                        <a:buFont typeface="Arial" panose="020B0604020202020204" pitchFamily="34" charset="0"/>
                        <a:buAutoNum type="arabicPeriod"/>
                      </a:pPr>
                      <a:r>
                        <a:rPr lang="en-US" b="1" dirty="0">
                          <a:solidFill>
                            <a:schemeClr val="tx1"/>
                          </a:solidFill>
                        </a:rPr>
                        <a:t>RAM: </a:t>
                      </a:r>
                      <a:r>
                        <a:rPr lang="en-US" b="0" dirty="0">
                          <a:solidFill>
                            <a:schemeClr val="tx1"/>
                          </a:solidFill>
                        </a:rPr>
                        <a:t>At least 8gb of RAM is recommended, but 16gb RAM is good for large datasets.</a:t>
                      </a:r>
                    </a:p>
                    <a:p>
                      <a:pPr marL="342900" indent="-342900">
                        <a:buFont typeface="Arial" panose="020B0604020202020204" pitchFamily="34" charset="0"/>
                        <a:buAutoNum type="arabicPeriod"/>
                      </a:pPr>
                      <a:r>
                        <a:rPr lang="en-US" b="1" dirty="0">
                          <a:solidFill>
                            <a:schemeClr val="tx1"/>
                          </a:solidFill>
                        </a:rPr>
                        <a:t>Processor:</a:t>
                      </a:r>
                      <a:r>
                        <a:rPr lang="en-US" b="0" dirty="0">
                          <a:solidFill>
                            <a:schemeClr val="tx1"/>
                          </a:solidFill>
                        </a:rPr>
                        <a:t> a clock speed of 2.5GHz</a:t>
                      </a:r>
                    </a:p>
                    <a:p>
                      <a:pPr marL="342900" indent="-342900">
                        <a:buFont typeface="Arial" panose="020B0604020202020204" pitchFamily="34" charset="0"/>
                        <a:buAutoNum type="arabicPeriod"/>
                      </a:pPr>
                      <a:r>
                        <a:rPr lang="en-US" b="1" dirty="0">
                          <a:solidFill>
                            <a:schemeClr val="tx1"/>
                          </a:solidFill>
                        </a:rPr>
                        <a:t>Storage/ Memory: </a:t>
                      </a:r>
                      <a:r>
                        <a:rPr lang="en-US" b="0" dirty="0">
                          <a:solidFill>
                            <a:schemeClr val="tx1"/>
                          </a:solidFill>
                        </a:rPr>
                        <a:t>At least 512gb is recommended.</a:t>
                      </a:r>
                    </a:p>
                    <a:p>
                      <a:pPr marL="342900" indent="-342900">
                        <a:buFont typeface="Arial" panose="020B0604020202020204" pitchFamily="34" charset="0"/>
                        <a:buAutoNum type="arabicPeriod"/>
                      </a:pPr>
                      <a:r>
                        <a:rPr lang="en-US" b="1" dirty="0">
                          <a:solidFill>
                            <a:schemeClr val="tx1"/>
                          </a:solidFill>
                        </a:rPr>
                        <a:t>Graphic Card: </a:t>
                      </a:r>
                      <a:r>
                        <a:rPr lang="en-US" b="0" dirty="0">
                          <a:solidFill>
                            <a:schemeClr val="tx1"/>
                          </a:solidFill>
                        </a:rPr>
                        <a:t>At least 2GB of VRAM is needed.</a:t>
                      </a:r>
                      <a:endParaRPr lang="en-US" b="1" dirty="0">
                        <a:solidFill>
                          <a:schemeClr val="tx1"/>
                        </a:solidFill>
                      </a:endParaRPr>
                    </a:p>
                  </a:txBody>
                  <a:tcPr>
                    <a:solidFill>
                      <a:schemeClr val="bg1"/>
                    </a:solidFill>
                  </a:tcPr>
                </a:tc>
                <a:extLst>
                  <a:ext uri="{0D108BD9-81ED-4DB2-BD59-A6C34878D82A}">
                    <a16:rowId xmlns:a16="http://schemas.microsoft.com/office/drawing/2014/main" val="1573012749"/>
                  </a:ext>
                </a:extLst>
              </a:tr>
            </a:tbl>
          </a:graphicData>
        </a:graphic>
      </p:graphicFrame>
    </p:spTree>
    <p:extLst>
      <p:ext uri="{BB962C8B-B14F-4D97-AF65-F5344CB8AC3E}">
        <p14:creationId xmlns:p14="http://schemas.microsoft.com/office/powerpoint/2010/main" val="306875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4BB8-C848-ADF8-D3BA-E26EA1BFB7D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Modules Involved In The Project</a:t>
            </a:r>
            <a:br>
              <a:rPr lang="en-US" dirty="0">
                <a:latin typeface="Times New Roman" panose="02020603050405020304" pitchFamily="18" charset="0"/>
                <a:cs typeface="Times New Roman" panose="02020603050405020304" pitchFamily="18" charset="0"/>
              </a:rPr>
            </a:br>
            <a:endParaRPr lang="en-US" dirty="0"/>
          </a:p>
        </p:txBody>
      </p:sp>
      <p:sp>
        <p:nvSpPr>
          <p:cNvPr id="4" name="Footer Placeholder 3">
            <a:extLst>
              <a:ext uri="{FF2B5EF4-FFF2-40B4-BE49-F238E27FC236}">
                <a16:creationId xmlns:a16="http://schemas.microsoft.com/office/drawing/2014/main" id="{FF46B1AB-7FB2-6D6A-650C-8765E9B1AE40}"/>
              </a:ext>
            </a:extLst>
          </p:cNvPr>
          <p:cNvSpPr>
            <a:spLocks noGrp="1"/>
          </p:cNvSpPr>
          <p:nvPr>
            <p:ph type="ftr" sz="quarter" idx="28"/>
          </p:nvPr>
        </p:nvSpPr>
        <p:spPr/>
        <p:txBody>
          <a:bodyPr/>
          <a:lstStyle/>
          <a:p>
            <a:r>
              <a:rPr lang="en-US" dirty="0">
                <a:latin typeface="Times New Roman" panose="02020603050405020304" pitchFamily="18" charset="0"/>
                <a:cs typeface="Times New Roman" panose="02020603050405020304" pitchFamily="18" charset="0"/>
              </a:rPr>
              <a:t>Uber Trip Analysis</a:t>
            </a:r>
          </a:p>
        </p:txBody>
      </p:sp>
      <p:sp>
        <p:nvSpPr>
          <p:cNvPr id="5" name="Slide Number Placeholder 4">
            <a:extLst>
              <a:ext uri="{FF2B5EF4-FFF2-40B4-BE49-F238E27FC236}">
                <a16:creationId xmlns:a16="http://schemas.microsoft.com/office/drawing/2014/main" id="{2A032B33-84D3-B86E-40C2-11722784B31D}"/>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graphicFrame>
        <p:nvGraphicFramePr>
          <p:cNvPr id="8" name="Table 8">
            <a:extLst>
              <a:ext uri="{FF2B5EF4-FFF2-40B4-BE49-F238E27FC236}">
                <a16:creationId xmlns:a16="http://schemas.microsoft.com/office/drawing/2014/main" id="{CA07C997-4C0C-E449-765F-7C30BCF0977D}"/>
              </a:ext>
            </a:extLst>
          </p:cNvPr>
          <p:cNvGraphicFramePr>
            <a:graphicFrameLocks noGrp="1"/>
          </p:cNvGraphicFramePr>
          <p:nvPr>
            <p:extLst>
              <p:ext uri="{D42A27DB-BD31-4B8C-83A1-F6EECF244321}">
                <p14:modId xmlns:p14="http://schemas.microsoft.com/office/powerpoint/2010/main" val="1144546359"/>
              </p:ext>
            </p:extLst>
          </p:nvPr>
        </p:nvGraphicFramePr>
        <p:xfrm>
          <a:off x="979714" y="2517399"/>
          <a:ext cx="10123715" cy="1737360"/>
        </p:xfrm>
        <a:graphic>
          <a:graphicData uri="http://schemas.openxmlformats.org/drawingml/2006/table">
            <a:tbl>
              <a:tblPr firstRow="1" bandRow="1">
                <a:tableStyleId>{5C22544A-7EE6-4342-B048-85BDC9FD1C3A}</a:tableStyleId>
              </a:tblPr>
              <a:tblGrid>
                <a:gridCol w="10123715">
                  <a:extLst>
                    <a:ext uri="{9D8B030D-6E8A-4147-A177-3AD203B41FA5}">
                      <a16:colId xmlns:a16="http://schemas.microsoft.com/office/drawing/2014/main" val="4060492116"/>
                    </a:ext>
                  </a:extLst>
                </a:gridCol>
              </a:tblGrid>
              <a:tr h="1614196">
                <a:tc>
                  <a:txBody>
                    <a:bodyPr/>
                    <a:lstStyle/>
                    <a:p>
                      <a:r>
                        <a:rPr lang="en-US" b="0" dirty="0">
                          <a:solidFill>
                            <a:schemeClr val="tx1"/>
                          </a:solidFill>
                        </a:rPr>
                        <a:t>The several libraries or modules are used in this Uber Trip Analysis project. Some of them are given below:</a:t>
                      </a:r>
                    </a:p>
                    <a:p>
                      <a:pPr marL="285750" indent="-285750">
                        <a:buFont typeface="Arial" panose="020B0604020202020204" pitchFamily="34" charset="0"/>
                        <a:buChar char="•"/>
                      </a:pPr>
                      <a:r>
                        <a:rPr lang="en-US" b="1" dirty="0" err="1">
                          <a:solidFill>
                            <a:schemeClr val="tx1"/>
                          </a:solidFill>
                        </a:rPr>
                        <a:t>Numpy</a:t>
                      </a:r>
                      <a:r>
                        <a:rPr lang="en-US" b="1" dirty="0">
                          <a:solidFill>
                            <a:schemeClr val="tx1"/>
                          </a:solidFill>
                        </a:rPr>
                        <a:t>: </a:t>
                      </a:r>
                      <a:r>
                        <a:rPr lang="en-US" b="0" dirty="0">
                          <a:solidFill>
                            <a:schemeClr val="tx1"/>
                          </a:solidFill>
                        </a:rPr>
                        <a:t>A python library used for scientific computing.</a:t>
                      </a:r>
                    </a:p>
                    <a:p>
                      <a:pPr marL="285750" indent="-285750">
                        <a:buFont typeface="Arial" panose="020B0604020202020204" pitchFamily="34" charset="0"/>
                        <a:buChar char="•"/>
                      </a:pPr>
                      <a:r>
                        <a:rPr lang="en-US" b="1" dirty="0">
                          <a:solidFill>
                            <a:schemeClr val="tx1"/>
                          </a:solidFill>
                        </a:rPr>
                        <a:t>Pandas: </a:t>
                      </a:r>
                      <a:r>
                        <a:rPr lang="en-US" b="0" dirty="0">
                          <a:solidFill>
                            <a:schemeClr val="tx1"/>
                          </a:solidFill>
                        </a:rPr>
                        <a:t>A python library used for data analysis and manipulation.</a:t>
                      </a:r>
                    </a:p>
                    <a:p>
                      <a:pPr marL="285750" indent="-285750">
                        <a:buFont typeface="Arial" panose="020B0604020202020204" pitchFamily="34" charset="0"/>
                        <a:buChar char="•"/>
                      </a:pPr>
                      <a:r>
                        <a:rPr lang="en-US" b="1" dirty="0">
                          <a:solidFill>
                            <a:schemeClr val="tx1"/>
                          </a:solidFill>
                        </a:rPr>
                        <a:t>Matplotlib: </a:t>
                      </a:r>
                      <a:r>
                        <a:rPr lang="en-US" b="0" dirty="0">
                          <a:solidFill>
                            <a:schemeClr val="tx1"/>
                          </a:solidFill>
                        </a:rPr>
                        <a:t>A python library used for data visualization, including scatter plots, and bar graphs.</a:t>
                      </a:r>
                      <a:endParaRPr lang="en-US" b="1" dirty="0">
                        <a:solidFill>
                          <a:schemeClr val="tx1"/>
                        </a:solidFill>
                      </a:endParaRPr>
                    </a:p>
                    <a:p>
                      <a:pPr marL="342900" indent="-342900">
                        <a:buFont typeface="+mj-lt"/>
                        <a:buAutoNum type="arabicPeriod"/>
                      </a:pPr>
                      <a:endParaRPr lang="en-US" b="1" dirty="0">
                        <a:solidFill>
                          <a:schemeClr val="tx1"/>
                        </a:solidFill>
                      </a:endParaRPr>
                    </a:p>
                  </a:txBody>
                  <a:tcPr>
                    <a:solidFill>
                      <a:schemeClr val="bg1"/>
                    </a:solidFill>
                  </a:tcPr>
                </a:tc>
                <a:extLst>
                  <a:ext uri="{0D108BD9-81ED-4DB2-BD59-A6C34878D82A}">
                    <a16:rowId xmlns:a16="http://schemas.microsoft.com/office/drawing/2014/main" val="684296217"/>
                  </a:ext>
                </a:extLst>
              </a:tr>
            </a:tbl>
          </a:graphicData>
        </a:graphic>
      </p:graphicFrame>
    </p:spTree>
    <p:extLst>
      <p:ext uri="{BB962C8B-B14F-4D97-AF65-F5344CB8AC3E}">
        <p14:creationId xmlns:p14="http://schemas.microsoft.com/office/powerpoint/2010/main" val="3623242140"/>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2.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348</TotalTime>
  <Words>864</Words>
  <Application>Microsoft Office PowerPoint</Application>
  <PresentationFormat>Widescreen</PresentationFormat>
  <Paragraphs>116</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等线</vt:lpstr>
      <vt:lpstr>Abadi</vt:lpstr>
      <vt:lpstr>Arial</vt:lpstr>
      <vt:lpstr>Calibri</vt:lpstr>
      <vt:lpstr>Posterama Text Black</vt:lpstr>
      <vt:lpstr>Posterama Text SemiBold</vt:lpstr>
      <vt:lpstr>Times New Roman</vt:lpstr>
      <vt:lpstr>Wingdings</vt:lpstr>
      <vt:lpstr>Office 主题​​</vt:lpstr>
      <vt:lpstr>Uber Trip Analysis</vt:lpstr>
      <vt:lpstr>Contents</vt:lpstr>
      <vt:lpstr>Problem Statement</vt:lpstr>
      <vt:lpstr>Introduction</vt:lpstr>
      <vt:lpstr>Existing System </vt:lpstr>
      <vt:lpstr>Proposed System </vt:lpstr>
      <vt:lpstr>Software and Hardware </vt:lpstr>
      <vt:lpstr>Software and Hardware </vt:lpstr>
      <vt:lpstr>Modules Involved In The Project </vt:lpstr>
      <vt:lpstr>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Trip Analysis</dc:title>
  <dc:creator>Nithin Red'i</dc:creator>
  <cp:lastModifiedBy>Nithin Red'i</cp:lastModifiedBy>
  <cp:revision>18</cp:revision>
  <dcterms:created xsi:type="dcterms:W3CDTF">2023-04-15T05:41:20Z</dcterms:created>
  <dcterms:modified xsi:type="dcterms:W3CDTF">2023-05-13T16:41:26Z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