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18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79" autoAdjust="0"/>
  </p:normalViewPr>
  <p:slideViewPr>
    <p:cSldViewPr>
      <p:cViewPr>
        <p:scale>
          <a:sx n="60" d="100"/>
          <a:sy n="60" d="100"/>
        </p:scale>
        <p:origin x="93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eetha-batchu/faculty-management-system" TargetMode="External"/><Relationship Id="rId2" Type="http://schemas.openxmlformats.org/officeDocument/2006/relationships/hyperlink" Target="http://localhost:8082/faculti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Boot CRUD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D158-BC05-4524-871A-72F0D520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F717-18D3-46C7-9258-3334BA3C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76800"/>
          </a:xfrm>
        </p:spPr>
        <p:txBody>
          <a:bodyPr/>
          <a:lstStyle/>
          <a:p>
            <a:r>
              <a:rPr lang="en-US" sz="2400" dirty="0"/>
              <a:t>@Entity - This annotation specifies that the class is an entity. This annotation can be applied to Class, Interface of Enums.</a:t>
            </a:r>
          </a:p>
          <a:p>
            <a:r>
              <a:rPr lang="en-US" sz="2400" dirty="0"/>
              <a:t>@Table  - JPA annotation specifies the table in the database with which this entity is mapped.</a:t>
            </a:r>
          </a:p>
          <a:p>
            <a:r>
              <a:rPr lang="en-US" sz="2400" dirty="0"/>
              <a:t>@Id - The @Id JPA annotation specifies the primary key of the entity.</a:t>
            </a:r>
          </a:p>
          <a:p>
            <a:r>
              <a:rPr lang="en-US" sz="2400" dirty="0"/>
              <a:t>@Column - The @Column annotation is used to specify the mapping between a basic entity attribute and the database table column.</a:t>
            </a:r>
          </a:p>
          <a:p>
            <a:r>
              <a:rPr lang="en-US" sz="2400" dirty="0"/>
              <a:t>@GeneratedValue(strategy=GenerationType.IDENTITY) is used to assign a Unique Id automatically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5C7FD-50FB-44C8-A40C-12524291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937A-AF56-4B83-8B1F-57C41C41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FE6-915C-458B-B363-9930E142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5. Create JPA </a:t>
            </a:r>
            <a:r>
              <a:rPr lang="en-US" sz="2400" dirty="0" err="1"/>
              <a:t>FacultyRepository</a:t>
            </a:r>
            <a:endParaRPr lang="en-US" sz="2400" dirty="0"/>
          </a:p>
          <a:p>
            <a:r>
              <a:rPr lang="en-US" sz="2400" dirty="0"/>
              <a:t>Let's create a </a:t>
            </a:r>
            <a:r>
              <a:rPr lang="en-US" sz="2400" i="1" dirty="0" err="1"/>
              <a:t>FacultyRepository</a:t>
            </a:r>
            <a:r>
              <a:rPr lang="en-US" sz="2400" dirty="0"/>
              <a:t> interface under the repository package and add the following content: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u="sng" dirty="0"/>
          </a:p>
          <a:p>
            <a:pPr lvl="1"/>
            <a:r>
              <a:rPr lang="en-US" sz="2000" dirty="0" err="1"/>
              <a:t>JpaRepository</a:t>
            </a:r>
            <a:r>
              <a:rPr lang="en-US" sz="2000" dirty="0"/>
              <a:t> is a JPA (Java Persistence API) specific extension of Repository. </a:t>
            </a:r>
          </a:p>
          <a:p>
            <a:pPr lvl="1"/>
            <a:r>
              <a:rPr lang="en-US" sz="2000" dirty="0"/>
              <a:t>It contains the full API of </a:t>
            </a:r>
            <a:r>
              <a:rPr lang="en-US" sz="2000" dirty="0" err="1"/>
              <a:t>CrudRepository</a:t>
            </a:r>
            <a:r>
              <a:rPr lang="en-US" sz="2000" dirty="0"/>
              <a:t> and </a:t>
            </a:r>
            <a:r>
              <a:rPr lang="en-US" sz="2000" dirty="0" err="1"/>
              <a:t>PagingAndSortingRepository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So, it contains API for basic CRUD operations and API for pagination and sorting.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EC79-103A-4E2D-8444-C2FBC4A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98192B-448A-42F1-AB05-AD542725C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68051"/>
              </p:ext>
            </p:extLst>
          </p:nvPr>
        </p:nvGraphicFramePr>
        <p:xfrm>
          <a:off x="4724400" y="27432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Packager Shell Object" showAsIcon="1" r:id="rId3" imgW="1262880" imgH="481320" progId="Package">
                  <p:embed/>
                </p:oleObj>
              </mc:Choice>
              <mc:Fallback>
                <p:oleObj name="Packager Shell Object" showAsIcon="1" r:id="rId3" imgW="12628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2743200"/>
                        <a:ext cx="1905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C5E1-68F9-4835-BB14-0B8C884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9EC6-3C4C-4D1C-B685-C3DCC153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Configure MySQL Database</a:t>
            </a:r>
          </a:p>
          <a:p>
            <a:pPr lvl="1"/>
            <a:r>
              <a:rPr lang="en-US" dirty="0"/>
              <a:t>Before configuring the MySQL database configuration in our Spring boot project, first, create a database named FMS in MySQL workbench:</a:t>
            </a:r>
          </a:p>
          <a:p>
            <a:pPr lvl="1"/>
            <a:r>
              <a:rPr lang="en-US" dirty="0"/>
              <a:t>create database </a:t>
            </a:r>
            <a:r>
              <a:rPr lang="en-US" dirty="0" err="1"/>
              <a:t>fms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85E6A-F11F-429E-9492-287DB7DA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1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966-4C41-4E75-BA14-BF585FD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2D88-0440-425F-8CC8-97F29765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open the </a:t>
            </a:r>
            <a:r>
              <a:rPr lang="en-US" i="1" dirty="0" err="1"/>
              <a:t>application.properties</a:t>
            </a:r>
            <a:r>
              <a:rPr lang="en-US" dirty="0"/>
              <a:t> file and add following content to it: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port is occupied, it can be changed by changing the number in ‘</a:t>
            </a:r>
            <a:r>
              <a:rPr lang="en-US" dirty="0" err="1"/>
              <a:t>server.port</a:t>
            </a:r>
            <a:r>
              <a:rPr lang="en-US" dirty="0"/>
              <a:t>=8082‘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AE9AC-D534-4681-94FB-C030EF8B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76BE2F-BBF2-40D3-8F76-846E06B10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34056"/>
              </p:ext>
            </p:extLst>
          </p:nvPr>
        </p:nvGraphicFramePr>
        <p:xfrm>
          <a:off x="1539729" y="2808286"/>
          <a:ext cx="240694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Packager Shell Object" showAsIcon="1" r:id="rId3" imgW="1251360" imgH="481320" progId="Package">
                  <p:embed/>
                </p:oleObj>
              </mc:Choice>
              <mc:Fallback>
                <p:oleObj name="Packager Shell Object" showAsIcon="1" r:id="rId3" imgW="12513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9729" y="2808286"/>
                        <a:ext cx="2406942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91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97C2-1C0B-49C1-8B0D-BE9105DB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FCD8-FDE5-4A76-BF23-7BB6A7BC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4608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Creating Service Layer</a:t>
            </a:r>
          </a:p>
          <a:p>
            <a:r>
              <a:rPr lang="en-US" dirty="0" err="1"/>
              <a:t>FacultyService</a:t>
            </a:r>
            <a:r>
              <a:rPr lang="en-US" dirty="0"/>
              <a:t> Interface</a:t>
            </a:r>
          </a:p>
          <a:p>
            <a:r>
              <a:rPr lang="en-US" dirty="0"/>
              <a:t>Let's create a </a:t>
            </a:r>
            <a:r>
              <a:rPr lang="en-US" dirty="0" err="1"/>
              <a:t>FacultyService</a:t>
            </a:r>
            <a:r>
              <a:rPr lang="en-US" dirty="0"/>
              <a:t> interface under the service package and add the following content to it: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A219A-01D8-4D04-A09B-EB6EAE48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028999-D45C-4C82-83DB-8A6014B9C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95224"/>
              </p:ext>
            </p:extLst>
          </p:nvPr>
        </p:nvGraphicFramePr>
        <p:xfrm>
          <a:off x="2362200" y="4267200"/>
          <a:ext cx="216100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Packager Shell Object" showAsIcon="1" r:id="rId3" imgW="1048680" imgH="481320" progId="Package">
                  <p:embed/>
                </p:oleObj>
              </mc:Choice>
              <mc:Fallback>
                <p:oleObj name="Packager Shell Object" showAsIcon="1" r:id="rId3" imgW="10486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4267200"/>
                        <a:ext cx="216100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89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4D72-1CFB-4935-9F4A-7DF522A3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7081-9944-43F9-98EA-B4779792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FacultyServiceImpl</a:t>
            </a:r>
            <a:r>
              <a:rPr lang="en-US" dirty="0"/>
              <a:t> Class</a:t>
            </a:r>
          </a:p>
          <a:p>
            <a:r>
              <a:rPr lang="en-US" dirty="0"/>
              <a:t>Let's create a new package called </a:t>
            </a:r>
            <a:r>
              <a:rPr lang="en-US" dirty="0" err="1"/>
              <a:t>impl</a:t>
            </a:r>
            <a:r>
              <a:rPr lang="en-US" dirty="0"/>
              <a:t> inside the service package. Let's create </a:t>
            </a:r>
            <a:r>
              <a:rPr lang="en-US" dirty="0" err="1"/>
              <a:t>FacultyServiceImpl</a:t>
            </a:r>
            <a:r>
              <a:rPr lang="en-US" dirty="0"/>
              <a:t> class and add the following content to it: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D601-303D-41F3-BCBD-2F68760B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096100-A5B8-4FAC-91AA-96AEA98EE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23730"/>
              </p:ext>
            </p:extLst>
          </p:nvPr>
        </p:nvGraphicFramePr>
        <p:xfrm>
          <a:off x="2438400" y="4495800"/>
          <a:ext cx="26971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Packager Shell Object" showAsIcon="1" r:id="rId3" imgW="1309320" imgH="481320" progId="Package">
                  <p:embed/>
                </p:oleObj>
              </mc:Choice>
              <mc:Fallback>
                <p:oleObj name="Packager Shell Object" showAsIcon="1" r:id="rId3" imgW="13093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495800"/>
                        <a:ext cx="269717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56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D6E1-DE16-45F7-9104-68205A57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E39F-AAB0-4FF5-826D-6B16EB61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Controller Layer</a:t>
            </a:r>
          </a:p>
          <a:p>
            <a:r>
              <a:rPr lang="en-US" dirty="0"/>
              <a:t>Let's create a </a:t>
            </a:r>
            <a:r>
              <a:rPr lang="en-US" dirty="0" err="1"/>
              <a:t>FacultyController</a:t>
            </a:r>
            <a:r>
              <a:rPr lang="en-US" dirty="0"/>
              <a:t> class and add the following content to it: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1FB7D-B60D-47DF-8F22-11FF03A5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C10A36-77DD-4C70-A9A4-E670CDBEA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09081"/>
              </p:ext>
            </p:extLst>
          </p:nvPr>
        </p:nvGraphicFramePr>
        <p:xfrm>
          <a:off x="2362200" y="3962400"/>
          <a:ext cx="23116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Packager Shell Object" showAsIcon="1" r:id="rId3" imgW="1216800" imgH="481320" progId="Package">
                  <p:embed/>
                </p:oleObj>
              </mc:Choice>
              <mc:Fallback>
                <p:oleObj name="Packager Shell Object" showAsIcon="1" r:id="rId3" imgW="12168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962400"/>
                        <a:ext cx="231164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16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3C7D-5F0A-46A3-9853-78EF8613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3029-6C24-463F-A5E0-E7337039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9. View Layer</a:t>
            </a:r>
          </a:p>
          <a:p>
            <a:r>
              <a:rPr lang="en-US" sz="2800" dirty="0"/>
              <a:t>resources/templates/faculties.html</a:t>
            </a:r>
          </a:p>
          <a:p>
            <a:r>
              <a:rPr lang="en-US" sz="2800" dirty="0"/>
              <a:t>Let's create a faculties.html file and add the following content to it: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have used </a:t>
            </a:r>
            <a:r>
              <a:rPr lang="en-US" sz="2800" dirty="0" err="1"/>
              <a:t>th:each</a:t>
            </a:r>
            <a:r>
              <a:rPr lang="en-US" sz="2800" dirty="0"/>
              <a:t> </a:t>
            </a:r>
            <a:r>
              <a:rPr lang="en-US" sz="2800" dirty="0" err="1"/>
              <a:t>Thymeleaf</a:t>
            </a:r>
            <a:r>
              <a:rPr lang="en-US" sz="2800" dirty="0"/>
              <a:t> attribute in our template to iterate the list of faculties: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C9DCB-F98B-4E2B-AFBE-0A3A40BD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EC8349-4E6F-43F1-AF45-AF00F2820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74464"/>
              </p:ext>
            </p:extLst>
          </p:nvPr>
        </p:nvGraphicFramePr>
        <p:xfrm>
          <a:off x="2286000" y="3581400"/>
          <a:ext cx="2208213" cy="139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Packager Shell Object" showAsIcon="1" r:id="rId3" imgW="758880" imgH="481320" progId="Package">
                  <p:embed/>
                </p:oleObj>
              </mc:Choice>
              <mc:Fallback>
                <p:oleObj name="Packager Shell Object" showAsIcon="1" r:id="rId3" imgW="7588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581400"/>
                        <a:ext cx="2208213" cy="1399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05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35C-7F70-421E-9C4B-DC9B2623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AA0D-DC08-4F2E-924B-16B7B180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resources/templates/create_ faculty.html</a:t>
            </a:r>
          </a:p>
          <a:p>
            <a:r>
              <a:rPr lang="en-US" dirty="0"/>
              <a:t>Let's create a create_faculty.html file and add the following content to it: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F10F1-7B68-4BA2-BC43-6E0F76D4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471E1A-9536-4E1B-B753-568AF8021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21354"/>
              </p:ext>
            </p:extLst>
          </p:nvPr>
        </p:nvGraphicFramePr>
        <p:xfrm>
          <a:off x="1858224" y="4114800"/>
          <a:ext cx="268787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Packager Shell Object" showAsIcon="1" r:id="rId3" imgW="1060200" imgH="481320" progId="Package">
                  <p:embed/>
                </p:oleObj>
              </mc:Choice>
              <mc:Fallback>
                <p:oleObj name="Packager Shell Object" showAsIcon="1" r:id="rId3" imgW="10602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224" y="4114800"/>
                        <a:ext cx="268787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5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29-D34D-490C-A505-408EA916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E07F-4616-4DC7-B08B-658A8F8B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resources/templates/edit_faculty.html</a:t>
            </a:r>
          </a:p>
          <a:p>
            <a:r>
              <a:rPr lang="en-US" dirty="0"/>
              <a:t>Let's create an edit_ faculty.html file and add the following content to it: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6BBDE-8B63-419A-AA48-3F4C4B4A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75480C8-C86E-4185-9B80-D5F4A612C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909322"/>
              </p:ext>
            </p:extLst>
          </p:nvPr>
        </p:nvGraphicFramePr>
        <p:xfrm>
          <a:off x="2080034" y="3581400"/>
          <a:ext cx="2491965" cy="127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Packager Shell Object" showAsIcon="1" r:id="rId3" imgW="938520" imgH="481320" progId="Package">
                  <p:embed/>
                </p:oleObj>
              </mc:Choice>
              <mc:Fallback>
                <p:oleObj name="Packager Shell Object" showAsIcon="1" r:id="rId3" imgW="9385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0034" y="3581400"/>
                        <a:ext cx="2491965" cy="1277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09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B0E6-FDF1-430E-B658-3540DEA9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CRUD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E81-4A9A-43DE-8378-D3CD618F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ppt will help to  build a simple Faculty Management System web application using Spring Boot, Spring MVC, </a:t>
            </a:r>
            <a:r>
              <a:rPr lang="en-US" dirty="0" err="1"/>
              <a:t>Thymeleaf</a:t>
            </a:r>
            <a:r>
              <a:rPr lang="en-US" dirty="0"/>
              <a:t>, Spring Data JPA, and MySQL database.</a:t>
            </a:r>
          </a:p>
          <a:p>
            <a:r>
              <a:rPr lang="en-US" dirty="0"/>
              <a:t>We will build a CRUD operations for the Faculty entity in our Faculty Management System 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5613B-E750-4BE7-A5EF-083FDBA8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1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8DE2-CEF7-4DCA-9470-5CF97EF8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D6F4-BF0F-4624-BD6B-3BE50572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Run Spring Boot Application</a:t>
            </a:r>
          </a:p>
          <a:p>
            <a:r>
              <a:rPr lang="en-US" dirty="0"/>
              <a:t>Run the Spring boot application with the main class: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774E-8DD5-473C-9F11-8766D8CE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70D0B8-9AA0-480B-8C50-B3091C83B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85374"/>
              </p:ext>
            </p:extLst>
          </p:nvPr>
        </p:nvGraphicFramePr>
        <p:xfrm>
          <a:off x="1361334" y="3505200"/>
          <a:ext cx="6726131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Packager Shell Object" showAsIcon="1" r:id="rId3" imgW="2473920" imgH="481320" progId="Package">
                  <p:embed/>
                </p:oleObj>
              </mc:Choice>
              <mc:Fallback>
                <p:oleObj name="Packager Shell Object" showAsIcon="1" r:id="rId3" imgW="24739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1334" y="3505200"/>
                        <a:ext cx="6726131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00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BCAE-88AA-41F4-B5D5-8FCF7ADC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818-30ED-46B3-9C16-A7DA48D1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 Demo</a:t>
            </a:r>
          </a:p>
          <a:p>
            <a:r>
              <a:rPr lang="en-US" dirty="0"/>
              <a:t>Once the Spring boot application is up and running then use the below URL to access this application:</a:t>
            </a:r>
          </a:p>
          <a:p>
            <a:r>
              <a:rPr lang="en-US" dirty="0"/>
              <a:t>URL: </a:t>
            </a:r>
            <a:r>
              <a:rPr lang="en-US" i="1" dirty="0">
                <a:hlinkClick r:id="rId2"/>
              </a:rPr>
              <a:t>http://localhost:8082/faculties</a:t>
            </a:r>
            <a:br>
              <a:rPr lang="en-US" i="1" dirty="0"/>
            </a:br>
            <a:endParaRPr lang="en-US" dirty="0"/>
          </a:p>
          <a:p>
            <a:r>
              <a:rPr lang="en-US" dirty="0"/>
              <a:t>Reference for this Project: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https://github.com/vineetha-batchu/faculty-management-system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540E-7E1C-4920-B0A6-72D70284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Spring Boot CRUD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FF2FD0E-2EE7-9C2E-7291-9B728D90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Faculty Management System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2B92EE-C610-42B5-A848-381B75CD80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447800" y="1243710"/>
            <a:ext cx="6745044" cy="3507423"/>
          </a:xfrm>
          <a:noFill/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844B599-0DB8-F488-3024-6BB07B4B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This Web Application will look as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D8E5F-2C36-4690-AFC3-30FC988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3962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22252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7316372-7B78-8C1A-8AD8-1AE107B1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06928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6BCEE59-D8C0-32CF-8687-930F06B0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417638"/>
            <a:ext cx="3354388" cy="757237"/>
          </a:xfrm>
        </p:spPr>
        <p:txBody>
          <a:bodyPr/>
          <a:lstStyle/>
          <a:p>
            <a:r>
              <a:rPr lang="en-US" dirty="0"/>
              <a:t>Update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BE8054-4B05-4EF5-82C6-7E8500A381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786956"/>
            <a:ext cx="4040188" cy="2727126"/>
          </a:xfrm>
          <a:noFill/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E510E63-9E1D-A352-D1B8-56E69F9C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3584575" cy="757237"/>
          </a:xfrm>
        </p:spPr>
        <p:txBody>
          <a:bodyPr/>
          <a:lstStyle/>
          <a:p>
            <a:r>
              <a:rPr lang="en-US" dirty="0" err="1"/>
              <a:t>CreatePage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1B2EC0-221B-4BA2-B0F8-03A4792EEF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72308"/>
            <a:ext cx="4041775" cy="2556422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BD7C-46AD-4346-B86A-BD33B0B8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3962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83625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3372E13-089D-25B4-6B6E-EFFDEDE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dirty="0"/>
              <a:t>Tools and Technologies Used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6B24EA-C31B-26DA-3AB7-A7F13C6D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608513"/>
          </a:xfrm>
        </p:spPr>
        <p:txBody>
          <a:bodyPr/>
          <a:lstStyle/>
          <a:p>
            <a:r>
              <a:rPr lang="en-US" dirty="0"/>
              <a:t>Java 16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Spring Data JPA ( Hibernate)</a:t>
            </a:r>
          </a:p>
          <a:p>
            <a:r>
              <a:rPr lang="en-US" dirty="0"/>
              <a:t>MySQL</a:t>
            </a:r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/>
              <a:t>Eclipse STS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832C1-7D8D-40CB-89A3-19BE24AB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39624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95224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BC77-3D5D-4CA9-A7C9-48270A5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5218-220F-4EDB-8C3F-378C5024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1.Create Spring Boot Project</a:t>
            </a:r>
          </a:p>
          <a:p>
            <a:r>
              <a:rPr lang="en-US" sz="2800" dirty="0"/>
              <a:t>Use the below guide to create a Spring boot project in Eclipse STS IDE: </a:t>
            </a:r>
          </a:p>
          <a:p>
            <a:pPr lvl="1"/>
            <a:r>
              <a:rPr lang="en-US" sz="2400" dirty="0"/>
              <a:t>Selected below dependencies while creating spring boot project using spring initializer:</a:t>
            </a:r>
          </a:p>
          <a:p>
            <a:pPr lvl="1"/>
            <a:r>
              <a:rPr lang="en-US" sz="2400" dirty="0"/>
              <a:t>Spring Web</a:t>
            </a:r>
          </a:p>
          <a:p>
            <a:pPr lvl="1"/>
            <a:r>
              <a:rPr lang="en-US" sz="2400" dirty="0" err="1"/>
              <a:t>Thymeleaf</a:t>
            </a:r>
            <a:endParaRPr lang="en-US" sz="2400" dirty="0"/>
          </a:p>
          <a:p>
            <a:pPr lvl="1"/>
            <a:r>
              <a:rPr lang="en-US" sz="2400" dirty="0"/>
              <a:t>Spring Data JPA</a:t>
            </a:r>
          </a:p>
          <a:p>
            <a:pPr lvl="1"/>
            <a:r>
              <a:rPr lang="en-US" sz="2400" dirty="0"/>
              <a:t>MySQL Driver</a:t>
            </a:r>
          </a:p>
          <a:p>
            <a:pPr lvl="1"/>
            <a:r>
              <a:rPr lang="en-US" sz="2400" dirty="0"/>
              <a:t>Spring Boot </a:t>
            </a:r>
            <a:r>
              <a:rPr lang="en-US" sz="2400" dirty="0" err="1"/>
              <a:t>Devtools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CC5E3-EF6F-4AAB-842D-A1546B9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840-DBD3-430F-8A91-4848F466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791A-ACD7-45A2-BA02-C19DCBFC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Create Spring Boot Project Structure</a:t>
            </a:r>
          </a:p>
          <a:p>
            <a:r>
              <a:rPr lang="en-US" dirty="0"/>
              <a:t>Let's create the below packages in our Spring boot project: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r>
              <a:rPr lang="en-US" dirty="0"/>
              <a:t>entity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2FD4-5A3E-4736-99AB-35E0C394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EB31-E329-41B4-988E-D5085830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2B2C-C847-4E96-B915-03FB87B0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Add Maven Dependencies</a:t>
            </a:r>
          </a:p>
          <a:p>
            <a:r>
              <a:rPr lang="en-US" dirty="0"/>
              <a:t>After creating the spring boot project, verify your </a:t>
            </a:r>
            <a:r>
              <a:rPr lang="en-US" i="1" dirty="0"/>
              <a:t>pom.xml </a:t>
            </a:r>
            <a:r>
              <a:rPr lang="en-US" dirty="0"/>
              <a:t>with the below </a:t>
            </a:r>
            <a:r>
              <a:rPr lang="en-US" i="1" dirty="0"/>
              <a:t>pom.xml </a:t>
            </a:r>
            <a:r>
              <a:rPr lang="en-US" dirty="0"/>
              <a:t>file: </a:t>
            </a:r>
          </a:p>
          <a:p>
            <a:pPr marL="0" indent="0">
              <a:buNone/>
            </a:pPr>
            <a:r>
              <a:rPr lang="en-US" sz="2400" dirty="0"/>
              <a:t>(Click on the below icon to download the </a:t>
            </a:r>
            <a:r>
              <a:rPr lang="en-US" sz="2400" i="1" dirty="0"/>
              <a:t>pom.xml</a:t>
            </a:r>
            <a:r>
              <a:rPr lang="en-US" sz="2400" dirty="0"/>
              <a:t> file and compare)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7130E-D5BE-45BE-8559-98E939F0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9D1A19-1E16-402E-979D-D8E1DEADB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299075"/>
              </p:ext>
            </p:extLst>
          </p:nvPr>
        </p:nvGraphicFramePr>
        <p:xfrm>
          <a:off x="4038600" y="4572000"/>
          <a:ext cx="1371600" cy="129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Packager Shell Object" showAsIcon="1" r:id="rId3" imgW="509760" imgH="481320" progId="Package">
                  <p:embed/>
                </p:oleObj>
              </mc:Choice>
              <mc:Fallback>
                <p:oleObj name="Packager Shell Object" showAsIcon="1" r:id="rId3" imgW="5097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572000"/>
                        <a:ext cx="1371600" cy="1294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E94B-C66F-4641-BAC2-0ED46842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D56C-6994-4D96-822B-4829783A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Create Faculty JPA Entity</a:t>
            </a:r>
          </a:p>
          <a:p>
            <a:r>
              <a:rPr lang="en-US" dirty="0"/>
              <a:t>Let's create a Faculty JPA entity under the entity package and add the following content to it:</a:t>
            </a:r>
          </a:p>
          <a:p>
            <a:pPr marL="0" indent="0">
              <a:buNone/>
            </a:pPr>
            <a:r>
              <a:rPr lang="en-US" dirty="0"/>
              <a:t>(Click on the below icon to download the </a:t>
            </a:r>
            <a:r>
              <a:rPr lang="en-US" i="1" dirty="0"/>
              <a:t>faculty.java </a:t>
            </a:r>
            <a:r>
              <a:rPr lang="en-US" dirty="0"/>
              <a:t>file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865CB-EDB1-450F-B13B-1A0348F6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Boot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E12902-31B4-4CE6-9B40-1A48C588E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85248"/>
              </p:ext>
            </p:extLst>
          </p:nvPr>
        </p:nvGraphicFramePr>
        <p:xfrm>
          <a:off x="2126056" y="4876800"/>
          <a:ext cx="1234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Packager Shell Object" showAsIcon="1" r:id="rId3" imgW="649080" imgH="481320" progId="Package">
                  <p:embed/>
                </p:oleObj>
              </mc:Choice>
              <mc:Fallback>
                <p:oleObj name="Packager Shell Object" showAsIcon="1" r:id="rId3" imgW="6490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056" y="4876800"/>
                        <a:ext cx="12342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708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5274</TotalTime>
  <Words>782</Words>
  <Application>Microsoft Office PowerPoint</Application>
  <PresentationFormat>On-screen Show (4:3)</PresentationFormat>
  <Paragraphs>119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Tahoma</vt:lpstr>
      <vt:lpstr>Times New Roman</vt:lpstr>
      <vt:lpstr>Wingdings</vt:lpstr>
      <vt:lpstr>courseSlidesMM</vt:lpstr>
      <vt:lpstr>Package</vt:lpstr>
      <vt:lpstr>Spring Boot CRUD Example</vt:lpstr>
      <vt:lpstr>Spring Boot CRUD Example</vt:lpstr>
      <vt:lpstr>Faculty Management System</vt:lpstr>
      <vt:lpstr>Faculty Management System</vt:lpstr>
      <vt:lpstr>Tools and Technologies Used</vt:lpstr>
      <vt:lpstr>Faculty Management System</vt:lpstr>
      <vt:lpstr>Faculty Management System</vt:lpstr>
      <vt:lpstr>Faculty Management System</vt:lpstr>
      <vt:lpstr>Faculty Management System</vt:lpstr>
      <vt:lpstr>Faculty Entity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Faculty Management System</vt:lpstr>
      <vt:lpstr>Spring Boot CRUD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Batchu,Vineetha</cp:lastModifiedBy>
  <cp:revision>606</cp:revision>
  <cp:lastPrinted>2012-10-22T22:54:57Z</cp:lastPrinted>
  <dcterms:created xsi:type="dcterms:W3CDTF">1995-06-02T22:19:30Z</dcterms:created>
  <dcterms:modified xsi:type="dcterms:W3CDTF">2022-03-24T01:12:16Z</dcterms:modified>
</cp:coreProperties>
</file>