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6"/>
  </p:handoutMasterIdLst>
  <p:sldIdLst>
    <p:sldId id="375" r:id="rId2"/>
    <p:sldId id="418" r:id="rId3"/>
    <p:sldId id="305" r:id="rId4"/>
    <p:sldId id="384" r:id="rId5"/>
    <p:sldId id="273" r:id="rId6"/>
    <p:sldId id="298" r:id="rId7"/>
    <p:sldId id="407" r:id="rId8"/>
    <p:sldId id="408" r:id="rId9"/>
    <p:sldId id="392" r:id="rId10"/>
    <p:sldId id="303" r:id="rId11"/>
    <p:sldId id="416" r:id="rId12"/>
    <p:sldId id="415" r:id="rId13"/>
    <p:sldId id="413" r:id="rId14"/>
    <p:sldId id="4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993" autoAdjust="0"/>
  </p:normalViewPr>
  <p:slideViewPr>
    <p:cSldViewPr snapToGrid="0" snapToObjects="1">
      <p:cViewPr varScale="1">
        <p:scale>
          <a:sx n="91" d="100"/>
          <a:sy n="91" d="100"/>
        </p:scale>
        <p:origin x="370"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5/24/2022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5/24/2022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667" r:id="rId31"/>
    <p:sldLayoutId id="2147483703" r:id="rId32"/>
    <p:sldLayoutId id="2147483704" r:id="rId33"/>
    <p:sldLayoutId id="2147483705" r:id="rId34"/>
    <p:sldLayoutId id="2147483706" r:id="rId35"/>
    <p:sldLayoutId id="2147483700" r:id="rId36"/>
    <p:sldLayoutId id="2147483699" r:id="rId37"/>
    <p:sldLayoutId id="2147483701" r:id="rId38"/>
    <p:sldLayoutId id="2147483702"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search?sa=X&amp;bih=739&amp;biw=1319&amp;rlz=1C5CHFA_enUS963US963&amp;hl=en&amp;sxsrf=ALiCzsb6AVfby1kemjXS-xwyGVBKqGOYxA:1653356818520&amp;q=Meta&amp;stick=H4sIAAAAAAAAAONgVuLSz9U3yMitTCsuW8TK4ptakggAq8ksHxUAAAA&amp;ved=2ahUKEwjf_-qOgvf3AhVAlWoFHcghC-AQmxMoAXoECHUQAw"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2646346"/>
            <a:ext cx="4572000" cy="2996312"/>
          </a:xfrm>
        </p:spPr>
        <p:txBody>
          <a:bodyPr>
            <a:normAutofit/>
          </a:bodyPr>
          <a:lstStyle/>
          <a:p>
            <a:r>
              <a:rPr lang="id-ID" dirty="0"/>
              <a:t>Research content management. </a:t>
            </a: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238350" y="129373"/>
            <a:ext cx="4179376" cy="2387600"/>
          </a:xfrm>
        </p:spPr>
        <p:txBody>
          <a:bodyPr/>
          <a:lstStyle/>
          <a:p>
            <a:r>
              <a:rPr lang="en-US" dirty="0"/>
              <a:t>Workshop-1</a:t>
            </a:r>
          </a:p>
        </p:txBody>
      </p:sp>
      <p:sp>
        <p:nvSpPr>
          <p:cNvPr id="7" name="TextBox 6">
            <a:extLst>
              <a:ext uri="{FF2B5EF4-FFF2-40B4-BE49-F238E27FC236}">
                <a16:creationId xmlns:a16="http://schemas.microsoft.com/office/drawing/2014/main" id="{7F037F18-0735-F57A-F469-C15CF4CD5B35}"/>
              </a:ext>
            </a:extLst>
          </p:cNvPr>
          <p:cNvSpPr txBox="1"/>
          <p:nvPr/>
        </p:nvSpPr>
        <p:spPr>
          <a:xfrm>
            <a:off x="1417321" y="3467686"/>
            <a:ext cx="6154614" cy="2031325"/>
          </a:xfrm>
          <a:prstGeom prst="rect">
            <a:avLst/>
          </a:prstGeom>
          <a:noFill/>
        </p:spPr>
        <p:txBody>
          <a:bodyPr wrap="square">
            <a:spAutoFit/>
          </a:bodyPr>
          <a:lstStyle/>
          <a:p>
            <a:pPr algn="l"/>
            <a:r>
              <a:rPr lang="en-US" sz="1800" b="1" dirty="0">
                <a:solidFill>
                  <a:schemeClr val="bg2"/>
                </a:solidFill>
                <a:latin typeface="Times New Roman" panose="02020603050405020304" pitchFamily="18" charset="0"/>
                <a:cs typeface="Times New Roman" panose="02020603050405020304" pitchFamily="18" charset="0"/>
              </a:rPr>
              <a:t>Team Members</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Nithin Reddy Kumbham – S545694</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Saivivek Reddy Kusukuntla – S544900</a:t>
            </a:r>
            <a:endParaRPr lang="en-US" sz="1800" b="1" dirty="0">
              <a:solidFill>
                <a:schemeClr val="bg2"/>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Jawahar Reddy Nomula – S545267</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Gopi Krishna Kandimalla – S545535</a:t>
            </a:r>
            <a:endParaRPr lang="en-US" sz="1800" b="1" dirty="0">
              <a:solidFill>
                <a:schemeClr val="bg2"/>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Abhinav Bellamkonda – S545039</a:t>
            </a:r>
          </a:p>
          <a:p>
            <a:pPr indent="-228600" algn="l">
              <a:buFont typeface="Arial" panose="020B0604020202020204" pitchFamily="34" charset="0"/>
              <a:buChar char="•"/>
            </a:pPr>
            <a:r>
              <a:rPr lang="en-US" sz="1800" b="1" dirty="0">
                <a:solidFill>
                  <a:schemeClr val="bg2"/>
                </a:solidFill>
                <a:latin typeface="Times New Roman" panose="02020603050405020304" pitchFamily="18" charset="0"/>
                <a:cs typeface="Times New Roman" panose="02020603050405020304" pitchFamily="18" charset="0"/>
              </a:rPr>
              <a:t>Vamsidhar Reddy - </a:t>
            </a:r>
            <a:r>
              <a:rPr lang="en-US" sz="1800" b="1" dirty="0">
                <a:solidFill>
                  <a:schemeClr val="bg2"/>
                </a:solidFill>
                <a:effectLst/>
                <a:latin typeface="Times New Roman" panose="02020603050405020304" pitchFamily="18" charset="0"/>
                <a:cs typeface="Times New Roman" panose="02020603050405020304" pitchFamily="18" charset="0"/>
              </a:rPr>
              <a:t>S546964</a:t>
            </a:r>
            <a:endParaRPr lang="en-US" sz="18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456"/>
            <a:lum/>
          </a:blip>
          <a:srcRect/>
          <a:stretch>
            <a:fillRect t="23000" r="10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292427"/>
            <a:ext cx="3289100" cy="720447"/>
          </a:xfrm>
        </p:spPr>
        <p:txBody>
          <a:bodyPr/>
          <a:lstStyle/>
          <a:p>
            <a:r>
              <a:rPr lang="en-US" dirty="0"/>
              <a:t>React </a:t>
            </a:r>
            <a:r>
              <a:rPr lang="en-US" dirty="0" err="1"/>
              <a:t>js</a:t>
            </a:r>
            <a:endParaRPr lang="en-US" dirty="0"/>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645582" y="1125415"/>
            <a:ext cx="10157212" cy="5440159"/>
          </a:xfrm>
        </p:spPr>
        <p:txBody>
          <a:bodyPr>
            <a:normAutofit/>
          </a:bodyPr>
          <a:lstStyle/>
          <a:p>
            <a:pPr marL="457200" indent="-457200">
              <a:buFont typeface="Arial" panose="020B0604020202020204" pitchFamily="34" charset="0"/>
              <a:buChar char="•"/>
            </a:pPr>
            <a:r>
              <a:rPr lang="en-US" sz="2800" dirty="0"/>
              <a:t>React is a library of JavaScript build by Facebook for building user interfaces for web application and mobile apps.</a:t>
            </a:r>
          </a:p>
          <a:p>
            <a:pPr marL="457200" indent="-457200">
              <a:buFont typeface="Arial" panose="020B0604020202020204" pitchFamily="34" charset="0"/>
              <a:buChar char="•"/>
            </a:pPr>
            <a:r>
              <a:rPr lang="en-US" sz="2800" dirty="0"/>
              <a:t>It’s an open source, reusable component-based front-end library</a:t>
            </a:r>
          </a:p>
          <a:p>
            <a:pPr marL="457200" indent="-457200">
              <a:buFont typeface="Arial" panose="020B0604020202020204" pitchFamily="34" charset="0"/>
              <a:buChar char="•"/>
            </a:pPr>
            <a:r>
              <a:rPr lang="en-US" sz="2800" dirty="0"/>
              <a:t>In Model View controller architecture, react is the view, which is responsible for how app looks like.</a:t>
            </a:r>
          </a:p>
          <a:p>
            <a:pPr marL="457200" indent="-457200">
              <a:buFont typeface="Arial" panose="020B0604020202020204" pitchFamily="34" charset="0"/>
              <a:buChar char="•"/>
            </a:pPr>
            <a:r>
              <a:rPr lang="en-US" sz="2800" dirty="0"/>
              <a:t>Pre-requisites:</a:t>
            </a:r>
          </a:p>
          <a:p>
            <a:pPr marL="914400" lvl="1" indent="-457200">
              <a:buFont typeface="Arial" panose="020B0604020202020204" pitchFamily="34" charset="0"/>
              <a:buChar char="•"/>
            </a:pPr>
            <a:r>
              <a:rPr lang="en-US" sz="2800" dirty="0"/>
              <a:t>JavaScript</a:t>
            </a:r>
          </a:p>
          <a:p>
            <a:pPr marL="914400" lvl="1" indent="-457200">
              <a:buFont typeface="Arial" panose="020B0604020202020204" pitchFamily="34" charset="0"/>
              <a:buChar char="•"/>
            </a:pPr>
            <a:r>
              <a:rPr lang="en-US" sz="2800" dirty="0"/>
              <a:t>HTML</a:t>
            </a:r>
          </a:p>
          <a:p>
            <a:pPr marL="914400" lvl="1" indent="-457200">
              <a:buFont typeface="Arial" panose="020B0604020202020204" pitchFamily="34" charset="0"/>
              <a:buChar char="•"/>
            </a:pPr>
            <a:r>
              <a:rPr lang="en-US" sz="2800" dirty="0"/>
              <a:t>CSS</a:t>
            </a:r>
          </a:p>
          <a:p>
            <a:endParaRPr lang="en-US" sz="2800" dirty="0"/>
          </a:p>
          <a:p>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48069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B992-6534-BD3E-0E72-678DB2FC7920}"/>
              </a:ext>
            </a:extLst>
          </p:cNvPr>
          <p:cNvSpPr>
            <a:spLocks noGrp="1"/>
          </p:cNvSpPr>
          <p:nvPr>
            <p:ph type="ctrTitle"/>
          </p:nvPr>
        </p:nvSpPr>
        <p:spPr/>
        <p:txBody>
          <a:bodyPr/>
          <a:lstStyle/>
          <a:p>
            <a:r>
              <a:rPr lang="en-US" dirty="0"/>
              <a:t>Why React?</a:t>
            </a:r>
          </a:p>
        </p:txBody>
      </p:sp>
      <p:sp>
        <p:nvSpPr>
          <p:cNvPr id="3" name="Text Placeholder 2">
            <a:extLst>
              <a:ext uri="{FF2B5EF4-FFF2-40B4-BE49-F238E27FC236}">
                <a16:creationId xmlns:a16="http://schemas.microsoft.com/office/drawing/2014/main" id="{FB3A9CA7-25A5-386F-1C70-2A1258824394}"/>
              </a:ext>
            </a:extLst>
          </p:cNvPr>
          <p:cNvSpPr>
            <a:spLocks noGrp="1"/>
          </p:cNvSpPr>
          <p:nvPr>
            <p:ph type="body" sz="quarter" idx="14"/>
          </p:nvPr>
        </p:nvSpPr>
        <p:spPr/>
        <p:txBody>
          <a:bodyPr>
            <a:normAutofit/>
          </a:bodyPr>
          <a:lstStyle/>
          <a:p>
            <a:pPr marL="457200" indent="-457200">
              <a:buFont typeface="Arial" panose="020B0604020202020204" pitchFamily="34" charset="0"/>
              <a:buChar char="•"/>
            </a:pPr>
            <a:r>
              <a:rPr lang="en-US" sz="2800" dirty="0"/>
              <a:t>React is a library not a framework.</a:t>
            </a:r>
          </a:p>
          <a:p>
            <a:pPr marL="457200" indent="-457200">
              <a:buFont typeface="Arial" panose="020B0604020202020204" pitchFamily="34" charset="0"/>
              <a:buChar char="•"/>
            </a:pPr>
            <a:r>
              <a:rPr lang="en-US" sz="2800" dirty="0"/>
              <a:t>React is declarative, which doesn't interact with DOM directly and is in charge of taking declarative code and performing all the JavaScript operations.</a:t>
            </a:r>
          </a:p>
          <a:p>
            <a:pPr marL="457200" indent="-457200">
              <a:buFont typeface="Arial" panose="020B0604020202020204" pitchFamily="34" charset="0"/>
              <a:buChar char="•"/>
            </a:pPr>
            <a:r>
              <a:rPr lang="en-US" sz="2800" dirty="0"/>
              <a:t>High performance with less loading time.</a:t>
            </a:r>
          </a:p>
          <a:p>
            <a:pPr marL="457200" indent="-457200">
              <a:buFont typeface="Arial" panose="020B0604020202020204" pitchFamily="34" charset="0"/>
              <a:buChar char="•"/>
            </a:pPr>
            <a:r>
              <a:rPr lang="en-US" sz="2800" dirty="0"/>
              <a:t>It is Flexible and easy to maintain because react code is easy to update due to its virtual DOM feature.</a:t>
            </a:r>
          </a:p>
          <a:p>
            <a:pPr marL="457200" indent="-457200">
              <a:buFont typeface="Arial" panose="020B0604020202020204" pitchFamily="34" charset="0"/>
              <a:buChar char="•"/>
            </a:pPr>
            <a:r>
              <a:rPr lang="en-US" sz="2800" dirty="0"/>
              <a:t>For Complex UI’s react allows to reuse the components with similar UI’s, when we are dealing with lot of pages.</a:t>
            </a:r>
          </a:p>
          <a:p>
            <a:endParaRPr lang="en-US" dirty="0"/>
          </a:p>
        </p:txBody>
      </p:sp>
    </p:spTree>
    <p:extLst>
      <p:ext uri="{BB962C8B-B14F-4D97-AF65-F5344CB8AC3E}">
        <p14:creationId xmlns:p14="http://schemas.microsoft.com/office/powerpoint/2010/main" val="3211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237E-2334-381E-44A2-31BC8981C157}"/>
              </a:ext>
            </a:extLst>
          </p:cNvPr>
          <p:cNvSpPr>
            <a:spLocks noGrp="1"/>
          </p:cNvSpPr>
          <p:nvPr>
            <p:ph type="ctrTitle"/>
          </p:nvPr>
        </p:nvSpPr>
        <p:spPr/>
        <p:txBody>
          <a:bodyPr/>
          <a:lstStyle/>
          <a:p>
            <a:r>
              <a:rPr lang="en-US" dirty="0"/>
              <a:t>features</a:t>
            </a:r>
          </a:p>
        </p:txBody>
      </p:sp>
      <p:sp>
        <p:nvSpPr>
          <p:cNvPr id="3" name="Text Placeholder 2">
            <a:extLst>
              <a:ext uri="{FF2B5EF4-FFF2-40B4-BE49-F238E27FC236}">
                <a16:creationId xmlns:a16="http://schemas.microsoft.com/office/drawing/2014/main" id="{7AF54DDA-03E1-8691-15C4-6850268B625F}"/>
              </a:ext>
            </a:extLst>
          </p:cNvPr>
          <p:cNvSpPr>
            <a:spLocks noGrp="1"/>
          </p:cNvSpPr>
          <p:nvPr>
            <p:ph type="body" sz="quarter" idx="14"/>
          </p:nvPr>
        </p:nvSpPr>
        <p:spPr/>
        <p:txBody>
          <a:bodyPr>
            <a:noAutofit/>
          </a:bodyPr>
          <a:lstStyle/>
          <a:p>
            <a:pPr marL="285750" indent="-285750">
              <a:buFont typeface="Arial" panose="020B0604020202020204" pitchFamily="34" charset="0"/>
              <a:buChar char="•"/>
            </a:pPr>
            <a:r>
              <a:rPr lang="en-US" sz="2500" dirty="0"/>
              <a:t>React application is composed of blocks of components.</a:t>
            </a:r>
          </a:p>
          <a:p>
            <a:pPr marL="742950" lvl="1" indent="-285750">
              <a:buFont typeface="Arial" panose="020B0604020202020204" pitchFamily="34" charset="0"/>
              <a:buChar char="•"/>
            </a:pPr>
            <a:r>
              <a:rPr lang="en-US" sz="2500" dirty="0"/>
              <a:t>Components are like functions that returns the HTML elements.</a:t>
            </a:r>
          </a:p>
          <a:p>
            <a:pPr marL="285750" indent="-285750">
              <a:buFont typeface="Arial" panose="020B0604020202020204" pitchFamily="34" charset="0"/>
              <a:buChar char="•"/>
            </a:pPr>
            <a:r>
              <a:rPr lang="en-US" sz="2500" dirty="0"/>
              <a:t>Hooks are the new added feature in react, available from version 16.</a:t>
            </a:r>
          </a:p>
          <a:p>
            <a:pPr marL="742950" lvl="1" indent="-285750">
              <a:buFont typeface="Arial" panose="020B0604020202020204" pitchFamily="34" charset="0"/>
              <a:buChar char="•"/>
            </a:pPr>
            <a:r>
              <a:rPr lang="en-US" sz="2500" dirty="0"/>
              <a:t>Hooks allow function components to have access to state and other React features. Because of this, class components are generally no longer needed.</a:t>
            </a:r>
          </a:p>
          <a:p>
            <a:pPr marL="285750" indent="-285750">
              <a:buFont typeface="Arial" panose="020B0604020202020204" pitchFamily="34" charset="0"/>
              <a:buChar char="•"/>
            </a:pPr>
            <a:r>
              <a:rPr lang="en-US" sz="2500" dirty="0"/>
              <a:t>React creates a VIRTUAL DOM in memory, thereby creating web applications faster. </a:t>
            </a:r>
          </a:p>
          <a:p>
            <a:pPr marL="742950" lvl="1" indent="-285750">
              <a:buFont typeface="Arial" panose="020B0604020202020204" pitchFamily="34" charset="0"/>
              <a:buChar char="•"/>
            </a:pPr>
            <a:r>
              <a:rPr lang="en-US" sz="2500" dirty="0"/>
              <a:t> Virtual DOM updates only those components in the real DOM which was edited, so the rest of the components remains stable, which defines faster performance.</a:t>
            </a:r>
            <a:br>
              <a:rPr lang="en-US" sz="2500" dirty="0"/>
            </a:br>
            <a:endParaRPr lang="en-US" sz="2500" dirty="0"/>
          </a:p>
          <a:p>
            <a:pPr lvl="1"/>
            <a:endParaRPr lang="en-US" sz="2500" dirty="0"/>
          </a:p>
          <a:p>
            <a:endParaRPr lang="en-US" sz="2500" dirty="0"/>
          </a:p>
          <a:p>
            <a:r>
              <a:rPr lang="en-US" sz="2500" dirty="0"/>
              <a:t> </a:t>
            </a:r>
          </a:p>
        </p:txBody>
      </p:sp>
    </p:spTree>
    <p:extLst>
      <p:ext uri="{BB962C8B-B14F-4D97-AF65-F5344CB8AC3E}">
        <p14:creationId xmlns:p14="http://schemas.microsoft.com/office/powerpoint/2010/main" val="14222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E445-6166-A516-52A7-15869110F195}"/>
              </a:ext>
            </a:extLst>
          </p:cNvPr>
          <p:cNvSpPr>
            <a:spLocks noGrp="1"/>
          </p:cNvSpPr>
          <p:nvPr>
            <p:ph type="ctrTitle"/>
          </p:nvPr>
        </p:nvSpPr>
        <p:spPr/>
        <p:txBody>
          <a:bodyPr/>
          <a:lstStyle/>
          <a:p>
            <a:r>
              <a:rPr lang="en-US" dirty="0"/>
              <a:t>Conclusion</a:t>
            </a:r>
          </a:p>
        </p:txBody>
      </p:sp>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2800" i="0" dirty="0">
                <a:solidFill>
                  <a:schemeClr val="tx1">
                    <a:lumMod val="95000"/>
                    <a:lumOff val="5000"/>
                  </a:schemeClr>
                </a:solidFill>
                <a:effectLst/>
              </a:rPr>
              <a:t>React is an excellent tool with which to create interactive applications for mobile, web, and other platforms.</a:t>
            </a:r>
            <a:r>
              <a:rPr lang="en-US" sz="2800" b="0" i="0" dirty="0">
                <a:solidFill>
                  <a:schemeClr val="tx1">
                    <a:lumMod val="95000"/>
                    <a:lumOff val="5000"/>
                  </a:schemeClr>
                </a:solidFill>
                <a:effectLst/>
              </a:rPr>
              <a:t> </a:t>
            </a:r>
          </a:p>
          <a:p>
            <a:pPr marL="285750" indent="-285750">
              <a:buFont typeface="Arial" panose="020B0604020202020204" pitchFamily="34" charset="0"/>
              <a:buChar char="•"/>
            </a:pPr>
            <a:r>
              <a:rPr lang="en-US" sz="2800" b="0" i="0" dirty="0" err="1">
                <a:solidFill>
                  <a:schemeClr val="tx1">
                    <a:lumMod val="95000"/>
                    <a:lumOff val="5000"/>
                  </a:schemeClr>
                </a:solidFill>
                <a:effectLst/>
              </a:rPr>
              <a:t>React’s</a:t>
            </a:r>
            <a:r>
              <a:rPr lang="en-US" sz="2800" b="0" i="0" dirty="0">
                <a:solidFill>
                  <a:schemeClr val="tx1">
                    <a:lumMod val="95000"/>
                    <a:lumOff val="5000"/>
                  </a:schemeClr>
                </a:solidFill>
                <a:effectLst/>
              </a:rPr>
              <a:t> benefits of being robust, advanced, responsive , non-risky, user-friendly increasing Usage of React gradually.</a:t>
            </a:r>
            <a:endParaRPr lang="en-US" sz="2800" dirty="0">
              <a:solidFill>
                <a:srgbClr val="3D4459"/>
              </a:solidFill>
            </a:endParaRPr>
          </a:p>
          <a:p>
            <a:pPr marL="285750" indent="-285750">
              <a:buFont typeface="Arial" panose="020B0604020202020204" pitchFamily="34" charset="0"/>
              <a:buChar char="•"/>
            </a:pPr>
            <a:r>
              <a:rPr lang="en-US" sz="2800" dirty="0"/>
              <a:t>Firebase is very powerful and easy to use. It Basically makes Developer work easier, and he can focus less on data management logic because Firebase handles it with ease and with few lines of code.</a:t>
            </a:r>
          </a:p>
          <a:p>
            <a:pPr marL="285750" indent="-285750">
              <a:buFont typeface="Arial" panose="020B0604020202020204" pitchFamily="34" charset="0"/>
              <a:buChar char="•"/>
            </a:pPr>
            <a:r>
              <a:rPr lang="en-US" sz="2800" b="0" i="0" dirty="0">
                <a:solidFill>
                  <a:srgbClr val="000000"/>
                </a:solidFill>
                <a:effectLst/>
              </a:rPr>
              <a:t>The ability for the Firebase Realtime Database to sync with the Redux store without causing unexpected issues is a key benefit.</a:t>
            </a:r>
            <a:endParaRPr lang="en-US" sz="2800" dirty="0"/>
          </a:p>
        </p:txBody>
      </p:sp>
    </p:spTree>
    <p:extLst>
      <p:ext uri="{BB962C8B-B14F-4D97-AF65-F5344CB8AC3E}">
        <p14:creationId xmlns:p14="http://schemas.microsoft.com/office/powerpoint/2010/main" val="338011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7ABEBB-A934-7774-60CF-A41543E04B75}"/>
              </a:ext>
            </a:extLst>
          </p:cNvPr>
          <p:cNvSpPr>
            <a:spLocks noGrp="1"/>
          </p:cNvSpPr>
          <p:nvPr>
            <p:ph type="ctrTitle"/>
          </p:nvPr>
        </p:nvSpPr>
        <p:spPr>
          <a:xfrm>
            <a:off x="1104899" y="1877589"/>
            <a:ext cx="4991101" cy="1179935"/>
          </a:xfrm>
        </p:spPr>
        <p:txBody>
          <a:bodyPr>
            <a:noAutofit/>
          </a:bodyPr>
          <a:lstStyle/>
          <a:p>
            <a:r>
              <a:rPr lang="en-US" sz="6600" dirty="0"/>
              <a:t>Thank You</a:t>
            </a:r>
          </a:p>
        </p:txBody>
      </p:sp>
    </p:spTree>
    <p:extLst>
      <p:ext uri="{BB962C8B-B14F-4D97-AF65-F5344CB8AC3E}">
        <p14:creationId xmlns:p14="http://schemas.microsoft.com/office/powerpoint/2010/main" val="118422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6627D2-E6AB-F387-7117-E10CBF3BB0A5}"/>
              </a:ext>
            </a:extLst>
          </p:cNvPr>
          <p:cNvSpPr>
            <a:spLocks noGrp="1"/>
          </p:cNvSpPr>
          <p:nvPr>
            <p:ph type="ctrTitle"/>
          </p:nvPr>
        </p:nvSpPr>
        <p:spPr/>
        <p:txBody>
          <a:bodyPr/>
          <a:lstStyle/>
          <a:p>
            <a:r>
              <a:rPr lang="en-US" dirty="0"/>
              <a:t>Roles and responsibilities</a:t>
            </a:r>
          </a:p>
        </p:txBody>
      </p:sp>
      <p:sp>
        <p:nvSpPr>
          <p:cNvPr id="6" name="Text Placeholder 5">
            <a:extLst>
              <a:ext uri="{FF2B5EF4-FFF2-40B4-BE49-F238E27FC236}">
                <a16:creationId xmlns:a16="http://schemas.microsoft.com/office/drawing/2014/main" id="{9EABAFCC-1C62-1A42-BF2D-AA2C13EA95D3}"/>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2500" dirty="0"/>
              <a:t>Front-end development</a:t>
            </a:r>
          </a:p>
          <a:p>
            <a:pPr marL="742950" lvl="1" indent="-285750">
              <a:buFont typeface="Arial" panose="020B0604020202020204" pitchFamily="34" charset="0"/>
              <a:buChar char="•"/>
            </a:pPr>
            <a:r>
              <a:rPr lang="en-US" sz="2500" dirty="0"/>
              <a:t>Vamsidhar reddy</a:t>
            </a:r>
          </a:p>
          <a:p>
            <a:pPr marL="742950" lvl="1" indent="-285750">
              <a:buFont typeface="Arial" panose="020B0604020202020204" pitchFamily="34" charset="0"/>
              <a:buChar char="•"/>
            </a:pPr>
            <a:r>
              <a:rPr lang="en-US" sz="2500" dirty="0"/>
              <a:t>Saivivek Reddy</a:t>
            </a:r>
          </a:p>
          <a:p>
            <a:pPr marL="285750" indent="-285750">
              <a:buFont typeface="Arial" panose="020B0604020202020204" pitchFamily="34" charset="0"/>
              <a:buChar char="•"/>
            </a:pPr>
            <a:r>
              <a:rPr lang="en-US" sz="2500" dirty="0"/>
              <a:t>Back-end development</a:t>
            </a:r>
          </a:p>
          <a:p>
            <a:pPr marL="742950" lvl="1" indent="-285750">
              <a:buFont typeface="Arial" panose="020B0604020202020204" pitchFamily="34" charset="0"/>
              <a:buChar char="•"/>
            </a:pPr>
            <a:r>
              <a:rPr lang="en-US" sz="2500" dirty="0"/>
              <a:t>Nithin reddy</a:t>
            </a:r>
          </a:p>
          <a:p>
            <a:pPr marL="742950" lvl="1" indent="-285750">
              <a:buFont typeface="Arial" panose="020B0604020202020204" pitchFamily="34" charset="0"/>
              <a:buChar char="•"/>
            </a:pPr>
            <a:r>
              <a:rPr lang="en-US" sz="2500" dirty="0"/>
              <a:t>Abhinav Bellamkonda</a:t>
            </a:r>
          </a:p>
          <a:p>
            <a:pPr marL="285750" indent="-285750">
              <a:buFont typeface="Arial" panose="020B0604020202020204" pitchFamily="34" charset="0"/>
              <a:buChar char="•"/>
            </a:pPr>
            <a:r>
              <a:rPr lang="en-US" sz="2500" dirty="0"/>
              <a:t>Database Management</a:t>
            </a:r>
          </a:p>
          <a:p>
            <a:pPr marL="742950" lvl="1" indent="-285750">
              <a:buFont typeface="Arial" panose="020B0604020202020204" pitchFamily="34" charset="0"/>
              <a:buChar char="•"/>
            </a:pPr>
            <a:r>
              <a:rPr lang="en-US" sz="2500" dirty="0"/>
              <a:t>Jawahar reddy</a:t>
            </a:r>
          </a:p>
          <a:p>
            <a:pPr marL="742950" lvl="1" indent="-285750">
              <a:buFont typeface="Arial" panose="020B0604020202020204" pitchFamily="34" charset="0"/>
              <a:buChar char="•"/>
            </a:pPr>
            <a:r>
              <a:rPr lang="en-US" sz="2500" dirty="0"/>
              <a:t>GopiKrishna Kandimalla</a:t>
            </a:r>
          </a:p>
        </p:txBody>
      </p:sp>
    </p:spTree>
    <p:extLst>
      <p:ext uri="{BB962C8B-B14F-4D97-AF65-F5344CB8AC3E}">
        <p14:creationId xmlns:p14="http://schemas.microsoft.com/office/powerpoint/2010/main" val="188932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Technologies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2400" b="1" dirty="0"/>
              <a:t>Firebase</a:t>
            </a:r>
            <a:r>
              <a:rPr lang="en-US" sz="2400" dirty="0"/>
              <a:t> is a platform developed by Google for creating mobile and web applications. It was originally an independent company founded in 2011. In 2014, Google acquired the platform, and it is now their flagship offering for app development.</a:t>
            </a:r>
          </a:p>
          <a:p>
            <a:pPr marL="285750" indent="-285750">
              <a:buFont typeface="Arial" panose="020B0604020202020204" pitchFamily="34" charset="0"/>
              <a:buChar char="•"/>
            </a:pPr>
            <a:r>
              <a:rPr lang="en-US" sz="2400" b="1" dirty="0"/>
              <a:t>React</a:t>
            </a:r>
            <a:r>
              <a:rPr lang="en-US" sz="2400" dirty="0"/>
              <a:t> is a free and </a:t>
            </a:r>
            <a:r>
              <a:rPr lang="en-US" sz="2400"/>
              <a:t>open-source JavaScript </a:t>
            </a:r>
            <a:r>
              <a:rPr lang="en-US" sz="2400" dirty="0"/>
              <a:t>library for building user interfaces based on UI components. It is maintained by Meta and a community of individual developers and companies.</a:t>
            </a:r>
          </a:p>
          <a:p>
            <a:pPr marL="285750" indent="-285750">
              <a:buFont typeface="Arial" panose="020B0604020202020204" pitchFamily="34" charset="0"/>
              <a:buChar char="•"/>
            </a:pPr>
            <a:r>
              <a:rPr lang="en-US" sz="2400" b="1" dirty="0"/>
              <a:t>Bootstrap</a:t>
            </a:r>
            <a:r>
              <a:rPr lang="en-US" sz="2400" dirty="0"/>
              <a:t> is a free and open-source CSS framework directed at responsive, mobile-first front-end web development. It contains HTML, CSS and JavaScript-based design templates for typography, forms, buttons, navigation, and other interface components.</a:t>
            </a:r>
          </a:p>
        </p:txBody>
      </p:sp>
    </p:spTree>
    <p:extLst>
      <p:ext uri="{BB962C8B-B14F-4D97-AF65-F5344CB8AC3E}">
        <p14:creationId xmlns:p14="http://schemas.microsoft.com/office/powerpoint/2010/main" val="262529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1124487" y="0"/>
            <a:ext cx="11067513" cy="6857999"/>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5948854" y="3429000"/>
            <a:ext cx="4351283" cy="302172"/>
          </a:xfrm>
        </p:spPr>
        <p:txBody>
          <a:bodyPr>
            <a:normAutofit/>
          </a:bodyPr>
          <a:lstStyle/>
          <a:p>
            <a:r>
              <a:rPr lang="id-ID" sz="1400" cap="none" dirty="0">
                <a:solidFill>
                  <a:schemeClr val="bg1"/>
                </a:solidFill>
              </a:rPr>
              <a:t>An </a:t>
            </a:r>
            <a:r>
              <a:rPr lang="id-ID" sz="1400" cap="none" dirty="0"/>
              <a:t>Google Development Platform</a:t>
            </a:r>
            <a:endParaRPr lang="id-ID" sz="1400" cap="none" dirty="0">
              <a:solidFill>
                <a:schemeClr val="bg1"/>
              </a:solidFill>
            </a:endParaRPr>
          </a:p>
        </p:txBody>
      </p:sp>
      <p:pic>
        <p:nvPicPr>
          <p:cNvPr id="4" name="Picture 3" descr="A picture containing shape&#10;&#10;Description automatically generated">
            <a:extLst>
              <a:ext uri="{FF2B5EF4-FFF2-40B4-BE49-F238E27FC236}">
                <a16:creationId xmlns:a16="http://schemas.microsoft.com/office/drawing/2014/main" id="{FA4CBDB7-8620-783B-1287-3FB2B92B6CB5}"/>
              </a:ext>
            </a:extLst>
          </p:cNvPr>
          <p:cNvPicPr>
            <a:picLocks noChangeAspect="1"/>
          </p:cNvPicPr>
          <p:nvPr/>
        </p:nvPicPr>
        <p:blipFill>
          <a:blip r:embed="rId4"/>
          <a:stretch>
            <a:fillRect/>
          </a:stretch>
        </p:blipFill>
        <p:spPr>
          <a:xfrm>
            <a:off x="2561020" y="1240820"/>
            <a:ext cx="6504574" cy="3173526"/>
          </a:xfrm>
          <a:prstGeom prst="rect">
            <a:avLst/>
          </a:prstGeom>
          <a:effectLst>
            <a:glow rad="127000">
              <a:schemeClr val="accent1"/>
            </a:glow>
          </a:effectLst>
        </p:spPr>
      </p:pic>
    </p:spTree>
    <p:extLst>
      <p:ext uri="{BB962C8B-B14F-4D97-AF65-F5344CB8AC3E}">
        <p14:creationId xmlns:p14="http://schemas.microsoft.com/office/powerpoint/2010/main" val="406786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912"/>
            <a:lum/>
          </a:blip>
          <a:srcRect/>
          <a:stretch>
            <a:fillRect l="-5000" r="-5000"/>
          </a:stretch>
        </a:blip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523999" y="339644"/>
            <a:ext cx="10152185" cy="1264073"/>
          </a:xfrm>
        </p:spPr>
        <p:txBody>
          <a:bodyPr>
            <a:normAutofit fontScale="90000"/>
          </a:bodyPr>
          <a:lstStyle/>
          <a:p>
            <a:r>
              <a:rPr lang="en-US" cap="none" dirty="0"/>
              <a:t>What Is Firebase ,Features Of Firebase?</a:t>
            </a:r>
          </a:p>
        </p:txBody>
      </p:sp>
      <p:pic>
        <p:nvPicPr>
          <p:cNvPr id="8" name="Picture 7" descr="A screenshot of a computer&#10;&#10;Description automatically generated with low confidence">
            <a:extLst>
              <a:ext uri="{FF2B5EF4-FFF2-40B4-BE49-F238E27FC236}">
                <a16:creationId xmlns:a16="http://schemas.microsoft.com/office/drawing/2014/main" id="{57FD53B3-70E6-CF53-5D9C-511EBF7EBB23}"/>
              </a:ext>
            </a:extLst>
          </p:cNvPr>
          <p:cNvPicPr>
            <a:picLocks noChangeAspect="1"/>
          </p:cNvPicPr>
          <p:nvPr/>
        </p:nvPicPr>
        <p:blipFill>
          <a:blip r:embed="rId3"/>
          <a:stretch>
            <a:fillRect/>
          </a:stretch>
        </p:blipFill>
        <p:spPr>
          <a:xfrm>
            <a:off x="2527103" y="1855665"/>
            <a:ext cx="7486673" cy="4207510"/>
          </a:xfrm>
          <a:prstGeom prst="rect">
            <a:avLst/>
          </a:prstGeom>
          <a:effectLst>
            <a:glow rad="200538">
              <a:schemeClr val="bg2"/>
            </a:glow>
          </a:effectLst>
        </p:spPr>
      </p:pic>
    </p:spTree>
    <p:extLst>
      <p:ext uri="{BB962C8B-B14F-4D97-AF65-F5344CB8AC3E}">
        <p14:creationId xmlns:p14="http://schemas.microsoft.com/office/powerpoint/2010/main" val="21678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912"/>
            <a:lum/>
          </a:blip>
          <a:srcRect/>
          <a:stretch>
            <a:fillRect l="-5000" r="-5000"/>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a:xfrm>
            <a:off x="1627321" y="518285"/>
            <a:ext cx="10134369" cy="823912"/>
          </a:xfrm>
        </p:spPr>
        <p:txBody>
          <a:bodyPr/>
          <a:lstStyle/>
          <a:p>
            <a:r>
              <a:rPr lang="en-US" cap="none" dirty="0"/>
              <a:t>Firebase For RCM(Research Content Management)</a:t>
            </a:r>
          </a:p>
        </p:txBody>
      </p:sp>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0" y="1674056"/>
            <a:ext cx="10134369" cy="4502908"/>
          </a:xfrm>
        </p:spPr>
        <p:txBody>
          <a:bodyPr/>
          <a:lstStyle/>
          <a:p>
            <a:r>
              <a:rPr lang="en-US" sz="2400" dirty="0"/>
              <a:t>We RCM team using firebase for:  Authentication, Firestore Database and Storage.</a:t>
            </a:r>
          </a:p>
          <a:p>
            <a:r>
              <a:rPr lang="en-US" sz="2400" b="1" dirty="0"/>
              <a:t>Firebase Authentication: </a:t>
            </a:r>
          </a:p>
          <a:p>
            <a:pPr marL="0" indent="0">
              <a:buNone/>
            </a:pPr>
            <a:endParaRPr lang="en-US" dirty="0"/>
          </a:p>
        </p:txBody>
      </p:sp>
      <p:pic>
        <p:nvPicPr>
          <p:cNvPr id="11" name="Graphic 10">
            <a:extLst>
              <a:ext uri="{FF2B5EF4-FFF2-40B4-BE49-F238E27FC236}">
                <a16:creationId xmlns:a16="http://schemas.microsoft.com/office/drawing/2014/main" id="{FF01DFD7-F84E-1D6D-86D9-796644BB3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5116" y="2984107"/>
            <a:ext cx="10156573" cy="3747284"/>
          </a:xfrm>
          <a:prstGeom prst="rect">
            <a:avLst/>
          </a:prstGeom>
          <a:effectLst>
            <a:glow rad="1661183">
              <a:schemeClr val="bg2">
                <a:alpha val="48098"/>
              </a:schemeClr>
            </a:glow>
          </a:effectLst>
        </p:spPr>
      </p:pic>
    </p:spTree>
    <p:extLst>
      <p:ext uri="{BB962C8B-B14F-4D97-AF65-F5344CB8AC3E}">
        <p14:creationId xmlns:p14="http://schemas.microsoft.com/office/powerpoint/2010/main" val="384328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5281CAA6-A93C-CCB6-8D5B-A0E2A00D5FB3}"/>
              </a:ext>
            </a:extLst>
          </p:cNvPr>
          <p:cNvPicPr>
            <a:picLocks noChangeAspect="1"/>
          </p:cNvPicPr>
          <p:nvPr/>
        </p:nvPicPr>
        <p:blipFill>
          <a:blip r:embed="rId2"/>
          <a:stretch>
            <a:fillRect/>
          </a:stretch>
        </p:blipFill>
        <p:spPr>
          <a:xfrm>
            <a:off x="2093723" y="2336609"/>
            <a:ext cx="8237946" cy="4421544"/>
          </a:xfrm>
          <a:prstGeom prst="rect">
            <a:avLst/>
          </a:prstGeom>
          <a:noFill/>
        </p:spPr>
      </p:pic>
      <p:sp>
        <p:nvSpPr>
          <p:cNvPr id="4" name="Content Placeholder 3">
            <a:extLst>
              <a:ext uri="{FF2B5EF4-FFF2-40B4-BE49-F238E27FC236}">
                <a16:creationId xmlns:a16="http://schemas.microsoft.com/office/drawing/2014/main" id="{755AEF2C-CBD5-397A-2791-A1ADE3BF0669}"/>
              </a:ext>
            </a:extLst>
          </p:cNvPr>
          <p:cNvSpPr>
            <a:spLocks noGrp="1"/>
          </p:cNvSpPr>
          <p:nvPr>
            <p:ph idx="1"/>
          </p:nvPr>
        </p:nvSpPr>
        <p:spPr>
          <a:xfrm>
            <a:off x="5349766" y="-336330"/>
            <a:ext cx="6004033" cy="3058510"/>
          </a:xfrm>
        </p:spPr>
        <p:txBody>
          <a:bodyPr anchor="ctr">
            <a:normAutofit/>
          </a:bodyPr>
          <a:lstStyle/>
          <a:p>
            <a:r>
              <a:rPr lang="en-US" sz="2400" dirty="0"/>
              <a:t>Cloud </a:t>
            </a:r>
            <a:r>
              <a:rPr lang="en-US" sz="2400" b="1" dirty="0"/>
              <a:t>Firestore</a:t>
            </a:r>
            <a:r>
              <a:rPr lang="en-US" sz="2400" dirty="0"/>
              <a:t> is a flexible, scalable </a:t>
            </a:r>
            <a:r>
              <a:rPr lang="en-US" sz="2400" b="1" dirty="0"/>
              <a:t>database</a:t>
            </a:r>
            <a:r>
              <a:rPr lang="en-US" sz="2400" dirty="0"/>
              <a:t> for mobile, web, and server development from </a:t>
            </a:r>
            <a:r>
              <a:rPr lang="en-US" sz="2400" b="1" dirty="0"/>
              <a:t>Firebase</a:t>
            </a:r>
            <a:r>
              <a:rPr lang="en-US" sz="2400" dirty="0"/>
              <a:t> and Google Cloud.</a:t>
            </a:r>
          </a:p>
          <a:p>
            <a:r>
              <a:rPr lang="en-US" sz="2400" dirty="0"/>
              <a:t>Data stored in </a:t>
            </a:r>
            <a:r>
              <a:rPr lang="en-US" sz="2400" dirty="0" err="1"/>
              <a:t>firestore</a:t>
            </a:r>
            <a:r>
              <a:rPr lang="en-US" sz="2400" dirty="0"/>
              <a:t> is in  JSON format.</a:t>
            </a:r>
          </a:p>
        </p:txBody>
      </p:sp>
      <p:sp>
        <p:nvSpPr>
          <p:cNvPr id="2" name="Title 1">
            <a:extLst>
              <a:ext uri="{FF2B5EF4-FFF2-40B4-BE49-F238E27FC236}">
                <a16:creationId xmlns:a16="http://schemas.microsoft.com/office/drawing/2014/main" id="{8ACB63F8-46CD-188B-5146-A1962A210C4A}"/>
              </a:ext>
            </a:extLst>
          </p:cNvPr>
          <p:cNvSpPr>
            <a:spLocks noGrp="1"/>
          </p:cNvSpPr>
          <p:nvPr>
            <p:ph type="ctrTitle"/>
          </p:nvPr>
        </p:nvSpPr>
        <p:spPr>
          <a:xfrm>
            <a:off x="1524000" y="339644"/>
            <a:ext cx="4179376" cy="1320990"/>
          </a:xfrm>
        </p:spPr>
        <p:txBody>
          <a:bodyPr anchor="ctr">
            <a:normAutofit fontScale="90000"/>
          </a:bodyPr>
          <a:lstStyle/>
          <a:p>
            <a:r>
              <a:rPr lang="en-US" cap="none" dirty="0"/>
              <a:t>Firebase Firestore Database</a:t>
            </a:r>
          </a:p>
        </p:txBody>
      </p:sp>
    </p:spTree>
    <p:extLst>
      <p:ext uri="{BB962C8B-B14F-4D97-AF65-F5344CB8AC3E}">
        <p14:creationId xmlns:p14="http://schemas.microsoft.com/office/powerpoint/2010/main" val="26352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912"/>
            <a:lum/>
          </a:blip>
          <a:srcRect/>
          <a:stretch>
            <a:fillRect l="-5000" r="-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A06D1-087C-BA0E-0A2D-6B23683CD4F4}"/>
              </a:ext>
            </a:extLst>
          </p:cNvPr>
          <p:cNvSpPr>
            <a:spLocks noGrp="1"/>
          </p:cNvSpPr>
          <p:nvPr>
            <p:ph type="ctrTitle"/>
          </p:nvPr>
        </p:nvSpPr>
        <p:spPr>
          <a:xfrm>
            <a:off x="1627321" y="339645"/>
            <a:ext cx="10134369" cy="576890"/>
          </a:xfrm>
        </p:spPr>
        <p:txBody>
          <a:bodyPr/>
          <a:lstStyle/>
          <a:p>
            <a:r>
              <a:rPr lang="en-US" cap="none" dirty="0"/>
              <a:t>Firebase Storage</a:t>
            </a:r>
          </a:p>
        </p:txBody>
      </p:sp>
      <p:sp>
        <p:nvSpPr>
          <p:cNvPr id="7" name="Content Placeholder 6">
            <a:extLst>
              <a:ext uri="{FF2B5EF4-FFF2-40B4-BE49-F238E27FC236}">
                <a16:creationId xmlns:a16="http://schemas.microsoft.com/office/drawing/2014/main" id="{4DAEED96-71C5-7894-768C-B05BF7F56A5F}"/>
              </a:ext>
            </a:extLst>
          </p:cNvPr>
          <p:cNvSpPr>
            <a:spLocks noGrp="1"/>
          </p:cNvSpPr>
          <p:nvPr>
            <p:ph sz="half" idx="2"/>
          </p:nvPr>
        </p:nvSpPr>
        <p:spPr>
          <a:xfrm>
            <a:off x="1627321" y="916536"/>
            <a:ext cx="10134369" cy="5260428"/>
          </a:xfrm>
        </p:spPr>
        <p:txBody>
          <a:bodyPr>
            <a:normAutofit/>
          </a:bodyPr>
          <a:lstStyle/>
          <a:p>
            <a:r>
              <a:rPr lang="en-US" sz="2300" b="1" dirty="0"/>
              <a:t>Firebase</a:t>
            </a:r>
            <a:r>
              <a:rPr lang="en-US" sz="2300" dirty="0"/>
              <a:t> Cloud </a:t>
            </a:r>
            <a:r>
              <a:rPr lang="en-US" sz="2300" b="1" dirty="0"/>
              <a:t>Storage</a:t>
            </a:r>
            <a:r>
              <a:rPr lang="en-US" sz="2300" dirty="0"/>
              <a:t> is built with mobile connectivity in mind. Automatically pause and resume transfers as your app loses and regains connectivity.</a:t>
            </a:r>
          </a:p>
          <a:p>
            <a:r>
              <a:rPr lang="en-US" sz="2300" dirty="0"/>
              <a:t>You can use SDKs to store images, audio, video, or other user-generated content.</a:t>
            </a:r>
          </a:p>
          <a:p>
            <a:r>
              <a:rPr lang="en-US" sz="2300" dirty="0"/>
              <a:t>Cloud Storage is built for exabyte scale when your app goes viral. Effortlessly grow from prototype to production using the same infrastructure that powers Spotify and Google Photos.</a:t>
            </a:r>
          </a:p>
          <a:p>
            <a:endParaRPr lang="en-US" sz="2300" dirty="0"/>
          </a:p>
        </p:txBody>
      </p:sp>
      <p:pic>
        <p:nvPicPr>
          <p:cNvPr id="11" name="Picture 10" descr="Graphical user interface&#10;&#10;Description automatically generated">
            <a:extLst>
              <a:ext uri="{FF2B5EF4-FFF2-40B4-BE49-F238E27FC236}">
                <a16:creationId xmlns:a16="http://schemas.microsoft.com/office/drawing/2014/main" id="{E9BBC68A-FA2F-913E-5CB1-59C947AAFEF6}"/>
              </a:ext>
            </a:extLst>
          </p:cNvPr>
          <p:cNvPicPr>
            <a:picLocks noChangeAspect="1"/>
          </p:cNvPicPr>
          <p:nvPr/>
        </p:nvPicPr>
        <p:blipFill>
          <a:blip r:embed="rId3"/>
          <a:stretch>
            <a:fillRect/>
          </a:stretch>
        </p:blipFill>
        <p:spPr>
          <a:xfrm>
            <a:off x="4811744" y="3235569"/>
            <a:ext cx="6816578" cy="3622431"/>
          </a:xfrm>
          <a:prstGeom prst="rect">
            <a:avLst/>
          </a:prstGeom>
        </p:spPr>
      </p:pic>
    </p:spTree>
    <p:extLst>
      <p:ext uri="{BB962C8B-B14F-4D97-AF65-F5344CB8AC3E}">
        <p14:creationId xmlns:p14="http://schemas.microsoft.com/office/powerpoint/2010/main" val="378784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ctrTitle"/>
          </p:nvPr>
        </p:nvSpPr>
        <p:spPr/>
        <p:txBody>
          <a:bodyPr/>
          <a:lstStyle/>
          <a:p>
            <a:r>
              <a:rPr lang="en-US" dirty="0"/>
              <a:t>Slide title 29</a:t>
            </a:r>
          </a:p>
        </p:txBody>
      </p:sp>
      <p:sp>
        <p:nvSpPr>
          <p:cNvPr id="7" name="Text Placeholder 6">
            <a:extLst>
              <a:ext uri="{FF2B5EF4-FFF2-40B4-BE49-F238E27FC236}">
                <a16:creationId xmlns:a16="http://schemas.microsoft.com/office/drawing/2014/main" id="{DD0B036D-64BA-6BF0-E736-57FF7530465A}"/>
              </a:ext>
            </a:extLst>
          </p:cNvPr>
          <p:cNvSpPr>
            <a:spLocks noGrp="1"/>
          </p:cNvSpPr>
          <p:nvPr>
            <p:ph type="body" sz="quarter" idx="14"/>
          </p:nvPr>
        </p:nvSpPr>
        <p:spPr>
          <a:xfrm>
            <a:off x="5233181" y="5205046"/>
            <a:ext cx="4628271" cy="1151303"/>
          </a:xfrm>
        </p:spPr>
        <p:txBody>
          <a:bodyPr>
            <a:noAutofit/>
          </a:bodyPr>
          <a:lstStyle/>
          <a:p>
            <a:r>
              <a:rPr lang="en-US" sz="4800" dirty="0">
                <a:solidFill>
                  <a:schemeClr val="bg2"/>
                </a:solidFill>
              </a:rPr>
              <a:t>React JS</a:t>
            </a:r>
          </a:p>
          <a:p>
            <a:r>
              <a:rPr lang="en-US" dirty="0">
                <a:solidFill>
                  <a:schemeClr val="bg2"/>
                </a:solidFill>
              </a:rPr>
              <a:t>                JavaScript library from </a:t>
            </a:r>
            <a:r>
              <a:rPr lang="en-US" dirty="0">
                <a:solidFill>
                  <a:schemeClr val="bg2"/>
                </a:solidFill>
                <a:hlinkClick r:id="rId3">
                  <a:extLst>
                    <a:ext uri="{A12FA001-AC4F-418D-AE19-62706E023703}">
                      <ahyp:hlinkClr xmlns:ahyp="http://schemas.microsoft.com/office/drawing/2018/hyperlinkcolor" val="tx"/>
                    </a:ext>
                  </a:extLst>
                </a:hlinkClick>
              </a:rPr>
              <a:t>Meta</a:t>
            </a:r>
            <a:r>
              <a:rPr lang="en-US" dirty="0">
                <a:solidFill>
                  <a:schemeClr val="bg2"/>
                </a:solidFill>
              </a:rPr>
              <a:t> and community</a:t>
            </a:r>
            <a:endParaRPr lang="en-US" sz="4800" dirty="0">
              <a:solidFill>
                <a:schemeClr val="bg2"/>
              </a:solidFill>
            </a:endParaRPr>
          </a:p>
        </p:txBody>
      </p:sp>
    </p:spTree>
    <p:extLst>
      <p:ext uri="{BB962C8B-B14F-4D97-AF65-F5344CB8AC3E}">
        <p14:creationId xmlns:p14="http://schemas.microsoft.com/office/powerpoint/2010/main" val="3021999745"/>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844</TotalTime>
  <Words>676</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Sagona ExtraLight</vt:lpstr>
      <vt:lpstr>Speak Pro</vt:lpstr>
      <vt:lpstr>Times New Roman</vt:lpstr>
      <vt:lpstr>Office Theme</vt:lpstr>
      <vt:lpstr>Workshop-1</vt:lpstr>
      <vt:lpstr>Roles and responsibilities</vt:lpstr>
      <vt:lpstr>Technologies </vt:lpstr>
      <vt:lpstr>PowerPoint Presentation</vt:lpstr>
      <vt:lpstr>What Is Firebase ,Features Of Firebase?</vt:lpstr>
      <vt:lpstr>Firebase For RCM(Research Content Management)</vt:lpstr>
      <vt:lpstr>Firebase Firestore Database</vt:lpstr>
      <vt:lpstr>Firebase Storage</vt:lpstr>
      <vt:lpstr>Slide title 29</vt:lpstr>
      <vt:lpstr>React js</vt:lpstr>
      <vt:lpstr>Why React?</vt:lpstr>
      <vt:lpstr>features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Reddy,Vamsidhar</dc:creator>
  <cp:lastModifiedBy>Kumbham,Nithin Reddy</cp:lastModifiedBy>
  <cp:revision>11</cp:revision>
  <dcterms:created xsi:type="dcterms:W3CDTF">2022-05-23T17:02:55Z</dcterms:created>
  <dcterms:modified xsi:type="dcterms:W3CDTF">2022-05-24T16:13:49Z</dcterms:modified>
</cp:coreProperties>
</file>