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26"/>
  </p:handoutMasterIdLst>
  <p:sldIdLst>
    <p:sldId id="375" r:id="rId2"/>
    <p:sldId id="418" r:id="rId3"/>
    <p:sldId id="305" r:id="rId4"/>
    <p:sldId id="384" r:id="rId5"/>
    <p:sldId id="273" r:id="rId6"/>
    <p:sldId id="298" r:id="rId7"/>
    <p:sldId id="407" r:id="rId8"/>
    <p:sldId id="408" r:id="rId9"/>
    <p:sldId id="392" r:id="rId10"/>
    <p:sldId id="303" r:id="rId11"/>
    <p:sldId id="416" r:id="rId12"/>
    <p:sldId id="415" r:id="rId13"/>
    <p:sldId id="413" r:id="rId14"/>
    <p:sldId id="419" r:id="rId15"/>
    <p:sldId id="420" r:id="rId16"/>
    <p:sldId id="421" r:id="rId17"/>
    <p:sldId id="429" r:id="rId18"/>
    <p:sldId id="430" r:id="rId19"/>
    <p:sldId id="428" r:id="rId20"/>
    <p:sldId id="424" r:id="rId21"/>
    <p:sldId id="425" r:id="rId22"/>
    <p:sldId id="426" r:id="rId23"/>
    <p:sldId id="427" r:id="rId24"/>
    <p:sldId id="41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993" autoAdjust="0"/>
  </p:normalViewPr>
  <p:slideViewPr>
    <p:cSldViewPr snapToGrid="0" snapToObjects="1">
      <p:cViewPr varScale="1">
        <p:scale>
          <a:sx n="91" d="100"/>
          <a:sy n="91" d="100"/>
        </p:scale>
        <p:origin x="370" y="67"/>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5/25/2022</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a:t>Click icon to add picture</a:t>
            </a:r>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a:t>Click icon to add picture</a:t>
            </a:r>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a:t>Click icon to add picture</a:t>
            </a:r>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a:t>Click icon to add picture</a:t>
            </a:r>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a:t>Click icon to add picture</a:t>
            </a:r>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w/Caption_1">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524000" y="3482977"/>
            <a:ext cx="10668000" cy="3375025"/>
          </a:xfrm>
          <a:prstGeom prst="rect">
            <a:avLst/>
          </a:prstGeom>
          <a:solidFill>
            <a:schemeClr val="accent4">
              <a:lumMod val="50000"/>
            </a:schemeClr>
          </a:solidFill>
        </p:spPr>
        <p:txBody>
          <a:bodyPr/>
          <a:lstStyle/>
          <a:p>
            <a:r>
              <a:rPr lang="en-US" dirty="0"/>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6338806"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1524000"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F2E583C8-CCA8-BB4A-B8AA-4ED85B62E67F}"/>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665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dirty="0"/>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dirty="0"/>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dirty="0"/>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dirty="0"/>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a:t>Click icon to add picture</a:t>
            </a:r>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a:t>Click icon to add picture</a:t>
            </a:r>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dirty="0"/>
              <a:t>Click icon to add picture</a:t>
            </a:r>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dirty="0"/>
              <a:t>Click icon to add picture</a:t>
            </a:r>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dirty="0"/>
              <a:t>Click icon to add picture</a:t>
            </a:r>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dirty="0"/>
              <a:t>Click icon to add picture</a:t>
            </a:r>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dirty="0"/>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dirty="0"/>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dirty="0"/>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a:t>Click icon to add picture</a:t>
            </a:r>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dirty="0"/>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Image and Caption_1">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dirty="0"/>
              <a:t>Click icon to add picture</a:t>
            </a:r>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6764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dirty="0"/>
              <a:t>Click icon to add picture</a:t>
            </a:r>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dirty="0"/>
              <a:t>Click icon to add picture</a:t>
            </a:r>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dirty="0"/>
              <a:t>Click icon to add picture</a:t>
            </a:r>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dirty="0"/>
              <a:t>Click icon to add picture</a:t>
            </a:r>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5/25/2022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dirty="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dirty="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dirty="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dirty="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dirty="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dirty="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5/25/2022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dirty="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dirty="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dirty="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dirty="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dirty="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dirty="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dirty="0"/>
              <a:t>Click icon to add picture</a:t>
            </a:r>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5/25/2022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dirty="0"/>
              <a:t>Click icon to add picture</a:t>
            </a:r>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5/25/2022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dirty="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a:t>Click icon to add picture</a:t>
            </a:r>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a:t>Click icon to add picture</a:t>
            </a:r>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a:t>Click icon to add picture</a:t>
            </a:r>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5/25/2022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5/25/2022</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63" r:id="rId14"/>
    <p:sldLayoutId id="2147483683" r:id="rId15"/>
    <p:sldLayoutId id="2147483685" r:id="rId16"/>
    <p:sldLayoutId id="2147483684" r:id="rId17"/>
    <p:sldLayoutId id="2147483680" r:id="rId18"/>
    <p:sldLayoutId id="2147483691" r:id="rId19"/>
    <p:sldLayoutId id="2147483692" r:id="rId20"/>
    <p:sldLayoutId id="2147483693" r:id="rId21"/>
    <p:sldLayoutId id="2147483694" r:id="rId22"/>
    <p:sldLayoutId id="2147483688" r:id="rId23"/>
    <p:sldLayoutId id="2147483687" r:id="rId24"/>
    <p:sldLayoutId id="2147483689" r:id="rId25"/>
    <p:sldLayoutId id="2147483690" r:id="rId26"/>
    <p:sldLayoutId id="2147483695" r:id="rId27"/>
    <p:sldLayoutId id="2147483696" r:id="rId28"/>
    <p:sldLayoutId id="2147483697" r:id="rId29"/>
    <p:sldLayoutId id="2147483698" r:id="rId30"/>
    <p:sldLayoutId id="2147483667" r:id="rId31"/>
    <p:sldLayoutId id="2147483703" r:id="rId32"/>
    <p:sldLayoutId id="2147483704" r:id="rId33"/>
    <p:sldLayoutId id="2147483705" r:id="rId34"/>
    <p:sldLayoutId id="2147483706" r:id="rId35"/>
    <p:sldLayoutId id="2147483700" r:id="rId36"/>
    <p:sldLayoutId id="2147483699" r:id="rId37"/>
    <p:sldLayoutId id="2147483701" r:id="rId38"/>
    <p:sldLayoutId id="2147483702" r:id="rId3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9.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s://www.google.com/search?sa=X&amp;bih=739&amp;biw=1319&amp;rlz=1C5CHFA_enUS963US963&amp;hl=en&amp;sxsrf=ALiCzsb6AVfby1kemjXS-xwyGVBKqGOYxA:1653356818520&amp;q=Meta&amp;stick=H4sIAAAAAAAAAONgVuLSz9U3yMitTCsuW8TK4ptakggAq8ksHxUAAAA&amp;ved=2ahUKEwjf_-qOgvf3AhVAlWoFHcghC-AQmxMoAXoECHUQAw" TargetMode="External"/><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134319" y="0"/>
            <a:ext cx="11057681" cy="6858000"/>
          </a:xfr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1524000" y="2646346"/>
            <a:ext cx="4572000" cy="2996312"/>
          </a:xfrm>
        </p:spPr>
        <p:txBody>
          <a:bodyPr>
            <a:normAutofit/>
          </a:bodyPr>
          <a:lstStyle/>
          <a:p>
            <a:r>
              <a:rPr lang="id-ID" dirty="0"/>
              <a:t>Research content management. </a:t>
            </a:r>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238349" y="129373"/>
            <a:ext cx="4508109" cy="2387600"/>
          </a:xfrm>
        </p:spPr>
        <p:txBody>
          <a:bodyPr/>
          <a:lstStyle/>
          <a:p>
            <a:r>
              <a:rPr lang="en-US" dirty="0"/>
              <a:t>Workshop-2</a:t>
            </a:r>
          </a:p>
        </p:txBody>
      </p:sp>
      <p:sp>
        <p:nvSpPr>
          <p:cNvPr id="7" name="TextBox 6">
            <a:extLst>
              <a:ext uri="{FF2B5EF4-FFF2-40B4-BE49-F238E27FC236}">
                <a16:creationId xmlns:a16="http://schemas.microsoft.com/office/drawing/2014/main" id="{7F037F18-0735-F57A-F469-C15CF4CD5B35}"/>
              </a:ext>
            </a:extLst>
          </p:cNvPr>
          <p:cNvSpPr txBox="1"/>
          <p:nvPr/>
        </p:nvSpPr>
        <p:spPr>
          <a:xfrm>
            <a:off x="1417321" y="3467686"/>
            <a:ext cx="6154614" cy="2031325"/>
          </a:xfrm>
          <a:prstGeom prst="rect">
            <a:avLst/>
          </a:prstGeom>
          <a:noFill/>
        </p:spPr>
        <p:txBody>
          <a:bodyPr wrap="square">
            <a:spAutoFit/>
          </a:bodyPr>
          <a:lstStyle/>
          <a:p>
            <a:pPr algn="l"/>
            <a:r>
              <a:rPr lang="en-US" sz="1800" b="1" dirty="0">
                <a:solidFill>
                  <a:schemeClr val="bg2"/>
                </a:solidFill>
                <a:latin typeface="Times New Roman" panose="02020603050405020304" pitchFamily="18" charset="0"/>
                <a:cs typeface="Times New Roman" panose="02020603050405020304" pitchFamily="18" charset="0"/>
              </a:rPr>
              <a:t>Team Members</a:t>
            </a:r>
          </a:p>
          <a:p>
            <a:pPr indent="-228600" algn="l">
              <a:buFont typeface="Arial" panose="020B0604020202020204" pitchFamily="34" charset="0"/>
              <a:buChar char="•"/>
            </a:pPr>
            <a:r>
              <a:rPr lang="en-US" sz="1800" b="1" dirty="0">
                <a:solidFill>
                  <a:schemeClr val="bg2"/>
                </a:solidFill>
                <a:effectLst/>
                <a:latin typeface="Times New Roman" panose="02020603050405020304" pitchFamily="18" charset="0"/>
                <a:cs typeface="Times New Roman" panose="02020603050405020304" pitchFamily="18" charset="0"/>
              </a:rPr>
              <a:t>Nithin Reddy Kumbham – S545694</a:t>
            </a:r>
          </a:p>
          <a:p>
            <a:pPr indent="-228600" algn="l">
              <a:buFont typeface="Arial" panose="020B0604020202020204" pitchFamily="34" charset="0"/>
              <a:buChar char="•"/>
            </a:pPr>
            <a:r>
              <a:rPr lang="en-US" sz="1800" b="1" dirty="0">
                <a:solidFill>
                  <a:schemeClr val="bg2"/>
                </a:solidFill>
                <a:effectLst/>
                <a:latin typeface="Times New Roman" panose="02020603050405020304" pitchFamily="18" charset="0"/>
                <a:cs typeface="Times New Roman" panose="02020603050405020304" pitchFamily="18" charset="0"/>
              </a:rPr>
              <a:t>Saivivek Reddy Kusukuntla – S544900</a:t>
            </a:r>
            <a:endParaRPr lang="en-US" sz="1800" b="1" dirty="0">
              <a:solidFill>
                <a:schemeClr val="bg2"/>
              </a:solidFill>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800" b="1" dirty="0">
                <a:solidFill>
                  <a:schemeClr val="bg2"/>
                </a:solidFill>
                <a:effectLst/>
                <a:latin typeface="Times New Roman" panose="02020603050405020304" pitchFamily="18" charset="0"/>
                <a:cs typeface="Times New Roman" panose="02020603050405020304" pitchFamily="18" charset="0"/>
              </a:rPr>
              <a:t>Jawahar Reddy Nomula – S545267</a:t>
            </a:r>
          </a:p>
          <a:p>
            <a:pPr indent="-228600" algn="l">
              <a:buFont typeface="Arial" panose="020B0604020202020204" pitchFamily="34" charset="0"/>
              <a:buChar char="•"/>
            </a:pPr>
            <a:r>
              <a:rPr lang="en-US" sz="1800" b="1" dirty="0">
                <a:solidFill>
                  <a:schemeClr val="bg2"/>
                </a:solidFill>
                <a:effectLst/>
                <a:latin typeface="Times New Roman" panose="02020603050405020304" pitchFamily="18" charset="0"/>
                <a:cs typeface="Times New Roman" panose="02020603050405020304" pitchFamily="18" charset="0"/>
              </a:rPr>
              <a:t>Gopi Krishna Kandimalla – S545535</a:t>
            </a:r>
            <a:endParaRPr lang="en-US" sz="1800" b="1" dirty="0">
              <a:solidFill>
                <a:schemeClr val="bg2"/>
              </a:solidFill>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800" b="1" dirty="0">
                <a:solidFill>
                  <a:schemeClr val="bg2"/>
                </a:solidFill>
                <a:effectLst/>
                <a:latin typeface="Times New Roman" panose="02020603050405020304" pitchFamily="18" charset="0"/>
                <a:cs typeface="Times New Roman" panose="02020603050405020304" pitchFamily="18" charset="0"/>
              </a:rPr>
              <a:t>Abhinav Bellamkonda – S545039</a:t>
            </a:r>
          </a:p>
          <a:p>
            <a:pPr indent="-228600" algn="l">
              <a:buFont typeface="Arial" panose="020B0604020202020204" pitchFamily="34" charset="0"/>
              <a:buChar char="•"/>
            </a:pPr>
            <a:r>
              <a:rPr lang="en-US" sz="1800" b="1" dirty="0">
                <a:solidFill>
                  <a:schemeClr val="bg2"/>
                </a:solidFill>
                <a:latin typeface="Times New Roman" panose="02020603050405020304" pitchFamily="18" charset="0"/>
                <a:cs typeface="Times New Roman" panose="02020603050405020304" pitchFamily="18" charset="0"/>
              </a:rPr>
              <a:t>Vamsidhar Reddy - </a:t>
            </a:r>
            <a:r>
              <a:rPr lang="en-US" sz="1800" b="1" dirty="0">
                <a:solidFill>
                  <a:schemeClr val="bg2"/>
                </a:solidFill>
                <a:effectLst/>
                <a:latin typeface="Times New Roman" panose="02020603050405020304" pitchFamily="18" charset="0"/>
                <a:cs typeface="Times New Roman" panose="02020603050405020304" pitchFamily="18" charset="0"/>
              </a:rPr>
              <a:t>S546964</a:t>
            </a:r>
            <a:endParaRPr lang="en-US" sz="1800" b="1"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456"/>
            <a:lum/>
          </a:blip>
          <a:srcRect/>
          <a:stretch>
            <a:fillRect t="23000" r="10000" b="1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5ECE-2D45-764D-A434-EA4997A38F9E}"/>
              </a:ext>
            </a:extLst>
          </p:cNvPr>
          <p:cNvSpPr>
            <a:spLocks noGrp="1"/>
          </p:cNvSpPr>
          <p:nvPr>
            <p:ph type="ctrTitle"/>
          </p:nvPr>
        </p:nvSpPr>
        <p:spPr>
          <a:xfrm>
            <a:off x="1645581" y="292427"/>
            <a:ext cx="3289100" cy="720447"/>
          </a:xfrm>
        </p:spPr>
        <p:txBody>
          <a:bodyPr/>
          <a:lstStyle/>
          <a:p>
            <a:r>
              <a:rPr lang="en-US" dirty="0"/>
              <a:t>React js</a:t>
            </a:r>
          </a:p>
        </p:txBody>
      </p:sp>
      <p:sp>
        <p:nvSpPr>
          <p:cNvPr id="3" name="Text Placeholder 2">
            <a:extLst>
              <a:ext uri="{FF2B5EF4-FFF2-40B4-BE49-F238E27FC236}">
                <a16:creationId xmlns:a16="http://schemas.microsoft.com/office/drawing/2014/main" id="{96018F6A-34AE-124E-868D-D500FE5002BF}"/>
              </a:ext>
            </a:extLst>
          </p:cNvPr>
          <p:cNvSpPr>
            <a:spLocks noGrp="1"/>
          </p:cNvSpPr>
          <p:nvPr>
            <p:ph type="body" sz="quarter" idx="14"/>
          </p:nvPr>
        </p:nvSpPr>
        <p:spPr>
          <a:xfrm>
            <a:off x="1645582" y="1125415"/>
            <a:ext cx="10157212" cy="5440159"/>
          </a:xfrm>
        </p:spPr>
        <p:txBody>
          <a:bodyPr>
            <a:normAutofit/>
          </a:bodyPr>
          <a:lstStyle/>
          <a:p>
            <a:pPr marL="457200" indent="-457200">
              <a:buFont typeface="Arial" panose="020B0604020202020204" pitchFamily="34" charset="0"/>
              <a:buChar char="•"/>
            </a:pPr>
            <a:r>
              <a:rPr lang="en-US" sz="2800" dirty="0"/>
              <a:t>React is a library of JavaScript build by Facebook for building user interfaces for web application and mobile apps.</a:t>
            </a:r>
          </a:p>
          <a:p>
            <a:pPr marL="457200" indent="-457200">
              <a:buFont typeface="Arial" panose="020B0604020202020204" pitchFamily="34" charset="0"/>
              <a:buChar char="•"/>
            </a:pPr>
            <a:r>
              <a:rPr lang="en-US" sz="2800" dirty="0"/>
              <a:t>It’s an open source, reusable component-based front-end library</a:t>
            </a:r>
          </a:p>
          <a:p>
            <a:pPr marL="457200" indent="-457200">
              <a:buFont typeface="Arial" panose="020B0604020202020204" pitchFamily="34" charset="0"/>
              <a:buChar char="•"/>
            </a:pPr>
            <a:r>
              <a:rPr lang="en-US" sz="2800" dirty="0"/>
              <a:t>In Model View controller architecture, react is the view, which is responsible for how app looks like.</a:t>
            </a:r>
          </a:p>
          <a:p>
            <a:pPr marL="457200" indent="-457200">
              <a:buFont typeface="Arial" panose="020B0604020202020204" pitchFamily="34" charset="0"/>
              <a:buChar char="•"/>
            </a:pPr>
            <a:r>
              <a:rPr lang="en-US" sz="2800" dirty="0"/>
              <a:t>Pre-requisites:</a:t>
            </a:r>
          </a:p>
          <a:p>
            <a:pPr marL="914400" lvl="1" indent="-457200">
              <a:buFont typeface="Arial" panose="020B0604020202020204" pitchFamily="34" charset="0"/>
              <a:buChar char="•"/>
            </a:pPr>
            <a:r>
              <a:rPr lang="en-US" sz="2800" dirty="0"/>
              <a:t>JavaScript</a:t>
            </a:r>
          </a:p>
          <a:p>
            <a:pPr marL="914400" lvl="1" indent="-457200">
              <a:buFont typeface="Arial" panose="020B0604020202020204" pitchFamily="34" charset="0"/>
              <a:buChar char="•"/>
            </a:pPr>
            <a:r>
              <a:rPr lang="en-US" sz="2800" dirty="0"/>
              <a:t>HTML</a:t>
            </a:r>
          </a:p>
          <a:p>
            <a:pPr marL="914400" lvl="1" indent="-457200">
              <a:buFont typeface="Arial" panose="020B0604020202020204" pitchFamily="34" charset="0"/>
              <a:buChar char="•"/>
            </a:pPr>
            <a:r>
              <a:rPr lang="en-US" sz="2800" dirty="0"/>
              <a:t>CSS</a:t>
            </a:r>
          </a:p>
          <a:p>
            <a:endParaRPr lang="en-US" sz="2800" dirty="0"/>
          </a:p>
          <a:p>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3480697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4B992-6534-BD3E-0E72-678DB2FC7920}"/>
              </a:ext>
            </a:extLst>
          </p:cNvPr>
          <p:cNvSpPr>
            <a:spLocks noGrp="1"/>
          </p:cNvSpPr>
          <p:nvPr>
            <p:ph type="ctrTitle"/>
          </p:nvPr>
        </p:nvSpPr>
        <p:spPr/>
        <p:txBody>
          <a:bodyPr/>
          <a:lstStyle/>
          <a:p>
            <a:r>
              <a:rPr lang="en-US" dirty="0"/>
              <a:t>Why React?</a:t>
            </a:r>
          </a:p>
        </p:txBody>
      </p:sp>
      <p:sp>
        <p:nvSpPr>
          <p:cNvPr id="3" name="Text Placeholder 2">
            <a:extLst>
              <a:ext uri="{FF2B5EF4-FFF2-40B4-BE49-F238E27FC236}">
                <a16:creationId xmlns:a16="http://schemas.microsoft.com/office/drawing/2014/main" id="{FB3A9CA7-25A5-386F-1C70-2A1258824394}"/>
              </a:ext>
            </a:extLst>
          </p:cNvPr>
          <p:cNvSpPr>
            <a:spLocks noGrp="1"/>
          </p:cNvSpPr>
          <p:nvPr>
            <p:ph type="body" sz="quarter" idx="14"/>
          </p:nvPr>
        </p:nvSpPr>
        <p:spPr/>
        <p:txBody>
          <a:bodyPr>
            <a:normAutofit/>
          </a:bodyPr>
          <a:lstStyle/>
          <a:p>
            <a:pPr marL="457200" indent="-457200">
              <a:buFont typeface="Arial" panose="020B0604020202020204" pitchFamily="34" charset="0"/>
              <a:buChar char="•"/>
            </a:pPr>
            <a:r>
              <a:rPr lang="en-US" sz="2800" dirty="0"/>
              <a:t>React is a library not a framework.</a:t>
            </a:r>
          </a:p>
          <a:p>
            <a:pPr marL="457200" indent="-457200">
              <a:buFont typeface="Arial" panose="020B0604020202020204" pitchFamily="34" charset="0"/>
              <a:buChar char="•"/>
            </a:pPr>
            <a:r>
              <a:rPr lang="en-US" sz="2800" dirty="0"/>
              <a:t>React is declarative, which doesn't interact with DOM directly and is in charge of taking declarative code and performing all the JavaScript operations.</a:t>
            </a:r>
          </a:p>
          <a:p>
            <a:pPr marL="457200" indent="-457200">
              <a:buFont typeface="Arial" panose="020B0604020202020204" pitchFamily="34" charset="0"/>
              <a:buChar char="•"/>
            </a:pPr>
            <a:r>
              <a:rPr lang="en-US" sz="2800" dirty="0"/>
              <a:t>High performance with less loading time.</a:t>
            </a:r>
          </a:p>
          <a:p>
            <a:pPr marL="457200" indent="-457200">
              <a:buFont typeface="Arial" panose="020B0604020202020204" pitchFamily="34" charset="0"/>
              <a:buChar char="•"/>
            </a:pPr>
            <a:r>
              <a:rPr lang="en-US" sz="2800" dirty="0"/>
              <a:t>It is Flexible and easy to maintain because react code is easy to update due to its virtual DOM feature.</a:t>
            </a:r>
          </a:p>
          <a:p>
            <a:pPr marL="457200" indent="-457200">
              <a:buFont typeface="Arial" panose="020B0604020202020204" pitchFamily="34" charset="0"/>
              <a:buChar char="•"/>
            </a:pPr>
            <a:r>
              <a:rPr lang="en-US" sz="2800" dirty="0"/>
              <a:t>For Complex UI’s react allows to reuse the components with similar UI’s, when we are dealing with lot of pages.</a:t>
            </a:r>
          </a:p>
          <a:p>
            <a:endParaRPr lang="en-US" dirty="0"/>
          </a:p>
        </p:txBody>
      </p:sp>
    </p:spTree>
    <p:extLst>
      <p:ext uri="{BB962C8B-B14F-4D97-AF65-F5344CB8AC3E}">
        <p14:creationId xmlns:p14="http://schemas.microsoft.com/office/powerpoint/2010/main" val="32115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5237E-2334-381E-44A2-31BC8981C157}"/>
              </a:ext>
            </a:extLst>
          </p:cNvPr>
          <p:cNvSpPr>
            <a:spLocks noGrp="1"/>
          </p:cNvSpPr>
          <p:nvPr>
            <p:ph type="ctrTitle"/>
          </p:nvPr>
        </p:nvSpPr>
        <p:spPr/>
        <p:txBody>
          <a:bodyPr/>
          <a:lstStyle/>
          <a:p>
            <a:r>
              <a:rPr lang="en-US" dirty="0"/>
              <a:t>features</a:t>
            </a:r>
          </a:p>
        </p:txBody>
      </p:sp>
      <p:sp>
        <p:nvSpPr>
          <p:cNvPr id="3" name="Text Placeholder 2">
            <a:extLst>
              <a:ext uri="{FF2B5EF4-FFF2-40B4-BE49-F238E27FC236}">
                <a16:creationId xmlns:a16="http://schemas.microsoft.com/office/drawing/2014/main" id="{7AF54DDA-03E1-8691-15C4-6850268B625F}"/>
              </a:ext>
            </a:extLst>
          </p:cNvPr>
          <p:cNvSpPr>
            <a:spLocks noGrp="1"/>
          </p:cNvSpPr>
          <p:nvPr>
            <p:ph type="body" sz="quarter" idx="14"/>
          </p:nvPr>
        </p:nvSpPr>
        <p:spPr/>
        <p:txBody>
          <a:bodyPr>
            <a:noAutofit/>
          </a:bodyPr>
          <a:lstStyle/>
          <a:p>
            <a:pPr marL="285750" indent="-285750">
              <a:buFont typeface="Arial" panose="020B0604020202020204" pitchFamily="34" charset="0"/>
              <a:buChar char="•"/>
            </a:pPr>
            <a:r>
              <a:rPr lang="en-US" sz="2500" dirty="0"/>
              <a:t>React application is composed of blocks of components.</a:t>
            </a:r>
          </a:p>
          <a:p>
            <a:pPr marL="742950" lvl="1" indent="-285750">
              <a:buFont typeface="Arial" panose="020B0604020202020204" pitchFamily="34" charset="0"/>
              <a:buChar char="•"/>
            </a:pPr>
            <a:r>
              <a:rPr lang="en-US" sz="2500" dirty="0"/>
              <a:t>Components are like functions that returns the HTML elements.</a:t>
            </a:r>
          </a:p>
          <a:p>
            <a:pPr marL="285750" indent="-285750">
              <a:buFont typeface="Arial" panose="020B0604020202020204" pitchFamily="34" charset="0"/>
              <a:buChar char="•"/>
            </a:pPr>
            <a:r>
              <a:rPr lang="en-US" sz="2500" dirty="0"/>
              <a:t>Hooks are the new added feature in react, available from version 16.</a:t>
            </a:r>
          </a:p>
          <a:p>
            <a:pPr marL="742950" lvl="1" indent="-285750">
              <a:buFont typeface="Arial" panose="020B0604020202020204" pitchFamily="34" charset="0"/>
              <a:buChar char="•"/>
            </a:pPr>
            <a:r>
              <a:rPr lang="en-US" sz="2500" dirty="0"/>
              <a:t>Hooks allow function components to have access to state and other React features. Because of this, class components are generally no longer needed.</a:t>
            </a:r>
          </a:p>
          <a:p>
            <a:pPr marL="285750" indent="-285750">
              <a:buFont typeface="Arial" panose="020B0604020202020204" pitchFamily="34" charset="0"/>
              <a:buChar char="•"/>
            </a:pPr>
            <a:r>
              <a:rPr lang="en-US" sz="2500" dirty="0"/>
              <a:t>React creates a VIRTUAL DOM in memory, thereby creating web applications faster. </a:t>
            </a:r>
          </a:p>
          <a:p>
            <a:pPr marL="742950" lvl="1" indent="-285750">
              <a:buFont typeface="Arial" panose="020B0604020202020204" pitchFamily="34" charset="0"/>
              <a:buChar char="•"/>
            </a:pPr>
            <a:r>
              <a:rPr lang="en-US" sz="2500" dirty="0"/>
              <a:t> Virtual DOM updates only those components in the real DOM which was edited, so the rest of the components remains stable, which defines faster performance.</a:t>
            </a:r>
            <a:br>
              <a:rPr lang="en-US" sz="2500" dirty="0"/>
            </a:br>
            <a:endParaRPr lang="en-US" sz="2500" dirty="0"/>
          </a:p>
          <a:p>
            <a:pPr lvl="1"/>
            <a:endParaRPr lang="en-US" sz="2500" dirty="0"/>
          </a:p>
          <a:p>
            <a:endParaRPr lang="en-US" sz="2500" dirty="0"/>
          </a:p>
          <a:p>
            <a:r>
              <a:rPr lang="en-US" sz="2500" dirty="0"/>
              <a:t> </a:t>
            </a:r>
          </a:p>
        </p:txBody>
      </p:sp>
    </p:spTree>
    <p:extLst>
      <p:ext uri="{BB962C8B-B14F-4D97-AF65-F5344CB8AC3E}">
        <p14:creationId xmlns:p14="http://schemas.microsoft.com/office/powerpoint/2010/main" val="142220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1E445-6166-A516-52A7-15869110F195}"/>
              </a:ext>
            </a:extLst>
          </p:cNvPr>
          <p:cNvSpPr>
            <a:spLocks noGrp="1"/>
          </p:cNvSpPr>
          <p:nvPr>
            <p:ph type="ctrTitle"/>
          </p:nvPr>
        </p:nvSpPr>
        <p:spPr/>
        <p:txBody>
          <a:bodyPr/>
          <a:lstStyle/>
          <a:p>
            <a:r>
              <a:rPr lang="en-US" dirty="0"/>
              <a:t>Conclusion</a:t>
            </a:r>
          </a:p>
        </p:txBody>
      </p:sp>
      <p:sp>
        <p:nvSpPr>
          <p:cNvPr id="3" name="Text Placeholder 2">
            <a:extLst>
              <a:ext uri="{FF2B5EF4-FFF2-40B4-BE49-F238E27FC236}">
                <a16:creationId xmlns:a16="http://schemas.microsoft.com/office/drawing/2014/main" id="{E0734528-3F53-CC43-9A5A-D9789D425A83}"/>
              </a:ext>
            </a:extLst>
          </p:cNvPr>
          <p:cNvSpPr>
            <a:spLocks noGrp="1"/>
          </p:cNvSpPr>
          <p:nvPr>
            <p:ph type="body" sz="quarter" idx="14"/>
          </p:nvPr>
        </p:nvSpPr>
        <p:spPr/>
        <p:txBody>
          <a:bodyPr>
            <a:normAutofit/>
          </a:bodyPr>
          <a:lstStyle/>
          <a:p>
            <a:pPr marL="285750" indent="-285750">
              <a:buFont typeface="Arial" panose="020B0604020202020204" pitchFamily="34" charset="0"/>
              <a:buChar char="•"/>
            </a:pPr>
            <a:r>
              <a:rPr lang="en-US" sz="2800" i="0" dirty="0">
                <a:solidFill>
                  <a:schemeClr val="tx1">
                    <a:lumMod val="95000"/>
                    <a:lumOff val="5000"/>
                  </a:schemeClr>
                </a:solidFill>
                <a:effectLst/>
              </a:rPr>
              <a:t>React is an excellent tool with which to create interactive applications for mobile, web, and other platforms.</a:t>
            </a:r>
            <a:r>
              <a:rPr lang="en-US" sz="2800" b="0" i="0" dirty="0">
                <a:solidFill>
                  <a:schemeClr val="tx1">
                    <a:lumMod val="95000"/>
                    <a:lumOff val="5000"/>
                  </a:schemeClr>
                </a:solidFill>
                <a:effectLst/>
              </a:rPr>
              <a:t> </a:t>
            </a:r>
          </a:p>
          <a:p>
            <a:pPr marL="285750" indent="-285750">
              <a:buFont typeface="Arial" panose="020B0604020202020204" pitchFamily="34" charset="0"/>
              <a:buChar char="•"/>
            </a:pPr>
            <a:r>
              <a:rPr lang="en-US" sz="2800" b="0" i="0" dirty="0">
                <a:solidFill>
                  <a:schemeClr val="tx1">
                    <a:lumMod val="95000"/>
                    <a:lumOff val="5000"/>
                  </a:schemeClr>
                </a:solidFill>
                <a:effectLst/>
              </a:rPr>
              <a:t>React’s benefits of being robust, advanced, responsive , non-risky, user-friendly increasing Usage of React gradually.</a:t>
            </a:r>
            <a:endParaRPr lang="en-US" sz="2800" dirty="0">
              <a:solidFill>
                <a:srgbClr val="3D4459"/>
              </a:solidFill>
            </a:endParaRPr>
          </a:p>
          <a:p>
            <a:pPr marL="285750" indent="-285750">
              <a:buFont typeface="Arial" panose="020B0604020202020204" pitchFamily="34" charset="0"/>
              <a:buChar char="•"/>
            </a:pPr>
            <a:r>
              <a:rPr lang="en-US" sz="2800" dirty="0"/>
              <a:t>Firebase is very powerful and easy to use. It Basically makes Developer work easier, and he can focus less on data management logic because Firebase handles it with ease and with few lines of code.</a:t>
            </a:r>
          </a:p>
          <a:p>
            <a:pPr marL="285750" indent="-285750">
              <a:buFont typeface="Arial" panose="020B0604020202020204" pitchFamily="34" charset="0"/>
              <a:buChar char="•"/>
            </a:pPr>
            <a:r>
              <a:rPr lang="en-US" sz="2800" b="0" i="0" dirty="0">
                <a:solidFill>
                  <a:srgbClr val="000000"/>
                </a:solidFill>
                <a:effectLst/>
              </a:rPr>
              <a:t>The ability for the Firebase Realtime Database to sync with the Redux store without causing unexpected issues is a key benefit.</a:t>
            </a:r>
            <a:endParaRPr lang="en-US" sz="2800" dirty="0"/>
          </a:p>
        </p:txBody>
      </p:sp>
    </p:spTree>
    <p:extLst>
      <p:ext uri="{BB962C8B-B14F-4D97-AF65-F5344CB8AC3E}">
        <p14:creationId xmlns:p14="http://schemas.microsoft.com/office/powerpoint/2010/main" val="3380111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1E445-6166-A516-52A7-15869110F195}"/>
              </a:ext>
            </a:extLst>
          </p:cNvPr>
          <p:cNvSpPr>
            <a:spLocks noGrp="1"/>
          </p:cNvSpPr>
          <p:nvPr>
            <p:ph type="ctrTitle"/>
          </p:nvPr>
        </p:nvSpPr>
        <p:spPr>
          <a:xfrm>
            <a:off x="1249960" y="243301"/>
            <a:ext cx="10134369" cy="732597"/>
          </a:xfrm>
        </p:spPr>
        <p:txBody>
          <a:bodyPr/>
          <a:lstStyle/>
          <a:p>
            <a:r>
              <a:rPr lang="en-US" dirty="0"/>
              <a:t>working  example  of  React</a:t>
            </a:r>
          </a:p>
        </p:txBody>
      </p:sp>
      <p:sp>
        <p:nvSpPr>
          <p:cNvPr id="3" name="Text Placeholder 2">
            <a:extLst>
              <a:ext uri="{FF2B5EF4-FFF2-40B4-BE49-F238E27FC236}">
                <a16:creationId xmlns:a16="http://schemas.microsoft.com/office/drawing/2014/main" id="{E0734528-3F53-CC43-9A5A-D9789D425A83}"/>
              </a:ext>
            </a:extLst>
          </p:cNvPr>
          <p:cNvSpPr>
            <a:spLocks noGrp="1"/>
          </p:cNvSpPr>
          <p:nvPr>
            <p:ph type="body" sz="quarter" idx="14"/>
          </p:nvPr>
        </p:nvSpPr>
        <p:spPr>
          <a:xfrm>
            <a:off x="1249960" y="1066799"/>
            <a:ext cx="10855354" cy="5638801"/>
          </a:xfrm>
        </p:spPr>
        <p:txBody>
          <a:bodyPr>
            <a:normAutofit fontScale="92500" lnSpcReduction="10000"/>
          </a:bodyPr>
          <a:lstStyle/>
          <a:p>
            <a:pPr marL="285750" indent="-285750">
              <a:buFont typeface="Arial" panose="020B0604020202020204" pitchFamily="34" charset="0"/>
              <a:buChar char="•"/>
            </a:pPr>
            <a:r>
              <a:rPr lang="en-US" sz="2800" dirty="0"/>
              <a:t>We can create a react application by using </a:t>
            </a:r>
          </a:p>
          <a:p>
            <a:r>
              <a:rPr lang="en-US" sz="2800" b="1" i="1" dirty="0"/>
              <a:t>           “npx create-react-app my-app”  </a:t>
            </a:r>
            <a:r>
              <a:rPr lang="en-US" sz="2800" dirty="0"/>
              <a:t>where my-app is your app name.</a:t>
            </a:r>
          </a:p>
          <a:p>
            <a:pPr marL="457200" indent="-457200">
              <a:buFont typeface="Arial" panose="020B0604020202020204" pitchFamily="34" charset="0"/>
              <a:buChar char="•"/>
            </a:pPr>
            <a:r>
              <a:rPr lang="en-US" sz="2800" dirty="0"/>
              <a:t>React application runs on server side i.e., whenever developer run’s the react application, you can see the app running in your web browser.</a:t>
            </a:r>
          </a:p>
          <a:p>
            <a:pPr marL="457200" indent="-457200">
              <a:buFont typeface="Arial" panose="020B0604020202020204" pitchFamily="34" charset="0"/>
              <a:buChar char="•"/>
            </a:pPr>
            <a:r>
              <a:rPr lang="en-US" sz="2800" dirty="0"/>
              <a:t>A basic react application has following important folders</a:t>
            </a:r>
          </a:p>
          <a:p>
            <a:r>
              <a:rPr lang="en-US" sz="2800" dirty="0"/>
              <a:t>          1. </a:t>
            </a:r>
            <a:r>
              <a:rPr lang="en-US" sz="2800" b="1" dirty="0"/>
              <a:t>node_modules </a:t>
            </a:r>
            <a:r>
              <a:rPr lang="en-US" sz="2800" dirty="0"/>
              <a:t>which contains all the node packages that app requires.</a:t>
            </a:r>
          </a:p>
          <a:p>
            <a:r>
              <a:rPr lang="en-US" sz="2800" dirty="0"/>
              <a:t>          2. </a:t>
            </a:r>
            <a:r>
              <a:rPr lang="en-US" sz="2800" b="1" dirty="0"/>
              <a:t>public</a:t>
            </a:r>
            <a:r>
              <a:rPr lang="en-US" sz="2800" dirty="0"/>
              <a:t> which contains static files such as index. html, JavaScript library files, images, and other assets, etc.</a:t>
            </a:r>
          </a:p>
          <a:p>
            <a:r>
              <a:rPr lang="en-US" sz="2800" dirty="0"/>
              <a:t>          3. </a:t>
            </a:r>
            <a:r>
              <a:rPr lang="en-US" sz="2800" b="1" dirty="0"/>
              <a:t>src</a:t>
            </a:r>
            <a:r>
              <a:rPr lang="en-US" sz="2800" dirty="0"/>
              <a:t> which is the heart of React application as it contains JavaScript which needs to be processed by webpack.</a:t>
            </a:r>
          </a:p>
          <a:p>
            <a:r>
              <a:rPr lang="en-US" sz="2800" dirty="0"/>
              <a:t>          4. </a:t>
            </a:r>
            <a:r>
              <a:rPr lang="en-US" sz="2800" b="1" dirty="0"/>
              <a:t>Package.json </a:t>
            </a:r>
            <a:r>
              <a:rPr lang="en-US" sz="2800" dirty="0"/>
              <a:t>file plays a very important role in the react application development and deployment. In short, we can say, Package.json = Metadata associated with project + All Dependencies with version + scripts.</a:t>
            </a:r>
          </a:p>
          <a:p>
            <a:endParaRPr lang="en-US" sz="2800" dirty="0"/>
          </a:p>
        </p:txBody>
      </p:sp>
      <p:sp>
        <p:nvSpPr>
          <p:cNvPr id="4" name="Rectangle 1">
            <a:extLst>
              <a:ext uri="{FF2B5EF4-FFF2-40B4-BE49-F238E27FC236}">
                <a16:creationId xmlns:a16="http://schemas.microsoft.com/office/drawing/2014/main" id="{BE00A3D7-8E7E-4659-8E08-040E9D8F7A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FFFFF"/>
                </a:solidFill>
                <a:effectLst/>
                <a:latin typeface="source-code-pro"/>
              </a:rPr>
              <a:t>npx create-react-app my-app</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E60F3F5-0A57-4017-85D9-85857B66F7A2}"/>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FFFFF"/>
                </a:solidFill>
                <a:effectLst/>
                <a:latin typeface="source-code-pro"/>
              </a:rPr>
              <a:t>npx create-react-app my-app</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8320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734528-3F53-CC43-9A5A-D9789D425A83}"/>
              </a:ext>
            </a:extLst>
          </p:cNvPr>
          <p:cNvSpPr>
            <a:spLocks noGrp="1"/>
          </p:cNvSpPr>
          <p:nvPr>
            <p:ph type="body" sz="quarter" idx="14"/>
          </p:nvPr>
        </p:nvSpPr>
        <p:spPr>
          <a:xfrm>
            <a:off x="1249960" y="92279"/>
            <a:ext cx="10855354" cy="6613321"/>
          </a:xfrm>
        </p:spPr>
        <p:txBody>
          <a:bodyPr>
            <a:normAutofit/>
          </a:bodyPr>
          <a:lstStyle/>
          <a:p>
            <a:r>
              <a:rPr lang="en-US" sz="2800" dirty="0"/>
              <a:t>Below is the image showing how a React application looks like</a:t>
            </a:r>
          </a:p>
          <a:p>
            <a:r>
              <a:rPr lang="en-US" sz="2800" dirty="0"/>
              <a:t> </a:t>
            </a:r>
          </a:p>
        </p:txBody>
      </p:sp>
      <p:sp>
        <p:nvSpPr>
          <p:cNvPr id="4" name="Rectangle 1">
            <a:extLst>
              <a:ext uri="{FF2B5EF4-FFF2-40B4-BE49-F238E27FC236}">
                <a16:creationId xmlns:a16="http://schemas.microsoft.com/office/drawing/2014/main" id="{BE00A3D7-8E7E-4659-8E08-040E9D8F7A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FFFFF"/>
                </a:solidFill>
                <a:effectLst/>
                <a:latin typeface="source-code-pro"/>
              </a:rPr>
              <a:t>npx create-react-app my-app</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descr="A screenshot of a computer&#10;&#10;Description automatically generated with medium confidence">
            <a:extLst>
              <a:ext uri="{FF2B5EF4-FFF2-40B4-BE49-F238E27FC236}">
                <a16:creationId xmlns:a16="http://schemas.microsoft.com/office/drawing/2014/main" id="{5A89416F-A888-4A42-B36D-39F861DF31B5}"/>
              </a:ext>
            </a:extLst>
          </p:cNvPr>
          <p:cNvPicPr>
            <a:picLocks noChangeAspect="1"/>
          </p:cNvPicPr>
          <p:nvPr/>
        </p:nvPicPr>
        <p:blipFill>
          <a:blip r:embed="rId2"/>
          <a:stretch>
            <a:fillRect/>
          </a:stretch>
        </p:blipFill>
        <p:spPr>
          <a:xfrm>
            <a:off x="1249960" y="701879"/>
            <a:ext cx="10855354" cy="5759042"/>
          </a:xfrm>
          <a:prstGeom prst="rect">
            <a:avLst/>
          </a:prstGeom>
        </p:spPr>
      </p:pic>
    </p:spTree>
    <p:extLst>
      <p:ext uri="{BB962C8B-B14F-4D97-AF65-F5344CB8AC3E}">
        <p14:creationId xmlns:p14="http://schemas.microsoft.com/office/powerpoint/2010/main" val="1229074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D145C-F889-4970-9CD4-06A259096D55}"/>
              </a:ext>
            </a:extLst>
          </p:cNvPr>
          <p:cNvSpPr>
            <a:spLocks noGrp="1"/>
          </p:cNvSpPr>
          <p:nvPr>
            <p:ph type="ctrTitle"/>
          </p:nvPr>
        </p:nvSpPr>
        <p:spPr>
          <a:xfrm>
            <a:off x="1224793" y="176169"/>
            <a:ext cx="10536897" cy="822121"/>
          </a:xfrm>
        </p:spPr>
        <p:txBody>
          <a:bodyPr/>
          <a:lstStyle/>
          <a:p>
            <a:r>
              <a:rPr lang="en-US" dirty="0"/>
              <a:t>Components  </a:t>
            </a:r>
          </a:p>
        </p:txBody>
      </p:sp>
      <p:sp>
        <p:nvSpPr>
          <p:cNvPr id="3" name="Text Placeholder 2">
            <a:extLst>
              <a:ext uri="{FF2B5EF4-FFF2-40B4-BE49-F238E27FC236}">
                <a16:creationId xmlns:a16="http://schemas.microsoft.com/office/drawing/2014/main" id="{E0734528-3F53-CC43-9A5A-D9789D425A83}"/>
              </a:ext>
            </a:extLst>
          </p:cNvPr>
          <p:cNvSpPr>
            <a:spLocks noGrp="1"/>
          </p:cNvSpPr>
          <p:nvPr>
            <p:ph type="body" sz="quarter" idx="14"/>
          </p:nvPr>
        </p:nvSpPr>
        <p:spPr>
          <a:xfrm>
            <a:off x="1224794" y="1191237"/>
            <a:ext cx="10846964" cy="5570289"/>
          </a:xfrm>
        </p:spPr>
        <p:txBody>
          <a:bodyPr>
            <a:noAutofit/>
          </a:bodyPr>
          <a:lstStyle/>
          <a:p>
            <a:pPr marL="457200" indent="-457200">
              <a:buFont typeface="Arial" panose="020B0604020202020204" pitchFamily="34" charset="0"/>
              <a:buChar char="•"/>
            </a:pPr>
            <a:r>
              <a:rPr lang="en-US" sz="2200" dirty="0"/>
              <a:t>In React, components plays an important role where the application is broken down into chunks and represented as components.</a:t>
            </a:r>
          </a:p>
          <a:p>
            <a:pPr marL="457200" indent="-457200">
              <a:buFont typeface="Arial" panose="020B0604020202020204" pitchFamily="34" charset="0"/>
              <a:buChar char="•"/>
            </a:pPr>
            <a:r>
              <a:rPr lang="en-US" sz="2200" dirty="0"/>
              <a:t>Consider an example where a web application consists of authentication for users like Register, Sign in, Logout, Forgot password and Update profile. Here each part acts as an individual component in React application where developers can write clean and efficient code and access them easily.</a:t>
            </a:r>
          </a:p>
          <a:p>
            <a:pPr marL="457200" indent="-457200">
              <a:buFont typeface="Arial" panose="020B0604020202020204" pitchFamily="34" charset="0"/>
              <a:buChar char="•"/>
            </a:pPr>
            <a:r>
              <a:rPr lang="en-US" sz="2200" dirty="0"/>
              <a:t>Each component is a file consisting of JavaScript code where code is rendered and returned to main </a:t>
            </a:r>
            <a:r>
              <a:rPr lang="en-US" sz="2200" b="1" dirty="0"/>
              <a:t>App.js </a:t>
            </a:r>
            <a:r>
              <a:rPr lang="en-US" sz="2200" dirty="0"/>
              <a:t>file. Components have html scripts and bootstrap to design the web page.</a:t>
            </a:r>
          </a:p>
          <a:p>
            <a:pPr marL="457200" indent="-457200">
              <a:buFont typeface="Arial" panose="020B0604020202020204" pitchFamily="34" charset="0"/>
              <a:buChar char="•"/>
            </a:pPr>
            <a:r>
              <a:rPr lang="en-US" sz="2200" dirty="0"/>
              <a:t>As mentioned earlier by using React-Hooks developers can change the state of the page.</a:t>
            </a:r>
          </a:p>
          <a:p>
            <a:pPr marL="457200" indent="-457200">
              <a:buFont typeface="Arial" panose="020B0604020202020204" pitchFamily="34" charset="0"/>
              <a:buChar char="•"/>
            </a:pPr>
            <a:r>
              <a:rPr lang="en-US" sz="2200" dirty="0"/>
              <a:t>For a component to be accessible in web application each component needs to be exported by using the keyword “</a:t>
            </a:r>
            <a:r>
              <a:rPr lang="en-US" sz="2200" b="1" dirty="0"/>
              <a:t>export</a:t>
            </a:r>
            <a:r>
              <a:rPr lang="en-US" sz="2200" dirty="0"/>
              <a:t>” and needs to be imported in App.js file using keyword “</a:t>
            </a:r>
            <a:r>
              <a:rPr lang="en-US" sz="2200" b="1" dirty="0"/>
              <a:t>import</a:t>
            </a:r>
            <a:r>
              <a:rPr lang="en-US" sz="2200" dirty="0"/>
              <a:t>”.</a:t>
            </a:r>
          </a:p>
          <a:p>
            <a:pPr marL="457200" indent="-457200">
              <a:buFont typeface="Arial" panose="020B0604020202020204" pitchFamily="34" charset="0"/>
              <a:buChar char="•"/>
            </a:pPr>
            <a:r>
              <a:rPr lang="en-US" sz="2200" dirty="0"/>
              <a:t>In React, Bootstrap and other libraries doesn’t come in handy to use instead one needs to install the dependencies and import the content which the developer needs to use.</a:t>
            </a:r>
          </a:p>
          <a:p>
            <a:pPr marL="457200" indent="-457200">
              <a:buFont typeface="Arial" panose="020B0604020202020204" pitchFamily="34" charset="0"/>
              <a:buChar char="•"/>
            </a:pPr>
            <a:endParaRPr lang="en-US" sz="2200" dirty="0"/>
          </a:p>
          <a:p>
            <a:r>
              <a:rPr lang="en-US" sz="2200" dirty="0"/>
              <a:t> </a:t>
            </a:r>
          </a:p>
        </p:txBody>
      </p:sp>
    </p:spTree>
    <p:extLst>
      <p:ext uri="{BB962C8B-B14F-4D97-AF65-F5344CB8AC3E}">
        <p14:creationId xmlns:p14="http://schemas.microsoft.com/office/powerpoint/2010/main" val="3038535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B5831-35A7-9519-6BBA-601FB4C9D24C}"/>
              </a:ext>
            </a:extLst>
          </p:cNvPr>
          <p:cNvSpPr>
            <a:spLocks noGrp="1"/>
          </p:cNvSpPr>
          <p:nvPr>
            <p:ph type="ctrTitle"/>
          </p:nvPr>
        </p:nvSpPr>
        <p:spPr>
          <a:xfrm>
            <a:off x="1390389" y="0"/>
            <a:ext cx="10371302" cy="1342197"/>
          </a:xfrm>
        </p:spPr>
        <p:txBody>
          <a:bodyPr/>
          <a:lstStyle/>
          <a:p>
            <a:r>
              <a:rPr lang="en-US" dirty="0"/>
              <a:t>Basic html code using functional component</a:t>
            </a:r>
          </a:p>
        </p:txBody>
      </p:sp>
      <p:sp>
        <p:nvSpPr>
          <p:cNvPr id="3" name="Text Placeholder 2">
            <a:extLst>
              <a:ext uri="{FF2B5EF4-FFF2-40B4-BE49-F238E27FC236}">
                <a16:creationId xmlns:a16="http://schemas.microsoft.com/office/drawing/2014/main" id="{6250F51E-FEFE-863E-4206-AE65AD484FB6}"/>
              </a:ext>
            </a:extLst>
          </p:cNvPr>
          <p:cNvSpPr>
            <a:spLocks noGrp="1"/>
          </p:cNvSpPr>
          <p:nvPr>
            <p:ph type="body" sz="quarter" idx="14"/>
          </p:nvPr>
        </p:nvSpPr>
        <p:spPr/>
        <p:txBody>
          <a:bodyPr>
            <a:normAutofit lnSpcReduction="10000"/>
          </a:bodyPr>
          <a:lstStyle/>
          <a:p>
            <a:br>
              <a:rPr lang="en-US" b="0" dirty="0">
                <a:solidFill>
                  <a:srgbClr val="D4D4D4"/>
                </a:solidFill>
                <a:effectLst/>
                <a:latin typeface="Consolas" panose="020B0609020204030204" pitchFamily="49" charset="0"/>
              </a:rPr>
            </a:br>
            <a:r>
              <a:rPr lang="en-US" b="0" dirty="0">
                <a:solidFill>
                  <a:srgbClr val="C586C0"/>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React</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'react'</a:t>
            </a:r>
            <a:r>
              <a:rPr lang="en-US" b="0" dirty="0">
                <a:solidFill>
                  <a:srgbClr val="D4D4D4"/>
                </a:solidFill>
                <a:effectLst/>
                <a:latin typeface="Consolas" panose="020B0609020204030204" pitchFamily="49" charset="0"/>
              </a:rPr>
              <a:t>; </a:t>
            </a:r>
          </a:p>
          <a:p>
            <a:r>
              <a:rPr lang="en-US" b="0" dirty="0">
                <a:solidFill>
                  <a:srgbClr val="C586C0"/>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ReactDOM</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'react-</a:t>
            </a:r>
            <a:r>
              <a:rPr lang="en-US" b="0" dirty="0" err="1">
                <a:solidFill>
                  <a:srgbClr val="CE9178"/>
                </a:solidFill>
                <a:effectLst/>
                <a:latin typeface="Consolas" panose="020B0609020204030204" pitchFamily="49" charset="0"/>
              </a:rPr>
              <a:t>dom</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p>
          <a:p>
            <a:r>
              <a:rPr lang="en-US" b="0" dirty="0">
                <a:solidFill>
                  <a:srgbClr val="6A9955"/>
                </a:solidFill>
                <a:effectLst/>
                <a:latin typeface="Consolas" panose="020B0609020204030204" pitchFamily="49" charset="0"/>
              </a:rPr>
              <a:t>// This is a functional component </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const</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Welcome</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h1</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Hello World!</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h1</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p>
          <a:p>
            <a:r>
              <a:rPr lang="en-US" b="0" dirty="0" err="1">
                <a:solidFill>
                  <a:srgbClr val="9CDCFE"/>
                </a:solidFill>
                <a:effectLst/>
                <a:latin typeface="Consolas" panose="020B0609020204030204" pitchFamily="49" charset="0"/>
              </a:rPr>
              <a:t>ReactDOM</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render</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Welcome</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document</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getElementById</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"root"</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a:t>
            </a:r>
          </a:p>
          <a:p>
            <a:endParaRPr lang="en-US" dirty="0"/>
          </a:p>
        </p:txBody>
      </p:sp>
      <p:sp>
        <p:nvSpPr>
          <p:cNvPr id="4" name="Left Arrow 3">
            <a:extLst>
              <a:ext uri="{FF2B5EF4-FFF2-40B4-BE49-F238E27FC236}">
                <a16:creationId xmlns:a16="http://schemas.microsoft.com/office/drawing/2014/main" id="{B695D500-C2D4-8BAC-3B75-2732738A4118}"/>
              </a:ext>
            </a:extLst>
          </p:cNvPr>
          <p:cNvSpPr/>
          <p:nvPr/>
        </p:nvSpPr>
        <p:spPr>
          <a:xfrm>
            <a:off x="3720662" y="4950372"/>
            <a:ext cx="3426372" cy="1576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2E68473-DF4B-764F-056A-DD8EBB701099}"/>
              </a:ext>
            </a:extLst>
          </p:cNvPr>
          <p:cNvSpPr txBox="1"/>
          <p:nvPr/>
        </p:nvSpPr>
        <p:spPr>
          <a:xfrm>
            <a:off x="7252138" y="4414345"/>
            <a:ext cx="4393324" cy="1200329"/>
          </a:xfrm>
          <a:prstGeom prst="rect">
            <a:avLst/>
          </a:prstGeom>
          <a:noFill/>
        </p:spPr>
        <p:txBody>
          <a:bodyPr wrap="square" rtlCol="0">
            <a:spAutoFit/>
          </a:bodyPr>
          <a:lstStyle/>
          <a:p>
            <a:r>
              <a:rPr lang="en-US" dirty="0"/>
              <a:t>render() </a:t>
            </a:r>
            <a:r>
              <a:rPr lang="en-US" b="1" dirty="0"/>
              <a:t>controls the contents of the container node you pass in</a:t>
            </a:r>
            <a:r>
              <a:rPr lang="en-US" dirty="0"/>
              <a:t>.</a:t>
            </a:r>
          </a:p>
          <a:p>
            <a:r>
              <a:rPr lang="en-US" dirty="0"/>
              <a:t>ReactDOM.render(): will returns the contents to the real DOM. </a:t>
            </a:r>
          </a:p>
        </p:txBody>
      </p:sp>
    </p:spTree>
    <p:extLst>
      <p:ext uri="{BB962C8B-B14F-4D97-AF65-F5344CB8AC3E}">
        <p14:creationId xmlns:p14="http://schemas.microsoft.com/office/powerpoint/2010/main" val="1380040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D033-7121-8833-3944-33CAD91A3169}"/>
              </a:ext>
            </a:extLst>
          </p:cNvPr>
          <p:cNvSpPr>
            <a:spLocks noGrp="1"/>
          </p:cNvSpPr>
          <p:nvPr>
            <p:ph type="ctrTitle"/>
          </p:nvPr>
        </p:nvSpPr>
        <p:spPr>
          <a:xfrm>
            <a:off x="1240077" y="0"/>
            <a:ext cx="10521613" cy="1342197"/>
          </a:xfrm>
        </p:spPr>
        <p:txBody>
          <a:bodyPr/>
          <a:lstStyle/>
          <a:p>
            <a:r>
              <a:rPr lang="en-US" dirty="0"/>
              <a:t>Basic html code using class component</a:t>
            </a:r>
          </a:p>
        </p:txBody>
      </p:sp>
      <p:sp>
        <p:nvSpPr>
          <p:cNvPr id="3" name="Text Placeholder 2">
            <a:extLst>
              <a:ext uri="{FF2B5EF4-FFF2-40B4-BE49-F238E27FC236}">
                <a16:creationId xmlns:a16="http://schemas.microsoft.com/office/drawing/2014/main" id="{C27798BC-BFFC-9D39-E1A8-20DCA19BE124}"/>
              </a:ext>
            </a:extLst>
          </p:cNvPr>
          <p:cNvSpPr>
            <a:spLocks noGrp="1"/>
          </p:cNvSpPr>
          <p:nvPr>
            <p:ph type="body" sz="quarter" idx="14"/>
          </p:nvPr>
        </p:nvSpPr>
        <p:spPr/>
        <p:txBody>
          <a:bodyPr/>
          <a:lstStyle/>
          <a:p>
            <a:r>
              <a:rPr lang="en-US" b="0" dirty="0">
                <a:solidFill>
                  <a:srgbClr val="C586C0"/>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React</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'react'</a:t>
            </a:r>
            <a:r>
              <a:rPr lang="en-US" b="0" dirty="0">
                <a:solidFill>
                  <a:srgbClr val="D4D4D4"/>
                </a:solidFill>
                <a:effectLst/>
                <a:latin typeface="Consolas" panose="020B0609020204030204" pitchFamily="49" charset="0"/>
              </a:rPr>
              <a:t>;</a:t>
            </a:r>
          </a:p>
          <a:p>
            <a:r>
              <a:rPr lang="en-US" b="0" dirty="0">
                <a:solidFill>
                  <a:srgbClr val="C586C0"/>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ReactDOM</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'react-</a:t>
            </a:r>
            <a:r>
              <a:rPr lang="en-US" b="0" dirty="0" err="1">
                <a:solidFill>
                  <a:srgbClr val="CE9178"/>
                </a:solidFill>
                <a:effectLst/>
                <a:latin typeface="Consolas" panose="020B0609020204030204" pitchFamily="49" charset="0"/>
              </a:rPr>
              <a:t>dom</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class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Car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extends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React</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Component</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render</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h2</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This is RCM!!</a:t>
            </a:r>
            <a:r>
              <a:rPr lang="en-US" b="0" dirty="0">
                <a:solidFill>
                  <a:srgbClr val="569CD6"/>
                </a:solidFill>
                <a:effectLst/>
                <a:latin typeface="Consolas" panose="020B0609020204030204" pitchFamily="49" charset="0"/>
              </a:rPr>
              <a:t>h2</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9CDCFE"/>
                </a:solidFill>
                <a:effectLst/>
                <a:latin typeface="Consolas" panose="020B0609020204030204" pitchFamily="49" charset="0"/>
              </a:rPr>
              <a:t>ReactDOM</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render</a:t>
            </a:r>
            <a:r>
              <a:rPr lang="en-US" b="0" dirty="0">
                <a:solidFill>
                  <a:srgbClr val="D4D4D4"/>
                </a:solidFill>
                <a:effectLst/>
                <a:latin typeface="Consolas" panose="020B0609020204030204" pitchFamily="49" charset="0"/>
              </a:rPr>
              <a:t>(</a:t>
            </a: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Car</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document</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getElementById</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'root'</a:t>
            </a:r>
            <a:r>
              <a:rPr lang="en-US" b="0" dirty="0">
                <a:solidFill>
                  <a:srgbClr val="D4D4D4"/>
                </a:solidFill>
                <a:effectLst/>
                <a:latin typeface="Consolas" panose="020B0609020204030204" pitchFamily="49" charset="0"/>
              </a:rPr>
              <a:t>));</a:t>
            </a:r>
          </a:p>
          <a:p>
            <a:endParaRPr lang="en-US" dirty="0"/>
          </a:p>
        </p:txBody>
      </p:sp>
      <p:sp>
        <p:nvSpPr>
          <p:cNvPr id="7" name="TextBox 6">
            <a:extLst>
              <a:ext uri="{FF2B5EF4-FFF2-40B4-BE49-F238E27FC236}">
                <a16:creationId xmlns:a16="http://schemas.microsoft.com/office/drawing/2014/main" id="{21D80096-2995-AC8D-593F-5AA10B0C47D6}"/>
              </a:ext>
            </a:extLst>
          </p:cNvPr>
          <p:cNvSpPr txBox="1"/>
          <p:nvPr/>
        </p:nvSpPr>
        <p:spPr>
          <a:xfrm>
            <a:off x="7504386" y="1954924"/>
            <a:ext cx="4046483" cy="1754326"/>
          </a:xfrm>
          <a:prstGeom prst="rect">
            <a:avLst/>
          </a:prstGeom>
          <a:noFill/>
        </p:spPr>
        <p:txBody>
          <a:bodyPr wrap="square" rtlCol="0">
            <a:spAutoFit/>
          </a:bodyPr>
          <a:lstStyle/>
          <a:p>
            <a:r>
              <a:rPr lang="en-US" dirty="0"/>
              <a:t>A class component must include the extends React. Component statement. This statement creates an inheritance to React. Component, and gives your component access to React. Component's functions.</a:t>
            </a:r>
          </a:p>
        </p:txBody>
      </p:sp>
      <p:sp>
        <p:nvSpPr>
          <p:cNvPr id="8" name="Left Arrow 7">
            <a:extLst>
              <a:ext uri="{FF2B5EF4-FFF2-40B4-BE49-F238E27FC236}">
                <a16:creationId xmlns:a16="http://schemas.microsoft.com/office/drawing/2014/main" id="{ABCE39C4-7403-0C98-85E1-1A34022B62FD}"/>
              </a:ext>
            </a:extLst>
          </p:cNvPr>
          <p:cNvSpPr/>
          <p:nvPr/>
        </p:nvSpPr>
        <p:spPr>
          <a:xfrm>
            <a:off x="5507421" y="2585545"/>
            <a:ext cx="1870841" cy="1156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2663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865FA-7688-6295-76F2-4B65E7D74BBF}"/>
              </a:ext>
            </a:extLst>
          </p:cNvPr>
          <p:cNvSpPr>
            <a:spLocks noGrp="1"/>
          </p:cNvSpPr>
          <p:nvPr>
            <p:ph type="ctrTitle"/>
          </p:nvPr>
        </p:nvSpPr>
        <p:spPr/>
        <p:txBody>
          <a:bodyPr/>
          <a:lstStyle/>
          <a:p>
            <a:r>
              <a:rPr lang="en-US" dirty="0"/>
              <a:t>Index.js</a:t>
            </a:r>
          </a:p>
        </p:txBody>
      </p:sp>
      <p:sp>
        <p:nvSpPr>
          <p:cNvPr id="3" name="Text Placeholder 2">
            <a:extLst>
              <a:ext uri="{FF2B5EF4-FFF2-40B4-BE49-F238E27FC236}">
                <a16:creationId xmlns:a16="http://schemas.microsoft.com/office/drawing/2014/main" id="{98A2B82E-3F08-0CF4-9DBD-1075432AF797}"/>
              </a:ext>
            </a:extLst>
          </p:cNvPr>
          <p:cNvSpPr>
            <a:spLocks noGrp="1"/>
          </p:cNvSpPr>
          <p:nvPr>
            <p:ph type="body" sz="quarter" idx="14"/>
          </p:nvPr>
        </p:nvSpPr>
        <p:spPr/>
        <p:txBody>
          <a:bodyPr/>
          <a:lstStyle/>
          <a:p>
            <a:endParaRPr lang="en-US" dirty="0"/>
          </a:p>
        </p:txBody>
      </p:sp>
      <p:pic>
        <p:nvPicPr>
          <p:cNvPr id="5" name="Picture 4" descr="A screenshot of a computer&#10;&#10;Description automatically generated with medium confidence">
            <a:extLst>
              <a:ext uri="{FF2B5EF4-FFF2-40B4-BE49-F238E27FC236}">
                <a16:creationId xmlns:a16="http://schemas.microsoft.com/office/drawing/2014/main" id="{E262726E-8800-9A1D-01CF-82BE7E1A7D51}"/>
              </a:ext>
            </a:extLst>
          </p:cNvPr>
          <p:cNvPicPr>
            <a:picLocks noChangeAspect="1"/>
          </p:cNvPicPr>
          <p:nvPr/>
        </p:nvPicPr>
        <p:blipFill>
          <a:blip r:embed="rId2"/>
          <a:stretch>
            <a:fillRect/>
          </a:stretch>
        </p:blipFill>
        <p:spPr>
          <a:xfrm>
            <a:off x="1138804" y="1474309"/>
            <a:ext cx="10622889" cy="5383691"/>
          </a:xfrm>
          <a:prstGeom prst="rect">
            <a:avLst/>
          </a:prstGeom>
        </p:spPr>
      </p:pic>
      <p:sp>
        <p:nvSpPr>
          <p:cNvPr id="4" name="Left Arrow 3">
            <a:extLst>
              <a:ext uri="{FF2B5EF4-FFF2-40B4-BE49-F238E27FC236}">
                <a16:creationId xmlns:a16="http://schemas.microsoft.com/office/drawing/2014/main" id="{6DF549F7-C4E1-8DF5-94E5-30D52B49F87E}"/>
              </a:ext>
            </a:extLst>
          </p:cNvPr>
          <p:cNvSpPr/>
          <p:nvPr/>
        </p:nvSpPr>
        <p:spPr>
          <a:xfrm>
            <a:off x="4666593" y="2774731"/>
            <a:ext cx="3352800" cy="1786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CCF1333-B698-83FE-0F8D-8DF474168966}"/>
              </a:ext>
            </a:extLst>
          </p:cNvPr>
          <p:cNvSpPr txBox="1"/>
          <p:nvPr/>
        </p:nvSpPr>
        <p:spPr>
          <a:xfrm>
            <a:off x="8345214" y="1891862"/>
            <a:ext cx="2911365" cy="2308324"/>
          </a:xfrm>
          <a:prstGeom prst="rect">
            <a:avLst/>
          </a:prstGeom>
          <a:noFill/>
        </p:spPr>
        <p:txBody>
          <a:bodyPr wrap="square" rtlCol="0">
            <a:spAutoFit/>
          </a:bodyPr>
          <a:lstStyle/>
          <a:p>
            <a:r>
              <a:rPr lang="en-US" dirty="0" err="1">
                <a:solidFill>
                  <a:schemeClr val="bg2"/>
                </a:solidFill>
              </a:rPr>
              <a:t>StrictMode</a:t>
            </a:r>
            <a:r>
              <a:rPr lang="en-US" dirty="0">
                <a:solidFill>
                  <a:schemeClr val="bg2"/>
                </a:solidFill>
              </a:rPr>
              <a:t> is a tool for highlighting potential problems in an application. </a:t>
            </a:r>
            <a:r>
              <a:rPr lang="en-US" dirty="0" err="1">
                <a:solidFill>
                  <a:schemeClr val="bg2"/>
                </a:solidFill>
              </a:rPr>
              <a:t>StrictMode</a:t>
            </a:r>
            <a:r>
              <a:rPr lang="en-US" dirty="0">
                <a:solidFill>
                  <a:schemeClr val="bg2"/>
                </a:solidFill>
              </a:rPr>
              <a:t> does not render any visible UI. It activates additional checks and warnings for its descendants.</a:t>
            </a:r>
          </a:p>
        </p:txBody>
      </p:sp>
    </p:spTree>
    <p:extLst>
      <p:ext uri="{BB962C8B-B14F-4D97-AF65-F5344CB8AC3E}">
        <p14:creationId xmlns:p14="http://schemas.microsoft.com/office/powerpoint/2010/main" val="401566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6627D2-E6AB-F387-7117-E10CBF3BB0A5}"/>
              </a:ext>
            </a:extLst>
          </p:cNvPr>
          <p:cNvSpPr>
            <a:spLocks noGrp="1"/>
          </p:cNvSpPr>
          <p:nvPr>
            <p:ph type="ctrTitle"/>
          </p:nvPr>
        </p:nvSpPr>
        <p:spPr/>
        <p:txBody>
          <a:bodyPr/>
          <a:lstStyle/>
          <a:p>
            <a:r>
              <a:rPr lang="en-US" dirty="0"/>
              <a:t>Roles and responsibilities</a:t>
            </a:r>
          </a:p>
        </p:txBody>
      </p:sp>
      <p:sp>
        <p:nvSpPr>
          <p:cNvPr id="6" name="Text Placeholder 5">
            <a:extLst>
              <a:ext uri="{FF2B5EF4-FFF2-40B4-BE49-F238E27FC236}">
                <a16:creationId xmlns:a16="http://schemas.microsoft.com/office/drawing/2014/main" id="{9EABAFCC-1C62-1A42-BF2D-AA2C13EA95D3}"/>
              </a:ext>
            </a:extLst>
          </p:cNvPr>
          <p:cNvSpPr>
            <a:spLocks noGrp="1"/>
          </p:cNvSpPr>
          <p:nvPr>
            <p:ph type="body" sz="quarter" idx="14"/>
          </p:nvPr>
        </p:nvSpPr>
        <p:spPr/>
        <p:txBody>
          <a:bodyPr>
            <a:normAutofit/>
          </a:bodyPr>
          <a:lstStyle/>
          <a:p>
            <a:pPr marL="285750" indent="-285750">
              <a:buFont typeface="Arial" panose="020B0604020202020204" pitchFamily="34" charset="0"/>
              <a:buChar char="•"/>
            </a:pPr>
            <a:r>
              <a:rPr lang="en-US" sz="2500" dirty="0"/>
              <a:t>Front-end development</a:t>
            </a:r>
          </a:p>
          <a:p>
            <a:pPr marL="742950" lvl="1" indent="-285750">
              <a:buFont typeface="Arial" panose="020B0604020202020204" pitchFamily="34" charset="0"/>
              <a:buChar char="•"/>
            </a:pPr>
            <a:r>
              <a:rPr lang="en-US" sz="2500" dirty="0"/>
              <a:t>Vamsidhar reddy</a:t>
            </a:r>
          </a:p>
          <a:p>
            <a:pPr marL="742950" lvl="1" indent="-285750">
              <a:buFont typeface="Arial" panose="020B0604020202020204" pitchFamily="34" charset="0"/>
              <a:buChar char="•"/>
            </a:pPr>
            <a:r>
              <a:rPr lang="en-US" sz="2500" dirty="0"/>
              <a:t>Saivivek Reddy</a:t>
            </a:r>
          </a:p>
          <a:p>
            <a:pPr marL="285750" indent="-285750">
              <a:buFont typeface="Arial" panose="020B0604020202020204" pitchFamily="34" charset="0"/>
              <a:buChar char="•"/>
            </a:pPr>
            <a:r>
              <a:rPr lang="en-US" sz="2500" dirty="0"/>
              <a:t>Back-end development</a:t>
            </a:r>
          </a:p>
          <a:p>
            <a:pPr marL="742950" lvl="1" indent="-285750">
              <a:buFont typeface="Arial" panose="020B0604020202020204" pitchFamily="34" charset="0"/>
              <a:buChar char="•"/>
            </a:pPr>
            <a:r>
              <a:rPr lang="en-US" sz="2500" dirty="0"/>
              <a:t>Nithin reddy</a:t>
            </a:r>
          </a:p>
          <a:p>
            <a:pPr marL="742950" lvl="1" indent="-285750">
              <a:buFont typeface="Arial" panose="020B0604020202020204" pitchFamily="34" charset="0"/>
              <a:buChar char="•"/>
            </a:pPr>
            <a:r>
              <a:rPr lang="en-US" sz="2500" dirty="0"/>
              <a:t>Abhinav Bellamkonda</a:t>
            </a:r>
          </a:p>
          <a:p>
            <a:pPr marL="285750" indent="-285750">
              <a:buFont typeface="Arial" panose="020B0604020202020204" pitchFamily="34" charset="0"/>
              <a:buChar char="•"/>
            </a:pPr>
            <a:r>
              <a:rPr lang="en-US" sz="2500" dirty="0"/>
              <a:t>Database Management</a:t>
            </a:r>
          </a:p>
          <a:p>
            <a:pPr marL="742950" lvl="1" indent="-285750">
              <a:buFont typeface="Arial" panose="020B0604020202020204" pitchFamily="34" charset="0"/>
              <a:buChar char="•"/>
            </a:pPr>
            <a:r>
              <a:rPr lang="en-US" sz="2500" dirty="0"/>
              <a:t>Jawahar reddy</a:t>
            </a:r>
          </a:p>
          <a:p>
            <a:pPr marL="742950" lvl="1" indent="-285750">
              <a:buFont typeface="Arial" panose="020B0604020202020204" pitchFamily="34" charset="0"/>
              <a:buChar char="•"/>
            </a:pPr>
            <a:r>
              <a:rPr lang="en-US" sz="2500" dirty="0"/>
              <a:t>GopiKrishna Kandimalla</a:t>
            </a:r>
          </a:p>
        </p:txBody>
      </p:sp>
    </p:spTree>
    <p:extLst>
      <p:ext uri="{BB962C8B-B14F-4D97-AF65-F5344CB8AC3E}">
        <p14:creationId xmlns:p14="http://schemas.microsoft.com/office/powerpoint/2010/main" val="1889327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FB9A2-2DEB-4FCB-9E11-FFD24F39B059}"/>
              </a:ext>
            </a:extLst>
          </p:cNvPr>
          <p:cNvSpPr>
            <a:spLocks noGrp="1"/>
          </p:cNvSpPr>
          <p:nvPr>
            <p:ph type="ctrTitle"/>
          </p:nvPr>
        </p:nvSpPr>
        <p:spPr>
          <a:xfrm>
            <a:off x="1216404" y="134224"/>
            <a:ext cx="10805019" cy="771787"/>
          </a:xfrm>
        </p:spPr>
        <p:txBody>
          <a:bodyPr/>
          <a:lstStyle/>
          <a:p>
            <a:r>
              <a:rPr lang="en-US" dirty="0"/>
              <a:t>App.js</a:t>
            </a:r>
          </a:p>
        </p:txBody>
      </p:sp>
      <p:sp>
        <p:nvSpPr>
          <p:cNvPr id="3" name="Text Placeholder 2">
            <a:extLst>
              <a:ext uri="{FF2B5EF4-FFF2-40B4-BE49-F238E27FC236}">
                <a16:creationId xmlns:a16="http://schemas.microsoft.com/office/drawing/2014/main" id="{E0734528-3F53-CC43-9A5A-D9789D425A83}"/>
              </a:ext>
            </a:extLst>
          </p:cNvPr>
          <p:cNvSpPr>
            <a:spLocks noGrp="1"/>
          </p:cNvSpPr>
          <p:nvPr>
            <p:ph type="body" sz="quarter" idx="14"/>
          </p:nvPr>
        </p:nvSpPr>
        <p:spPr>
          <a:xfrm>
            <a:off x="1216404" y="1082180"/>
            <a:ext cx="10805019" cy="5641596"/>
          </a:xfrm>
        </p:spPr>
        <p:txBody>
          <a:bodyPr>
            <a:normAutofit/>
          </a:bodyPr>
          <a:lstStyle/>
          <a:p>
            <a:pPr marL="457200" indent="-457200">
              <a:buFont typeface="Arial" panose="020B0604020202020204" pitchFamily="34" charset="0"/>
              <a:buChar char="•"/>
            </a:pPr>
            <a:r>
              <a:rPr lang="en-US" sz="3200" dirty="0"/>
              <a:t>Whenever React application is executed, ReactDOM renders App.js and starts displaying the structure or content which App.js holds.</a:t>
            </a:r>
          </a:p>
          <a:p>
            <a:pPr marL="457200" indent="-457200">
              <a:buFont typeface="Arial" panose="020B0604020202020204" pitchFamily="34" charset="0"/>
              <a:buChar char="•"/>
            </a:pPr>
            <a:r>
              <a:rPr lang="en-US" sz="3600" i="0" dirty="0">
                <a:effectLst/>
              </a:rPr>
              <a:t>App</a:t>
            </a:r>
            <a:r>
              <a:rPr lang="en-US" sz="3600" i="0" dirty="0">
                <a:solidFill>
                  <a:srgbClr val="0A0A23"/>
                </a:solidFill>
                <a:effectLst/>
              </a:rPr>
              <a:t> Component is the main component in React which acts as a container for all other components.</a:t>
            </a:r>
            <a:r>
              <a:rPr lang="en-US" sz="3200" dirty="0"/>
              <a:t> </a:t>
            </a:r>
          </a:p>
          <a:p>
            <a:pPr marL="457200" indent="-457200">
              <a:buFont typeface="Arial" panose="020B0604020202020204" pitchFamily="34" charset="0"/>
              <a:buChar char="•"/>
            </a:pPr>
            <a:r>
              <a:rPr lang="en-US" sz="3200" dirty="0"/>
              <a:t>As already mentioned in previous slide we use export and import keywords to have a copy of components.</a:t>
            </a:r>
          </a:p>
          <a:p>
            <a:pPr marL="457200" indent="-457200">
              <a:buFont typeface="Arial" panose="020B0604020202020204" pitchFamily="34" charset="0"/>
              <a:buChar char="•"/>
            </a:pPr>
            <a:r>
              <a:rPr lang="en-US" sz="3200" dirty="0"/>
              <a:t>We use routers in React application to navigate between different components and the routers dependency need to be installed from "react-router-dom"</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3425615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734528-3F53-CC43-9A5A-D9789D425A83}"/>
              </a:ext>
            </a:extLst>
          </p:cNvPr>
          <p:cNvSpPr>
            <a:spLocks noGrp="1"/>
          </p:cNvSpPr>
          <p:nvPr>
            <p:ph type="body" sz="quarter" idx="14"/>
          </p:nvPr>
        </p:nvSpPr>
        <p:spPr>
          <a:xfrm>
            <a:off x="1216404" y="167780"/>
            <a:ext cx="10805019" cy="6555996"/>
          </a:xfrm>
        </p:spPr>
        <p:txBody>
          <a:bodyPr>
            <a:normAutofit/>
          </a:bodyPr>
          <a:lstStyle/>
          <a:p>
            <a:pPr marL="457200" indent="-457200">
              <a:buFont typeface="Arial" panose="020B0604020202020204" pitchFamily="34" charset="0"/>
              <a:buChar char="•"/>
            </a:pPr>
            <a:r>
              <a:rPr lang="en-US" sz="2800" dirty="0"/>
              <a:t>Below is the image showing how App.js look like</a:t>
            </a:r>
          </a:p>
          <a:p>
            <a:pPr marL="457200" indent="-457200">
              <a:buFont typeface="Arial" panose="020B0604020202020204" pitchFamily="34" charset="0"/>
              <a:buChar char="•"/>
            </a:pPr>
            <a:endParaRPr lang="en-US" sz="2800" dirty="0"/>
          </a:p>
        </p:txBody>
      </p:sp>
      <p:pic>
        <p:nvPicPr>
          <p:cNvPr id="7" name="Picture 6" descr="Text&#10;&#10;Description automatically generated">
            <a:extLst>
              <a:ext uri="{FF2B5EF4-FFF2-40B4-BE49-F238E27FC236}">
                <a16:creationId xmlns:a16="http://schemas.microsoft.com/office/drawing/2014/main" id="{3D535AC5-C642-494F-8C42-FBDE1BF6B4DD}"/>
              </a:ext>
            </a:extLst>
          </p:cNvPr>
          <p:cNvPicPr>
            <a:picLocks noChangeAspect="1"/>
          </p:cNvPicPr>
          <p:nvPr/>
        </p:nvPicPr>
        <p:blipFill>
          <a:blip r:embed="rId2"/>
          <a:stretch>
            <a:fillRect/>
          </a:stretch>
        </p:blipFill>
        <p:spPr>
          <a:xfrm>
            <a:off x="1440141" y="687897"/>
            <a:ext cx="10220555" cy="6002324"/>
          </a:xfrm>
          <a:prstGeom prst="rect">
            <a:avLst/>
          </a:prstGeom>
        </p:spPr>
      </p:pic>
    </p:spTree>
    <p:extLst>
      <p:ext uri="{BB962C8B-B14F-4D97-AF65-F5344CB8AC3E}">
        <p14:creationId xmlns:p14="http://schemas.microsoft.com/office/powerpoint/2010/main" val="3130055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Text&#10;&#10;Description automatically generated">
            <a:extLst>
              <a:ext uri="{FF2B5EF4-FFF2-40B4-BE49-F238E27FC236}">
                <a16:creationId xmlns:a16="http://schemas.microsoft.com/office/drawing/2014/main" id="{AAAC019D-79DE-44D3-BB05-AF7CD163782B}"/>
              </a:ext>
            </a:extLst>
          </p:cNvPr>
          <p:cNvPicPr>
            <a:picLocks noGrp="1" noChangeAspect="1"/>
          </p:cNvPicPr>
          <p:nvPr>
            <p:ph type="pic" sz="quarter" idx="13"/>
          </p:nvPr>
        </p:nvPicPr>
        <p:blipFill rotWithShape="1">
          <a:blip r:embed="rId2"/>
          <a:srcRect r="22649"/>
          <a:stretch/>
        </p:blipFill>
        <p:spPr>
          <a:xfrm>
            <a:off x="20" y="1"/>
            <a:ext cx="5198621" cy="6858002"/>
          </a:xfrm>
          <a:noFill/>
        </p:spPr>
      </p:pic>
      <p:sp>
        <p:nvSpPr>
          <p:cNvPr id="2" name="Title 1">
            <a:extLst>
              <a:ext uri="{FF2B5EF4-FFF2-40B4-BE49-F238E27FC236}">
                <a16:creationId xmlns:a16="http://schemas.microsoft.com/office/drawing/2014/main" id="{BC870AEC-3782-4632-B3E4-D85EB394FF58}"/>
              </a:ext>
            </a:extLst>
          </p:cNvPr>
          <p:cNvSpPr>
            <a:spLocks noGrp="1"/>
          </p:cNvSpPr>
          <p:nvPr>
            <p:ph type="ctrTitle"/>
          </p:nvPr>
        </p:nvSpPr>
        <p:spPr>
          <a:xfrm>
            <a:off x="5367929" y="101022"/>
            <a:ext cx="5596482" cy="801258"/>
          </a:xfrm>
        </p:spPr>
        <p:txBody>
          <a:bodyPr anchor="b">
            <a:normAutofit/>
          </a:bodyPr>
          <a:lstStyle/>
          <a:p>
            <a:r>
              <a:rPr lang="en-US" dirty="0"/>
              <a:t>Package.json</a:t>
            </a:r>
          </a:p>
        </p:txBody>
      </p:sp>
      <p:sp>
        <p:nvSpPr>
          <p:cNvPr id="4" name="Text Placeholder 3">
            <a:extLst>
              <a:ext uri="{FF2B5EF4-FFF2-40B4-BE49-F238E27FC236}">
                <a16:creationId xmlns:a16="http://schemas.microsoft.com/office/drawing/2014/main" id="{71969E3E-1BB0-4BC9-9AE5-F429A652F845}"/>
              </a:ext>
            </a:extLst>
          </p:cNvPr>
          <p:cNvSpPr>
            <a:spLocks noGrp="1"/>
          </p:cNvSpPr>
          <p:nvPr>
            <p:ph type="body" sz="quarter" idx="14"/>
          </p:nvPr>
        </p:nvSpPr>
        <p:spPr>
          <a:xfrm>
            <a:off x="5367929" y="1004358"/>
            <a:ext cx="5596482" cy="5681668"/>
          </a:xfrm>
        </p:spPr>
        <p:txBody>
          <a:bodyPr anchor="t">
            <a:normAutofit fontScale="92500"/>
          </a:bodyPr>
          <a:lstStyle/>
          <a:p>
            <a:pPr marL="285750" indent="-285750">
              <a:buFont typeface="Arial" panose="020B0604020202020204" pitchFamily="34" charset="0"/>
              <a:buChar char="•"/>
            </a:pPr>
            <a:r>
              <a:rPr lang="en-US" sz="2300" dirty="0"/>
              <a:t>Package.json plays a main role in defining which Metadata is associated with project, it also contains all Dependencies with version which are installed for the project and scripts.</a:t>
            </a:r>
          </a:p>
          <a:p>
            <a:pPr marL="285750" indent="-285750">
              <a:buFont typeface="Arial" panose="020B0604020202020204" pitchFamily="34" charset="0"/>
              <a:buChar char="•"/>
            </a:pPr>
            <a:r>
              <a:rPr lang="en-US" sz="2300" dirty="0"/>
              <a:t>Developers need to have a complete idea of how package.json is useful in a project as it is the file where all the information of project is depicted. </a:t>
            </a:r>
          </a:p>
          <a:p>
            <a:pPr marL="285750" indent="-285750">
              <a:buFont typeface="Arial" panose="020B0604020202020204" pitchFamily="34" charset="0"/>
              <a:buChar char="•"/>
            </a:pPr>
            <a:r>
              <a:rPr lang="en-US" sz="2300" dirty="0"/>
              <a:t>name is the name of your app, which you give while executing create-react-app&lt;name-of-application&gt;.</a:t>
            </a:r>
          </a:p>
          <a:p>
            <a:pPr marL="285750" indent="-285750">
              <a:buFont typeface="Arial" panose="020B0604020202020204" pitchFamily="34" charset="0"/>
              <a:buChar char="•"/>
            </a:pPr>
            <a:r>
              <a:rPr lang="en-US" sz="2300" dirty="0"/>
              <a:t>version is the current version of your app. By default, create-react-app initializes it as 0.1.0.</a:t>
            </a:r>
          </a:p>
          <a:p>
            <a:pPr marL="285750" indent="-285750">
              <a:buFont typeface="Arial" panose="020B0604020202020204" pitchFamily="34" charset="0"/>
              <a:buChar char="•"/>
            </a:pPr>
            <a:r>
              <a:rPr lang="en-US" sz="2300" dirty="0"/>
              <a:t>dependencies contains all the required node modules and versions required for the application in production.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37527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Text&#10;&#10;Description automatically generated">
            <a:extLst>
              <a:ext uri="{FF2B5EF4-FFF2-40B4-BE49-F238E27FC236}">
                <a16:creationId xmlns:a16="http://schemas.microsoft.com/office/drawing/2014/main" id="{77BFB3D0-6B36-472F-8EC7-B25112A71E38}"/>
              </a:ext>
            </a:extLst>
          </p:cNvPr>
          <p:cNvPicPr>
            <a:picLocks noGrp="1" noChangeAspect="1"/>
          </p:cNvPicPr>
          <p:nvPr>
            <p:ph type="pic" sz="quarter" idx="13"/>
          </p:nvPr>
        </p:nvPicPr>
        <p:blipFill rotWithShape="1">
          <a:blip r:embed="rId2"/>
          <a:srcRect r="34241" b="2"/>
          <a:stretch/>
        </p:blipFill>
        <p:spPr>
          <a:xfrm>
            <a:off x="20" y="1"/>
            <a:ext cx="5198621" cy="6858002"/>
          </a:xfrm>
          <a:noFill/>
        </p:spPr>
      </p:pic>
      <p:sp>
        <p:nvSpPr>
          <p:cNvPr id="2" name="Title 1">
            <a:extLst>
              <a:ext uri="{FF2B5EF4-FFF2-40B4-BE49-F238E27FC236}">
                <a16:creationId xmlns:a16="http://schemas.microsoft.com/office/drawing/2014/main" id="{BC870AEC-3782-4632-B3E4-D85EB394FF58}"/>
              </a:ext>
            </a:extLst>
          </p:cNvPr>
          <p:cNvSpPr>
            <a:spLocks noGrp="1"/>
          </p:cNvSpPr>
          <p:nvPr>
            <p:ph type="ctrTitle"/>
          </p:nvPr>
        </p:nvSpPr>
        <p:spPr>
          <a:xfrm>
            <a:off x="5711877" y="130029"/>
            <a:ext cx="4890577" cy="960540"/>
          </a:xfrm>
        </p:spPr>
        <p:txBody>
          <a:bodyPr anchor="b">
            <a:normAutofit/>
          </a:bodyPr>
          <a:lstStyle/>
          <a:p>
            <a:r>
              <a:rPr lang="en-US" sz="2800" dirty="0"/>
              <a:t>Connecting  firebase  to  React  Application</a:t>
            </a:r>
          </a:p>
        </p:txBody>
      </p:sp>
      <p:sp>
        <p:nvSpPr>
          <p:cNvPr id="4" name="Text Placeholder 3">
            <a:extLst>
              <a:ext uri="{FF2B5EF4-FFF2-40B4-BE49-F238E27FC236}">
                <a16:creationId xmlns:a16="http://schemas.microsoft.com/office/drawing/2014/main" id="{71969E3E-1BB0-4BC9-9AE5-F429A652F845}"/>
              </a:ext>
            </a:extLst>
          </p:cNvPr>
          <p:cNvSpPr>
            <a:spLocks noGrp="1"/>
          </p:cNvSpPr>
          <p:nvPr>
            <p:ph type="body" sz="quarter" idx="14"/>
          </p:nvPr>
        </p:nvSpPr>
        <p:spPr>
          <a:xfrm>
            <a:off x="5708797" y="1090570"/>
            <a:ext cx="4890578" cy="5637402"/>
          </a:xfrm>
        </p:spPr>
        <p:txBody>
          <a:bodyPr anchor="t">
            <a:normAutofit/>
          </a:bodyPr>
          <a:lstStyle/>
          <a:p>
            <a:pPr marL="285750" indent="-285750">
              <a:buFont typeface="Arial" panose="020B0604020202020204" pitchFamily="34" charset="0"/>
              <a:buChar char="•"/>
            </a:pPr>
            <a:r>
              <a:rPr lang="en-US" sz="2000" dirty="0"/>
              <a:t>As our project deals with uploading research papers and adding comments for future reference. We used Firebase as our primary database to store user credentials, papers uploaded for respective user and comments added by user for respective paper.</a:t>
            </a:r>
          </a:p>
          <a:p>
            <a:pPr marL="285750" indent="-285750">
              <a:buFont typeface="Arial" panose="020B0604020202020204" pitchFamily="34" charset="0"/>
              <a:buChar char="•"/>
            </a:pPr>
            <a:r>
              <a:rPr lang="en-US" sz="2000" dirty="0"/>
              <a:t>Firebase provide a snippet for connecting database and React application for web, Android and IOS applications. As our project deals with web application, we use a web snippet provided by Firebase.</a:t>
            </a:r>
          </a:p>
          <a:p>
            <a:pPr marL="285750" indent="-285750">
              <a:buFont typeface="Arial" panose="020B0604020202020204" pitchFamily="34" charset="0"/>
              <a:buChar char="•"/>
            </a:pPr>
            <a:r>
              <a:rPr lang="en-US" sz="2000" dirty="0"/>
              <a:t>We create a file in React application and dump the snippet in the created file.</a:t>
            </a:r>
          </a:p>
          <a:p>
            <a:pPr marL="285750" indent="-285750">
              <a:buFont typeface="Arial" panose="020B0604020202020204" pitchFamily="34" charset="0"/>
              <a:buChar char="•"/>
            </a:pPr>
            <a:r>
              <a:rPr lang="en-US" sz="2000" dirty="0"/>
              <a:t>We export the firebase.js file and use the functionalities provided by firebase i.e., authentication, storage etc.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02170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7ABEBB-A934-7774-60CF-A41543E04B75}"/>
              </a:ext>
            </a:extLst>
          </p:cNvPr>
          <p:cNvSpPr>
            <a:spLocks noGrp="1"/>
          </p:cNvSpPr>
          <p:nvPr>
            <p:ph type="ctrTitle"/>
          </p:nvPr>
        </p:nvSpPr>
        <p:spPr>
          <a:xfrm>
            <a:off x="1104899" y="1877589"/>
            <a:ext cx="4991101" cy="1179935"/>
          </a:xfrm>
        </p:spPr>
        <p:txBody>
          <a:bodyPr>
            <a:noAutofit/>
          </a:bodyPr>
          <a:lstStyle/>
          <a:p>
            <a:r>
              <a:rPr lang="en-US" sz="6600" dirty="0"/>
              <a:t>Thank You</a:t>
            </a:r>
          </a:p>
        </p:txBody>
      </p:sp>
    </p:spTree>
    <p:extLst>
      <p:ext uri="{BB962C8B-B14F-4D97-AF65-F5344CB8AC3E}">
        <p14:creationId xmlns:p14="http://schemas.microsoft.com/office/powerpoint/2010/main" val="1184229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r>
              <a:rPr lang="en-US" dirty="0"/>
              <a:t>Technologies </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p:txBody>
          <a:bodyPr>
            <a:normAutofit/>
          </a:bodyPr>
          <a:lstStyle/>
          <a:p>
            <a:pPr marL="285750" indent="-285750">
              <a:buFont typeface="Arial" panose="020B0604020202020204" pitchFamily="34" charset="0"/>
              <a:buChar char="•"/>
            </a:pPr>
            <a:r>
              <a:rPr lang="en-US" sz="2400" b="1" dirty="0"/>
              <a:t>Firebase</a:t>
            </a:r>
            <a:r>
              <a:rPr lang="en-US" sz="2400" dirty="0"/>
              <a:t> is a platform developed by Google for creating mobile and web applications. It was originally an independent company founded in 2011. In 2014, Google acquired the platform, and it is now their flagship offering for app development.</a:t>
            </a:r>
          </a:p>
          <a:p>
            <a:pPr marL="285750" indent="-285750">
              <a:buFont typeface="Arial" panose="020B0604020202020204" pitchFamily="34" charset="0"/>
              <a:buChar char="•"/>
            </a:pPr>
            <a:r>
              <a:rPr lang="en-US" sz="2400" b="1" dirty="0"/>
              <a:t>React</a:t>
            </a:r>
            <a:r>
              <a:rPr lang="en-US" sz="2400" dirty="0"/>
              <a:t> is a free and open-source JavaScript library for building user interfaces based on UI components. It is maintained by Meta and a community of individual developers and companies.</a:t>
            </a:r>
          </a:p>
          <a:p>
            <a:pPr marL="285750" indent="-285750">
              <a:buFont typeface="Arial" panose="020B0604020202020204" pitchFamily="34" charset="0"/>
              <a:buChar char="•"/>
            </a:pPr>
            <a:r>
              <a:rPr lang="en-US" sz="2400" b="1" dirty="0"/>
              <a:t>Bootstrap</a:t>
            </a:r>
            <a:r>
              <a:rPr lang="en-US" sz="2400" dirty="0"/>
              <a:t> is a free and open-source CSS framework directed at responsive, mobile-first front-end web development. It contains HTML, CSS and JavaScript-based design templates for typography, forms, buttons, navigation, and other interface components.</a:t>
            </a:r>
          </a:p>
        </p:txBody>
      </p:sp>
    </p:spTree>
    <p:extLst>
      <p:ext uri="{BB962C8B-B14F-4D97-AF65-F5344CB8AC3E}">
        <p14:creationId xmlns:p14="http://schemas.microsoft.com/office/powerpoint/2010/main" val="2625297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pic>
        <p:nvPicPr>
          <p:cNvPr id="19" name="Picture Placeholder 15" descr="People reviewing floor plans">
            <a:extLst>
              <a:ext uri="{FF2B5EF4-FFF2-40B4-BE49-F238E27FC236}">
                <a16:creationId xmlns:a16="http://schemas.microsoft.com/office/drawing/2014/main" id="{C4C2D77A-C801-9B4E-B6FB-9402525D52F3}"/>
              </a:ext>
              <a:ext uri="{C183D7F6-B498-43B3-948B-1728B52AA6E4}">
                <adec:decorative xmlns:adec="http://schemas.microsoft.com/office/drawing/2017/decorative" val="0"/>
              </a:ext>
            </a:extLst>
          </p:cNvPr>
          <p:cNvPicPr>
            <a:picLocks noGrp="1" noChangeAspect="1"/>
          </p:cNvPicPr>
          <p:nvPr>
            <p:ph type="pic" sz="quarter" idx="10"/>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a:fillRect/>
          </a:stretch>
        </p:blipFill>
        <p:spPr>
          <a:xfrm>
            <a:off x="1124487" y="0"/>
            <a:ext cx="11067513" cy="6857999"/>
          </a:xfr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5948854" y="3429000"/>
            <a:ext cx="4351283" cy="302172"/>
          </a:xfrm>
        </p:spPr>
        <p:txBody>
          <a:bodyPr>
            <a:normAutofit/>
          </a:bodyPr>
          <a:lstStyle/>
          <a:p>
            <a:r>
              <a:rPr lang="id-ID" sz="1400" cap="none" dirty="0">
                <a:solidFill>
                  <a:schemeClr val="bg1"/>
                </a:solidFill>
              </a:rPr>
              <a:t>An </a:t>
            </a:r>
            <a:r>
              <a:rPr lang="id-ID" sz="1400" cap="none" dirty="0"/>
              <a:t>Google Development Platform</a:t>
            </a:r>
            <a:endParaRPr lang="id-ID" sz="1400" cap="none" dirty="0">
              <a:solidFill>
                <a:schemeClr val="bg1"/>
              </a:solidFill>
            </a:endParaRPr>
          </a:p>
        </p:txBody>
      </p:sp>
      <p:pic>
        <p:nvPicPr>
          <p:cNvPr id="4" name="Picture 3" descr="A picture containing shape&#10;&#10;Description automatically generated">
            <a:extLst>
              <a:ext uri="{FF2B5EF4-FFF2-40B4-BE49-F238E27FC236}">
                <a16:creationId xmlns:a16="http://schemas.microsoft.com/office/drawing/2014/main" id="{FA4CBDB7-8620-783B-1287-3FB2B92B6CB5}"/>
              </a:ext>
            </a:extLst>
          </p:cNvPr>
          <p:cNvPicPr>
            <a:picLocks noChangeAspect="1"/>
          </p:cNvPicPr>
          <p:nvPr/>
        </p:nvPicPr>
        <p:blipFill>
          <a:blip r:embed="rId4"/>
          <a:stretch>
            <a:fillRect/>
          </a:stretch>
        </p:blipFill>
        <p:spPr>
          <a:xfrm>
            <a:off x="2561020" y="1240820"/>
            <a:ext cx="6504574" cy="3173526"/>
          </a:xfrm>
          <a:prstGeom prst="rect">
            <a:avLst/>
          </a:prstGeom>
          <a:effectLst>
            <a:glow rad="127000">
              <a:schemeClr val="accent1"/>
            </a:glow>
          </a:effectLst>
        </p:spPr>
      </p:pic>
    </p:spTree>
    <p:extLst>
      <p:ext uri="{BB962C8B-B14F-4D97-AF65-F5344CB8AC3E}">
        <p14:creationId xmlns:p14="http://schemas.microsoft.com/office/powerpoint/2010/main" val="4067864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912"/>
            <a:lum/>
          </a:blip>
          <a:srcRect/>
          <a:stretch>
            <a:fillRect l="-5000" r="-5000"/>
          </a:stretch>
        </a:blipFill>
        <a:effectLst/>
      </p:bgPr>
    </p:bg>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B3E69B71-5849-7541-ADEA-D19838B3CF0C}"/>
              </a:ext>
            </a:extLst>
          </p:cNvPr>
          <p:cNvSpPr>
            <a:spLocks noGrp="1"/>
          </p:cNvSpPr>
          <p:nvPr>
            <p:ph type="ctrTitle"/>
          </p:nvPr>
        </p:nvSpPr>
        <p:spPr>
          <a:xfrm>
            <a:off x="1523999" y="339644"/>
            <a:ext cx="10152185" cy="1264073"/>
          </a:xfrm>
        </p:spPr>
        <p:txBody>
          <a:bodyPr>
            <a:normAutofit fontScale="90000"/>
          </a:bodyPr>
          <a:lstStyle/>
          <a:p>
            <a:r>
              <a:rPr lang="en-US" cap="none" dirty="0"/>
              <a:t>What Is Firebase ,Features Of Firebase?</a:t>
            </a:r>
          </a:p>
        </p:txBody>
      </p:sp>
      <p:pic>
        <p:nvPicPr>
          <p:cNvPr id="8" name="Picture 7" descr="A screenshot of a computer&#10;&#10;Description automatically generated with low confidence">
            <a:extLst>
              <a:ext uri="{FF2B5EF4-FFF2-40B4-BE49-F238E27FC236}">
                <a16:creationId xmlns:a16="http://schemas.microsoft.com/office/drawing/2014/main" id="{57FD53B3-70E6-CF53-5D9C-511EBF7EBB23}"/>
              </a:ext>
            </a:extLst>
          </p:cNvPr>
          <p:cNvPicPr>
            <a:picLocks noChangeAspect="1"/>
          </p:cNvPicPr>
          <p:nvPr/>
        </p:nvPicPr>
        <p:blipFill>
          <a:blip r:embed="rId3"/>
          <a:stretch>
            <a:fillRect/>
          </a:stretch>
        </p:blipFill>
        <p:spPr>
          <a:xfrm>
            <a:off x="2527103" y="1855665"/>
            <a:ext cx="7486673" cy="4207510"/>
          </a:xfrm>
          <a:prstGeom prst="rect">
            <a:avLst/>
          </a:prstGeom>
          <a:effectLst>
            <a:glow rad="200538">
              <a:schemeClr val="bg2"/>
            </a:glow>
          </a:effectLst>
        </p:spPr>
      </p:pic>
    </p:spTree>
    <p:extLst>
      <p:ext uri="{BB962C8B-B14F-4D97-AF65-F5344CB8AC3E}">
        <p14:creationId xmlns:p14="http://schemas.microsoft.com/office/powerpoint/2010/main" val="2167823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912"/>
            <a:lum/>
          </a:blip>
          <a:srcRect/>
          <a:stretch>
            <a:fillRect l="-5000" r="-5000"/>
          </a:stretch>
        </a:blipFill>
        <a:effectLst/>
      </p:bgPr>
    </p:bg>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93AABDC-C3FD-F345-990B-6E2D88310423}"/>
              </a:ext>
            </a:extLst>
          </p:cNvPr>
          <p:cNvSpPr>
            <a:spLocks noGrp="1"/>
          </p:cNvSpPr>
          <p:nvPr>
            <p:ph type="ctrTitle"/>
          </p:nvPr>
        </p:nvSpPr>
        <p:spPr>
          <a:xfrm>
            <a:off x="1627321" y="518285"/>
            <a:ext cx="10134369" cy="823912"/>
          </a:xfrm>
        </p:spPr>
        <p:txBody>
          <a:bodyPr/>
          <a:lstStyle/>
          <a:p>
            <a:r>
              <a:rPr lang="en-US" cap="none" dirty="0"/>
              <a:t>Firebase For RCM(Research Content Management)</a:t>
            </a:r>
          </a:p>
        </p:txBody>
      </p:sp>
      <p:sp>
        <p:nvSpPr>
          <p:cNvPr id="3" name="Content Placeholder 2">
            <a:extLst>
              <a:ext uri="{FF2B5EF4-FFF2-40B4-BE49-F238E27FC236}">
                <a16:creationId xmlns:a16="http://schemas.microsoft.com/office/drawing/2014/main" id="{65315FCB-0039-EF4F-AFE0-33905D91929E}"/>
              </a:ext>
            </a:extLst>
          </p:cNvPr>
          <p:cNvSpPr>
            <a:spLocks noGrp="1"/>
          </p:cNvSpPr>
          <p:nvPr>
            <p:ph sz="half" idx="1"/>
          </p:nvPr>
        </p:nvSpPr>
        <p:spPr>
          <a:xfrm>
            <a:off x="1627320" y="1674056"/>
            <a:ext cx="10134369" cy="4502908"/>
          </a:xfrm>
        </p:spPr>
        <p:txBody>
          <a:bodyPr/>
          <a:lstStyle/>
          <a:p>
            <a:r>
              <a:rPr lang="en-US" sz="2400" dirty="0"/>
              <a:t>We RCM team using firebase for:  Authentication, Firestore Database and Storage.</a:t>
            </a:r>
          </a:p>
          <a:p>
            <a:r>
              <a:rPr lang="en-US" sz="2400" b="1" dirty="0"/>
              <a:t>Firebase Authentication: </a:t>
            </a:r>
          </a:p>
          <a:p>
            <a:pPr marL="0" indent="0">
              <a:buNone/>
            </a:pPr>
            <a:endParaRPr lang="en-US" dirty="0"/>
          </a:p>
        </p:txBody>
      </p:sp>
      <p:pic>
        <p:nvPicPr>
          <p:cNvPr id="11" name="Graphic 10">
            <a:extLst>
              <a:ext uri="{FF2B5EF4-FFF2-40B4-BE49-F238E27FC236}">
                <a16:creationId xmlns:a16="http://schemas.microsoft.com/office/drawing/2014/main" id="{FF01DFD7-F84E-1D6D-86D9-796644BB31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05116" y="2984107"/>
            <a:ext cx="10156573" cy="3747284"/>
          </a:xfrm>
          <a:prstGeom prst="rect">
            <a:avLst/>
          </a:prstGeom>
          <a:effectLst>
            <a:glow rad="1661183">
              <a:schemeClr val="bg2">
                <a:alpha val="48098"/>
              </a:schemeClr>
            </a:glow>
          </a:effectLst>
        </p:spPr>
      </p:pic>
    </p:spTree>
    <p:extLst>
      <p:ext uri="{BB962C8B-B14F-4D97-AF65-F5344CB8AC3E}">
        <p14:creationId xmlns:p14="http://schemas.microsoft.com/office/powerpoint/2010/main" val="3843284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agram&#10;&#10;Description automatically generated">
            <a:extLst>
              <a:ext uri="{FF2B5EF4-FFF2-40B4-BE49-F238E27FC236}">
                <a16:creationId xmlns:a16="http://schemas.microsoft.com/office/drawing/2014/main" id="{5281CAA6-A93C-CCB6-8D5B-A0E2A00D5FB3}"/>
              </a:ext>
            </a:extLst>
          </p:cNvPr>
          <p:cNvPicPr>
            <a:picLocks noChangeAspect="1"/>
          </p:cNvPicPr>
          <p:nvPr/>
        </p:nvPicPr>
        <p:blipFill>
          <a:blip r:embed="rId2"/>
          <a:stretch>
            <a:fillRect/>
          </a:stretch>
        </p:blipFill>
        <p:spPr>
          <a:xfrm>
            <a:off x="2093723" y="2336609"/>
            <a:ext cx="8237946" cy="4421544"/>
          </a:xfrm>
          <a:prstGeom prst="rect">
            <a:avLst/>
          </a:prstGeom>
          <a:noFill/>
        </p:spPr>
      </p:pic>
      <p:sp>
        <p:nvSpPr>
          <p:cNvPr id="4" name="Content Placeholder 3">
            <a:extLst>
              <a:ext uri="{FF2B5EF4-FFF2-40B4-BE49-F238E27FC236}">
                <a16:creationId xmlns:a16="http://schemas.microsoft.com/office/drawing/2014/main" id="{755AEF2C-CBD5-397A-2791-A1ADE3BF0669}"/>
              </a:ext>
            </a:extLst>
          </p:cNvPr>
          <p:cNvSpPr>
            <a:spLocks noGrp="1"/>
          </p:cNvSpPr>
          <p:nvPr>
            <p:ph idx="1"/>
          </p:nvPr>
        </p:nvSpPr>
        <p:spPr>
          <a:xfrm>
            <a:off x="5349766" y="-336330"/>
            <a:ext cx="6004033" cy="3058510"/>
          </a:xfrm>
        </p:spPr>
        <p:txBody>
          <a:bodyPr anchor="ctr">
            <a:normAutofit/>
          </a:bodyPr>
          <a:lstStyle/>
          <a:p>
            <a:r>
              <a:rPr lang="en-US" sz="2400" dirty="0"/>
              <a:t>Cloud </a:t>
            </a:r>
            <a:r>
              <a:rPr lang="en-US" sz="2400" b="1" dirty="0"/>
              <a:t>Firestore</a:t>
            </a:r>
            <a:r>
              <a:rPr lang="en-US" sz="2400" dirty="0"/>
              <a:t> is a flexible, scalable </a:t>
            </a:r>
            <a:r>
              <a:rPr lang="en-US" sz="2400" b="1" dirty="0"/>
              <a:t>database</a:t>
            </a:r>
            <a:r>
              <a:rPr lang="en-US" sz="2400" dirty="0"/>
              <a:t> for mobile, web, and server development from </a:t>
            </a:r>
            <a:r>
              <a:rPr lang="en-US" sz="2400" b="1" dirty="0"/>
              <a:t>Firebase</a:t>
            </a:r>
            <a:r>
              <a:rPr lang="en-US" sz="2400" dirty="0"/>
              <a:t> and Google Cloud.</a:t>
            </a:r>
          </a:p>
          <a:p>
            <a:r>
              <a:rPr lang="en-US" sz="2400" dirty="0"/>
              <a:t>Data stored in firestore is in  JSON format.</a:t>
            </a:r>
          </a:p>
        </p:txBody>
      </p:sp>
      <p:sp>
        <p:nvSpPr>
          <p:cNvPr id="2" name="Title 1">
            <a:extLst>
              <a:ext uri="{FF2B5EF4-FFF2-40B4-BE49-F238E27FC236}">
                <a16:creationId xmlns:a16="http://schemas.microsoft.com/office/drawing/2014/main" id="{8ACB63F8-46CD-188B-5146-A1962A210C4A}"/>
              </a:ext>
            </a:extLst>
          </p:cNvPr>
          <p:cNvSpPr>
            <a:spLocks noGrp="1"/>
          </p:cNvSpPr>
          <p:nvPr>
            <p:ph type="ctrTitle"/>
          </p:nvPr>
        </p:nvSpPr>
        <p:spPr>
          <a:xfrm>
            <a:off x="1524000" y="339644"/>
            <a:ext cx="4179376" cy="1320990"/>
          </a:xfrm>
        </p:spPr>
        <p:txBody>
          <a:bodyPr anchor="ctr">
            <a:normAutofit fontScale="90000"/>
          </a:bodyPr>
          <a:lstStyle/>
          <a:p>
            <a:r>
              <a:rPr lang="en-US" cap="none" dirty="0"/>
              <a:t>Firebase Firestore Database</a:t>
            </a:r>
          </a:p>
        </p:txBody>
      </p:sp>
    </p:spTree>
    <p:extLst>
      <p:ext uri="{BB962C8B-B14F-4D97-AF65-F5344CB8AC3E}">
        <p14:creationId xmlns:p14="http://schemas.microsoft.com/office/powerpoint/2010/main" val="263523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912"/>
            <a:lum/>
          </a:blip>
          <a:srcRect/>
          <a:stretch>
            <a:fillRect l="-5000" r="-5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DA06D1-087C-BA0E-0A2D-6B23683CD4F4}"/>
              </a:ext>
            </a:extLst>
          </p:cNvPr>
          <p:cNvSpPr>
            <a:spLocks noGrp="1"/>
          </p:cNvSpPr>
          <p:nvPr>
            <p:ph type="ctrTitle"/>
          </p:nvPr>
        </p:nvSpPr>
        <p:spPr>
          <a:xfrm>
            <a:off x="1627321" y="339645"/>
            <a:ext cx="10134369" cy="576890"/>
          </a:xfrm>
        </p:spPr>
        <p:txBody>
          <a:bodyPr/>
          <a:lstStyle/>
          <a:p>
            <a:r>
              <a:rPr lang="en-US" cap="none" dirty="0"/>
              <a:t>Firebase Storage</a:t>
            </a:r>
          </a:p>
        </p:txBody>
      </p:sp>
      <p:sp>
        <p:nvSpPr>
          <p:cNvPr id="7" name="Content Placeholder 6">
            <a:extLst>
              <a:ext uri="{FF2B5EF4-FFF2-40B4-BE49-F238E27FC236}">
                <a16:creationId xmlns:a16="http://schemas.microsoft.com/office/drawing/2014/main" id="{4DAEED96-71C5-7894-768C-B05BF7F56A5F}"/>
              </a:ext>
            </a:extLst>
          </p:cNvPr>
          <p:cNvSpPr>
            <a:spLocks noGrp="1"/>
          </p:cNvSpPr>
          <p:nvPr>
            <p:ph sz="half" idx="2"/>
          </p:nvPr>
        </p:nvSpPr>
        <p:spPr>
          <a:xfrm>
            <a:off x="1627321" y="916536"/>
            <a:ext cx="10134369" cy="5260428"/>
          </a:xfrm>
        </p:spPr>
        <p:txBody>
          <a:bodyPr>
            <a:normAutofit/>
          </a:bodyPr>
          <a:lstStyle/>
          <a:p>
            <a:r>
              <a:rPr lang="en-US" sz="2300" b="1" dirty="0"/>
              <a:t>Firebase</a:t>
            </a:r>
            <a:r>
              <a:rPr lang="en-US" sz="2300" dirty="0"/>
              <a:t> Cloud </a:t>
            </a:r>
            <a:r>
              <a:rPr lang="en-US" sz="2300" b="1" dirty="0"/>
              <a:t>Storage</a:t>
            </a:r>
            <a:r>
              <a:rPr lang="en-US" sz="2300" dirty="0"/>
              <a:t> is built with mobile connectivity in mind. Automatically pause and resume transfers as your app loses and regains connectivity.</a:t>
            </a:r>
          </a:p>
          <a:p>
            <a:r>
              <a:rPr lang="en-US" sz="2300" dirty="0"/>
              <a:t>You can use SDKs to store images, audio, video, or other user-generated content.</a:t>
            </a:r>
          </a:p>
          <a:p>
            <a:r>
              <a:rPr lang="en-US" sz="2300" dirty="0"/>
              <a:t>Cloud Storage is built for exabyte scale when your app goes viral. Effortlessly grow from prototype to production using the same infrastructure that powers Spotify and Google Photos.</a:t>
            </a:r>
          </a:p>
          <a:p>
            <a:endParaRPr lang="en-US" sz="2300" dirty="0"/>
          </a:p>
        </p:txBody>
      </p:sp>
      <p:pic>
        <p:nvPicPr>
          <p:cNvPr id="11" name="Picture 10" descr="Graphical user interface&#10;&#10;Description automatically generated">
            <a:extLst>
              <a:ext uri="{FF2B5EF4-FFF2-40B4-BE49-F238E27FC236}">
                <a16:creationId xmlns:a16="http://schemas.microsoft.com/office/drawing/2014/main" id="{E9BBC68A-FA2F-913E-5CB1-59C947AAFEF6}"/>
              </a:ext>
            </a:extLst>
          </p:cNvPr>
          <p:cNvPicPr>
            <a:picLocks noChangeAspect="1"/>
          </p:cNvPicPr>
          <p:nvPr/>
        </p:nvPicPr>
        <p:blipFill>
          <a:blip r:embed="rId3"/>
          <a:stretch>
            <a:fillRect/>
          </a:stretch>
        </p:blipFill>
        <p:spPr>
          <a:xfrm>
            <a:off x="4811744" y="3235569"/>
            <a:ext cx="6816578" cy="3622431"/>
          </a:xfrm>
          <a:prstGeom prst="rect">
            <a:avLst/>
          </a:prstGeom>
        </p:spPr>
      </p:pic>
    </p:spTree>
    <p:extLst>
      <p:ext uri="{BB962C8B-B14F-4D97-AF65-F5344CB8AC3E}">
        <p14:creationId xmlns:p14="http://schemas.microsoft.com/office/powerpoint/2010/main" val="3787845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FD439DD0-579B-4A38-94AC-4A7CC453CC47}"/>
              </a:ext>
            </a:extLst>
          </p:cNvPr>
          <p:cNvSpPr>
            <a:spLocks noGrp="1"/>
          </p:cNvSpPr>
          <p:nvPr>
            <p:ph type="ctrTitle"/>
          </p:nvPr>
        </p:nvSpPr>
        <p:spPr/>
        <p:txBody>
          <a:bodyPr/>
          <a:lstStyle/>
          <a:p>
            <a:r>
              <a:rPr lang="en-US" dirty="0"/>
              <a:t>Slide title 29</a:t>
            </a:r>
          </a:p>
        </p:txBody>
      </p:sp>
      <p:sp>
        <p:nvSpPr>
          <p:cNvPr id="7" name="Text Placeholder 6">
            <a:extLst>
              <a:ext uri="{FF2B5EF4-FFF2-40B4-BE49-F238E27FC236}">
                <a16:creationId xmlns:a16="http://schemas.microsoft.com/office/drawing/2014/main" id="{DD0B036D-64BA-6BF0-E736-57FF7530465A}"/>
              </a:ext>
            </a:extLst>
          </p:cNvPr>
          <p:cNvSpPr>
            <a:spLocks noGrp="1"/>
          </p:cNvSpPr>
          <p:nvPr>
            <p:ph type="body" sz="quarter" idx="14"/>
          </p:nvPr>
        </p:nvSpPr>
        <p:spPr>
          <a:xfrm>
            <a:off x="5233181" y="5205046"/>
            <a:ext cx="4628271" cy="1151303"/>
          </a:xfrm>
        </p:spPr>
        <p:txBody>
          <a:bodyPr>
            <a:noAutofit/>
          </a:bodyPr>
          <a:lstStyle/>
          <a:p>
            <a:r>
              <a:rPr lang="en-US" sz="4800" dirty="0">
                <a:solidFill>
                  <a:schemeClr val="bg2"/>
                </a:solidFill>
              </a:rPr>
              <a:t>React JS</a:t>
            </a:r>
          </a:p>
          <a:p>
            <a:r>
              <a:rPr lang="en-US" dirty="0">
                <a:solidFill>
                  <a:schemeClr val="bg2"/>
                </a:solidFill>
              </a:rPr>
              <a:t>                JavaScript library from </a:t>
            </a:r>
            <a:r>
              <a:rPr lang="en-US" dirty="0">
                <a:solidFill>
                  <a:schemeClr val="bg2"/>
                </a:solidFill>
                <a:hlinkClick r:id="rId3">
                  <a:extLst>
                    <a:ext uri="{A12FA001-AC4F-418D-AE19-62706E023703}">
                      <ahyp:hlinkClr xmlns:ahyp="http://schemas.microsoft.com/office/drawing/2018/hyperlinkcolor" val="tx"/>
                    </a:ext>
                  </a:extLst>
                </a:hlinkClick>
              </a:rPr>
              <a:t>Meta</a:t>
            </a:r>
            <a:r>
              <a:rPr lang="en-US" dirty="0">
                <a:solidFill>
                  <a:schemeClr val="bg2"/>
                </a:solidFill>
              </a:rPr>
              <a:t> and community</a:t>
            </a:r>
            <a:endParaRPr lang="en-US" sz="4800" dirty="0">
              <a:solidFill>
                <a:schemeClr val="bg2"/>
              </a:solidFill>
            </a:endParaRPr>
          </a:p>
        </p:txBody>
      </p:sp>
    </p:spTree>
    <p:extLst>
      <p:ext uri="{BB962C8B-B14F-4D97-AF65-F5344CB8AC3E}">
        <p14:creationId xmlns:p14="http://schemas.microsoft.com/office/powerpoint/2010/main" val="3021999745"/>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1891</TotalTime>
  <Words>1614</Words>
  <Application>Microsoft Office PowerPoint</Application>
  <PresentationFormat>Widescreen</PresentationFormat>
  <Paragraphs>139</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Calibri Light</vt:lpstr>
      <vt:lpstr>Consolas</vt:lpstr>
      <vt:lpstr>Sagona ExtraLight</vt:lpstr>
      <vt:lpstr>source-code-pro</vt:lpstr>
      <vt:lpstr>Speak Pro</vt:lpstr>
      <vt:lpstr>Times New Roman</vt:lpstr>
      <vt:lpstr>Office Theme</vt:lpstr>
      <vt:lpstr>Workshop-2</vt:lpstr>
      <vt:lpstr>Roles and responsibilities</vt:lpstr>
      <vt:lpstr>Technologies </vt:lpstr>
      <vt:lpstr>PowerPoint Presentation</vt:lpstr>
      <vt:lpstr>What Is Firebase ,Features Of Firebase?</vt:lpstr>
      <vt:lpstr>Firebase For RCM(Research Content Management)</vt:lpstr>
      <vt:lpstr>Firebase Firestore Database</vt:lpstr>
      <vt:lpstr>Firebase Storage</vt:lpstr>
      <vt:lpstr>Slide title 29</vt:lpstr>
      <vt:lpstr>React js</vt:lpstr>
      <vt:lpstr>Why React?</vt:lpstr>
      <vt:lpstr>features</vt:lpstr>
      <vt:lpstr>Conclusion</vt:lpstr>
      <vt:lpstr>working  example  of  React</vt:lpstr>
      <vt:lpstr>PowerPoint Presentation</vt:lpstr>
      <vt:lpstr>Components  </vt:lpstr>
      <vt:lpstr>Basic html code using functional component</vt:lpstr>
      <vt:lpstr>Basic html code using class component</vt:lpstr>
      <vt:lpstr>Index.js</vt:lpstr>
      <vt:lpstr>App.js</vt:lpstr>
      <vt:lpstr>PowerPoint Presentation</vt:lpstr>
      <vt:lpstr>Package.json</vt:lpstr>
      <vt:lpstr>Connecting  firebase  to  React  Application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Reddy,Vamsidhar</dc:creator>
  <cp:lastModifiedBy>Kumbham,Nithin Reddy</cp:lastModifiedBy>
  <cp:revision>43</cp:revision>
  <dcterms:created xsi:type="dcterms:W3CDTF">2022-05-23T17:02:55Z</dcterms:created>
  <dcterms:modified xsi:type="dcterms:W3CDTF">2022-05-25T21:56:52Z</dcterms:modified>
</cp:coreProperties>
</file>