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6"/>
  </p:notesMasterIdLst>
  <p:sldIdLst>
    <p:sldId id="256" r:id="rId2"/>
    <p:sldId id="257" r:id="rId3"/>
    <p:sldId id="258" r:id="rId4"/>
    <p:sldId id="262" r:id="rId5"/>
    <p:sldId id="260" r:id="rId6"/>
    <p:sldId id="263" r:id="rId7"/>
    <p:sldId id="264" r:id="rId8"/>
    <p:sldId id="265" r:id="rId9"/>
    <p:sldId id="261" r:id="rId10"/>
    <p:sldId id="266" r:id="rId11"/>
    <p:sldId id="267" r:id="rId12"/>
    <p:sldId id="273" r:id="rId13"/>
    <p:sldId id="268" r:id="rId14"/>
    <p:sldId id="270" r:id="rId15"/>
    <p:sldId id="271" r:id="rId16"/>
    <p:sldId id="274" r:id="rId17"/>
    <p:sldId id="275" r:id="rId18"/>
    <p:sldId id="277" r:id="rId19"/>
    <p:sldId id="276" r:id="rId20"/>
    <p:sldId id="284" r:id="rId21"/>
    <p:sldId id="280" r:id="rId22"/>
    <p:sldId id="281" r:id="rId23"/>
    <p:sldId id="28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6" autoAdjust="0"/>
    <p:restoredTop sz="93447" autoAdjust="0"/>
  </p:normalViewPr>
  <p:slideViewPr>
    <p:cSldViewPr snapToGrid="0">
      <p:cViewPr varScale="1">
        <p:scale>
          <a:sx n="114" d="100"/>
          <a:sy n="114" d="100"/>
        </p:scale>
        <p:origin x="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BC27B-AB88-4541-B57D-8D7BC29212FA}" type="datetimeFigureOut">
              <a:rPr lang="en-US" smtClean="0"/>
              <a:t>5/9/24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D667C-68F1-744D-8238-3808DB86F575}" type="slidenum">
              <a:rPr lang="en-US" smtClean="0"/>
              <a:t>‹#›</a:t>
            </a:fld>
            <a:endParaRPr lang="en-US"/>
          </a:p>
        </p:txBody>
      </p:sp>
    </p:spTree>
    <p:extLst>
      <p:ext uri="{BB962C8B-B14F-4D97-AF65-F5344CB8AC3E}">
        <p14:creationId xmlns:p14="http://schemas.microsoft.com/office/powerpoint/2010/main" val="230844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CA" b="0" i="0" dirty="0">
                <a:solidFill>
                  <a:srgbClr val="BDC1C6"/>
                </a:solidFill>
                <a:effectLst/>
                <a:latin typeface="arial" panose="020B0604020202020204" pitchFamily="34" charset="0"/>
              </a:rPr>
            </a:br>
            <a:endParaRPr lang="en-CA" b="0" i="0" dirty="0">
              <a:solidFill>
                <a:srgbClr val="BDC1C6"/>
              </a:solidFill>
              <a:effectLst/>
              <a:latin typeface="arial" panose="020B0604020202020204" pitchFamily="34" charset="0"/>
            </a:endParaRPr>
          </a:p>
          <a:p>
            <a:pPr algn="l"/>
            <a:r>
              <a:rPr lang="en-CA" b="0" i="0" dirty="0">
                <a:solidFill>
                  <a:srgbClr val="BDC1C6"/>
                </a:solidFill>
                <a:effectLst/>
                <a:latin typeface="Google Sans"/>
              </a:rPr>
              <a:t>A nonlinear relationship, or nonlinear association, </a:t>
            </a:r>
            <a:r>
              <a:rPr lang="en-CA" b="0" i="0" dirty="0">
                <a:solidFill>
                  <a:srgbClr val="E2EEFF"/>
                </a:solidFill>
                <a:effectLst/>
                <a:latin typeface="Google Sans"/>
              </a:rPr>
              <a:t>exists when a constant change in the independent variable does not cause a constant change in the dependent variable</a:t>
            </a:r>
            <a:endParaRPr lang="en-CA" b="0" i="0" dirty="0">
              <a:solidFill>
                <a:srgbClr val="BDC1C6"/>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FED667C-68F1-744D-8238-3808DB86F575}" type="slidenum">
              <a:rPr lang="en-US" smtClean="0"/>
              <a:t>21</a:t>
            </a:fld>
            <a:endParaRPr lang="en-US"/>
          </a:p>
        </p:txBody>
      </p:sp>
    </p:spTree>
    <p:extLst>
      <p:ext uri="{BB962C8B-B14F-4D97-AF65-F5344CB8AC3E}">
        <p14:creationId xmlns:p14="http://schemas.microsoft.com/office/powerpoint/2010/main" val="211953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62491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E502-7481-4D1B-8168-8D598070CD93}" type="datetimeFigureOut">
              <a:rPr lang="en-IN" smtClean="0"/>
              <a:t>09/05/24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272621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4085945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136099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374927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370695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303864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1674973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67672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146554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E502-7481-4D1B-8168-8D598070CD93}" type="datetimeFigureOut">
              <a:rPr lang="en-IN" smtClean="0"/>
              <a:t>09/05/24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12567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E502-7481-4D1B-8168-8D598070CD93}" type="datetimeFigureOut">
              <a:rPr lang="en-IN" smtClean="0"/>
              <a:t>09/05/24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35414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E502-7481-4D1B-8168-8D598070CD93}" type="datetimeFigureOut">
              <a:rPr lang="en-IN" smtClean="0"/>
              <a:t>09/05/24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157688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E502-7481-4D1B-8168-8D598070CD93}" type="datetimeFigureOut">
              <a:rPr lang="en-IN" smtClean="0"/>
              <a:t>09/05/24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417998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E502-7481-4D1B-8168-8D598070CD93}" type="datetimeFigureOut">
              <a:rPr lang="en-IN" smtClean="0"/>
              <a:t>09/05/24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113998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E502-7481-4D1B-8168-8D598070CD93}" type="datetimeFigureOut">
              <a:rPr lang="en-IN" smtClean="0"/>
              <a:t>09/05/24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38830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E502-7481-4D1B-8168-8D598070CD93}" type="datetimeFigureOut">
              <a:rPr lang="en-IN" smtClean="0"/>
              <a:t>09/05/24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D6B5D-295A-422F-9486-9797CBBB548F}" type="slidenum">
              <a:rPr lang="en-IN" smtClean="0"/>
              <a:t>‹#›</a:t>
            </a:fld>
            <a:endParaRPr lang="en-IN"/>
          </a:p>
        </p:txBody>
      </p:sp>
    </p:spTree>
    <p:extLst>
      <p:ext uri="{BB962C8B-B14F-4D97-AF65-F5344CB8AC3E}">
        <p14:creationId xmlns:p14="http://schemas.microsoft.com/office/powerpoint/2010/main" val="56331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44E502-7481-4D1B-8168-8D598070CD93}" type="datetimeFigureOut">
              <a:rPr lang="en-IN" smtClean="0"/>
              <a:t>09/05/24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1D6B5D-295A-422F-9486-9797CBBB548F}" type="slidenum">
              <a:rPr lang="en-IN" smtClean="0"/>
              <a:t>‹#›</a:t>
            </a:fld>
            <a:endParaRPr lang="en-IN"/>
          </a:p>
        </p:txBody>
      </p:sp>
    </p:spTree>
    <p:extLst>
      <p:ext uri="{BB962C8B-B14F-4D97-AF65-F5344CB8AC3E}">
        <p14:creationId xmlns:p14="http://schemas.microsoft.com/office/powerpoint/2010/main" val="286939076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C881-BE4B-C4B2-8E03-1EBE8FC4C12B}"/>
              </a:ext>
            </a:extLst>
          </p:cNvPr>
          <p:cNvSpPr>
            <a:spLocks noGrp="1"/>
          </p:cNvSpPr>
          <p:nvPr>
            <p:ph type="ctrTitle"/>
          </p:nvPr>
        </p:nvSpPr>
        <p:spPr>
          <a:xfrm>
            <a:off x="1231071" y="1476722"/>
            <a:ext cx="10461171" cy="2460770"/>
          </a:xfrm>
        </p:spPr>
        <p:txBody>
          <a:bodyPr>
            <a:noAutofit/>
          </a:bodyPr>
          <a:lstStyle/>
          <a:p>
            <a:pPr algn="ctr"/>
            <a:r>
              <a:rPr lang="en-IN" sz="4400" dirty="0"/>
              <a:t>ALY 6010</a:t>
            </a:r>
            <a:br>
              <a:rPr lang="en-IN" sz="4400" dirty="0"/>
            </a:br>
            <a:r>
              <a:rPr lang="en-CA" sz="4400" dirty="0"/>
              <a:t>Analyzing Factors Affecting Airbnb Listings in Hawaii </a:t>
            </a:r>
            <a:br>
              <a:rPr lang="en-CA" sz="4400" dirty="0"/>
            </a:br>
            <a:br>
              <a:rPr lang="en-IN" sz="4400" dirty="0"/>
            </a:br>
            <a:r>
              <a:rPr lang="en-IN" sz="4400" dirty="0"/>
              <a:t>FINAL PROJECT</a:t>
            </a:r>
          </a:p>
        </p:txBody>
      </p:sp>
      <p:sp>
        <p:nvSpPr>
          <p:cNvPr id="3" name="Subtitle 2">
            <a:extLst>
              <a:ext uri="{FF2B5EF4-FFF2-40B4-BE49-F238E27FC236}">
                <a16:creationId xmlns:a16="http://schemas.microsoft.com/office/drawing/2014/main" id="{30409EB1-8171-3B21-5659-70E676CFDC71}"/>
              </a:ext>
            </a:extLst>
          </p:cNvPr>
          <p:cNvSpPr>
            <a:spLocks noGrp="1"/>
          </p:cNvSpPr>
          <p:nvPr>
            <p:ph type="subTitle" idx="1"/>
          </p:nvPr>
        </p:nvSpPr>
        <p:spPr>
          <a:xfrm>
            <a:off x="6961414" y="4312018"/>
            <a:ext cx="4730828" cy="1914610"/>
          </a:xfrm>
        </p:spPr>
        <p:txBody>
          <a:bodyPr>
            <a:normAutofit/>
          </a:bodyPr>
          <a:lstStyle/>
          <a:p>
            <a:pPr algn="ctr"/>
            <a:r>
              <a:rPr lang="en-IN" dirty="0"/>
              <a:t>By</a:t>
            </a:r>
          </a:p>
          <a:p>
            <a:pPr algn="ctr"/>
            <a:r>
              <a:rPr lang="en-IN" dirty="0"/>
              <a:t>Nithin Reddy Penta Reddy</a:t>
            </a:r>
          </a:p>
          <a:p>
            <a:pPr algn="ctr"/>
            <a:endParaRPr lang="en-IN" dirty="0"/>
          </a:p>
        </p:txBody>
      </p:sp>
    </p:spTree>
    <p:extLst>
      <p:ext uri="{BB962C8B-B14F-4D97-AF65-F5344CB8AC3E}">
        <p14:creationId xmlns:p14="http://schemas.microsoft.com/office/powerpoint/2010/main" val="361357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50E4-6077-B360-5E10-AA97A6E70185}"/>
              </a:ext>
            </a:extLst>
          </p:cNvPr>
          <p:cNvSpPr>
            <a:spLocks noGrp="1"/>
          </p:cNvSpPr>
          <p:nvPr>
            <p:ph type="title"/>
          </p:nvPr>
        </p:nvSpPr>
        <p:spPr>
          <a:xfrm>
            <a:off x="1086642" y="0"/>
            <a:ext cx="10018713" cy="1752599"/>
          </a:xfrm>
        </p:spPr>
        <p:txBody>
          <a:bodyPr/>
          <a:lstStyle/>
          <a:p>
            <a:r>
              <a:rPr lang="en-IN" b="1" dirty="0"/>
              <a:t>EXPLORING THE DATA WITH QUESTIONS</a:t>
            </a:r>
          </a:p>
        </p:txBody>
      </p:sp>
      <p:sp>
        <p:nvSpPr>
          <p:cNvPr id="3" name="Content Placeholder 2">
            <a:extLst>
              <a:ext uri="{FF2B5EF4-FFF2-40B4-BE49-F238E27FC236}">
                <a16:creationId xmlns:a16="http://schemas.microsoft.com/office/drawing/2014/main" id="{058A05F7-11D6-FF8D-9986-549A8294CE9A}"/>
              </a:ext>
            </a:extLst>
          </p:cNvPr>
          <p:cNvSpPr>
            <a:spLocks noGrp="1"/>
          </p:cNvSpPr>
          <p:nvPr>
            <p:ph idx="1"/>
          </p:nvPr>
        </p:nvSpPr>
        <p:spPr/>
        <p:txBody>
          <a:bodyPr/>
          <a:lstStyle/>
          <a:p>
            <a:r>
              <a:rPr lang="en-US" dirty="0"/>
              <a:t>#H0: There is no significant difference in the average prices between neighborhoods North Kona and Primary Urban Center</a:t>
            </a:r>
          </a:p>
          <a:p>
            <a:r>
              <a:rPr lang="en-US" dirty="0"/>
              <a:t>#H1: There is a significant difference in the average prices between neighborhoods North Kona and Primary Urban Center</a:t>
            </a:r>
            <a:endParaRPr lang="en-IN" dirty="0"/>
          </a:p>
        </p:txBody>
      </p:sp>
      <p:sp>
        <p:nvSpPr>
          <p:cNvPr id="4" name="Title 1">
            <a:extLst>
              <a:ext uri="{FF2B5EF4-FFF2-40B4-BE49-F238E27FC236}">
                <a16:creationId xmlns:a16="http://schemas.microsoft.com/office/drawing/2014/main" id="{F1E30020-A2B1-55B2-B465-9D2F9369AF7B}"/>
              </a:ext>
            </a:extLst>
          </p:cNvPr>
          <p:cNvSpPr txBox="1">
            <a:spLocks/>
          </p:cNvSpPr>
          <p:nvPr/>
        </p:nvSpPr>
        <p:spPr>
          <a:xfrm>
            <a:off x="1086642" y="1333500"/>
            <a:ext cx="10528415" cy="1333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Q1. </a:t>
            </a:r>
            <a:r>
              <a:rPr lang="en-US" dirty="0"/>
              <a:t>Do Airbnb listings in specific neighborhoods differ significantly in their average price?</a:t>
            </a:r>
            <a:endParaRPr lang="en-IN" dirty="0"/>
          </a:p>
        </p:txBody>
      </p:sp>
    </p:spTree>
    <p:extLst>
      <p:ext uri="{BB962C8B-B14F-4D97-AF65-F5344CB8AC3E}">
        <p14:creationId xmlns:p14="http://schemas.microsoft.com/office/powerpoint/2010/main" val="141868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F68D-E96F-A71C-808A-83C87F4E62F7}"/>
              </a:ext>
            </a:extLst>
          </p:cNvPr>
          <p:cNvSpPr>
            <a:spLocks noGrp="1"/>
          </p:cNvSpPr>
          <p:nvPr>
            <p:ph idx="1"/>
          </p:nvPr>
        </p:nvSpPr>
        <p:spPr>
          <a:xfrm>
            <a:off x="918897" y="1866899"/>
            <a:ext cx="11096891" cy="3124201"/>
          </a:xfrm>
        </p:spPr>
        <p:txBody>
          <a:bodyPr/>
          <a:lstStyle/>
          <a:p>
            <a:r>
              <a:rPr lang="en-US" dirty="0"/>
              <a:t>The p-value being being very low it indicates there is a strong evidence to reject the null hypothesis. It suggests that there is a significant difference in mean prices between North Kona and Primary Urban Center</a:t>
            </a:r>
            <a:endParaRPr lang="en-IN" dirty="0"/>
          </a:p>
        </p:txBody>
      </p:sp>
      <p:sp>
        <p:nvSpPr>
          <p:cNvPr id="9" name="Title 1">
            <a:extLst>
              <a:ext uri="{FF2B5EF4-FFF2-40B4-BE49-F238E27FC236}">
                <a16:creationId xmlns:a16="http://schemas.microsoft.com/office/drawing/2014/main" id="{1F21E3B7-7D3D-6D06-80F4-3F936EFBE047}"/>
              </a:ext>
            </a:extLst>
          </p:cNvPr>
          <p:cNvSpPr txBox="1">
            <a:spLocks/>
          </p:cNvSpPr>
          <p:nvPr/>
        </p:nvSpPr>
        <p:spPr>
          <a:xfrm>
            <a:off x="1163273" y="789892"/>
            <a:ext cx="10528415" cy="1333499"/>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Q1. </a:t>
            </a:r>
            <a:r>
              <a:rPr lang="en-US" dirty="0"/>
              <a:t>Do Airbnb listings in North Kona and Primary Urban Center neighborhoods differ significantly in their average price?</a:t>
            </a:r>
            <a:endParaRPr lang="en-IN" dirty="0"/>
          </a:p>
        </p:txBody>
      </p:sp>
      <p:pic>
        <p:nvPicPr>
          <p:cNvPr id="4" name="Picture 3">
            <a:extLst>
              <a:ext uri="{FF2B5EF4-FFF2-40B4-BE49-F238E27FC236}">
                <a16:creationId xmlns:a16="http://schemas.microsoft.com/office/drawing/2014/main" id="{DEBA810F-BEAA-BD15-A9DB-74B5BC282B24}"/>
              </a:ext>
            </a:extLst>
          </p:cNvPr>
          <p:cNvPicPr>
            <a:picLocks noChangeAspect="1"/>
          </p:cNvPicPr>
          <p:nvPr/>
        </p:nvPicPr>
        <p:blipFill>
          <a:blip r:embed="rId2"/>
          <a:stretch>
            <a:fillRect/>
          </a:stretch>
        </p:blipFill>
        <p:spPr>
          <a:xfrm>
            <a:off x="1487129" y="4191044"/>
            <a:ext cx="7772400" cy="2074517"/>
          </a:xfrm>
          <a:prstGeom prst="rect">
            <a:avLst/>
          </a:prstGeom>
        </p:spPr>
      </p:pic>
    </p:spTree>
    <p:extLst>
      <p:ext uri="{BB962C8B-B14F-4D97-AF65-F5344CB8AC3E}">
        <p14:creationId xmlns:p14="http://schemas.microsoft.com/office/powerpoint/2010/main" val="273227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F68D-E96F-A71C-808A-83C87F4E62F7}"/>
              </a:ext>
            </a:extLst>
          </p:cNvPr>
          <p:cNvSpPr>
            <a:spLocks noGrp="1"/>
          </p:cNvSpPr>
          <p:nvPr>
            <p:ph idx="1"/>
          </p:nvPr>
        </p:nvSpPr>
        <p:spPr>
          <a:xfrm>
            <a:off x="1269464" y="3047998"/>
            <a:ext cx="4826536" cy="3124201"/>
          </a:xfrm>
        </p:spPr>
        <p:txBody>
          <a:bodyPr/>
          <a:lstStyle/>
          <a:p>
            <a:r>
              <a:rPr lang="en-US" dirty="0"/>
              <a:t>Visualized the result of the t-test as a box plot</a:t>
            </a:r>
          </a:p>
          <a:p>
            <a:r>
              <a:rPr lang="en-US" dirty="0"/>
              <a:t>Used </a:t>
            </a:r>
            <a:r>
              <a:rPr lang="en-US" dirty="0" err="1"/>
              <a:t>nighbourhood_group</a:t>
            </a:r>
            <a:r>
              <a:rPr lang="en-US" dirty="0"/>
              <a:t> as data to access the of </a:t>
            </a:r>
            <a:r>
              <a:rPr lang="en-US" dirty="0" err="1"/>
              <a:t>neighbourhoods</a:t>
            </a:r>
            <a:r>
              <a:rPr lang="en-US" dirty="0"/>
              <a:t> " North Kona and Primary Urban Center and adjusted the </a:t>
            </a:r>
            <a:r>
              <a:rPr lang="en-US" dirty="0" err="1"/>
              <a:t>y_lim</a:t>
            </a:r>
            <a:r>
              <a:rPr lang="en-US" dirty="0"/>
              <a:t> as per available price points.</a:t>
            </a:r>
            <a:endParaRPr lang="en-IN" dirty="0"/>
          </a:p>
        </p:txBody>
      </p:sp>
      <p:sp>
        <p:nvSpPr>
          <p:cNvPr id="9" name="Title 1">
            <a:extLst>
              <a:ext uri="{FF2B5EF4-FFF2-40B4-BE49-F238E27FC236}">
                <a16:creationId xmlns:a16="http://schemas.microsoft.com/office/drawing/2014/main" id="{1F21E3B7-7D3D-6D06-80F4-3F936EFBE047}"/>
              </a:ext>
            </a:extLst>
          </p:cNvPr>
          <p:cNvSpPr txBox="1">
            <a:spLocks/>
          </p:cNvSpPr>
          <p:nvPr/>
        </p:nvSpPr>
        <p:spPr>
          <a:xfrm>
            <a:off x="1063260" y="1284517"/>
            <a:ext cx="10528415" cy="1333499"/>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Q1. </a:t>
            </a:r>
            <a:r>
              <a:rPr lang="en-US" dirty="0"/>
              <a:t>Do Airbnb listings in North Kona and Primary Urban Center neighborhoods differ significantly in their average price?</a:t>
            </a:r>
            <a:endParaRPr lang="en-IN" dirty="0"/>
          </a:p>
        </p:txBody>
      </p:sp>
      <p:pic>
        <p:nvPicPr>
          <p:cNvPr id="6" name="Picture 5" descr="A screenshot of a graph&#10;&#10;Description automatically generated">
            <a:extLst>
              <a:ext uri="{FF2B5EF4-FFF2-40B4-BE49-F238E27FC236}">
                <a16:creationId xmlns:a16="http://schemas.microsoft.com/office/drawing/2014/main" id="{9CF25DF0-625F-3698-C479-360482525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742" y="2368539"/>
            <a:ext cx="5260258" cy="4489460"/>
          </a:xfrm>
          <a:prstGeom prst="rect">
            <a:avLst/>
          </a:prstGeom>
        </p:spPr>
      </p:pic>
    </p:spTree>
    <p:extLst>
      <p:ext uri="{BB962C8B-B14F-4D97-AF65-F5344CB8AC3E}">
        <p14:creationId xmlns:p14="http://schemas.microsoft.com/office/powerpoint/2010/main" val="232117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50E4-6077-B360-5E10-AA97A6E70185}"/>
              </a:ext>
            </a:extLst>
          </p:cNvPr>
          <p:cNvSpPr>
            <a:spLocks noGrp="1"/>
          </p:cNvSpPr>
          <p:nvPr>
            <p:ph type="title"/>
          </p:nvPr>
        </p:nvSpPr>
        <p:spPr>
          <a:xfrm>
            <a:off x="1086642" y="0"/>
            <a:ext cx="10018713" cy="1752599"/>
          </a:xfrm>
        </p:spPr>
        <p:txBody>
          <a:bodyPr/>
          <a:lstStyle/>
          <a:p>
            <a:r>
              <a:rPr lang="en-IN" b="1" dirty="0"/>
              <a:t>EXPLORING THE DATA WITH QUESTIONS</a:t>
            </a:r>
          </a:p>
        </p:txBody>
      </p:sp>
      <p:sp>
        <p:nvSpPr>
          <p:cNvPr id="3" name="Content Placeholder 2">
            <a:extLst>
              <a:ext uri="{FF2B5EF4-FFF2-40B4-BE49-F238E27FC236}">
                <a16:creationId xmlns:a16="http://schemas.microsoft.com/office/drawing/2014/main" id="{058A05F7-11D6-FF8D-9986-549A8294CE9A}"/>
              </a:ext>
            </a:extLst>
          </p:cNvPr>
          <p:cNvSpPr>
            <a:spLocks noGrp="1"/>
          </p:cNvSpPr>
          <p:nvPr>
            <p:ph idx="1"/>
          </p:nvPr>
        </p:nvSpPr>
        <p:spPr/>
        <p:txBody>
          <a:bodyPr/>
          <a:lstStyle/>
          <a:p>
            <a:r>
              <a:rPr lang="en-US" dirty="0"/>
              <a:t>Null Hypothesis (H0): The average prices between high and low-rated listings are the same. </a:t>
            </a:r>
          </a:p>
          <a:p>
            <a:r>
              <a:rPr lang="en-US" dirty="0"/>
              <a:t>Alternative Hypothesis (H1): There exists a statistically significant difference in average prices between high and low-rated listings.</a:t>
            </a:r>
            <a:endParaRPr lang="en-IN" dirty="0"/>
          </a:p>
        </p:txBody>
      </p:sp>
      <p:sp>
        <p:nvSpPr>
          <p:cNvPr id="4" name="Title 1">
            <a:extLst>
              <a:ext uri="{FF2B5EF4-FFF2-40B4-BE49-F238E27FC236}">
                <a16:creationId xmlns:a16="http://schemas.microsoft.com/office/drawing/2014/main" id="{F1E30020-A2B1-55B2-B465-9D2F9369AF7B}"/>
              </a:ext>
            </a:extLst>
          </p:cNvPr>
          <p:cNvSpPr txBox="1">
            <a:spLocks/>
          </p:cNvSpPr>
          <p:nvPr/>
        </p:nvSpPr>
        <p:spPr>
          <a:xfrm>
            <a:off x="1086642" y="1333500"/>
            <a:ext cx="10528415" cy="1333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Q2. </a:t>
            </a:r>
            <a:r>
              <a:rPr lang="en-US" dirty="0"/>
              <a:t>Is there a significant difference in average price between listings with high and low ratings?</a:t>
            </a:r>
            <a:endParaRPr lang="en-IN" dirty="0"/>
          </a:p>
        </p:txBody>
      </p:sp>
    </p:spTree>
    <p:extLst>
      <p:ext uri="{BB962C8B-B14F-4D97-AF65-F5344CB8AC3E}">
        <p14:creationId xmlns:p14="http://schemas.microsoft.com/office/powerpoint/2010/main" val="9563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F68D-E96F-A71C-808A-83C87F4E62F7}"/>
              </a:ext>
            </a:extLst>
          </p:cNvPr>
          <p:cNvSpPr>
            <a:spLocks noGrp="1"/>
          </p:cNvSpPr>
          <p:nvPr>
            <p:ph idx="1"/>
          </p:nvPr>
        </p:nvSpPr>
        <p:spPr>
          <a:xfrm>
            <a:off x="1290554" y="1350961"/>
            <a:ext cx="10379791" cy="3124201"/>
          </a:xfrm>
        </p:spPr>
        <p:txBody>
          <a:bodyPr/>
          <a:lstStyle/>
          <a:p>
            <a:r>
              <a:rPr lang="en-US" dirty="0"/>
              <a:t>The p-value (0.016) is less than the commonly used significance level of 0.05. Therefore, there is no strong evidence to reject null hypothesis</a:t>
            </a:r>
            <a:endParaRPr lang="en-IN" dirty="0"/>
          </a:p>
        </p:txBody>
      </p:sp>
      <p:sp>
        <p:nvSpPr>
          <p:cNvPr id="6" name="Title 1">
            <a:extLst>
              <a:ext uri="{FF2B5EF4-FFF2-40B4-BE49-F238E27FC236}">
                <a16:creationId xmlns:a16="http://schemas.microsoft.com/office/drawing/2014/main" id="{26CB6B9E-D8F1-9A9C-DDD1-EC460764E2EE}"/>
              </a:ext>
            </a:extLst>
          </p:cNvPr>
          <p:cNvSpPr txBox="1">
            <a:spLocks/>
          </p:cNvSpPr>
          <p:nvPr/>
        </p:nvSpPr>
        <p:spPr>
          <a:xfrm>
            <a:off x="1141930" y="431801"/>
            <a:ext cx="10528415" cy="1333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Q2. </a:t>
            </a:r>
            <a:r>
              <a:rPr lang="en-US" dirty="0"/>
              <a:t>Is there a significant difference in average price between listings with high and low ratings?</a:t>
            </a:r>
            <a:endParaRPr lang="en-IN" dirty="0"/>
          </a:p>
        </p:txBody>
      </p:sp>
      <p:pic>
        <p:nvPicPr>
          <p:cNvPr id="4" name="Picture 3">
            <a:extLst>
              <a:ext uri="{FF2B5EF4-FFF2-40B4-BE49-F238E27FC236}">
                <a16:creationId xmlns:a16="http://schemas.microsoft.com/office/drawing/2014/main" id="{C83AFF21-E011-18FC-3A59-424236E77623}"/>
              </a:ext>
            </a:extLst>
          </p:cNvPr>
          <p:cNvPicPr>
            <a:picLocks noChangeAspect="1"/>
          </p:cNvPicPr>
          <p:nvPr/>
        </p:nvPicPr>
        <p:blipFill>
          <a:blip r:embed="rId2"/>
          <a:stretch>
            <a:fillRect/>
          </a:stretch>
        </p:blipFill>
        <p:spPr>
          <a:xfrm>
            <a:off x="3856753" y="3849329"/>
            <a:ext cx="8335247" cy="3008671"/>
          </a:xfrm>
          <a:prstGeom prst="rect">
            <a:avLst/>
          </a:prstGeom>
        </p:spPr>
      </p:pic>
    </p:spTree>
    <p:extLst>
      <p:ext uri="{BB962C8B-B14F-4D97-AF65-F5344CB8AC3E}">
        <p14:creationId xmlns:p14="http://schemas.microsoft.com/office/powerpoint/2010/main" val="53165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50E4-6077-B360-5E10-AA97A6E70185}"/>
              </a:ext>
            </a:extLst>
          </p:cNvPr>
          <p:cNvSpPr>
            <a:spLocks noGrp="1"/>
          </p:cNvSpPr>
          <p:nvPr>
            <p:ph type="title"/>
          </p:nvPr>
        </p:nvSpPr>
        <p:spPr>
          <a:xfrm>
            <a:off x="1086642" y="0"/>
            <a:ext cx="10018713" cy="1752599"/>
          </a:xfrm>
        </p:spPr>
        <p:txBody>
          <a:bodyPr/>
          <a:lstStyle/>
          <a:p>
            <a:r>
              <a:rPr lang="en-IN" b="1" dirty="0"/>
              <a:t>EXPLORING THE DATA WITH QUESTIONS</a:t>
            </a:r>
          </a:p>
        </p:txBody>
      </p:sp>
      <p:sp>
        <p:nvSpPr>
          <p:cNvPr id="3" name="Content Placeholder 2">
            <a:extLst>
              <a:ext uri="{FF2B5EF4-FFF2-40B4-BE49-F238E27FC236}">
                <a16:creationId xmlns:a16="http://schemas.microsoft.com/office/drawing/2014/main" id="{058A05F7-11D6-FF8D-9986-549A8294CE9A}"/>
              </a:ext>
            </a:extLst>
          </p:cNvPr>
          <p:cNvSpPr>
            <a:spLocks noGrp="1"/>
          </p:cNvSpPr>
          <p:nvPr>
            <p:ph idx="1"/>
          </p:nvPr>
        </p:nvSpPr>
        <p:spPr/>
        <p:txBody>
          <a:bodyPr>
            <a:normAutofit/>
          </a:bodyPr>
          <a:lstStyle/>
          <a:p>
            <a:r>
              <a:rPr lang="en-US" dirty="0"/>
              <a:t>Null Hypothesis (H0): </a:t>
            </a:r>
            <a:r>
              <a:rPr lang="en-IN" dirty="0"/>
              <a:t>There is no significant difference in mean pricing between properties within 30 km and those beyond</a:t>
            </a:r>
          </a:p>
          <a:p>
            <a:r>
              <a:rPr lang="en-US" dirty="0"/>
              <a:t>Alternate Hypothesis (H1): </a:t>
            </a:r>
            <a:r>
              <a:rPr lang="en-IN" dirty="0"/>
              <a:t>There is a significant difference in mean pricing between properties within 30 km and those beyond</a:t>
            </a:r>
            <a:endParaRPr lang="en-US" dirty="0"/>
          </a:p>
        </p:txBody>
      </p:sp>
      <p:sp>
        <p:nvSpPr>
          <p:cNvPr id="4" name="Title 1">
            <a:extLst>
              <a:ext uri="{FF2B5EF4-FFF2-40B4-BE49-F238E27FC236}">
                <a16:creationId xmlns:a16="http://schemas.microsoft.com/office/drawing/2014/main" id="{F1E30020-A2B1-55B2-B465-9D2F9369AF7B}"/>
              </a:ext>
            </a:extLst>
          </p:cNvPr>
          <p:cNvSpPr txBox="1">
            <a:spLocks/>
          </p:cNvSpPr>
          <p:nvPr/>
        </p:nvSpPr>
        <p:spPr>
          <a:xfrm>
            <a:off x="1086642" y="1333500"/>
            <a:ext cx="10528415" cy="1333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Q3. </a:t>
            </a:r>
            <a:r>
              <a:rPr lang="en-US" dirty="0"/>
              <a:t>Does shorter distance between properties and center of Hawaii have any effect on pricing?</a:t>
            </a:r>
          </a:p>
        </p:txBody>
      </p:sp>
    </p:spTree>
    <p:extLst>
      <p:ext uri="{BB962C8B-B14F-4D97-AF65-F5344CB8AC3E}">
        <p14:creationId xmlns:p14="http://schemas.microsoft.com/office/powerpoint/2010/main" val="154328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50E4-6077-B360-5E10-AA97A6E70185}"/>
              </a:ext>
            </a:extLst>
          </p:cNvPr>
          <p:cNvSpPr>
            <a:spLocks noGrp="1"/>
          </p:cNvSpPr>
          <p:nvPr>
            <p:ph type="title"/>
          </p:nvPr>
        </p:nvSpPr>
        <p:spPr>
          <a:xfrm>
            <a:off x="1086642" y="0"/>
            <a:ext cx="10018713" cy="1752599"/>
          </a:xfrm>
        </p:spPr>
        <p:txBody>
          <a:bodyPr/>
          <a:lstStyle/>
          <a:p>
            <a:r>
              <a:rPr lang="en-IN" b="1" dirty="0"/>
              <a:t>EXPLORING THE DATA WITH QUESTIONS</a:t>
            </a:r>
          </a:p>
        </p:txBody>
      </p:sp>
      <p:sp>
        <p:nvSpPr>
          <p:cNvPr id="3" name="Content Placeholder 2">
            <a:extLst>
              <a:ext uri="{FF2B5EF4-FFF2-40B4-BE49-F238E27FC236}">
                <a16:creationId xmlns:a16="http://schemas.microsoft.com/office/drawing/2014/main" id="{058A05F7-11D6-FF8D-9986-549A8294CE9A}"/>
              </a:ext>
            </a:extLst>
          </p:cNvPr>
          <p:cNvSpPr>
            <a:spLocks noGrp="1"/>
          </p:cNvSpPr>
          <p:nvPr>
            <p:ph idx="1"/>
          </p:nvPr>
        </p:nvSpPr>
        <p:spPr>
          <a:xfrm>
            <a:off x="1341492" y="1981201"/>
            <a:ext cx="10018713" cy="3124201"/>
          </a:xfrm>
        </p:spPr>
        <p:txBody>
          <a:bodyPr/>
          <a:lstStyle/>
          <a:p>
            <a:r>
              <a:rPr lang="en-US" dirty="0"/>
              <a:t>The p-value is less than the commonly used significance level of 0.05, indicating strong evidence against the null hypothesis. </a:t>
            </a:r>
            <a:endParaRPr lang="en-IN" dirty="0"/>
          </a:p>
        </p:txBody>
      </p:sp>
      <p:sp>
        <p:nvSpPr>
          <p:cNvPr id="4" name="Title 1">
            <a:extLst>
              <a:ext uri="{FF2B5EF4-FFF2-40B4-BE49-F238E27FC236}">
                <a16:creationId xmlns:a16="http://schemas.microsoft.com/office/drawing/2014/main" id="{F1E30020-A2B1-55B2-B465-9D2F9369AF7B}"/>
              </a:ext>
            </a:extLst>
          </p:cNvPr>
          <p:cNvSpPr txBox="1">
            <a:spLocks/>
          </p:cNvSpPr>
          <p:nvPr/>
        </p:nvSpPr>
        <p:spPr>
          <a:xfrm>
            <a:off x="1086642" y="1333500"/>
            <a:ext cx="10528415" cy="1333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Q3. </a:t>
            </a:r>
            <a:r>
              <a:rPr lang="en-US" dirty="0"/>
              <a:t>Does shorter distance between properties and center of Hawaii have any effect on pricing?</a:t>
            </a:r>
          </a:p>
        </p:txBody>
      </p:sp>
      <p:pic>
        <p:nvPicPr>
          <p:cNvPr id="7" name="Picture 6">
            <a:extLst>
              <a:ext uri="{FF2B5EF4-FFF2-40B4-BE49-F238E27FC236}">
                <a16:creationId xmlns:a16="http://schemas.microsoft.com/office/drawing/2014/main" id="{69C8C33E-6B1E-C825-24E0-582B05A6E1FC}"/>
              </a:ext>
            </a:extLst>
          </p:cNvPr>
          <p:cNvPicPr>
            <a:picLocks noChangeAspect="1"/>
          </p:cNvPicPr>
          <p:nvPr/>
        </p:nvPicPr>
        <p:blipFill>
          <a:blip r:embed="rId2"/>
          <a:stretch>
            <a:fillRect/>
          </a:stretch>
        </p:blipFill>
        <p:spPr>
          <a:xfrm>
            <a:off x="4955458" y="4152751"/>
            <a:ext cx="7236542" cy="2705249"/>
          </a:xfrm>
          <a:prstGeom prst="rect">
            <a:avLst/>
          </a:prstGeom>
        </p:spPr>
      </p:pic>
    </p:spTree>
    <p:extLst>
      <p:ext uri="{BB962C8B-B14F-4D97-AF65-F5344CB8AC3E}">
        <p14:creationId xmlns:p14="http://schemas.microsoft.com/office/powerpoint/2010/main" val="38416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B8084-41A7-AB2C-088F-6F63F7A51465}"/>
              </a:ext>
            </a:extLst>
          </p:cNvPr>
          <p:cNvSpPr>
            <a:spLocks noGrp="1"/>
          </p:cNvSpPr>
          <p:nvPr>
            <p:ph idx="1"/>
          </p:nvPr>
        </p:nvSpPr>
        <p:spPr>
          <a:xfrm>
            <a:off x="980505" y="1327354"/>
            <a:ext cx="4579634" cy="4757058"/>
          </a:xfrm>
        </p:spPr>
        <p:txBody>
          <a:bodyPr>
            <a:normAutofit lnSpcReduction="10000"/>
          </a:bodyPr>
          <a:lstStyle/>
          <a:p>
            <a:r>
              <a:rPr lang="en-US" dirty="0"/>
              <a:t>Does Ratings and </a:t>
            </a:r>
            <a:r>
              <a:rPr lang="en-US" dirty="0" err="1"/>
              <a:t>Neighbourhood</a:t>
            </a:r>
            <a:r>
              <a:rPr lang="en-US" dirty="0"/>
              <a:t> effect the pricing</a:t>
            </a:r>
          </a:p>
          <a:p>
            <a:endParaRPr lang="en-US" dirty="0"/>
          </a:p>
          <a:p>
            <a:r>
              <a:rPr lang="en-US" dirty="0"/>
              <a:t>Key Finding:</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sz="2200" b="0" i="0" u="none" strike="noStrike" kern="1200" cap="none" spc="0" normalizeH="0" baseline="0" noProof="0" dirty="0">
                <a:ln>
                  <a:noFill/>
                </a:ln>
                <a:solidFill>
                  <a:prstClr val="black"/>
                </a:solidFill>
                <a:effectLst/>
                <a:uLnTx/>
                <a:uFillTx/>
                <a:latin typeface="Corbel" panose="020B0503020204020204"/>
                <a:ea typeface="+mn-ea"/>
                <a:cs typeface="+mn-cs"/>
              </a:rPr>
              <a:t>This model shows a significant  evidence that the different different ratings and neighborhood can predict prices to an extant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sz="2200" b="0" i="0" u="none" strike="noStrike" kern="1200" cap="none" spc="0" normalizeH="0" baseline="0" noProof="0" dirty="0">
                <a:ln>
                  <a:noFill/>
                </a:ln>
                <a:solidFill>
                  <a:prstClr val="black"/>
                </a:solidFill>
                <a:effectLst/>
                <a:uLnTx/>
                <a:uFillTx/>
                <a:latin typeface="Corbel" panose="020B0503020204020204"/>
                <a:ea typeface="+mn-ea"/>
                <a:cs typeface="+mn-cs"/>
              </a:rPr>
              <a:t>The model's R-squared 28.26%, indicating that the neighborhood and ratings cab be good predictors of price variations</a:t>
            </a:r>
            <a:endParaRPr lang="en-US" dirty="0"/>
          </a:p>
        </p:txBody>
      </p:sp>
      <p:sp>
        <p:nvSpPr>
          <p:cNvPr id="7" name="TextBox 6">
            <a:extLst>
              <a:ext uri="{FF2B5EF4-FFF2-40B4-BE49-F238E27FC236}">
                <a16:creationId xmlns:a16="http://schemas.microsoft.com/office/drawing/2014/main" id="{99335A9A-5ED8-F024-A075-61074C1FD25F}"/>
              </a:ext>
            </a:extLst>
          </p:cNvPr>
          <p:cNvSpPr txBox="1"/>
          <p:nvPr/>
        </p:nvSpPr>
        <p:spPr>
          <a:xfrm>
            <a:off x="1358958" y="709932"/>
            <a:ext cx="4855029" cy="369332"/>
          </a:xfrm>
          <a:prstGeom prst="rect">
            <a:avLst/>
          </a:prstGeom>
          <a:noFill/>
        </p:spPr>
        <p:txBody>
          <a:bodyPr wrap="square" rtlCol="0">
            <a:spAutoFit/>
          </a:bodyPr>
          <a:lstStyle/>
          <a:p>
            <a:r>
              <a:rPr lang="en-IN" u="sng" dirty="0"/>
              <a:t>Question 1</a:t>
            </a:r>
          </a:p>
        </p:txBody>
      </p:sp>
      <p:sp>
        <p:nvSpPr>
          <p:cNvPr id="4" name="Title 1">
            <a:extLst>
              <a:ext uri="{FF2B5EF4-FFF2-40B4-BE49-F238E27FC236}">
                <a16:creationId xmlns:a16="http://schemas.microsoft.com/office/drawing/2014/main" id="{37DEB13A-A073-730D-E71D-3AE4D3A3CA1D}"/>
              </a:ext>
            </a:extLst>
          </p:cNvPr>
          <p:cNvSpPr txBox="1">
            <a:spLocks/>
          </p:cNvSpPr>
          <p:nvPr/>
        </p:nvSpPr>
        <p:spPr>
          <a:xfrm>
            <a:off x="1484310" y="0"/>
            <a:ext cx="10018713" cy="663677"/>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b="1" dirty="0"/>
              <a:t>		REGRESSIONAL ANALYSIS</a:t>
            </a:r>
          </a:p>
        </p:txBody>
      </p:sp>
      <p:pic>
        <p:nvPicPr>
          <p:cNvPr id="2" name="Picture 1">
            <a:extLst>
              <a:ext uri="{FF2B5EF4-FFF2-40B4-BE49-F238E27FC236}">
                <a16:creationId xmlns:a16="http://schemas.microsoft.com/office/drawing/2014/main" id="{B11D942B-B04C-1653-F4C1-5C26127FD774}"/>
              </a:ext>
            </a:extLst>
          </p:cNvPr>
          <p:cNvPicPr>
            <a:picLocks noChangeAspect="1"/>
          </p:cNvPicPr>
          <p:nvPr/>
        </p:nvPicPr>
        <p:blipFill>
          <a:blip r:embed="rId2"/>
          <a:stretch>
            <a:fillRect/>
          </a:stretch>
        </p:blipFill>
        <p:spPr>
          <a:xfrm>
            <a:off x="5560142" y="663677"/>
            <a:ext cx="6631858" cy="4899666"/>
          </a:xfrm>
          <a:prstGeom prst="rect">
            <a:avLst/>
          </a:prstGeom>
        </p:spPr>
      </p:pic>
      <p:pic>
        <p:nvPicPr>
          <p:cNvPr id="5" name="Picture 4">
            <a:extLst>
              <a:ext uri="{FF2B5EF4-FFF2-40B4-BE49-F238E27FC236}">
                <a16:creationId xmlns:a16="http://schemas.microsoft.com/office/drawing/2014/main" id="{577CD17F-642C-A92E-C99D-A4C8FF1ADDF0}"/>
              </a:ext>
            </a:extLst>
          </p:cNvPr>
          <p:cNvPicPr>
            <a:picLocks noChangeAspect="1"/>
          </p:cNvPicPr>
          <p:nvPr/>
        </p:nvPicPr>
        <p:blipFill>
          <a:blip r:embed="rId3"/>
          <a:stretch>
            <a:fillRect/>
          </a:stretch>
        </p:blipFill>
        <p:spPr>
          <a:xfrm>
            <a:off x="5560140" y="5568063"/>
            <a:ext cx="6631859" cy="1289937"/>
          </a:xfrm>
          <a:prstGeom prst="rect">
            <a:avLst/>
          </a:prstGeom>
        </p:spPr>
      </p:pic>
    </p:spTree>
    <p:extLst>
      <p:ext uri="{BB962C8B-B14F-4D97-AF65-F5344CB8AC3E}">
        <p14:creationId xmlns:p14="http://schemas.microsoft.com/office/powerpoint/2010/main" val="56306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43AE-2892-C6E6-F7CA-03DAB93E30EC}"/>
              </a:ext>
            </a:extLst>
          </p:cNvPr>
          <p:cNvSpPr>
            <a:spLocks noGrp="1"/>
          </p:cNvSpPr>
          <p:nvPr>
            <p:ph type="title"/>
          </p:nvPr>
        </p:nvSpPr>
        <p:spPr>
          <a:xfrm>
            <a:off x="1484310" y="0"/>
            <a:ext cx="10018713" cy="1752599"/>
          </a:xfrm>
        </p:spPr>
        <p:txBody>
          <a:bodyPr/>
          <a:lstStyle/>
          <a:p>
            <a:pPr algn="l"/>
            <a:r>
              <a:rPr lang="en-IN" b="1" dirty="0"/>
              <a:t>				REGRESSIONAL ANALYSIS</a:t>
            </a:r>
          </a:p>
        </p:txBody>
      </p:sp>
      <p:sp>
        <p:nvSpPr>
          <p:cNvPr id="3" name="Content Placeholder 2">
            <a:extLst>
              <a:ext uri="{FF2B5EF4-FFF2-40B4-BE49-F238E27FC236}">
                <a16:creationId xmlns:a16="http://schemas.microsoft.com/office/drawing/2014/main" id="{1F3B8084-41A7-AB2C-088F-6F63F7A51465}"/>
              </a:ext>
            </a:extLst>
          </p:cNvPr>
          <p:cNvSpPr>
            <a:spLocks noGrp="1"/>
          </p:cNvSpPr>
          <p:nvPr>
            <p:ph idx="1"/>
          </p:nvPr>
        </p:nvSpPr>
        <p:spPr>
          <a:xfrm>
            <a:off x="1095767" y="1828799"/>
            <a:ext cx="5116633" cy="4757058"/>
          </a:xfrm>
        </p:spPr>
        <p:txBody>
          <a:bodyPr>
            <a:normAutofit/>
          </a:bodyPr>
          <a:lstStyle/>
          <a:p>
            <a:r>
              <a:rPr lang="en-US" dirty="0"/>
              <a:t>Utilized </a:t>
            </a:r>
            <a:r>
              <a:rPr lang="en-US" dirty="0" err="1"/>
              <a:t>ggplot</a:t>
            </a:r>
            <a:r>
              <a:rPr lang="en-US" dirty="0"/>
              <a:t> to illustrate the relationship between price and rating with a regression line.</a:t>
            </a:r>
          </a:p>
          <a:p>
            <a:r>
              <a:rPr lang="en-US" dirty="0"/>
              <a:t>The chart demonstrates the trend that as ratings increase the prices increases, as suggested by the red regression line.</a:t>
            </a:r>
          </a:p>
        </p:txBody>
      </p:sp>
      <p:pic>
        <p:nvPicPr>
          <p:cNvPr id="4" name="Picture 3">
            <a:extLst>
              <a:ext uri="{FF2B5EF4-FFF2-40B4-BE49-F238E27FC236}">
                <a16:creationId xmlns:a16="http://schemas.microsoft.com/office/drawing/2014/main" id="{671A056F-70BE-8293-6FEB-0608DAAAEC56}"/>
              </a:ext>
            </a:extLst>
          </p:cNvPr>
          <p:cNvPicPr>
            <a:picLocks noChangeAspect="1"/>
          </p:cNvPicPr>
          <p:nvPr/>
        </p:nvPicPr>
        <p:blipFill>
          <a:blip r:embed="rId2"/>
          <a:stretch>
            <a:fillRect/>
          </a:stretch>
        </p:blipFill>
        <p:spPr>
          <a:xfrm>
            <a:off x="5982507" y="2330245"/>
            <a:ext cx="6209493" cy="4527755"/>
          </a:xfrm>
          <a:prstGeom prst="rect">
            <a:avLst/>
          </a:prstGeom>
        </p:spPr>
      </p:pic>
    </p:spTree>
    <p:extLst>
      <p:ext uri="{BB962C8B-B14F-4D97-AF65-F5344CB8AC3E}">
        <p14:creationId xmlns:p14="http://schemas.microsoft.com/office/powerpoint/2010/main" val="3590779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43AE-2892-C6E6-F7CA-03DAB93E30EC}"/>
              </a:ext>
            </a:extLst>
          </p:cNvPr>
          <p:cNvSpPr>
            <a:spLocks noGrp="1"/>
          </p:cNvSpPr>
          <p:nvPr>
            <p:ph type="title"/>
          </p:nvPr>
        </p:nvSpPr>
        <p:spPr>
          <a:xfrm>
            <a:off x="1484310" y="0"/>
            <a:ext cx="10018713" cy="1752599"/>
          </a:xfrm>
        </p:spPr>
        <p:txBody>
          <a:bodyPr/>
          <a:lstStyle/>
          <a:p>
            <a:pPr algn="l"/>
            <a:r>
              <a:rPr lang="en-IN" b="1" dirty="0"/>
              <a:t>		REGRESSIONAL ANALYSIS</a:t>
            </a:r>
          </a:p>
        </p:txBody>
      </p:sp>
      <p:sp>
        <p:nvSpPr>
          <p:cNvPr id="3" name="Content Placeholder 2">
            <a:extLst>
              <a:ext uri="{FF2B5EF4-FFF2-40B4-BE49-F238E27FC236}">
                <a16:creationId xmlns:a16="http://schemas.microsoft.com/office/drawing/2014/main" id="{1F3B8084-41A7-AB2C-088F-6F63F7A51465}"/>
              </a:ext>
            </a:extLst>
          </p:cNvPr>
          <p:cNvSpPr>
            <a:spLocks noGrp="1"/>
          </p:cNvSpPr>
          <p:nvPr>
            <p:ph idx="1"/>
          </p:nvPr>
        </p:nvSpPr>
        <p:spPr>
          <a:xfrm>
            <a:off x="1080194" y="1752599"/>
            <a:ext cx="5007205" cy="3556001"/>
          </a:xfrm>
        </p:spPr>
        <p:txBody>
          <a:bodyPr>
            <a:normAutofit fontScale="85000" lnSpcReduction="20000"/>
          </a:bodyPr>
          <a:lstStyle/>
          <a:p>
            <a:pPr marL="0" indent="0">
              <a:buNone/>
            </a:pPr>
            <a:r>
              <a:rPr lang="en-US" dirty="0"/>
              <a:t>Conducted a linear regression (</a:t>
            </a:r>
            <a:r>
              <a:rPr lang="en-US" dirty="0" err="1"/>
              <a:t>lm</a:t>
            </a:r>
            <a:r>
              <a:rPr lang="en-US" dirty="0"/>
              <a:t>()) analysis using price as the dependent variable and distance as the predictor within the Airbnb dataset.</a:t>
            </a:r>
          </a:p>
          <a:p>
            <a:r>
              <a:rPr lang="en-US" dirty="0"/>
              <a:t>Key Findings:</a:t>
            </a:r>
          </a:p>
          <a:p>
            <a:pPr marL="0" indent="0">
              <a:buNone/>
            </a:pPr>
            <a:r>
              <a:rPr lang="en-US" dirty="0"/>
              <a:t>The model indicates that there is a statistically significant positive relationship between 'rating' and 'price’..</a:t>
            </a:r>
          </a:p>
          <a:p>
            <a:pPr marL="0" indent="0">
              <a:buNone/>
            </a:pPr>
            <a:r>
              <a:rPr lang="en-US" dirty="0"/>
              <a:t>The R-squared is about 11.5%, suggesting that 'rating’ contribute towards the price variation in Airbnb listings, however there are other variables that effect the price</a:t>
            </a:r>
          </a:p>
        </p:txBody>
      </p:sp>
      <p:sp>
        <p:nvSpPr>
          <p:cNvPr id="7" name="TextBox 6">
            <a:extLst>
              <a:ext uri="{FF2B5EF4-FFF2-40B4-BE49-F238E27FC236}">
                <a16:creationId xmlns:a16="http://schemas.microsoft.com/office/drawing/2014/main" id="{8F4B9A19-8D4D-D133-A298-E47D23FAC85A}"/>
              </a:ext>
            </a:extLst>
          </p:cNvPr>
          <p:cNvSpPr txBox="1"/>
          <p:nvPr/>
        </p:nvSpPr>
        <p:spPr>
          <a:xfrm>
            <a:off x="1240971" y="1306286"/>
            <a:ext cx="4855029" cy="369332"/>
          </a:xfrm>
          <a:prstGeom prst="rect">
            <a:avLst/>
          </a:prstGeom>
          <a:noFill/>
        </p:spPr>
        <p:txBody>
          <a:bodyPr wrap="square" rtlCol="0">
            <a:spAutoFit/>
          </a:bodyPr>
          <a:lstStyle/>
          <a:p>
            <a:r>
              <a:rPr lang="en-IN" u="sng" dirty="0"/>
              <a:t>Question 2</a:t>
            </a:r>
          </a:p>
        </p:txBody>
      </p:sp>
      <p:pic>
        <p:nvPicPr>
          <p:cNvPr id="4" name="Picture 3">
            <a:extLst>
              <a:ext uri="{FF2B5EF4-FFF2-40B4-BE49-F238E27FC236}">
                <a16:creationId xmlns:a16="http://schemas.microsoft.com/office/drawing/2014/main" id="{03095755-88C1-6E56-5EBA-5544846DCFDB}"/>
              </a:ext>
            </a:extLst>
          </p:cNvPr>
          <p:cNvPicPr>
            <a:picLocks noChangeAspect="1"/>
          </p:cNvPicPr>
          <p:nvPr/>
        </p:nvPicPr>
        <p:blipFill>
          <a:blip r:embed="rId2"/>
          <a:stretch>
            <a:fillRect/>
          </a:stretch>
        </p:blipFill>
        <p:spPr>
          <a:xfrm>
            <a:off x="6209069" y="2692400"/>
            <a:ext cx="5871497" cy="4165600"/>
          </a:xfrm>
          <a:prstGeom prst="rect">
            <a:avLst/>
          </a:prstGeom>
        </p:spPr>
      </p:pic>
    </p:spTree>
    <p:extLst>
      <p:ext uri="{BB962C8B-B14F-4D97-AF65-F5344CB8AC3E}">
        <p14:creationId xmlns:p14="http://schemas.microsoft.com/office/powerpoint/2010/main" val="1915154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1559-A073-EEAF-CE3B-999DB17A222E}"/>
              </a:ext>
            </a:extLst>
          </p:cNvPr>
          <p:cNvSpPr>
            <a:spLocks noGrp="1"/>
          </p:cNvSpPr>
          <p:nvPr>
            <p:ph type="title"/>
          </p:nvPr>
        </p:nvSpPr>
        <p:spPr>
          <a:xfrm>
            <a:off x="1484311" y="0"/>
            <a:ext cx="10018713" cy="1752599"/>
          </a:xfrm>
        </p:spPr>
        <p:txBody>
          <a:bodyPr/>
          <a:lstStyle/>
          <a:p>
            <a:r>
              <a:rPr lang="en-IN" b="1" dirty="0"/>
              <a:t>INTRODUCING THE DATASET</a:t>
            </a:r>
          </a:p>
        </p:txBody>
      </p:sp>
      <p:sp>
        <p:nvSpPr>
          <p:cNvPr id="3" name="Content Placeholder 2">
            <a:extLst>
              <a:ext uri="{FF2B5EF4-FFF2-40B4-BE49-F238E27FC236}">
                <a16:creationId xmlns:a16="http://schemas.microsoft.com/office/drawing/2014/main" id="{AB85777F-EA18-0F30-8AF7-A06A7780C28A}"/>
              </a:ext>
            </a:extLst>
          </p:cNvPr>
          <p:cNvSpPr>
            <a:spLocks noGrp="1"/>
          </p:cNvSpPr>
          <p:nvPr>
            <p:ph idx="1"/>
          </p:nvPr>
        </p:nvSpPr>
        <p:spPr>
          <a:xfrm>
            <a:off x="1265027" y="2135202"/>
            <a:ext cx="11373288" cy="3601570"/>
          </a:xfrm>
        </p:spPr>
        <p:txBody>
          <a:bodyPr>
            <a:normAutofit/>
          </a:bodyPr>
          <a:lstStyle/>
          <a:p>
            <a:r>
              <a:rPr lang="en-IN" dirty="0"/>
              <a:t>After reading the dataset, adjusted it to only include the focus variables</a:t>
            </a:r>
          </a:p>
          <a:p>
            <a:endParaRPr lang="en-IN" dirty="0"/>
          </a:p>
          <a:p>
            <a:endParaRPr lang="en-IN" dirty="0"/>
          </a:p>
          <a:p>
            <a:endParaRPr lang="en-IN" dirty="0"/>
          </a:p>
          <a:p>
            <a:pPr marL="0" indent="0">
              <a:buNone/>
            </a:pPr>
            <a:endParaRPr lang="en-IN" dirty="0"/>
          </a:p>
          <a:p>
            <a:r>
              <a:rPr lang="en-IN" dirty="0"/>
              <a:t>Further cleaned the data using built-in functions</a:t>
            </a:r>
          </a:p>
          <a:p>
            <a:r>
              <a:rPr lang="en-IN" dirty="0"/>
              <a:t>Removed NA values</a:t>
            </a:r>
          </a:p>
        </p:txBody>
      </p:sp>
      <p:pic>
        <p:nvPicPr>
          <p:cNvPr id="4" name="Picture 3">
            <a:extLst>
              <a:ext uri="{FF2B5EF4-FFF2-40B4-BE49-F238E27FC236}">
                <a16:creationId xmlns:a16="http://schemas.microsoft.com/office/drawing/2014/main" id="{16888975-51F0-1A3F-886E-4A03F3F66388}"/>
              </a:ext>
            </a:extLst>
          </p:cNvPr>
          <p:cNvPicPr>
            <a:picLocks noChangeAspect="1"/>
          </p:cNvPicPr>
          <p:nvPr/>
        </p:nvPicPr>
        <p:blipFill>
          <a:blip r:embed="rId2"/>
          <a:stretch>
            <a:fillRect/>
          </a:stretch>
        </p:blipFill>
        <p:spPr>
          <a:xfrm>
            <a:off x="1484311" y="2954666"/>
            <a:ext cx="10627630" cy="1358584"/>
          </a:xfrm>
          <a:prstGeom prst="rect">
            <a:avLst/>
          </a:prstGeom>
        </p:spPr>
      </p:pic>
    </p:spTree>
    <p:extLst>
      <p:ext uri="{BB962C8B-B14F-4D97-AF65-F5344CB8AC3E}">
        <p14:creationId xmlns:p14="http://schemas.microsoft.com/office/powerpoint/2010/main" val="322993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43AE-2892-C6E6-F7CA-03DAB93E30EC}"/>
              </a:ext>
            </a:extLst>
          </p:cNvPr>
          <p:cNvSpPr>
            <a:spLocks noGrp="1"/>
          </p:cNvSpPr>
          <p:nvPr>
            <p:ph type="title"/>
          </p:nvPr>
        </p:nvSpPr>
        <p:spPr>
          <a:xfrm>
            <a:off x="1484310" y="0"/>
            <a:ext cx="10018713" cy="1752599"/>
          </a:xfrm>
        </p:spPr>
        <p:txBody>
          <a:bodyPr/>
          <a:lstStyle/>
          <a:p>
            <a:pPr algn="l"/>
            <a:r>
              <a:rPr lang="en-IN" b="1" dirty="0"/>
              <a:t>				REGRESSIONAL ANALYSIS</a:t>
            </a:r>
          </a:p>
        </p:txBody>
      </p:sp>
      <p:sp>
        <p:nvSpPr>
          <p:cNvPr id="3" name="Content Placeholder 2">
            <a:extLst>
              <a:ext uri="{FF2B5EF4-FFF2-40B4-BE49-F238E27FC236}">
                <a16:creationId xmlns:a16="http://schemas.microsoft.com/office/drawing/2014/main" id="{1F3B8084-41A7-AB2C-088F-6F63F7A51465}"/>
              </a:ext>
            </a:extLst>
          </p:cNvPr>
          <p:cNvSpPr>
            <a:spLocks noGrp="1"/>
          </p:cNvSpPr>
          <p:nvPr>
            <p:ph idx="1"/>
          </p:nvPr>
        </p:nvSpPr>
        <p:spPr>
          <a:xfrm>
            <a:off x="1095767" y="1828799"/>
            <a:ext cx="5116633" cy="4757058"/>
          </a:xfrm>
        </p:spPr>
        <p:txBody>
          <a:bodyPr>
            <a:normAutofit/>
          </a:bodyPr>
          <a:lstStyle/>
          <a:p>
            <a:r>
              <a:rPr lang="en-US" dirty="0"/>
              <a:t>Utilized </a:t>
            </a:r>
            <a:r>
              <a:rPr lang="en-US" dirty="0" err="1"/>
              <a:t>ggplot</a:t>
            </a:r>
            <a:r>
              <a:rPr lang="en-US" dirty="0"/>
              <a:t> to illustrate the relationship between price and rating with a regression line.</a:t>
            </a:r>
          </a:p>
          <a:p>
            <a:r>
              <a:rPr lang="en-US" dirty="0"/>
              <a:t>The chart demonstrates the trend that higher distance increases the prices in the dataset decreases accordingly, as suggested by the red regression line.</a:t>
            </a:r>
          </a:p>
        </p:txBody>
      </p:sp>
      <p:sp>
        <p:nvSpPr>
          <p:cNvPr id="6" name="TextBox 5">
            <a:extLst>
              <a:ext uri="{FF2B5EF4-FFF2-40B4-BE49-F238E27FC236}">
                <a16:creationId xmlns:a16="http://schemas.microsoft.com/office/drawing/2014/main" id="{075AA455-6588-B4EA-3FCA-142EA260FCA1}"/>
              </a:ext>
            </a:extLst>
          </p:cNvPr>
          <p:cNvSpPr txBox="1"/>
          <p:nvPr/>
        </p:nvSpPr>
        <p:spPr>
          <a:xfrm>
            <a:off x="1240971" y="1306286"/>
            <a:ext cx="4855029" cy="369332"/>
          </a:xfrm>
          <a:prstGeom prst="rect">
            <a:avLst/>
          </a:prstGeom>
          <a:noFill/>
        </p:spPr>
        <p:txBody>
          <a:bodyPr wrap="square" rtlCol="0">
            <a:spAutoFit/>
          </a:bodyPr>
          <a:lstStyle/>
          <a:p>
            <a:r>
              <a:rPr lang="en-IN" u="sng" dirty="0"/>
              <a:t>Revisiting question 2</a:t>
            </a:r>
          </a:p>
        </p:txBody>
      </p:sp>
      <p:pic>
        <p:nvPicPr>
          <p:cNvPr id="4" name="Picture 3">
            <a:extLst>
              <a:ext uri="{FF2B5EF4-FFF2-40B4-BE49-F238E27FC236}">
                <a16:creationId xmlns:a16="http://schemas.microsoft.com/office/drawing/2014/main" id="{92D19FC8-6386-67F5-7A41-3495545A1D3C}"/>
              </a:ext>
            </a:extLst>
          </p:cNvPr>
          <p:cNvPicPr>
            <a:picLocks noChangeAspect="1"/>
          </p:cNvPicPr>
          <p:nvPr/>
        </p:nvPicPr>
        <p:blipFill>
          <a:blip r:embed="rId2"/>
          <a:stretch>
            <a:fillRect/>
          </a:stretch>
        </p:blipFill>
        <p:spPr>
          <a:xfrm>
            <a:off x="6720490" y="2050026"/>
            <a:ext cx="5235536" cy="3817578"/>
          </a:xfrm>
          <a:prstGeom prst="rect">
            <a:avLst/>
          </a:prstGeom>
        </p:spPr>
      </p:pic>
    </p:spTree>
    <p:extLst>
      <p:ext uri="{BB962C8B-B14F-4D97-AF65-F5344CB8AC3E}">
        <p14:creationId xmlns:p14="http://schemas.microsoft.com/office/powerpoint/2010/main" val="3154284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43AE-2892-C6E6-F7CA-03DAB93E30EC}"/>
              </a:ext>
            </a:extLst>
          </p:cNvPr>
          <p:cNvSpPr>
            <a:spLocks noGrp="1"/>
          </p:cNvSpPr>
          <p:nvPr>
            <p:ph type="title"/>
          </p:nvPr>
        </p:nvSpPr>
        <p:spPr>
          <a:xfrm>
            <a:off x="1484310" y="0"/>
            <a:ext cx="10018713" cy="1752599"/>
          </a:xfrm>
        </p:spPr>
        <p:txBody>
          <a:bodyPr/>
          <a:lstStyle/>
          <a:p>
            <a:pPr algn="r"/>
            <a:r>
              <a:rPr lang="en-IN" b="1" dirty="0"/>
              <a:t>REGRESSIONAL ANALYSIS</a:t>
            </a:r>
          </a:p>
        </p:txBody>
      </p:sp>
      <p:sp>
        <p:nvSpPr>
          <p:cNvPr id="3" name="Content Placeholder 2">
            <a:extLst>
              <a:ext uri="{FF2B5EF4-FFF2-40B4-BE49-F238E27FC236}">
                <a16:creationId xmlns:a16="http://schemas.microsoft.com/office/drawing/2014/main" id="{1F3B8084-41A7-AB2C-088F-6F63F7A51465}"/>
              </a:ext>
            </a:extLst>
          </p:cNvPr>
          <p:cNvSpPr>
            <a:spLocks noGrp="1"/>
          </p:cNvSpPr>
          <p:nvPr>
            <p:ph idx="1"/>
          </p:nvPr>
        </p:nvSpPr>
        <p:spPr>
          <a:xfrm>
            <a:off x="1095767" y="1828799"/>
            <a:ext cx="10305658" cy="4757058"/>
          </a:xfrm>
        </p:spPr>
        <p:txBody>
          <a:bodyPr>
            <a:normAutofit lnSpcReduction="10000"/>
          </a:bodyPr>
          <a:lstStyle/>
          <a:p>
            <a:r>
              <a:rPr lang="en-US" dirty="0"/>
              <a:t>Correlation Analysis :</a:t>
            </a:r>
          </a:p>
          <a:p>
            <a:pPr lvl="1"/>
            <a:r>
              <a:rPr lang="en-US" dirty="0"/>
              <a:t>Employed `</a:t>
            </a:r>
            <a:r>
              <a:rPr lang="en-US" dirty="0" err="1"/>
              <a:t>rcorr</a:t>
            </a:r>
            <a:r>
              <a:rPr lang="en-US" dirty="0"/>
              <a:t>` from the `</a:t>
            </a:r>
            <a:r>
              <a:rPr lang="en-US" dirty="0" err="1"/>
              <a:t>Hmisc</a:t>
            </a:r>
            <a:r>
              <a:rPr lang="en-US" dirty="0"/>
              <a:t>` library </a:t>
            </a:r>
          </a:p>
          <a:p>
            <a:pPr marL="457200" lvl="1" indent="0">
              <a:buNone/>
            </a:pPr>
            <a:r>
              <a:rPr lang="en-US" dirty="0"/>
              <a:t>to compute the correlation matrix.</a:t>
            </a:r>
          </a:p>
          <a:p>
            <a:pPr lvl="1"/>
            <a:r>
              <a:rPr lang="en-US" dirty="0"/>
              <a:t>Price &amp; Rating: There's a weak positive correlation (0.1046) between 'price' and 'rating'. This suggests a slight positive relationship between the price of properties and their ratings. However, the correlation is not strong.</a:t>
            </a:r>
          </a:p>
          <a:p>
            <a:pPr lvl="1"/>
            <a:r>
              <a:rPr lang="en-US" dirty="0"/>
              <a:t>Price &amp; Private Room: There's a moderate negative correlation (-0.1584) between 'price' and '</a:t>
            </a:r>
            <a:r>
              <a:rPr lang="en-US" dirty="0" err="1"/>
              <a:t>pvt_room</a:t>
            </a:r>
            <a:r>
              <a:rPr lang="en-US" dirty="0"/>
              <a:t>'. This indicates that there's a moderate negative relationship between the price of properties and the presence of a private room. As the price increases, the likelihood of it being a private room decreases to a moderate extent.</a:t>
            </a:r>
          </a:p>
          <a:p>
            <a:pPr lvl="1"/>
            <a:r>
              <a:rPr lang="en-US" dirty="0"/>
              <a:t>Rating &amp; Private Room: There's a very weak negative correlation (-0.0101) between 'rating' and '</a:t>
            </a:r>
            <a:r>
              <a:rPr lang="en-US" dirty="0" err="1"/>
              <a:t>pvt_room</a:t>
            </a:r>
            <a:r>
              <a:rPr lang="en-US" dirty="0"/>
              <a:t>'. This suggests a minimal negative relationship between the rating of properties and the presence of a private room. The correlation is nearly negligible.</a:t>
            </a:r>
          </a:p>
          <a:p>
            <a:pPr lvl="1"/>
            <a:endParaRPr lang="en-US" dirty="0"/>
          </a:p>
        </p:txBody>
      </p:sp>
      <p:sp>
        <p:nvSpPr>
          <p:cNvPr id="4" name="TextBox 3">
            <a:extLst>
              <a:ext uri="{FF2B5EF4-FFF2-40B4-BE49-F238E27FC236}">
                <a16:creationId xmlns:a16="http://schemas.microsoft.com/office/drawing/2014/main" id="{610D4067-F806-5893-1F9E-C8A0CDCB7359}"/>
              </a:ext>
            </a:extLst>
          </p:cNvPr>
          <p:cNvSpPr txBox="1"/>
          <p:nvPr/>
        </p:nvSpPr>
        <p:spPr>
          <a:xfrm>
            <a:off x="1251857" y="1306286"/>
            <a:ext cx="4855029" cy="369332"/>
          </a:xfrm>
          <a:prstGeom prst="rect">
            <a:avLst/>
          </a:prstGeom>
          <a:noFill/>
        </p:spPr>
        <p:txBody>
          <a:bodyPr wrap="square" rtlCol="0">
            <a:spAutoFit/>
          </a:bodyPr>
          <a:lstStyle/>
          <a:p>
            <a:r>
              <a:rPr lang="en-IN" u="sng" dirty="0"/>
              <a:t>Revisiting question 3</a:t>
            </a:r>
          </a:p>
        </p:txBody>
      </p:sp>
      <p:pic>
        <p:nvPicPr>
          <p:cNvPr id="6" name="Picture 5">
            <a:extLst>
              <a:ext uri="{FF2B5EF4-FFF2-40B4-BE49-F238E27FC236}">
                <a16:creationId xmlns:a16="http://schemas.microsoft.com/office/drawing/2014/main" id="{0FEF5219-B320-194A-063B-6B1F1D9FD233}"/>
              </a:ext>
            </a:extLst>
          </p:cNvPr>
          <p:cNvPicPr>
            <a:picLocks noChangeAspect="1"/>
          </p:cNvPicPr>
          <p:nvPr/>
        </p:nvPicPr>
        <p:blipFill>
          <a:blip r:embed="rId3"/>
          <a:stretch>
            <a:fillRect/>
          </a:stretch>
        </p:blipFill>
        <p:spPr>
          <a:xfrm>
            <a:off x="7019925" y="1162830"/>
            <a:ext cx="4381500" cy="1485900"/>
          </a:xfrm>
          <a:prstGeom prst="rect">
            <a:avLst/>
          </a:prstGeom>
        </p:spPr>
      </p:pic>
    </p:spTree>
    <p:extLst>
      <p:ext uri="{BB962C8B-B14F-4D97-AF65-F5344CB8AC3E}">
        <p14:creationId xmlns:p14="http://schemas.microsoft.com/office/powerpoint/2010/main" val="1551437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0702-E24F-F9EF-D8AF-229899AE63B1}"/>
              </a:ext>
            </a:extLst>
          </p:cNvPr>
          <p:cNvSpPr>
            <a:spLocks noGrp="1"/>
          </p:cNvSpPr>
          <p:nvPr>
            <p:ph type="title"/>
          </p:nvPr>
        </p:nvSpPr>
        <p:spPr>
          <a:xfrm>
            <a:off x="1484309" y="190501"/>
            <a:ext cx="10018713" cy="876300"/>
          </a:xfrm>
        </p:spPr>
        <p:txBody>
          <a:bodyPr/>
          <a:lstStyle/>
          <a:p>
            <a:r>
              <a:rPr lang="en-IN" b="1" dirty="0"/>
              <a:t>CONCLUSION</a:t>
            </a:r>
          </a:p>
        </p:txBody>
      </p:sp>
      <p:sp>
        <p:nvSpPr>
          <p:cNvPr id="3" name="Content Placeholder 2">
            <a:extLst>
              <a:ext uri="{FF2B5EF4-FFF2-40B4-BE49-F238E27FC236}">
                <a16:creationId xmlns:a16="http://schemas.microsoft.com/office/drawing/2014/main" id="{C60D7847-1D44-D6C5-D653-CCD46ED9C4B9}"/>
              </a:ext>
            </a:extLst>
          </p:cNvPr>
          <p:cNvSpPr>
            <a:spLocks noGrp="1"/>
          </p:cNvSpPr>
          <p:nvPr>
            <p:ph idx="1"/>
          </p:nvPr>
        </p:nvSpPr>
        <p:spPr>
          <a:xfrm>
            <a:off x="1484309" y="1681163"/>
            <a:ext cx="10018713" cy="4591050"/>
          </a:xfrm>
        </p:spPr>
        <p:txBody>
          <a:bodyPr>
            <a:normAutofit fontScale="92500"/>
          </a:bodyPr>
          <a:lstStyle/>
          <a:p>
            <a:pPr marL="0" indent="0">
              <a:buNone/>
            </a:pPr>
            <a:r>
              <a:rPr lang="en-IN" dirty="0"/>
              <a:t>In this project our main aim was to check whether Price has any association with Neighbourhood Group, Ratings and Distance.</a:t>
            </a:r>
          </a:p>
          <a:p>
            <a:pPr marL="0" indent="0">
              <a:buNone/>
            </a:pPr>
            <a:r>
              <a:rPr lang="en-IN" dirty="0"/>
              <a:t>Through T-test: </a:t>
            </a:r>
          </a:p>
          <a:p>
            <a:pPr marL="0" indent="0">
              <a:buNone/>
            </a:pPr>
            <a:r>
              <a:rPr lang="en-IN" dirty="0"/>
              <a:t>Based on P-value : </a:t>
            </a:r>
          </a:p>
          <a:p>
            <a:pPr marL="457200" indent="-457200">
              <a:buAutoNum type="arabicPeriod"/>
            </a:pPr>
            <a:r>
              <a:rPr lang="en-IN" dirty="0"/>
              <a:t>We found there </a:t>
            </a:r>
            <a:r>
              <a:rPr lang="en-US" dirty="0"/>
              <a:t>there is a significant difference in the average prices between North Kona and Primary Urban Center. </a:t>
            </a:r>
          </a:p>
          <a:p>
            <a:pPr marL="457200" indent="-457200">
              <a:buFont typeface="Arial"/>
              <a:buAutoNum type="arabicPeriod"/>
            </a:pPr>
            <a:r>
              <a:rPr lang="en-US" dirty="0"/>
              <a:t>There was a strong evidence to reject null hypothesis which suggests that there is no significant difference in mean prices of high and low rating groups</a:t>
            </a:r>
          </a:p>
          <a:p>
            <a:pPr marL="457200" indent="-457200">
              <a:buFont typeface="Arial"/>
              <a:buAutoNum type="arabicPeriod"/>
            </a:pPr>
            <a:r>
              <a:rPr lang="en-US" dirty="0"/>
              <a:t>The shorter distance between properties and center of Hawaii has no effect on pricing, we have p-value which is less than the commonly used significance level of 0.05, indicating strong evidence against the null hypothesis. </a:t>
            </a:r>
          </a:p>
          <a:p>
            <a:pPr marL="0" indent="0">
              <a:buNone/>
            </a:pPr>
            <a:endParaRPr lang="en-US" dirty="0"/>
          </a:p>
          <a:p>
            <a:pPr marL="457200" indent="-457200">
              <a:buAutoNum type="arabicPeriod"/>
            </a:pPr>
            <a:endParaRPr lang="en-US" dirty="0"/>
          </a:p>
          <a:p>
            <a:pPr marL="0" indent="0">
              <a:buNone/>
            </a:pPr>
            <a:endParaRPr lang="en-IN" dirty="0"/>
          </a:p>
        </p:txBody>
      </p:sp>
    </p:spTree>
    <p:extLst>
      <p:ext uri="{BB962C8B-B14F-4D97-AF65-F5344CB8AC3E}">
        <p14:creationId xmlns:p14="http://schemas.microsoft.com/office/powerpoint/2010/main" val="283178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0702-E24F-F9EF-D8AF-229899AE63B1}"/>
              </a:ext>
            </a:extLst>
          </p:cNvPr>
          <p:cNvSpPr>
            <a:spLocks noGrp="1"/>
          </p:cNvSpPr>
          <p:nvPr>
            <p:ph type="title"/>
          </p:nvPr>
        </p:nvSpPr>
        <p:spPr>
          <a:xfrm>
            <a:off x="1484309" y="190501"/>
            <a:ext cx="10018713" cy="876300"/>
          </a:xfrm>
        </p:spPr>
        <p:txBody>
          <a:bodyPr/>
          <a:lstStyle/>
          <a:p>
            <a:r>
              <a:rPr lang="en-IN" b="1" dirty="0"/>
              <a:t>CONCLUSION</a:t>
            </a:r>
          </a:p>
        </p:txBody>
      </p:sp>
      <p:sp>
        <p:nvSpPr>
          <p:cNvPr id="3" name="Content Placeholder 2">
            <a:extLst>
              <a:ext uri="{FF2B5EF4-FFF2-40B4-BE49-F238E27FC236}">
                <a16:creationId xmlns:a16="http://schemas.microsoft.com/office/drawing/2014/main" id="{C60D7847-1D44-D6C5-D653-CCD46ED9C4B9}"/>
              </a:ext>
            </a:extLst>
          </p:cNvPr>
          <p:cNvSpPr>
            <a:spLocks noGrp="1"/>
          </p:cNvSpPr>
          <p:nvPr>
            <p:ph idx="1"/>
          </p:nvPr>
        </p:nvSpPr>
        <p:spPr>
          <a:xfrm>
            <a:off x="1484309" y="1681163"/>
            <a:ext cx="10018713" cy="4591050"/>
          </a:xfrm>
        </p:spPr>
        <p:txBody>
          <a:bodyPr>
            <a:normAutofit/>
          </a:bodyPr>
          <a:lstStyle/>
          <a:p>
            <a:pPr marL="0" indent="0">
              <a:buNone/>
            </a:pPr>
            <a:r>
              <a:rPr lang="en-IN" dirty="0"/>
              <a:t>Through Regression we tried to predict the outcome and test the significance as well as the strength of the relation between independent and dependant variables.</a:t>
            </a:r>
          </a:p>
          <a:p>
            <a:pPr marL="0" indent="0">
              <a:buNone/>
            </a:pPr>
            <a:r>
              <a:rPr lang="en-CA" dirty="0"/>
              <a:t>In both the cases we have observed that the independent variables are predicting the price. However,  the predictors of price suggest that there are other factors which would influence Airbnb pricing in these neighborhoods beyond, ratings and distance. </a:t>
            </a:r>
            <a:endParaRPr lang="en-US" dirty="0"/>
          </a:p>
          <a:p>
            <a:pPr marL="457200" indent="-457200">
              <a:buAutoNum type="arabicPeriod"/>
            </a:pPr>
            <a:endParaRPr lang="en-US" dirty="0"/>
          </a:p>
          <a:p>
            <a:pPr marL="0" indent="0">
              <a:buNone/>
            </a:pPr>
            <a:endParaRPr lang="en-IN" dirty="0"/>
          </a:p>
        </p:txBody>
      </p:sp>
    </p:spTree>
    <p:extLst>
      <p:ext uri="{BB962C8B-B14F-4D97-AF65-F5344CB8AC3E}">
        <p14:creationId xmlns:p14="http://schemas.microsoft.com/office/powerpoint/2010/main" val="348161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52B4-2382-176F-AEE7-793A69BF14AE}"/>
              </a:ext>
            </a:extLst>
          </p:cNvPr>
          <p:cNvSpPr>
            <a:spLocks noGrp="1"/>
          </p:cNvSpPr>
          <p:nvPr>
            <p:ph type="title"/>
          </p:nvPr>
        </p:nvSpPr>
        <p:spPr>
          <a:xfrm>
            <a:off x="1484311" y="685800"/>
            <a:ext cx="9590089" cy="5308600"/>
          </a:xfrm>
        </p:spPr>
        <p:txBody>
          <a:bodyPr>
            <a:normAutofit/>
          </a:bodyPr>
          <a:lstStyle/>
          <a:p>
            <a:r>
              <a:rPr lang="en-IN" dirty="0"/>
              <a:t>THANK YOU!!</a:t>
            </a:r>
            <a:br>
              <a:rPr lang="en-IN" dirty="0"/>
            </a:br>
            <a:br>
              <a:rPr lang="en-IN" dirty="0"/>
            </a:br>
            <a:br>
              <a:rPr lang="en-IN" dirty="0"/>
            </a:br>
            <a:br>
              <a:rPr lang="en-IN" dirty="0"/>
            </a:br>
            <a:br>
              <a:rPr lang="en-IN" dirty="0"/>
            </a:br>
            <a:r>
              <a:rPr lang="en-IN" dirty="0"/>
              <a:t>Questions?</a:t>
            </a:r>
          </a:p>
        </p:txBody>
      </p:sp>
    </p:spTree>
    <p:extLst>
      <p:ext uri="{BB962C8B-B14F-4D97-AF65-F5344CB8AC3E}">
        <p14:creationId xmlns:p14="http://schemas.microsoft.com/office/powerpoint/2010/main" val="135988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D792-B895-36C6-7A06-6CEDAB26E596}"/>
              </a:ext>
            </a:extLst>
          </p:cNvPr>
          <p:cNvSpPr>
            <a:spLocks noGrp="1"/>
          </p:cNvSpPr>
          <p:nvPr>
            <p:ph type="title"/>
          </p:nvPr>
        </p:nvSpPr>
        <p:spPr>
          <a:xfrm>
            <a:off x="1473425" y="0"/>
            <a:ext cx="10018713" cy="1752599"/>
          </a:xfrm>
        </p:spPr>
        <p:txBody>
          <a:bodyPr/>
          <a:lstStyle/>
          <a:p>
            <a:pPr algn="l"/>
            <a:r>
              <a:rPr lang="en-IN" b="1" dirty="0"/>
              <a:t>DATA CLEANING</a:t>
            </a:r>
          </a:p>
        </p:txBody>
      </p:sp>
      <p:sp>
        <p:nvSpPr>
          <p:cNvPr id="3" name="Content Placeholder 2">
            <a:extLst>
              <a:ext uri="{FF2B5EF4-FFF2-40B4-BE49-F238E27FC236}">
                <a16:creationId xmlns:a16="http://schemas.microsoft.com/office/drawing/2014/main" id="{FB192800-B4BC-B322-98A8-A2EFDB1F9520}"/>
              </a:ext>
            </a:extLst>
          </p:cNvPr>
          <p:cNvSpPr>
            <a:spLocks noGrp="1"/>
          </p:cNvSpPr>
          <p:nvPr>
            <p:ph idx="1"/>
          </p:nvPr>
        </p:nvSpPr>
        <p:spPr>
          <a:xfrm>
            <a:off x="1223657" y="2122714"/>
            <a:ext cx="10848600" cy="4049486"/>
          </a:xfrm>
        </p:spPr>
        <p:txBody>
          <a:bodyPr>
            <a:normAutofit fontScale="85000" lnSpcReduction="20000"/>
          </a:bodyPr>
          <a:lstStyle/>
          <a:p>
            <a:r>
              <a:rPr lang="en-IN" dirty="0"/>
              <a:t>We found the name column to contain the rating for that particular Airbnb</a:t>
            </a:r>
          </a:p>
          <a:p>
            <a:endParaRPr lang="en-IN" dirty="0"/>
          </a:p>
          <a:p>
            <a:endParaRPr lang="en-IN" dirty="0"/>
          </a:p>
          <a:p>
            <a:endParaRPr lang="en-IN" dirty="0"/>
          </a:p>
          <a:p>
            <a:endParaRPr lang="en-IN" dirty="0"/>
          </a:p>
          <a:p>
            <a:endParaRPr lang="en-IN" dirty="0"/>
          </a:p>
          <a:p>
            <a:endParaRPr lang="en-IN" dirty="0"/>
          </a:p>
          <a:p>
            <a:endParaRPr lang="en-IN" dirty="0"/>
          </a:p>
          <a:p>
            <a:r>
              <a:rPr lang="en-IN" dirty="0"/>
              <a:t>Using regular expressions extracted the ratings which was in a string datatype </a:t>
            </a:r>
          </a:p>
          <a:p>
            <a:r>
              <a:rPr lang="en-IN" dirty="0"/>
              <a:t>If a rating was missing, NA was designated to it </a:t>
            </a:r>
          </a:p>
        </p:txBody>
      </p:sp>
      <p:pic>
        <p:nvPicPr>
          <p:cNvPr id="4" name="Picture 3">
            <a:extLst>
              <a:ext uri="{FF2B5EF4-FFF2-40B4-BE49-F238E27FC236}">
                <a16:creationId xmlns:a16="http://schemas.microsoft.com/office/drawing/2014/main" id="{D1047DD1-B98E-6096-2DA5-334E36B29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555" y="2697841"/>
            <a:ext cx="4109720" cy="2364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87081C4-5E45-3F30-48B9-0D9AF8FFD866}"/>
              </a:ext>
            </a:extLst>
          </p:cNvPr>
          <p:cNvPicPr>
            <a:picLocks noChangeAspect="1"/>
          </p:cNvPicPr>
          <p:nvPr/>
        </p:nvPicPr>
        <p:blipFill>
          <a:blip r:embed="rId3"/>
          <a:stretch>
            <a:fillRect/>
          </a:stretch>
        </p:blipFill>
        <p:spPr>
          <a:xfrm>
            <a:off x="5774153" y="2705647"/>
            <a:ext cx="6102688" cy="2348766"/>
          </a:xfrm>
          <a:prstGeom prst="rect">
            <a:avLst/>
          </a:prstGeom>
        </p:spPr>
      </p:pic>
    </p:spTree>
    <p:extLst>
      <p:ext uri="{BB962C8B-B14F-4D97-AF65-F5344CB8AC3E}">
        <p14:creationId xmlns:p14="http://schemas.microsoft.com/office/powerpoint/2010/main" val="3156822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D792-B895-36C6-7A06-6CEDAB26E596}"/>
              </a:ext>
            </a:extLst>
          </p:cNvPr>
          <p:cNvSpPr>
            <a:spLocks noGrp="1"/>
          </p:cNvSpPr>
          <p:nvPr>
            <p:ph type="title"/>
          </p:nvPr>
        </p:nvSpPr>
        <p:spPr>
          <a:xfrm>
            <a:off x="1473425" y="0"/>
            <a:ext cx="10018713" cy="1752599"/>
          </a:xfrm>
        </p:spPr>
        <p:txBody>
          <a:bodyPr/>
          <a:lstStyle/>
          <a:p>
            <a:pPr algn="r"/>
            <a:r>
              <a:rPr lang="en-IN" b="1" dirty="0"/>
              <a:t>DATA CLEANING</a:t>
            </a:r>
          </a:p>
        </p:txBody>
      </p:sp>
      <p:sp>
        <p:nvSpPr>
          <p:cNvPr id="3" name="Content Placeholder 2">
            <a:extLst>
              <a:ext uri="{FF2B5EF4-FFF2-40B4-BE49-F238E27FC236}">
                <a16:creationId xmlns:a16="http://schemas.microsoft.com/office/drawing/2014/main" id="{FB192800-B4BC-B322-98A8-A2EFDB1F9520}"/>
              </a:ext>
            </a:extLst>
          </p:cNvPr>
          <p:cNvSpPr>
            <a:spLocks noGrp="1"/>
          </p:cNvSpPr>
          <p:nvPr>
            <p:ph idx="1"/>
          </p:nvPr>
        </p:nvSpPr>
        <p:spPr>
          <a:xfrm>
            <a:off x="1223657" y="2122714"/>
            <a:ext cx="10848600" cy="4049486"/>
          </a:xfrm>
        </p:spPr>
        <p:txBody>
          <a:bodyPr>
            <a:normAutofit/>
          </a:bodyPr>
          <a:lstStyle/>
          <a:p>
            <a:r>
              <a:rPr lang="en-IN" dirty="0"/>
              <a:t>Clearing outliers for better analysis and visualizations</a:t>
            </a:r>
          </a:p>
          <a:p>
            <a:endParaRPr lang="en-IN" dirty="0"/>
          </a:p>
          <a:p>
            <a:endParaRPr lang="en-IN" dirty="0"/>
          </a:p>
          <a:p>
            <a:endParaRPr lang="en-IN" dirty="0"/>
          </a:p>
          <a:p>
            <a:pPr marL="0" indent="0">
              <a:buNone/>
            </a:pPr>
            <a:endParaRPr lang="en-IN" dirty="0"/>
          </a:p>
          <a:p>
            <a:r>
              <a:rPr lang="en-IN" dirty="0"/>
              <a:t>Used </a:t>
            </a:r>
            <a:r>
              <a:rPr lang="en-US" dirty="0"/>
              <a:t>50% and 40% to calculate the lower bound and upper bound of the price to clear outliers, as the data contains a lot of them and they are hampering the analysis.</a:t>
            </a:r>
            <a:endParaRPr lang="en-IN" dirty="0"/>
          </a:p>
        </p:txBody>
      </p:sp>
      <p:pic>
        <p:nvPicPr>
          <p:cNvPr id="4" name="Picture 3">
            <a:extLst>
              <a:ext uri="{FF2B5EF4-FFF2-40B4-BE49-F238E27FC236}">
                <a16:creationId xmlns:a16="http://schemas.microsoft.com/office/drawing/2014/main" id="{EE923FB1-CB37-33F7-4357-D1A6FE0C9C65}"/>
              </a:ext>
            </a:extLst>
          </p:cNvPr>
          <p:cNvPicPr>
            <a:picLocks noChangeAspect="1"/>
          </p:cNvPicPr>
          <p:nvPr/>
        </p:nvPicPr>
        <p:blipFill>
          <a:blip r:embed="rId2"/>
          <a:stretch>
            <a:fillRect/>
          </a:stretch>
        </p:blipFill>
        <p:spPr>
          <a:xfrm>
            <a:off x="1880747" y="3301637"/>
            <a:ext cx="7683500" cy="977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083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C293-6429-7BB2-F125-A271281868A2}"/>
              </a:ext>
            </a:extLst>
          </p:cNvPr>
          <p:cNvSpPr>
            <a:spLocks noGrp="1"/>
          </p:cNvSpPr>
          <p:nvPr>
            <p:ph type="title"/>
          </p:nvPr>
        </p:nvSpPr>
        <p:spPr>
          <a:xfrm>
            <a:off x="1484309" y="0"/>
            <a:ext cx="10018713" cy="1752599"/>
          </a:xfrm>
        </p:spPr>
        <p:txBody>
          <a:bodyPr/>
          <a:lstStyle/>
          <a:p>
            <a:pPr algn="l"/>
            <a:r>
              <a:rPr lang="en-IN" b="1" dirty="0"/>
              <a:t>DATA VISUALIZATION</a:t>
            </a:r>
          </a:p>
        </p:txBody>
      </p:sp>
      <p:sp>
        <p:nvSpPr>
          <p:cNvPr id="3" name="Content Placeholder 2">
            <a:extLst>
              <a:ext uri="{FF2B5EF4-FFF2-40B4-BE49-F238E27FC236}">
                <a16:creationId xmlns:a16="http://schemas.microsoft.com/office/drawing/2014/main" id="{385FFB97-ADAF-A81B-8DCD-28ABAF63E859}"/>
              </a:ext>
            </a:extLst>
          </p:cNvPr>
          <p:cNvSpPr>
            <a:spLocks noGrp="1"/>
          </p:cNvSpPr>
          <p:nvPr>
            <p:ph idx="1"/>
          </p:nvPr>
        </p:nvSpPr>
        <p:spPr>
          <a:xfrm>
            <a:off x="1484309" y="1414862"/>
            <a:ext cx="4285119" cy="2378807"/>
          </a:xfrm>
        </p:spPr>
        <p:txBody>
          <a:bodyPr/>
          <a:lstStyle/>
          <a:p>
            <a:r>
              <a:rPr lang="en-IN" dirty="0"/>
              <a:t>Bar plot shows the distribution of Airbnb based on the number of listings per neighbourhood</a:t>
            </a:r>
          </a:p>
        </p:txBody>
      </p:sp>
      <p:pic>
        <p:nvPicPr>
          <p:cNvPr id="4" name="Picture 3">
            <a:extLst>
              <a:ext uri="{FF2B5EF4-FFF2-40B4-BE49-F238E27FC236}">
                <a16:creationId xmlns:a16="http://schemas.microsoft.com/office/drawing/2014/main" id="{BFC25128-8EBF-4982-19B3-C21E74A726E1}"/>
              </a:ext>
            </a:extLst>
          </p:cNvPr>
          <p:cNvPicPr>
            <a:picLocks noChangeAspect="1"/>
          </p:cNvPicPr>
          <p:nvPr/>
        </p:nvPicPr>
        <p:blipFill>
          <a:blip r:embed="rId2"/>
          <a:stretch>
            <a:fillRect/>
          </a:stretch>
        </p:blipFill>
        <p:spPr>
          <a:xfrm>
            <a:off x="5769428" y="1850291"/>
            <a:ext cx="6197898" cy="4757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043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C293-6429-7BB2-F125-A271281868A2}"/>
              </a:ext>
            </a:extLst>
          </p:cNvPr>
          <p:cNvSpPr>
            <a:spLocks noGrp="1"/>
          </p:cNvSpPr>
          <p:nvPr>
            <p:ph type="title"/>
          </p:nvPr>
        </p:nvSpPr>
        <p:spPr>
          <a:xfrm>
            <a:off x="1484309" y="0"/>
            <a:ext cx="10018713" cy="1752599"/>
          </a:xfrm>
        </p:spPr>
        <p:txBody>
          <a:bodyPr/>
          <a:lstStyle/>
          <a:p>
            <a:pPr algn="l"/>
            <a:r>
              <a:rPr lang="en-IN" b="1" dirty="0"/>
              <a:t>				DATA VISUALIZATION</a:t>
            </a:r>
          </a:p>
        </p:txBody>
      </p:sp>
      <p:sp>
        <p:nvSpPr>
          <p:cNvPr id="3" name="Content Placeholder 2">
            <a:extLst>
              <a:ext uri="{FF2B5EF4-FFF2-40B4-BE49-F238E27FC236}">
                <a16:creationId xmlns:a16="http://schemas.microsoft.com/office/drawing/2014/main" id="{385FFB97-ADAF-A81B-8DCD-28ABAF63E859}"/>
              </a:ext>
            </a:extLst>
          </p:cNvPr>
          <p:cNvSpPr>
            <a:spLocks noGrp="1"/>
          </p:cNvSpPr>
          <p:nvPr>
            <p:ph idx="1"/>
          </p:nvPr>
        </p:nvSpPr>
        <p:spPr>
          <a:xfrm>
            <a:off x="3171594" y="1331594"/>
            <a:ext cx="3925891" cy="1654909"/>
          </a:xfrm>
        </p:spPr>
        <p:txBody>
          <a:bodyPr/>
          <a:lstStyle/>
          <a:p>
            <a:r>
              <a:rPr lang="en-IN" dirty="0"/>
              <a:t>Histogram shows price with density</a:t>
            </a:r>
          </a:p>
        </p:txBody>
      </p:sp>
      <p:pic>
        <p:nvPicPr>
          <p:cNvPr id="5" name="Picture 4">
            <a:extLst>
              <a:ext uri="{FF2B5EF4-FFF2-40B4-BE49-F238E27FC236}">
                <a16:creationId xmlns:a16="http://schemas.microsoft.com/office/drawing/2014/main" id="{08BEA9CB-FDA0-79DD-4EFC-6B4DF4F83877}"/>
              </a:ext>
            </a:extLst>
          </p:cNvPr>
          <p:cNvPicPr>
            <a:picLocks noChangeAspect="1"/>
          </p:cNvPicPr>
          <p:nvPr/>
        </p:nvPicPr>
        <p:blipFill>
          <a:blip r:embed="rId2"/>
          <a:stretch>
            <a:fillRect/>
          </a:stretch>
        </p:blipFill>
        <p:spPr>
          <a:xfrm>
            <a:off x="7338558" y="1292259"/>
            <a:ext cx="4687507" cy="3697336"/>
          </a:xfrm>
          <a:prstGeom prst="rect">
            <a:avLst/>
          </a:prstGeom>
        </p:spPr>
      </p:pic>
      <p:sp>
        <p:nvSpPr>
          <p:cNvPr id="11" name="TextBox 10">
            <a:extLst>
              <a:ext uri="{FF2B5EF4-FFF2-40B4-BE49-F238E27FC236}">
                <a16:creationId xmlns:a16="http://schemas.microsoft.com/office/drawing/2014/main" id="{D708EE54-079F-0A62-41F6-88A45D5C98BE}"/>
              </a:ext>
            </a:extLst>
          </p:cNvPr>
          <p:cNvSpPr txBox="1"/>
          <p:nvPr/>
        </p:nvSpPr>
        <p:spPr>
          <a:xfrm>
            <a:off x="4581214" y="5565741"/>
            <a:ext cx="6096000" cy="461665"/>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IN" sz="2400" dirty="0">
                <a:solidFill>
                  <a:prstClr val="black"/>
                </a:solidFill>
                <a:latin typeface="Corbel" panose="020B0503020204020204"/>
              </a:rPr>
              <a:t>Closely packed Box plot with no outliers</a:t>
            </a:r>
            <a:endParaRPr kumimoji="0" lang="en-IN"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4" name="Picture 3">
            <a:extLst>
              <a:ext uri="{FF2B5EF4-FFF2-40B4-BE49-F238E27FC236}">
                <a16:creationId xmlns:a16="http://schemas.microsoft.com/office/drawing/2014/main" id="{A494192B-D9F5-CB34-DF5C-8408665C94C5}"/>
              </a:ext>
            </a:extLst>
          </p:cNvPr>
          <p:cNvPicPr>
            <a:picLocks noChangeAspect="1"/>
          </p:cNvPicPr>
          <p:nvPr/>
        </p:nvPicPr>
        <p:blipFill>
          <a:blip r:embed="rId3"/>
          <a:stretch>
            <a:fillRect/>
          </a:stretch>
        </p:blipFill>
        <p:spPr>
          <a:xfrm>
            <a:off x="95565" y="2772217"/>
            <a:ext cx="4485650" cy="3835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462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C293-6429-7BB2-F125-A271281868A2}"/>
              </a:ext>
            </a:extLst>
          </p:cNvPr>
          <p:cNvSpPr>
            <a:spLocks noGrp="1"/>
          </p:cNvSpPr>
          <p:nvPr>
            <p:ph type="title"/>
          </p:nvPr>
        </p:nvSpPr>
        <p:spPr>
          <a:xfrm>
            <a:off x="1484309" y="0"/>
            <a:ext cx="10018713" cy="1752599"/>
          </a:xfrm>
        </p:spPr>
        <p:txBody>
          <a:bodyPr/>
          <a:lstStyle/>
          <a:p>
            <a:pPr algn="l"/>
            <a:r>
              <a:rPr lang="en-IN" b="1" dirty="0"/>
              <a:t>								DATA VISUALIZATION</a:t>
            </a:r>
          </a:p>
        </p:txBody>
      </p:sp>
      <p:sp>
        <p:nvSpPr>
          <p:cNvPr id="11" name="TextBox 10">
            <a:extLst>
              <a:ext uri="{FF2B5EF4-FFF2-40B4-BE49-F238E27FC236}">
                <a16:creationId xmlns:a16="http://schemas.microsoft.com/office/drawing/2014/main" id="{D708EE54-079F-0A62-41F6-88A45D5C98BE}"/>
              </a:ext>
            </a:extLst>
          </p:cNvPr>
          <p:cNvSpPr txBox="1"/>
          <p:nvPr/>
        </p:nvSpPr>
        <p:spPr>
          <a:xfrm>
            <a:off x="1484309" y="1920483"/>
            <a:ext cx="6096000" cy="830997"/>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IN" sz="2400" b="0" i="0" u="none" strike="noStrike" kern="1200" cap="none" spc="0" normalizeH="0" baseline="0" noProof="0" dirty="0">
                <a:ln>
                  <a:noFill/>
                </a:ln>
                <a:solidFill>
                  <a:prstClr val="black"/>
                </a:solidFill>
                <a:effectLst/>
                <a:uLnTx/>
                <a:uFillTx/>
                <a:latin typeface="Corbel" panose="020B0503020204020204"/>
                <a:ea typeface="+mn-ea"/>
                <a:cs typeface="+mn-cs"/>
              </a:rPr>
              <a:t>Vis</a:t>
            </a:r>
            <a:r>
              <a:rPr lang="en-IN" sz="2400" dirty="0" err="1">
                <a:solidFill>
                  <a:prstClr val="black"/>
                </a:solidFill>
                <a:latin typeface="Corbel" panose="020B0503020204020204"/>
              </a:rPr>
              <a:t>ualized</a:t>
            </a:r>
            <a:r>
              <a:rPr lang="en-IN" sz="2400" dirty="0">
                <a:solidFill>
                  <a:prstClr val="black"/>
                </a:solidFill>
                <a:latin typeface="Corbel" panose="020B0503020204020204"/>
              </a:rPr>
              <a:t> the newly created column ‘Ratings’ as a histogram &amp; Neighbourhoods</a:t>
            </a:r>
          </a:p>
        </p:txBody>
      </p:sp>
      <p:pic>
        <p:nvPicPr>
          <p:cNvPr id="3" name="Picture 2">
            <a:extLst>
              <a:ext uri="{FF2B5EF4-FFF2-40B4-BE49-F238E27FC236}">
                <a16:creationId xmlns:a16="http://schemas.microsoft.com/office/drawing/2014/main" id="{8FF51431-359C-65DC-22BB-A97C4D742AD5}"/>
              </a:ext>
            </a:extLst>
          </p:cNvPr>
          <p:cNvPicPr>
            <a:picLocks noChangeAspect="1"/>
          </p:cNvPicPr>
          <p:nvPr/>
        </p:nvPicPr>
        <p:blipFill>
          <a:blip r:embed="rId2"/>
          <a:stretch>
            <a:fillRect/>
          </a:stretch>
        </p:blipFill>
        <p:spPr>
          <a:xfrm>
            <a:off x="7580309" y="1383652"/>
            <a:ext cx="4611691" cy="4090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497B0126-FFA6-1091-C4C4-5432753421ED}"/>
              </a:ext>
            </a:extLst>
          </p:cNvPr>
          <p:cNvPicPr>
            <a:picLocks noChangeAspect="1"/>
          </p:cNvPicPr>
          <p:nvPr/>
        </p:nvPicPr>
        <p:blipFill>
          <a:blip r:embed="rId3"/>
          <a:stretch>
            <a:fillRect/>
          </a:stretch>
        </p:blipFill>
        <p:spPr>
          <a:xfrm>
            <a:off x="0" y="2878309"/>
            <a:ext cx="4611691" cy="3942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041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C293-6429-7BB2-F125-A271281868A2}"/>
              </a:ext>
            </a:extLst>
          </p:cNvPr>
          <p:cNvSpPr>
            <a:spLocks noGrp="1"/>
          </p:cNvSpPr>
          <p:nvPr>
            <p:ph type="title"/>
          </p:nvPr>
        </p:nvSpPr>
        <p:spPr>
          <a:xfrm>
            <a:off x="1484309" y="0"/>
            <a:ext cx="10018713" cy="1752599"/>
          </a:xfrm>
        </p:spPr>
        <p:txBody>
          <a:bodyPr/>
          <a:lstStyle/>
          <a:p>
            <a:pPr algn="r"/>
            <a:r>
              <a:rPr lang="en-IN" b="1" dirty="0"/>
              <a:t>DATA VISUALIZATION</a:t>
            </a:r>
          </a:p>
        </p:txBody>
      </p:sp>
      <p:sp>
        <p:nvSpPr>
          <p:cNvPr id="11" name="TextBox 10">
            <a:extLst>
              <a:ext uri="{FF2B5EF4-FFF2-40B4-BE49-F238E27FC236}">
                <a16:creationId xmlns:a16="http://schemas.microsoft.com/office/drawing/2014/main" id="{D708EE54-079F-0A62-41F6-88A45D5C98BE}"/>
              </a:ext>
            </a:extLst>
          </p:cNvPr>
          <p:cNvSpPr txBox="1"/>
          <p:nvPr/>
        </p:nvSpPr>
        <p:spPr>
          <a:xfrm>
            <a:off x="1356246" y="1337100"/>
            <a:ext cx="6096000" cy="830997"/>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IN" sz="2400" b="0" i="0" u="none" strike="noStrike" kern="1200" cap="none" spc="0" normalizeH="0" baseline="0" noProof="0" dirty="0">
                <a:ln>
                  <a:noFill/>
                </a:ln>
                <a:solidFill>
                  <a:prstClr val="black"/>
                </a:solidFill>
                <a:effectLst/>
                <a:uLnTx/>
                <a:uFillTx/>
                <a:latin typeface="Corbel" panose="020B0503020204020204"/>
                <a:ea typeface="+mn-ea"/>
                <a:cs typeface="+mn-cs"/>
              </a:rPr>
              <a:t>Density plot of Price vs Neighbourhood shows Hawaii has the tightest distribution</a:t>
            </a:r>
          </a:p>
        </p:txBody>
      </p:sp>
      <p:pic>
        <p:nvPicPr>
          <p:cNvPr id="3" name="Picture 2">
            <a:extLst>
              <a:ext uri="{FF2B5EF4-FFF2-40B4-BE49-F238E27FC236}">
                <a16:creationId xmlns:a16="http://schemas.microsoft.com/office/drawing/2014/main" id="{B8D98DA3-F9F6-F148-1D42-19DB1D5422DA}"/>
              </a:ext>
            </a:extLst>
          </p:cNvPr>
          <p:cNvPicPr>
            <a:picLocks noChangeAspect="1"/>
          </p:cNvPicPr>
          <p:nvPr/>
        </p:nvPicPr>
        <p:blipFill>
          <a:blip r:embed="rId2"/>
          <a:stretch>
            <a:fillRect/>
          </a:stretch>
        </p:blipFill>
        <p:spPr>
          <a:xfrm>
            <a:off x="7256206" y="2006599"/>
            <a:ext cx="4935794" cy="4219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5956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7C7A-0434-173A-213A-A74F38B67E43}"/>
              </a:ext>
            </a:extLst>
          </p:cNvPr>
          <p:cNvSpPr>
            <a:spLocks noGrp="1"/>
          </p:cNvSpPr>
          <p:nvPr>
            <p:ph type="title"/>
          </p:nvPr>
        </p:nvSpPr>
        <p:spPr>
          <a:xfrm>
            <a:off x="1484311" y="685800"/>
            <a:ext cx="10018713" cy="1752599"/>
          </a:xfrm>
        </p:spPr>
        <p:txBody>
          <a:bodyPr>
            <a:normAutofit/>
          </a:bodyPr>
          <a:lstStyle/>
          <a:p>
            <a:r>
              <a:rPr lang="en-IN" b="1"/>
              <a:t>ADDITIONAL FEATURE: LEAFLET MAP</a:t>
            </a:r>
          </a:p>
        </p:txBody>
      </p:sp>
      <p:pic>
        <p:nvPicPr>
          <p:cNvPr id="4" name="Picture 3">
            <a:extLst>
              <a:ext uri="{FF2B5EF4-FFF2-40B4-BE49-F238E27FC236}">
                <a16:creationId xmlns:a16="http://schemas.microsoft.com/office/drawing/2014/main" id="{81315D71-1261-D753-5362-96BF3A31247F}"/>
              </a:ext>
            </a:extLst>
          </p:cNvPr>
          <p:cNvPicPr>
            <a:picLocks noChangeAspect="1"/>
          </p:cNvPicPr>
          <p:nvPr/>
        </p:nvPicPr>
        <p:blipFill>
          <a:blip r:embed="rId3"/>
          <a:stretch>
            <a:fillRect/>
          </a:stretch>
        </p:blipFill>
        <p:spPr>
          <a:xfrm>
            <a:off x="400051" y="2344331"/>
            <a:ext cx="5211316" cy="3100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A11B9646-10FA-6DAE-F63A-84E585FEDAEB}"/>
              </a:ext>
            </a:extLst>
          </p:cNvPr>
          <p:cNvSpPr>
            <a:spLocks noGrp="1"/>
          </p:cNvSpPr>
          <p:nvPr>
            <p:ph idx="1"/>
          </p:nvPr>
        </p:nvSpPr>
        <p:spPr>
          <a:xfrm>
            <a:off x="6016336" y="2666999"/>
            <a:ext cx="5486687" cy="3124201"/>
          </a:xfrm>
        </p:spPr>
        <p:txBody>
          <a:bodyPr anchor="t">
            <a:normAutofit/>
          </a:bodyPr>
          <a:lstStyle/>
          <a:p>
            <a:pPr marL="0" indent="0">
              <a:buNone/>
            </a:pPr>
            <a:r>
              <a:rPr lang="en-IN" dirty="0"/>
              <a:t>Maps in R are embedded with great features. We used LEAFLET MAP feature to create a map where the user can scroll through the map and If we select a place, it would pop out the price and type of accommodation. Here is an example.</a:t>
            </a:r>
          </a:p>
          <a:p>
            <a:pPr marL="0" indent="0">
              <a:buNone/>
            </a:pPr>
            <a:endParaRPr lang="en-IN" dirty="0"/>
          </a:p>
          <a:p>
            <a:pPr marL="0" indent="0">
              <a:buNone/>
            </a:pPr>
            <a:endParaRPr lang="en-IN"/>
          </a:p>
          <a:p>
            <a:pPr marL="0" indent="0">
              <a:buNone/>
            </a:pPr>
            <a:endParaRPr lang="en-IN"/>
          </a:p>
        </p:txBody>
      </p:sp>
    </p:spTree>
    <p:extLst>
      <p:ext uri="{BB962C8B-B14F-4D97-AF65-F5344CB8AC3E}">
        <p14:creationId xmlns:p14="http://schemas.microsoft.com/office/powerpoint/2010/main" val="4097261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1899</TotalTime>
  <Words>1260</Words>
  <Application>Microsoft Macintosh PowerPoint</Application>
  <PresentationFormat>Widescreen</PresentationFormat>
  <Paragraphs>106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vt:lpstr>
      <vt:lpstr>Calibri</vt:lpstr>
      <vt:lpstr>Corbel</vt:lpstr>
      <vt:lpstr>Google Sans</vt:lpstr>
      <vt:lpstr>Parallax</vt:lpstr>
      <vt:lpstr>ALY 6010 Analyzing Factors Affecting Airbnb Listings in Hawaii   FINAL PROJECT</vt:lpstr>
      <vt:lpstr>INTRODUCING THE DATASET</vt:lpstr>
      <vt:lpstr>DATA CLEANING</vt:lpstr>
      <vt:lpstr>DATA CLEANING</vt:lpstr>
      <vt:lpstr>DATA VISUALIZATION</vt:lpstr>
      <vt:lpstr>    DATA VISUALIZATION</vt:lpstr>
      <vt:lpstr>        DATA VISUALIZATION</vt:lpstr>
      <vt:lpstr>DATA VISUALIZATION</vt:lpstr>
      <vt:lpstr>ADDITIONAL FEATURE: LEAFLET MAP</vt:lpstr>
      <vt:lpstr>EXPLORING THE DATA WITH QUESTIONS</vt:lpstr>
      <vt:lpstr>PowerPoint Presentation</vt:lpstr>
      <vt:lpstr>PowerPoint Presentation</vt:lpstr>
      <vt:lpstr>EXPLORING THE DATA WITH QUESTIONS</vt:lpstr>
      <vt:lpstr>PowerPoint Presentation</vt:lpstr>
      <vt:lpstr>EXPLORING THE DATA WITH QUESTIONS</vt:lpstr>
      <vt:lpstr>EXPLORING THE DATA WITH QUESTIONS</vt:lpstr>
      <vt:lpstr>PowerPoint Presentation</vt:lpstr>
      <vt:lpstr>    REGRESSIONAL ANALYSIS</vt:lpstr>
      <vt:lpstr>  REGRESSIONAL ANALYSIS</vt:lpstr>
      <vt:lpstr>    REGRESSIONAL ANALYSIS</vt:lpstr>
      <vt:lpstr>REGRESSIONAL ANALYSIS</vt:lpstr>
      <vt:lpstr>CONCLUSION</vt:lpstr>
      <vt:lpstr>CONCLUSION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6010 FINAL PROJECT</dc:title>
  <dc:creator>Farrukh ali Khan</dc:creator>
  <cp:lastModifiedBy>Nithin Reddy Penta Reddy</cp:lastModifiedBy>
  <cp:revision>54</cp:revision>
  <dcterms:created xsi:type="dcterms:W3CDTF">2023-12-09T03:02:26Z</dcterms:created>
  <dcterms:modified xsi:type="dcterms:W3CDTF">2024-05-10T01:40:26Z</dcterms:modified>
</cp:coreProperties>
</file>