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65" r:id="rId3"/>
    <p:sldId id="261" r:id="rId4"/>
    <p:sldId id="262" r:id="rId5"/>
    <p:sldId id="279" r:id="rId6"/>
    <p:sldId id="264" r:id="rId7"/>
    <p:sldId id="283" r:id="rId8"/>
    <p:sldId id="280" r:id="rId9"/>
    <p:sldId id="281" r:id="rId10"/>
    <p:sldId id="282" r:id="rId11"/>
    <p:sldId id="267" r:id="rId12"/>
    <p:sldId id="271" r:id="rId13"/>
    <p:sldId id="272" r:id="rId14"/>
    <p:sldId id="273" r:id="rId15"/>
    <p:sldId id="276" r:id="rId16"/>
    <p:sldId id="277" r:id="rId17"/>
    <p:sldId id="27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8" autoAdjust="0"/>
    <p:restoredTop sz="94660"/>
  </p:normalViewPr>
  <p:slideViewPr>
    <p:cSldViewPr snapToGrid="0">
      <p:cViewPr varScale="1">
        <p:scale>
          <a:sx n="113" d="100"/>
          <a:sy n="113"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B655-B30D-B715-A8CB-FEC72C2D1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7F3B5-1117-386D-3CCC-ED201945F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5574F1-0A38-5AA6-37AD-5278A845E90D}"/>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5" name="Footer Placeholder 4">
            <a:extLst>
              <a:ext uri="{FF2B5EF4-FFF2-40B4-BE49-F238E27FC236}">
                <a16:creationId xmlns:a16="http://schemas.microsoft.com/office/drawing/2014/main" id="{7F7428D9-887E-9C81-0DB7-96E31C910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F6A52-EC05-082A-31BD-2ED0BA246184}"/>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6838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97BFF-04C0-14DC-BD1C-C687E27BE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8DB293-AF7A-017E-7F0E-120B8A643A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F92D4-FA9D-1090-2501-46DEEA526D64}"/>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5" name="Footer Placeholder 4">
            <a:extLst>
              <a:ext uri="{FF2B5EF4-FFF2-40B4-BE49-F238E27FC236}">
                <a16:creationId xmlns:a16="http://schemas.microsoft.com/office/drawing/2014/main" id="{C8915440-7A25-9EBA-E8C1-E9810D231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10E7D-9512-2F5D-CF79-7E855EAB859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477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F5A76E-3924-B1A2-4A97-D71748AAB2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0370D-18D4-486E-ADFF-E32C8113ED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F04BB-F00E-503A-7DA0-92B369CBE3AC}"/>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5" name="Footer Placeholder 4">
            <a:extLst>
              <a:ext uri="{FF2B5EF4-FFF2-40B4-BE49-F238E27FC236}">
                <a16:creationId xmlns:a16="http://schemas.microsoft.com/office/drawing/2014/main" id="{DB4105D0-FD7C-77E3-D647-C6768271F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4C354-5C8B-63FA-7593-92622FA4BEA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0261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2599-B64C-087B-8EC2-03C62AFA3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7C615-C21E-38FB-F583-3CCB988C3A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89DAC-8C32-8FE1-C7CA-79AED2FAB00D}"/>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5" name="Footer Placeholder 4">
            <a:extLst>
              <a:ext uri="{FF2B5EF4-FFF2-40B4-BE49-F238E27FC236}">
                <a16:creationId xmlns:a16="http://schemas.microsoft.com/office/drawing/2014/main" id="{10042547-1CAC-84FE-E0B9-F4AEFCA09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E6F7D-5237-BF75-F934-73F479A51C8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49369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F927-3CCA-8365-564F-3C37EEF6E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7CE2C-BFBC-7845-A1F4-2C5BA6BD28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F4EC0-7207-0BD2-4BD5-8BF174ED784F}"/>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5" name="Footer Placeholder 4">
            <a:extLst>
              <a:ext uri="{FF2B5EF4-FFF2-40B4-BE49-F238E27FC236}">
                <a16:creationId xmlns:a16="http://schemas.microsoft.com/office/drawing/2014/main" id="{C14BD288-7BE4-63D1-80AB-85673F1A9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1BC8A-EB70-C480-FACE-49F28B33647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5845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FF4A-0830-F711-1D3D-94C0ACB89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850EF-5E42-1186-8C22-B6AAD7279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31DE4A-11BF-15E3-1AD5-48B1D25CC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4430B5-CBB6-6748-A862-9DDE72B59FD5}"/>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6" name="Footer Placeholder 5">
            <a:extLst>
              <a:ext uri="{FF2B5EF4-FFF2-40B4-BE49-F238E27FC236}">
                <a16:creationId xmlns:a16="http://schemas.microsoft.com/office/drawing/2014/main" id="{B4EA17E0-B42E-4C24-ACED-BB939C0FB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B0EF39-432D-6CD3-B66A-70E0D1312E86}"/>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5614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F95B-481A-B35D-3D27-7A53F4F8A8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407ACB-1B7F-2834-0014-E21D8AD41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1F1A9-F262-1BA7-70F2-88FCFBB059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7E4139-3328-74F1-AEC0-F1A0D8439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468759-FB07-7F98-B538-AEF9B361E9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2DC18-9C4B-808B-DAA4-570CC3BB89D7}"/>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8" name="Footer Placeholder 7">
            <a:extLst>
              <a:ext uri="{FF2B5EF4-FFF2-40B4-BE49-F238E27FC236}">
                <a16:creationId xmlns:a16="http://schemas.microsoft.com/office/drawing/2014/main" id="{598F0B0A-AF88-E06C-3C0F-2DE67D8176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1B719A-6F3B-54BE-3F0E-FEF418CFB97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8195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1AE9-509A-E2E2-963D-FD47B57F57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1DEFD-87CE-DFE1-EC70-04CE2BDA32C6}"/>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4" name="Footer Placeholder 3">
            <a:extLst>
              <a:ext uri="{FF2B5EF4-FFF2-40B4-BE49-F238E27FC236}">
                <a16:creationId xmlns:a16="http://schemas.microsoft.com/office/drawing/2014/main" id="{8197BC0A-742F-670A-24D0-E904B2F26F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43B86-BE38-0721-6041-94F555583EB3}"/>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5148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D1A47D-B60B-8AF8-7210-522D549F1091}"/>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3" name="Footer Placeholder 2">
            <a:extLst>
              <a:ext uri="{FF2B5EF4-FFF2-40B4-BE49-F238E27FC236}">
                <a16:creationId xmlns:a16="http://schemas.microsoft.com/office/drawing/2014/main" id="{D05E7996-9CC6-BAC7-74FA-6DE6D5D3B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BBD705-5850-BB3D-DCCD-EE672CF08F0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9576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4517-92DA-8351-535C-67605FDB3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95CB45-7D39-0F4C-B194-D48BCF1F7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58D39C-64C5-0BC7-03F3-FACD84078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8B393-2952-7FBF-8E9F-7DFA3FDC01F7}"/>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6" name="Footer Placeholder 5">
            <a:extLst>
              <a:ext uri="{FF2B5EF4-FFF2-40B4-BE49-F238E27FC236}">
                <a16:creationId xmlns:a16="http://schemas.microsoft.com/office/drawing/2014/main" id="{3958371E-5AF2-A5D4-6760-9FDA25613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A68C8-3957-5FE5-CC78-27791F135992}"/>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7773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D245-682C-F10D-52D9-618F9B311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F0C03D-1CC4-1811-FD3E-D9033B2E8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1F46E3-D11D-9512-0825-7011E4AB7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BA6BA-5E92-C693-E619-B5309701ABCE}"/>
              </a:ext>
            </a:extLst>
          </p:cNvPr>
          <p:cNvSpPr>
            <a:spLocks noGrp="1"/>
          </p:cNvSpPr>
          <p:nvPr>
            <p:ph type="dt" sz="half" idx="10"/>
          </p:nvPr>
        </p:nvSpPr>
        <p:spPr/>
        <p:txBody>
          <a:bodyPr/>
          <a:lstStyle/>
          <a:p>
            <a:fld id="{EED1C14C-A143-42F5-B247-D0E800131009}" type="datetimeFigureOut">
              <a:rPr lang="en-US" smtClean="0"/>
              <a:t>5/15/24</a:t>
            </a:fld>
            <a:endParaRPr lang="en-US"/>
          </a:p>
        </p:txBody>
      </p:sp>
      <p:sp>
        <p:nvSpPr>
          <p:cNvPr id="6" name="Footer Placeholder 5">
            <a:extLst>
              <a:ext uri="{FF2B5EF4-FFF2-40B4-BE49-F238E27FC236}">
                <a16:creationId xmlns:a16="http://schemas.microsoft.com/office/drawing/2014/main" id="{9D1953CC-B30A-BF1D-BE81-5577FF0B4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38DD2-0832-36F8-0235-04DC0939463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1557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6BE47-A79A-7C36-F9AD-E87ACCE313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21CA4E-86C6-58FE-712A-02E3BB70C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3D7EC-4342-159A-1789-24E5704F2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D1C14C-A143-42F5-B247-D0E800131009}" type="datetimeFigureOut">
              <a:rPr lang="en-US" smtClean="0"/>
              <a:t>5/15/24</a:t>
            </a:fld>
            <a:endParaRPr lang="en-US"/>
          </a:p>
        </p:txBody>
      </p:sp>
      <p:sp>
        <p:nvSpPr>
          <p:cNvPr id="5" name="Footer Placeholder 4">
            <a:extLst>
              <a:ext uri="{FF2B5EF4-FFF2-40B4-BE49-F238E27FC236}">
                <a16:creationId xmlns:a16="http://schemas.microsoft.com/office/drawing/2014/main" id="{FF55C2FB-3833-B7CA-7CDE-3438977AE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A0655C-9F15-89B0-7FB2-DD5FB9A1B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55565645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1">
            <a:extLst>
              <a:ext uri="{FF2B5EF4-FFF2-40B4-BE49-F238E27FC236}">
                <a16:creationId xmlns:a16="http://schemas.microsoft.com/office/drawing/2014/main" id="{3161BF90-E049-47EF-90AC-E8CEF0BACE63}"/>
              </a:ext>
            </a:extLst>
          </p:cNvPr>
          <p:cNvSpPr>
            <a:spLocks noGrp="1"/>
          </p:cNvSpPr>
          <p:nvPr>
            <p:ph type="ctrTitle"/>
          </p:nvPr>
        </p:nvSpPr>
        <p:spPr>
          <a:xfrm>
            <a:off x="1314824" y="735106"/>
            <a:ext cx="10053763" cy="2928470"/>
          </a:xfrm>
        </p:spPr>
        <p:txBody>
          <a:bodyPr vert="horz" lIns="91440" tIns="45720" rIns="91440" bIns="45720" rtlCol="0" anchor="b">
            <a:normAutofit/>
          </a:bodyPr>
          <a:lstStyle/>
          <a:p>
            <a:r>
              <a:rPr lang="en-US" sz="4800" b="1" kern="1200" dirty="0">
                <a:solidFill>
                  <a:srgbClr val="FFFFFF"/>
                </a:solidFill>
                <a:latin typeface="Times New Roman" panose="02020603050405020304" pitchFamily="18" charset="0"/>
                <a:cs typeface="Times New Roman" panose="02020603050405020304" pitchFamily="18" charset="0"/>
              </a:rPr>
              <a:t>ALY 6040 Final Project</a:t>
            </a:r>
            <a:br>
              <a:rPr lang="en-US" sz="4800" b="1" kern="1200" dirty="0">
                <a:solidFill>
                  <a:srgbClr val="FFFFFF"/>
                </a:solidFill>
                <a:latin typeface="Times New Roman" panose="02020603050405020304" pitchFamily="18" charset="0"/>
                <a:cs typeface="Times New Roman" panose="02020603050405020304" pitchFamily="18" charset="0"/>
              </a:rPr>
            </a:br>
            <a:r>
              <a:rPr lang="en-US" sz="4800" b="1" kern="1200" dirty="0">
                <a:solidFill>
                  <a:srgbClr val="FFFFFF"/>
                </a:solidFill>
                <a:latin typeface="Times New Roman" panose="02020603050405020304" pitchFamily="18" charset="0"/>
                <a:cs typeface="Times New Roman" panose="02020603050405020304" pitchFamily="18" charset="0"/>
              </a:rPr>
              <a:t>Car Price Prediction</a:t>
            </a:r>
          </a:p>
        </p:txBody>
      </p:sp>
      <p:sp>
        <p:nvSpPr>
          <p:cNvPr id="4" name="TextBox 3">
            <a:extLst>
              <a:ext uri="{FF2B5EF4-FFF2-40B4-BE49-F238E27FC236}">
                <a16:creationId xmlns:a16="http://schemas.microsoft.com/office/drawing/2014/main" id="{63FA6E88-2AD1-F766-5F56-1827FAA9CD79}"/>
              </a:ext>
            </a:extLst>
          </p:cNvPr>
          <p:cNvSpPr txBox="1"/>
          <p:nvPr/>
        </p:nvSpPr>
        <p:spPr>
          <a:xfrm>
            <a:off x="1350682" y="4870824"/>
            <a:ext cx="10005951" cy="1458258"/>
          </a:xfrm>
          <a:prstGeom prst="rect">
            <a:avLst/>
          </a:prstGeom>
        </p:spPr>
        <p:txBody>
          <a:bodyPr vert="horz" lIns="91440" tIns="45720" rIns="91440" bIns="45720" rtlCol="0" anchor="ctr">
            <a:normAutofit/>
          </a:bodyPr>
          <a:lstStyle/>
          <a:p>
            <a:pPr>
              <a:lnSpc>
                <a:spcPct val="90000"/>
              </a:lnSpc>
              <a:spcBef>
                <a:spcPts val="1000"/>
              </a:spcBef>
              <a:spcAft>
                <a:spcPts val="378"/>
              </a:spcAft>
            </a:pPr>
            <a:r>
              <a:rPr lang="en-US" sz="2400" kern="1200" dirty="0">
                <a:solidFill>
                  <a:schemeClr val="tx1"/>
                </a:solidFill>
                <a:latin typeface="Times New Roman" panose="02020603050405020304" pitchFamily="18" charset="0"/>
                <a:cs typeface="Times New Roman" panose="02020603050405020304" pitchFamily="18" charset="0"/>
              </a:rPr>
              <a:t>Presented to : Dr. Harpreet Sharma </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Date: 14/05/24</a:t>
            </a:r>
          </a:p>
        </p:txBody>
      </p:sp>
      <p:sp>
        <p:nvSpPr>
          <p:cNvPr id="3" name="slide1">
            <a:extLst>
              <a:ext uri="{FF2B5EF4-FFF2-40B4-BE49-F238E27FC236}">
                <a16:creationId xmlns:a16="http://schemas.microsoft.com/office/drawing/2014/main" id="{3ACC3EC0-B1F1-4847-8230-601E0DBF6094}"/>
              </a:ext>
            </a:extLst>
          </p:cNvPr>
          <p:cNvSpPr>
            <a:spLocks/>
          </p:cNvSpPr>
          <p:nvPr/>
        </p:nvSpPr>
        <p:spPr>
          <a:xfrm>
            <a:off x="8273177" y="4265128"/>
            <a:ext cx="3662149" cy="1596580"/>
          </a:xfrm>
          <a:prstGeom prst="rect">
            <a:avLst/>
          </a:prstGeom>
        </p:spPr>
        <p:txBody>
          <a:bodyPr vert="horz" lIns="91440" tIns="45720" rIns="91440" bIns="45720" rtlCol="0">
            <a:noAutofit/>
          </a:bodyPr>
          <a:lstStyle/>
          <a:p>
            <a:pPr algn="ctr" defTabSz="576072">
              <a:spcAft>
                <a:spcPts val="600"/>
              </a:spcAft>
            </a:pPr>
            <a:br>
              <a:rPr lang="en-US" sz="1134"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By:</a:t>
            </a:r>
          </a:p>
          <a:p>
            <a:pPr algn="ctr" defTabSz="576072">
              <a:spcAft>
                <a:spcPts val="600"/>
              </a:spcAft>
            </a:pPr>
            <a:r>
              <a:rPr lang="en-US" sz="2400" kern="1200" dirty="0" err="1">
                <a:solidFill>
                  <a:schemeClr val="tx1"/>
                </a:solidFill>
                <a:latin typeface="Times New Roman" panose="02020603050405020304" pitchFamily="18" charset="0"/>
                <a:cs typeface="Times New Roman" panose="02020603050405020304" pitchFamily="18" charset="0"/>
              </a:rPr>
              <a:t>Ayush</a:t>
            </a:r>
            <a:r>
              <a:rPr lang="en-US" sz="2400" kern="1200" dirty="0">
                <a:solidFill>
                  <a:schemeClr val="tx1"/>
                </a:solidFill>
                <a:latin typeface="Times New Roman" panose="02020603050405020304" pitchFamily="18" charset="0"/>
                <a:cs typeface="Times New Roman" panose="02020603050405020304" pitchFamily="18" charset="0"/>
              </a:rPr>
              <a:t> Patel</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Mihir </a:t>
            </a:r>
            <a:r>
              <a:rPr lang="en-US" sz="2400" kern="1200" dirty="0" err="1">
                <a:solidFill>
                  <a:schemeClr val="tx1"/>
                </a:solidFill>
                <a:latin typeface="Times New Roman" panose="02020603050405020304" pitchFamily="18" charset="0"/>
                <a:cs typeface="Times New Roman" panose="02020603050405020304" pitchFamily="18" charset="0"/>
              </a:rPr>
              <a:t>Dharaiya</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err="1">
                <a:solidFill>
                  <a:schemeClr val="tx1"/>
                </a:solidFill>
                <a:latin typeface="Times New Roman" panose="02020603050405020304" pitchFamily="18" charset="0"/>
                <a:cs typeface="Times New Roman" panose="02020603050405020304" pitchFamily="18" charset="0"/>
              </a:rPr>
              <a:t>Mridulla</a:t>
            </a:r>
            <a:r>
              <a:rPr lang="en-US" sz="2400" kern="1200" dirty="0">
                <a:solidFill>
                  <a:schemeClr val="tx1"/>
                </a:solidFill>
                <a:latin typeface="Times New Roman" panose="02020603050405020304" pitchFamily="18" charset="0"/>
                <a:cs typeface="Times New Roman" panose="02020603050405020304" pitchFamily="18" charset="0"/>
              </a:rPr>
              <a:t> Ganesh</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err="1">
                <a:solidFill>
                  <a:schemeClr val="tx1"/>
                </a:solidFill>
                <a:latin typeface="Times New Roman" panose="02020603050405020304" pitchFamily="18" charset="0"/>
                <a:cs typeface="Times New Roman" panose="02020603050405020304" pitchFamily="18" charset="0"/>
              </a:rPr>
              <a:t>Nithin</a:t>
            </a:r>
            <a:r>
              <a:rPr lang="en-US" sz="2400" kern="1200" dirty="0">
                <a:solidFill>
                  <a:schemeClr val="tx1"/>
                </a:solidFill>
                <a:latin typeface="Times New Roman" panose="02020603050405020304" pitchFamily="18" charset="0"/>
                <a:cs typeface="Times New Roman" panose="02020603050405020304" pitchFamily="18" charset="0"/>
              </a:rPr>
              <a:t> Reddy Penta Reddy</a:t>
            </a:r>
            <a:br>
              <a:rPr lang="en-US" sz="22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Anusha Reddy </a:t>
            </a:r>
          </a:p>
          <a:p>
            <a:pPr algn="ctr" defTabSz="576072">
              <a:spcAft>
                <a:spcPts val="600"/>
              </a:spcAft>
            </a:pPr>
            <a:br>
              <a:rPr lang="en-US" sz="1134" kern="1200" dirty="0">
                <a:solidFill>
                  <a:schemeClr val="tx1"/>
                </a:solidFill>
                <a:latin typeface="Times New Roman" panose="02020603050405020304" pitchFamily="18" charset="0"/>
                <a:ea typeface="+mn-ea"/>
                <a:cs typeface="Times New Roman" panose="02020603050405020304" pitchFamily="18" charset="0"/>
              </a:rPr>
            </a:br>
            <a:endParaRPr lang="en-US"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8153400" y="1128094"/>
            <a:ext cx="3434180" cy="664608"/>
          </a:xfrm>
        </p:spPr>
        <p:txBody>
          <a:bodyPr vert="horz" lIns="91440" tIns="45720" rIns="91440" bIns="45720" rtlCol="0" anchor="t">
            <a:normAutofit/>
          </a:bodyPr>
          <a:lstStyle/>
          <a:p>
            <a:r>
              <a:rPr lang="en-US" sz="3200" b="1" kern="1200" dirty="0">
                <a:solidFill>
                  <a:schemeClr val="tx1"/>
                </a:solidFill>
                <a:effectLst/>
                <a:latin typeface="Times New Roman" panose="02020603050405020304" pitchFamily="18" charset="0"/>
                <a:cs typeface="Times New Roman" panose="02020603050405020304" pitchFamily="18" charset="0"/>
              </a:rPr>
              <a:t>Ridge Regression</a:t>
            </a:r>
            <a:endParaRPr lang="en-US" sz="3200" b="1" kern="12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E374C7-5F38-54E0-F88B-3C59F400C4CF}"/>
              </a:ext>
            </a:extLst>
          </p:cNvPr>
          <p:cNvSpPr txBox="1"/>
          <p:nvPr/>
        </p:nvSpPr>
        <p:spPr>
          <a:xfrm>
            <a:off x="8153400" y="2543364"/>
            <a:ext cx="3691270" cy="3599019"/>
          </a:xfrm>
          <a:prstGeom prst="rect">
            <a:avLst/>
          </a:prstGeom>
        </p:spPr>
        <p:txBody>
          <a:bodyPr vert="horz" lIns="91440" tIns="45720" rIns="91440" bIns="45720" rtlCol="0">
            <a:normAutofit/>
          </a:bodyPr>
          <a:lstStyle/>
          <a:p>
            <a:pPr algn="just">
              <a:lnSpc>
                <a:spcPct val="150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9FB2338-79BC-0931-12CD-048D5D8B9334}"/>
              </a:ext>
            </a:extLst>
          </p:cNvPr>
          <p:cNvSpPr txBox="1"/>
          <p:nvPr/>
        </p:nvSpPr>
        <p:spPr>
          <a:xfrm>
            <a:off x="8024855" y="1897033"/>
            <a:ext cx="369127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Predicting based on train and test data using lambda.1se &amp; </a:t>
            </a:r>
            <a:r>
              <a:rPr lang="en-US" dirty="0" err="1">
                <a:latin typeface="Times New Roman" panose="02020603050405020304" pitchFamily="18" charset="0"/>
                <a:cs typeface="Times New Roman" panose="02020603050405020304" pitchFamily="18" charset="0"/>
              </a:rPr>
              <a:t>lambda.min</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835D1DF-C3DA-0E77-09B7-459BBE80B5A0}"/>
              </a:ext>
            </a:extLst>
          </p:cNvPr>
          <p:cNvSpPr txBox="1"/>
          <p:nvPr/>
        </p:nvSpPr>
        <p:spPr>
          <a:xfrm>
            <a:off x="8024855" y="2795663"/>
            <a:ext cx="3691270" cy="3474669"/>
          </a:xfrm>
          <a:prstGeom prst="rect">
            <a:avLst/>
          </a:prstGeom>
          <a:noFill/>
        </p:spPr>
        <p:txBody>
          <a:bodyPr wrap="square">
            <a:spAutoFit/>
          </a:bodyPr>
          <a:lstStyle/>
          <a:p>
            <a:pPr algn="just">
              <a:lnSpc>
                <a:spcPct val="150000"/>
              </a:lnSpc>
              <a:spcAft>
                <a:spcPts val="800"/>
              </a:spcAft>
              <a:buSzPts val="1000"/>
              <a:tabLst>
                <a:tab pos="914400" algn="l"/>
              </a:tabLs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The Ridge regression model with </a:t>
            </a:r>
            <a:r>
              <a:rPr lang="en-CA" sz="1600" b="1" dirty="0" err="1">
                <a:effectLst/>
                <a:latin typeface="Times New Roman" panose="02020603050405020304" pitchFamily="18" charset="0"/>
                <a:ea typeface="Calibri" panose="020F0502020204030204" pitchFamily="34" charset="0"/>
                <a:cs typeface="Times New Roman" panose="02020603050405020304" pitchFamily="18" charset="0"/>
              </a:rPr>
              <a:t>lambda.min</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(minimum lambda selected by cross-validation) shows a RMSE of around 10,669.45 on the test dataset.</a:t>
            </a:r>
          </a:p>
          <a:p>
            <a:pPr algn="just">
              <a:lnSpc>
                <a:spcPct val="150000"/>
              </a:lnSpc>
              <a:spcAft>
                <a:spcPts val="800"/>
              </a:spcAft>
              <a:buSzPts val="1000"/>
              <a:tabLst>
                <a:tab pos="914400" algn="l"/>
              </a:tabLs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The Ridge regression model with </a:t>
            </a: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lambda.1se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(lambda that gives a model with the most significant predictors) shows a RMSE of around 10,688.48 on the test dataset.</a:t>
            </a:r>
          </a:p>
        </p:txBody>
      </p:sp>
      <p:pic>
        <p:nvPicPr>
          <p:cNvPr id="3" name="Picture 2">
            <a:extLst>
              <a:ext uri="{FF2B5EF4-FFF2-40B4-BE49-F238E27FC236}">
                <a16:creationId xmlns:a16="http://schemas.microsoft.com/office/drawing/2014/main" id="{FA48A009-4F3F-155A-E7C5-37096A1C5456}"/>
              </a:ext>
            </a:extLst>
          </p:cNvPr>
          <p:cNvPicPr>
            <a:picLocks noChangeAspect="1"/>
          </p:cNvPicPr>
          <p:nvPr/>
        </p:nvPicPr>
        <p:blipFill>
          <a:blip r:embed="rId2"/>
          <a:stretch>
            <a:fillRect/>
          </a:stretch>
        </p:blipFill>
        <p:spPr>
          <a:xfrm>
            <a:off x="475875" y="194058"/>
            <a:ext cx="6803230" cy="3114626"/>
          </a:xfrm>
          <a:prstGeom prst="rect">
            <a:avLst/>
          </a:prstGeom>
        </p:spPr>
      </p:pic>
      <p:pic>
        <p:nvPicPr>
          <p:cNvPr id="5" name="Picture 4">
            <a:extLst>
              <a:ext uri="{FF2B5EF4-FFF2-40B4-BE49-F238E27FC236}">
                <a16:creationId xmlns:a16="http://schemas.microsoft.com/office/drawing/2014/main" id="{D227ADFB-87BE-35D1-619B-2B0A2D381393}"/>
              </a:ext>
            </a:extLst>
          </p:cNvPr>
          <p:cNvPicPr>
            <a:picLocks noChangeAspect="1"/>
          </p:cNvPicPr>
          <p:nvPr/>
        </p:nvPicPr>
        <p:blipFill>
          <a:blip r:embed="rId3"/>
          <a:stretch>
            <a:fillRect/>
          </a:stretch>
        </p:blipFill>
        <p:spPr>
          <a:xfrm>
            <a:off x="475875" y="3549317"/>
            <a:ext cx="6719009" cy="3176043"/>
          </a:xfrm>
          <a:prstGeom prst="rect">
            <a:avLst/>
          </a:prstGeom>
        </p:spPr>
      </p:pic>
    </p:spTree>
    <p:extLst>
      <p:ext uri="{BB962C8B-B14F-4D97-AF65-F5344CB8AC3E}">
        <p14:creationId xmlns:p14="http://schemas.microsoft.com/office/powerpoint/2010/main" val="150090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b="1" kern="1200" dirty="0">
                <a:solidFill>
                  <a:schemeClr val="tx1"/>
                </a:solidFill>
                <a:latin typeface="Times New Roman" panose="02020603050405020304" pitchFamily="18" charset="0"/>
                <a:cs typeface="Times New Roman" panose="02020603050405020304" pitchFamily="18" charset="0"/>
              </a:rPr>
              <a:t>Decision</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b="1" kern="1200" dirty="0">
                <a:solidFill>
                  <a:schemeClr val="tx1"/>
                </a:solidFill>
                <a:latin typeface="Times New Roman" panose="02020603050405020304" pitchFamily="18" charset="0"/>
                <a:cs typeface="Times New Roman" panose="02020603050405020304" pitchFamily="18" charset="0"/>
              </a:rPr>
              <a:t>Tree</a:t>
            </a:r>
            <a:r>
              <a:rPr lang="en-US" sz="3200" kern="1200" dirty="0">
                <a:solidFill>
                  <a:schemeClr val="tx1"/>
                </a:solidFill>
                <a:latin typeface="Times New Roman" panose="02020603050405020304" pitchFamily="18" charset="0"/>
                <a:cs typeface="Times New Roman" panose="02020603050405020304" pitchFamily="18" charset="0"/>
              </a:rPr>
              <a:t> </a:t>
            </a:r>
            <a:r>
              <a:rPr lang="en-US" sz="3200" b="1" kern="1200" dirty="0">
                <a:solidFill>
                  <a:schemeClr val="tx1"/>
                </a:solidFill>
                <a:latin typeface="Times New Roman" panose="02020603050405020304" pitchFamily="18" charset="0"/>
                <a:cs typeface="Times New Roman" panose="02020603050405020304" pitchFamily="18" charset="0"/>
              </a:rPr>
              <a:t>Regressor</a:t>
            </a:r>
          </a:p>
        </p:txBody>
      </p:sp>
      <p:sp>
        <p:nvSpPr>
          <p:cNvPr id="17" name="Rectangle 16">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E374C7-5F38-54E0-F88B-3C59F400C4CF}"/>
              </a:ext>
            </a:extLst>
          </p:cNvPr>
          <p:cNvSpPr txBox="1"/>
          <p:nvPr/>
        </p:nvSpPr>
        <p:spPr>
          <a:xfrm>
            <a:off x="8153400" y="2191549"/>
            <a:ext cx="3434180" cy="1962098"/>
          </a:xfrm>
          <a:prstGeom prst="rect">
            <a:avLst/>
          </a:prstGeom>
        </p:spPr>
        <p:txBody>
          <a:bodyPr vert="horz" lIns="91440" tIns="45720" rIns="91440" bIns="45720" rtlCol="0">
            <a:normAutofit/>
          </a:bodyPr>
          <a:lstStyle/>
          <a:p>
            <a:pPr algn="just">
              <a:lnSpc>
                <a:spcPct val="90000"/>
              </a:lnSpc>
              <a:spcAft>
                <a:spcPts val="800"/>
              </a:spcAft>
            </a:pPr>
            <a:r>
              <a:rPr lang="en-US" dirty="0">
                <a:effectLst/>
                <a:latin typeface="Times New Roman" panose="02020603050405020304" pitchFamily="18" charset="0"/>
                <a:cs typeface="Times New Roman" panose="02020603050405020304" pitchFamily="18" charset="0"/>
              </a:rPr>
              <a:t>Decision trees are interpretable and provide insights into the relationships between features and the target variable. The decision tree diagram visualizes how different features influence the predicted car prices.</a:t>
            </a:r>
          </a:p>
        </p:txBody>
      </p:sp>
      <p:pic>
        <p:nvPicPr>
          <p:cNvPr id="7" name="Picture 6">
            <a:extLst>
              <a:ext uri="{FF2B5EF4-FFF2-40B4-BE49-F238E27FC236}">
                <a16:creationId xmlns:a16="http://schemas.microsoft.com/office/drawing/2014/main" id="{89F279C2-6908-919B-2682-4641067E9BE1}"/>
              </a:ext>
            </a:extLst>
          </p:cNvPr>
          <p:cNvPicPr>
            <a:picLocks noChangeAspect="1"/>
          </p:cNvPicPr>
          <p:nvPr/>
        </p:nvPicPr>
        <p:blipFill>
          <a:blip r:embed="rId2"/>
          <a:stretch>
            <a:fillRect/>
          </a:stretch>
        </p:blipFill>
        <p:spPr>
          <a:xfrm>
            <a:off x="604420" y="1667691"/>
            <a:ext cx="6325769" cy="4971913"/>
          </a:xfrm>
          <a:prstGeom prst="rect">
            <a:avLst/>
          </a:prstGeom>
        </p:spPr>
      </p:pic>
      <p:pic>
        <p:nvPicPr>
          <p:cNvPr id="8" name="Picture 7">
            <a:extLst>
              <a:ext uri="{FF2B5EF4-FFF2-40B4-BE49-F238E27FC236}">
                <a16:creationId xmlns:a16="http://schemas.microsoft.com/office/drawing/2014/main" id="{0D4D6452-85DA-C581-F641-5263618CAB45}"/>
              </a:ext>
            </a:extLst>
          </p:cNvPr>
          <p:cNvPicPr>
            <a:picLocks noChangeAspect="1"/>
          </p:cNvPicPr>
          <p:nvPr/>
        </p:nvPicPr>
        <p:blipFill>
          <a:blip r:embed="rId3"/>
          <a:stretch>
            <a:fillRect/>
          </a:stretch>
        </p:blipFill>
        <p:spPr>
          <a:xfrm>
            <a:off x="608898" y="350029"/>
            <a:ext cx="6746434" cy="1105791"/>
          </a:xfrm>
          <a:prstGeom prst="rect">
            <a:avLst/>
          </a:prstGeom>
        </p:spPr>
      </p:pic>
      <p:sp>
        <p:nvSpPr>
          <p:cNvPr id="12" name="TextBox 11">
            <a:extLst>
              <a:ext uri="{FF2B5EF4-FFF2-40B4-BE49-F238E27FC236}">
                <a16:creationId xmlns:a16="http://schemas.microsoft.com/office/drawing/2014/main" id="{E63E5477-CDC2-8D0D-EF24-7767A8BFE452}"/>
              </a:ext>
            </a:extLst>
          </p:cNvPr>
          <p:cNvSpPr txBox="1"/>
          <p:nvPr/>
        </p:nvSpPr>
        <p:spPr>
          <a:xfrm>
            <a:off x="8153400" y="4108273"/>
            <a:ext cx="3892347" cy="2474011"/>
          </a:xfrm>
          <a:prstGeom prst="rect">
            <a:avLst/>
          </a:prstGeom>
          <a:noFill/>
        </p:spPr>
        <p:txBody>
          <a:bodyPr wrap="square">
            <a:spAutoFit/>
          </a:bodyPr>
          <a:lstStyle/>
          <a:p>
            <a:pPr defTabSz="466344">
              <a:lnSpc>
                <a:spcPct val="150000"/>
              </a:lnSpc>
              <a:spcAft>
                <a:spcPts val="408"/>
              </a:spcAft>
            </a:pPr>
            <a:r>
              <a:rPr lang="en-CA" sz="1600" kern="1200" dirty="0">
                <a:solidFill>
                  <a:schemeClr val="tx1"/>
                </a:solidFill>
                <a:latin typeface="Times New Roman" panose="02020603050405020304" pitchFamily="18" charset="0"/>
                <a:cs typeface="Times New Roman" panose="02020603050405020304" pitchFamily="18" charset="0"/>
              </a:rPr>
              <a:t>The calculated evaluation metrics </a:t>
            </a:r>
            <a:endParaRPr lang="en-CA" sz="1600" b="1" kern="1200" dirty="0">
              <a:solidFill>
                <a:schemeClr val="tx1"/>
              </a:solidFill>
              <a:latin typeface="Times New Roman" panose="02020603050405020304" pitchFamily="18" charset="0"/>
              <a:cs typeface="Times New Roman" panose="02020603050405020304" pitchFamily="18" charset="0"/>
            </a:endParaRPr>
          </a:p>
          <a:p>
            <a:pPr defTabSz="466344">
              <a:lnSpc>
                <a:spcPct val="150000"/>
              </a:lnSpc>
              <a:spcAft>
                <a:spcPts val="408"/>
              </a:spcAft>
            </a:pPr>
            <a:r>
              <a:rPr lang="en-CA" sz="1600" b="1" kern="1200" dirty="0">
                <a:solidFill>
                  <a:schemeClr val="tx1"/>
                </a:solidFill>
                <a:latin typeface="Times New Roman" panose="02020603050405020304" pitchFamily="18" charset="0"/>
                <a:cs typeface="Times New Roman" panose="02020603050405020304" pitchFamily="18" charset="0"/>
              </a:rPr>
              <a:t>Mean Absolute Error (MAE): </a:t>
            </a:r>
            <a:r>
              <a:rPr lang="en-CA" sz="1600" kern="1200" dirty="0">
                <a:solidFill>
                  <a:schemeClr val="tx1"/>
                </a:solidFill>
                <a:latin typeface="Times New Roman" panose="02020603050405020304" pitchFamily="18" charset="0"/>
                <a:cs typeface="Times New Roman" panose="02020603050405020304" pitchFamily="18" charset="0"/>
              </a:rPr>
              <a:t>$7924.66.</a:t>
            </a:r>
          </a:p>
          <a:p>
            <a:pPr defTabSz="466344">
              <a:lnSpc>
                <a:spcPct val="150000"/>
              </a:lnSpc>
              <a:spcAft>
                <a:spcPts val="408"/>
              </a:spcAft>
            </a:pPr>
            <a:r>
              <a:rPr lang="en-CA" sz="1600" b="1" kern="1200" dirty="0">
                <a:solidFill>
                  <a:schemeClr val="tx1"/>
                </a:solidFill>
                <a:latin typeface="Times New Roman" panose="02020603050405020304" pitchFamily="18" charset="0"/>
                <a:cs typeface="Times New Roman" panose="02020603050405020304" pitchFamily="18" charset="0"/>
              </a:rPr>
              <a:t>Mean Squared Error (MSE): </a:t>
            </a:r>
            <a:r>
              <a:rPr lang="en-CA" sz="1600" kern="1200" dirty="0">
                <a:solidFill>
                  <a:schemeClr val="tx1"/>
                </a:solidFill>
                <a:latin typeface="Times New Roman" panose="02020603050405020304" pitchFamily="18" charset="0"/>
                <a:cs typeface="Times New Roman" panose="02020603050405020304" pitchFamily="18" charset="0"/>
              </a:rPr>
              <a:t>106770550.</a:t>
            </a:r>
          </a:p>
          <a:p>
            <a:pPr defTabSz="466344">
              <a:lnSpc>
                <a:spcPct val="150000"/>
              </a:lnSpc>
              <a:spcAft>
                <a:spcPts val="408"/>
              </a:spcAft>
            </a:pPr>
            <a:r>
              <a:rPr lang="en-CA" sz="1600" b="1" kern="1200" dirty="0">
                <a:solidFill>
                  <a:schemeClr val="tx1"/>
                </a:solidFill>
                <a:latin typeface="Times New Roman" panose="02020603050405020304" pitchFamily="18" charset="0"/>
                <a:cs typeface="Times New Roman" panose="02020603050405020304" pitchFamily="18" charset="0"/>
              </a:rPr>
              <a:t>Root Mean Squared Error (RMSE): </a:t>
            </a:r>
            <a:r>
              <a:rPr lang="en-CA" sz="1600" kern="1200" dirty="0">
                <a:solidFill>
                  <a:schemeClr val="tx1"/>
                </a:solidFill>
                <a:latin typeface="Times New Roman" panose="02020603050405020304" pitchFamily="18" charset="0"/>
                <a:cs typeface="Times New Roman" panose="02020603050405020304" pitchFamily="18" charset="0"/>
              </a:rPr>
              <a:t>$10,332.98.</a:t>
            </a:r>
          </a:p>
          <a:p>
            <a:pPr defTabSz="466344">
              <a:lnSpc>
                <a:spcPct val="150000"/>
              </a:lnSpc>
              <a:spcAft>
                <a:spcPts val="408"/>
              </a:spcAft>
            </a:pPr>
            <a:r>
              <a:rPr lang="en-CA" sz="1600" b="1" kern="1200" dirty="0">
                <a:solidFill>
                  <a:schemeClr val="tx1"/>
                </a:solidFill>
                <a:latin typeface="Times New Roman" panose="02020603050405020304" pitchFamily="18" charset="0"/>
                <a:cs typeface="Times New Roman" panose="02020603050405020304" pitchFamily="18" charset="0"/>
              </a:rPr>
              <a:t>R-squared (R²): </a:t>
            </a:r>
            <a:r>
              <a:rPr lang="en-CA" sz="1600" kern="1200" dirty="0">
                <a:solidFill>
                  <a:schemeClr val="tx1"/>
                </a:solidFill>
                <a:latin typeface="Times New Roman" panose="02020603050405020304" pitchFamily="18" charset="0"/>
                <a:cs typeface="Times New Roman" panose="02020603050405020304" pitchFamily="18" charset="0"/>
              </a:rPr>
              <a:t>57%</a:t>
            </a:r>
            <a:endParaRPr lang="en-CA"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647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7145654" y="991443"/>
            <a:ext cx="4603001" cy="1087819"/>
          </a:xfrm>
        </p:spPr>
        <p:txBody>
          <a:bodyPr vert="horz" lIns="91440" tIns="45720" rIns="91440" bIns="45720" rtlCol="0" anchor="b">
            <a:normAutofit/>
          </a:bodyPr>
          <a:lstStyle/>
          <a:p>
            <a:r>
              <a:rPr lang="en-US" sz="3400" b="1" kern="1200" dirty="0">
                <a:solidFill>
                  <a:schemeClr val="tx1"/>
                </a:solidFill>
                <a:effectLst/>
                <a:latin typeface="Times New Roman" panose="02020603050405020304" pitchFamily="18" charset="0"/>
                <a:cs typeface="Times New Roman" panose="02020603050405020304" pitchFamily="18" charset="0"/>
              </a:rPr>
              <a:t>Gradient Boosting Algorithm</a:t>
            </a:r>
            <a:r>
              <a:rPr lang="en-US" sz="3400" kern="1200" dirty="0">
                <a:solidFill>
                  <a:schemeClr val="tx1"/>
                </a:solidFill>
                <a:effectLst/>
                <a:latin typeface="Times New Roman" panose="02020603050405020304" pitchFamily="18" charset="0"/>
                <a:cs typeface="Times New Roman" panose="02020603050405020304" pitchFamily="18" charset="0"/>
              </a:rPr>
              <a:t> </a:t>
            </a:r>
            <a:endParaRPr lang="en-US" sz="3400" b="1" kern="1200"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TextBox 9">
            <a:extLst>
              <a:ext uri="{FF2B5EF4-FFF2-40B4-BE49-F238E27FC236}">
                <a16:creationId xmlns:a16="http://schemas.microsoft.com/office/drawing/2014/main" id="{B9E374C7-5F38-54E0-F88B-3C59F400C4CF}"/>
              </a:ext>
            </a:extLst>
          </p:cNvPr>
          <p:cNvSpPr txBox="1"/>
          <p:nvPr/>
        </p:nvSpPr>
        <p:spPr>
          <a:xfrm>
            <a:off x="7145654" y="2684095"/>
            <a:ext cx="4603001" cy="3492868"/>
          </a:xfrm>
          <a:prstGeom prst="rect">
            <a:avLst/>
          </a:prstGeom>
        </p:spPr>
        <p:txBody>
          <a:bodyPr vert="horz" lIns="91440" tIns="45720" rIns="91440" bIns="45720" rtlCol="0">
            <a:normAutofit/>
          </a:bodyPr>
          <a:lstStyle/>
          <a:p>
            <a:pPr algn="just">
              <a:lnSpc>
                <a:spcPct val="90000"/>
              </a:lnSpc>
              <a:spcAft>
                <a:spcPts val="800"/>
              </a:spcAft>
            </a:pPr>
            <a:r>
              <a:rPr lang="en-US" sz="2000" dirty="0">
                <a:effectLst/>
                <a:latin typeface="Times New Roman" panose="02020603050405020304" pitchFamily="18" charset="0"/>
                <a:cs typeface="Times New Roman" panose="02020603050405020304" pitchFamily="18" charset="0"/>
              </a:rPr>
              <a:t>Due to the low R-squared value of the decision tree model, gradient boosting was employed to boost the predictive performance. Gradient boosting combines multiple weak learners (decision trees) to create a strong predictive model. </a:t>
            </a:r>
          </a:p>
          <a:p>
            <a:pPr indent="-228600" algn="just">
              <a:lnSpc>
                <a:spcPct val="90000"/>
              </a:lnSpc>
              <a:spcAft>
                <a:spcPts val="800"/>
              </a:spcAft>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63E5477-CDC2-8D0D-EF24-7767A8BFE452}"/>
              </a:ext>
            </a:extLst>
          </p:cNvPr>
          <p:cNvSpPr txBox="1"/>
          <p:nvPr/>
        </p:nvSpPr>
        <p:spPr>
          <a:xfrm>
            <a:off x="709864" y="4808156"/>
            <a:ext cx="6331052" cy="1499065"/>
          </a:xfrm>
          <a:prstGeom prst="rect">
            <a:avLst/>
          </a:prstGeom>
          <a:noFill/>
        </p:spPr>
        <p:txBody>
          <a:bodyPr wrap="square">
            <a:spAutoFit/>
          </a:bodyPr>
          <a:lstStyle/>
          <a:p>
            <a:pPr algn="ctr" defTabSz="475488">
              <a:lnSpc>
                <a:spcPct val="150000"/>
              </a:lnSpc>
              <a:spcAft>
                <a:spcPts val="416"/>
              </a:spcAft>
            </a:pPr>
            <a:r>
              <a:rPr lang="en-CA" sz="1200" kern="1200" dirty="0">
                <a:solidFill>
                  <a:schemeClr val="tx1"/>
                </a:solidFill>
                <a:latin typeface="Times New Roman" panose="02020603050405020304" pitchFamily="18" charset="0"/>
                <a:ea typeface="+mn-ea"/>
                <a:cs typeface="+mn-cs"/>
              </a:rPr>
              <a:t>The calculated evaluation metrics </a:t>
            </a:r>
            <a:endParaRPr lang="en-CA" sz="1200" b="1" kern="1200" dirty="0">
              <a:solidFill>
                <a:schemeClr val="tx1"/>
              </a:solidFill>
              <a:latin typeface="Times New Roman" panose="02020603050405020304" pitchFamily="18" charset="0"/>
              <a:ea typeface="+mn-ea"/>
              <a:cs typeface="Times New Roman" panose="02020603050405020304" pitchFamily="18" charset="0"/>
            </a:endParaRPr>
          </a:p>
          <a:p>
            <a:pPr algn="just" defTabSz="475488">
              <a:lnSpc>
                <a:spcPct val="150000"/>
              </a:lnSpc>
              <a:spcAft>
                <a:spcPts val="416"/>
              </a:spcAft>
            </a:pPr>
            <a:r>
              <a:rPr lang="en-IN" sz="1200" kern="1200" dirty="0">
                <a:solidFill>
                  <a:schemeClr val="tx1"/>
                </a:solidFill>
                <a:latin typeface="Times New Roman" panose="02020603050405020304" pitchFamily="18" charset="0"/>
                <a:ea typeface="+mn-ea"/>
                <a:cs typeface="Times New Roman" panose="02020603050405020304" pitchFamily="18" charset="0"/>
              </a:rPr>
              <a:t>The findings suggest that the gradient boosting model performs reasonably well in predicting car prices in Australia, with an R-squared value of approximately 0.80, indicating that around 80% of the variance in car prices can be explained by the features included in the model. The RMSE value of approximately 10667.73 indicates the average magnitude of errors in the predictions.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close-up of a computer code&#10;&#10;Description automatically generated">
            <a:extLst>
              <a:ext uri="{FF2B5EF4-FFF2-40B4-BE49-F238E27FC236}">
                <a16:creationId xmlns:a16="http://schemas.microsoft.com/office/drawing/2014/main" id="{142DC85C-3C63-6D01-1A94-61E4204750C4}"/>
              </a:ext>
            </a:extLst>
          </p:cNvPr>
          <p:cNvPicPr>
            <a:picLocks noChangeAspect="1"/>
          </p:cNvPicPr>
          <p:nvPr/>
        </p:nvPicPr>
        <p:blipFill>
          <a:blip r:embed="rId2"/>
          <a:stretch>
            <a:fillRect/>
          </a:stretch>
        </p:blipFill>
        <p:spPr>
          <a:xfrm>
            <a:off x="443344" y="315214"/>
            <a:ext cx="5693567" cy="1344181"/>
          </a:xfrm>
          <a:prstGeom prst="rect">
            <a:avLst/>
          </a:prstGeom>
        </p:spPr>
      </p:pic>
      <p:pic>
        <p:nvPicPr>
          <p:cNvPr id="4" name="Picture 3" descr="A computer screen shot of text&#10;&#10;Description automatically generated">
            <a:extLst>
              <a:ext uri="{FF2B5EF4-FFF2-40B4-BE49-F238E27FC236}">
                <a16:creationId xmlns:a16="http://schemas.microsoft.com/office/drawing/2014/main" id="{B9957169-697E-84BC-337F-39062DF99D0C}"/>
              </a:ext>
            </a:extLst>
          </p:cNvPr>
          <p:cNvPicPr>
            <a:picLocks noChangeAspect="1"/>
          </p:cNvPicPr>
          <p:nvPr/>
        </p:nvPicPr>
        <p:blipFill>
          <a:blip r:embed="rId3"/>
          <a:stretch>
            <a:fillRect/>
          </a:stretch>
        </p:blipFill>
        <p:spPr>
          <a:xfrm>
            <a:off x="443343" y="1974609"/>
            <a:ext cx="6182245" cy="2649532"/>
          </a:xfrm>
          <a:prstGeom prst="rect">
            <a:avLst/>
          </a:prstGeom>
        </p:spPr>
      </p:pic>
    </p:spTree>
    <p:extLst>
      <p:ext uri="{BB962C8B-B14F-4D97-AF65-F5344CB8AC3E}">
        <p14:creationId xmlns:p14="http://schemas.microsoft.com/office/powerpoint/2010/main" val="313136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b="1" kern="1200" dirty="0">
                <a:solidFill>
                  <a:schemeClr val="tx1"/>
                </a:solidFill>
                <a:effectLst/>
                <a:latin typeface="Times New Roman" panose="02020603050405020304" pitchFamily="18" charset="0"/>
                <a:cs typeface="Times New Roman" panose="02020603050405020304" pitchFamily="18" charset="0"/>
              </a:rPr>
              <a:t>Random Forest Regressor</a:t>
            </a:r>
            <a:endParaRPr lang="en-US" sz="3200" b="1" kern="12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E374C7-5F38-54E0-F88B-3C59F400C4CF}"/>
              </a:ext>
            </a:extLst>
          </p:cNvPr>
          <p:cNvSpPr txBox="1"/>
          <p:nvPr/>
        </p:nvSpPr>
        <p:spPr>
          <a:xfrm>
            <a:off x="8153400" y="2543364"/>
            <a:ext cx="3691270" cy="3599019"/>
          </a:xfrm>
          <a:prstGeom prst="rect">
            <a:avLst/>
          </a:prstGeom>
        </p:spPr>
        <p:txBody>
          <a:bodyPr vert="horz" lIns="91440" tIns="45720" rIns="91440" bIns="45720" rtlCol="0">
            <a:normAutofit/>
          </a:bodyPr>
          <a:lstStyle/>
          <a:p>
            <a:pPr algn="just">
              <a:lnSpc>
                <a:spcPct val="90000"/>
              </a:lnSpc>
              <a:spcAft>
                <a:spcPts val="800"/>
              </a:spcAft>
            </a:pPr>
            <a:r>
              <a:rPr lang="en-US" sz="2000" dirty="0">
                <a:effectLst/>
                <a:latin typeface="Times New Roman" panose="02020603050405020304" pitchFamily="18" charset="0"/>
                <a:cs typeface="Times New Roman" panose="02020603050405020304" pitchFamily="18" charset="0"/>
              </a:rPr>
              <a:t>Random Forest Regression is a versatile and powerful machine learning technique that offers robust performance, scalability, and feature importance analysis, making it a suitable choice for predicting car prices in Australia and addressing the associated business questions.</a:t>
            </a:r>
          </a:p>
        </p:txBody>
      </p:sp>
      <p:pic>
        <p:nvPicPr>
          <p:cNvPr id="9" name="Picture 8" descr="A screenshot of a computer&#10;&#10;Description automatically generated">
            <a:extLst>
              <a:ext uri="{FF2B5EF4-FFF2-40B4-BE49-F238E27FC236}">
                <a16:creationId xmlns:a16="http://schemas.microsoft.com/office/drawing/2014/main" id="{D5A59DF7-C6D2-B6F4-86B7-3954F13E6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19" y="592976"/>
            <a:ext cx="6411607" cy="2207976"/>
          </a:xfrm>
          <a:prstGeom prst="rect">
            <a:avLst/>
          </a:prstGeom>
        </p:spPr>
      </p:pic>
      <p:pic>
        <p:nvPicPr>
          <p:cNvPr id="12" name="Picture 11" descr="A screen shot of a computer code&#10;&#10;Description automatically generated">
            <a:extLst>
              <a:ext uri="{FF2B5EF4-FFF2-40B4-BE49-F238E27FC236}">
                <a16:creationId xmlns:a16="http://schemas.microsoft.com/office/drawing/2014/main" id="{1434FAF1-C901-379B-E280-CE2FAC77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330" y="3227750"/>
            <a:ext cx="6947141" cy="3037273"/>
          </a:xfrm>
          <a:prstGeom prst="rect">
            <a:avLst/>
          </a:prstGeom>
        </p:spPr>
      </p:pic>
    </p:spTree>
    <p:extLst>
      <p:ext uri="{BB962C8B-B14F-4D97-AF65-F5344CB8AC3E}">
        <p14:creationId xmlns:p14="http://schemas.microsoft.com/office/powerpoint/2010/main" val="415166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000" b="1" kern="1200" dirty="0">
                <a:solidFill>
                  <a:schemeClr val="tx1"/>
                </a:solidFill>
                <a:effectLst/>
                <a:latin typeface="Times New Roman" panose="02020603050405020304" pitchFamily="18" charset="0"/>
                <a:cs typeface="Times New Roman" panose="02020603050405020304" pitchFamily="18" charset="0"/>
              </a:rPr>
              <a:t>Tuning Random Forest model based on tree depth</a:t>
            </a:r>
            <a:endParaRPr lang="en-US" sz="3000" b="1" kern="12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E374C7-5F38-54E0-F88B-3C59F400C4CF}"/>
              </a:ext>
            </a:extLst>
          </p:cNvPr>
          <p:cNvSpPr txBox="1"/>
          <p:nvPr/>
        </p:nvSpPr>
        <p:spPr>
          <a:xfrm>
            <a:off x="8153400" y="2543364"/>
            <a:ext cx="3434180" cy="3599019"/>
          </a:xfrm>
          <a:prstGeom prst="rect">
            <a:avLst/>
          </a:prstGeom>
        </p:spPr>
        <p:txBody>
          <a:bodyPr vert="horz" lIns="91440" tIns="45720" rIns="91440" bIns="45720" rtlCol="0">
            <a:normAutofit/>
          </a:bodyPr>
          <a:lstStyle/>
          <a:p>
            <a:pPr algn="just">
              <a:lnSpc>
                <a:spcPct val="90000"/>
              </a:lnSpc>
              <a:spcAft>
                <a:spcPts val="800"/>
              </a:spcAft>
            </a:pPr>
            <a:r>
              <a:rPr lang="en-US" sz="2000" dirty="0">
                <a:effectLst/>
                <a:latin typeface="Times New Roman" panose="02020603050405020304" pitchFamily="18" charset="0"/>
                <a:cs typeface="Times New Roman" panose="02020603050405020304" pitchFamily="18" charset="0"/>
              </a:rPr>
              <a:t>We tune the model by changing the number of trees from 100 to 250 and depth to 5.</a:t>
            </a:r>
          </a:p>
        </p:txBody>
      </p:sp>
      <p:pic>
        <p:nvPicPr>
          <p:cNvPr id="7" name="Picture 6" descr="A screenshot of a computer&#10;&#10;Description automatically generated">
            <a:extLst>
              <a:ext uri="{FF2B5EF4-FFF2-40B4-BE49-F238E27FC236}">
                <a16:creationId xmlns:a16="http://schemas.microsoft.com/office/drawing/2014/main" id="{54DD720A-53D9-4B59-653D-7B376D038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33" y="572187"/>
            <a:ext cx="7068667" cy="2488647"/>
          </a:xfrm>
          <a:prstGeom prst="rect">
            <a:avLst/>
          </a:prstGeom>
        </p:spPr>
      </p:pic>
      <p:pic>
        <p:nvPicPr>
          <p:cNvPr id="11" name="Picture 10" descr="A screen shot of a computer program&#10;&#10;Description automatically generated">
            <a:extLst>
              <a:ext uri="{FF2B5EF4-FFF2-40B4-BE49-F238E27FC236}">
                <a16:creationId xmlns:a16="http://schemas.microsoft.com/office/drawing/2014/main" id="{C55F852F-12CD-4C55-DE65-A0F2545C8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33" y="3262399"/>
            <a:ext cx="7068667" cy="3023414"/>
          </a:xfrm>
          <a:prstGeom prst="rect">
            <a:avLst/>
          </a:prstGeom>
        </p:spPr>
      </p:pic>
    </p:spTree>
    <p:extLst>
      <p:ext uri="{BB962C8B-B14F-4D97-AF65-F5344CB8AC3E}">
        <p14:creationId xmlns:p14="http://schemas.microsoft.com/office/powerpoint/2010/main" val="52782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b="1" kern="1200" dirty="0">
                <a:solidFill>
                  <a:schemeClr val="tx1"/>
                </a:solidFill>
                <a:effectLst/>
                <a:latin typeface="Times New Roman" panose="02020603050405020304" pitchFamily="18" charset="0"/>
                <a:cs typeface="Times New Roman" panose="02020603050405020304" pitchFamily="18" charset="0"/>
              </a:rPr>
              <a:t>Support Vector Machine Regressor</a:t>
            </a:r>
            <a:r>
              <a:rPr lang="en-US" sz="3200" kern="1200" dirty="0">
                <a:solidFill>
                  <a:schemeClr val="tx1"/>
                </a:solidFill>
                <a:effectLst/>
                <a:latin typeface="Times New Roman" panose="02020603050405020304" pitchFamily="18" charset="0"/>
                <a:cs typeface="Times New Roman" panose="02020603050405020304" pitchFamily="18" charset="0"/>
              </a:rPr>
              <a:t> </a:t>
            </a:r>
            <a:endParaRPr lang="en-US" sz="3200" b="1" kern="1200"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0D5EC1-D088-4B49-6A79-C03A98343113}"/>
              </a:ext>
            </a:extLst>
          </p:cNvPr>
          <p:cNvSpPr txBox="1"/>
          <p:nvPr/>
        </p:nvSpPr>
        <p:spPr>
          <a:xfrm>
            <a:off x="8153400" y="2543364"/>
            <a:ext cx="3434180" cy="3599019"/>
          </a:xfrm>
          <a:prstGeom prst="rect">
            <a:avLst/>
          </a:prstGeom>
        </p:spPr>
        <p:txBody>
          <a:bodyPr vert="horz" lIns="91440" tIns="45720" rIns="91440" bIns="45720" rtlCol="0">
            <a:normAutofit/>
          </a:bodyPr>
          <a:lstStyle/>
          <a:p>
            <a:pPr algn="just">
              <a:lnSpc>
                <a:spcPct val="90000"/>
              </a:lnSpc>
              <a:spcAft>
                <a:spcPts val="800"/>
              </a:spcAft>
            </a:pPr>
            <a:r>
              <a:rPr lang="en-US" sz="2200" dirty="0">
                <a:effectLst/>
                <a:latin typeface="Times New Roman" panose="02020603050405020304" pitchFamily="18" charset="0"/>
                <a:cs typeface="Times New Roman" panose="02020603050405020304" pitchFamily="18" charset="0"/>
              </a:rPr>
              <a:t>SVMs offer a robust, flexible, and interpretable approach to regression tasks, making them well-suited for predicting car prices in Australia based on the diverse set of features provided in the dataset.</a:t>
            </a:r>
          </a:p>
        </p:txBody>
      </p:sp>
      <p:pic>
        <p:nvPicPr>
          <p:cNvPr id="3" name="Picture 2" descr="A computer screen shot of a program&#10;&#10;Description automatically generated">
            <a:extLst>
              <a:ext uri="{FF2B5EF4-FFF2-40B4-BE49-F238E27FC236}">
                <a16:creationId xmlns:a16="http://schemas.microsoft.com/office/drawing/2014/main" id="{D437F335-ED4C-4110-3AB3-2787856F2B56}"/>
              </a:ext>
            </a:extLst>
          </p:cNvPr>
          <p:cNvPicPr>
            <a:picLocks noChangeAspect="1"/>
          </p:cNvPicPr>
          <p:nvPr/>
        </p:nvPicPr>
        <p:blipFill>
          <a:blip r:embed="rId2"/>
          <a:stretch>
            <a:fillRect/>
          </a:stretch>
        </p:blipFill>
        <p:spPr>
          <a:xfrm>
            <a:off x="794084" y="234867"/>
            <a:ext cx="6232358" cy="3082426"/>
          </a:xfrm>
          <a:prstGeom prst="rect">
            <a:avLst/>
          </a:prstGeom>
        </p:spPr>
      </p:pic>
      <p:sp>
        <p:nvSpPr>
          <p:cNvPr id="5" name="TextBox 4">
            <a:extLst>
              <a:ext uri="{FF2B5EF4-FFF2-40B4-BE49-F238E27FC236}">
                <a16:creationId xmlns:a16="http://schemas.microsoft.com/office/drawing/2014/main" id="{B7AB803E-CFF2-B3FB-0880-19E8BDA01B9D}"/>
              </a:ext>
            </a:extLst>
          </p:cNvPr>
          <p:cNvSpPr txBox="1"/>
          <p:nvPr/>
        </p:nvSpPr>
        <p:spPr>
          <a:xfrm>
            <a:off x="794085" y="3480700"/>
            <a:ext cx="6232357" cy="3213893"/>
          </a:xfrm>
          <a:prstGeom prst="rect">
            <a:avLst/>
          </a:prstGeom>
          <a:noFill/>
        </p:spPr>
        <p:txBody>
          <a:bodyPr wrap="square">
            <a:spAutoFit/>
          </a:bodyPr>
          <a:lstStyle/>
          <a:p>
            <a:pPr algn="just" defTabSz="530352">
              <a:lnSpc>
                <a:spcPct val="150000"/>
              </a:lnSpc>
              <a:spcAft>
                <a:spcPts val="464"/>
              </a:spcAft>
            </a:pPr>
            <a:r>
              <a:rPr lang="en-IN" sz="1200" b="1" kern="1200" dirty="0">
                <a:solidFill>
                  <a:schemeClr val="tx1"/>
                </a:solidFill>
                <a:latin typeface="Times New Roman" panose="02020603050405020304" pitchFamily="18" charset="0"/>
                <a:cs typeface="Times New Roman" panose="02020603050405020304" pitchFamily="18" charset="0"/>
              </a:rPr>
              <a:t>Insights &amp; Findings :</a:t>
            </a:r>
            <a:endParaRPr lang="en-CA" sz="1200" kern="1200" dirty="0">
              <a:solidFill>
                <a:schemeClr val="tx1"/>
              </a:solidFill>
              <a:latin typeface="Times New Roman" panose="02020603050405020304" pitchFamily="18" charset="0"/>
              <a:cs typeface="Times New Roman" panose="02020603050405020304" pitchFamily="18" charset="0"/>
            </a:endParaRPr>
          </a:p>
          <a:p>
            <a:pPr marL="198882" indent="-198882" algn="just" defTabSz="530352">
              <a:lnSpc>
                <a:spcPct val="150000"/>
              </a:lnSpc>
              <a:spcAft>
                <a:spcPts val="464"/>
              </a:spcAft>
              <a:buSzPts val="1000"/>
              <a:buFont typeface="Symbol" pitchFamily="2" charset="2"/>
              <a:buChar char=""/>
              <a:tabLst>
                <a:tab pos="265176" algn="l"/>
              </a:tabLst>
            </a:pPr>
            <a:r>
              <a:rPr lang="en-CA" sz="1200" kern="1200" dirty="0">
                <a:solidFill>
                  <a:schemeClr val="tx1"/>
                </a:solidFill>
                <a:latin typeface="Times New Roman" panose="02020603050405020304" pitchFamily="18" charset="0"/>
                <a:cs typeface="Times New Roman" panose="02020603050405020304" pitchFamily="18" charset="0"/>
              </a:rPr>
              <a:t>The SVM model exhibits moderate-to-high accuracy in predicting car prices, as indicated by the evaluation metrics.</a:t>
            </a:r>
          </a:p>
          <a:p>
            <a:pPr marL="198882" indent="-198882" algn="just" defTabSz="530352">
              <a:lnSpc>
                <a:spcPct val="150000"/>
              </a:lnSpc>
              <a:spcAft>
                <a:spcPts val="464"/>
              </a:spcAft>
              <a:buSzPts val="1000"/>
              <a:buFont typeface="Symbol" pitchFamily="2" charset="2"/>
              <a:buChar char=""/>
              <a:tabLst>
                <a:tab pos="265176" algn="l"/>
              </a:tabLst>
            </a:pPr>
            <a:r>
              <a:rPr lang="en-IN" sz="1200" kern="1200" dirty="0">
                <a:solidFill>
                  <a:schemeClr val="tx1"/>
                </a:solidFill>
                <a:latin typeface="Times New Roman" panose="02020603050405020304" pitchFamily="18" charset="0"/>
                <a:cs typeface="Times New Roman" panose="02020603050405020304" pitchFamily="18" charset="0"/>
              </a:rPr>
              <a:t>The number of support vectors (7461) indicates the importance of these data points in determining the decision boundary and making predictions</a:t>
            </a:r>
            <a:endParaRPr lang="en-CA" sz="1200" kern="1200" dirty="0">
              <a:solidFill>
                <a:schemeClr val="tx1"/>
              </a:solidFill>
              <a:latin typeface="Times New Roman" panose="02020603050405020304" pitchFamily="18" charset="0"/>
              <a:cs typeface="Times New Roman" panose="02020603050405020304" pitchFamily="18" charset="0"/>
            </a:endParaRPr>
          </a:p>
          <a:p>
            <a:pPr marL="198882" indent="-198882" algn="just" defTabSz="530352">
              <a:lnSpc>
                <a:spcPct val="150000"/>
              </a:lnSpc>
              <a:spcAft>
                <a:spcPts val="464"/>
              </a:spcAft>
              <a:buSzPts val="1000"/>
              <a:buFont typeface="Symbol" pitchFamily="2" charset="2"/>
              <a:buChar char=""/>
              <a:tabLst>
                <a:tab pos="265176" algn="l"/>
              </a:tabLst>
            </a:pPr>
            <a:r>
              <a:rPr lang="en-CA" sz="1200" kern="1200" dirty="0">
                <a:solidFill>
                  <a:schemeClr val="tx1"/>
                </a:solidFill>
                <a:latin typeface="Times New Roman" panose="02020603050405020304" pitchFamily="18" charset="0"/>
                <a:cs typeface="Times New Roman" panose="02020603050405020304" pitchFamily="18" charset="0"/>
              </a:rPr>
              <a:t>Mean Absolute Error (MAE): Approximately 4801.503</a:t>
            </a:r>
          </a:p>
          <a:p>
            <a:pPr marL="198882" indent="-198882" algn="just" defTabSz="530352">
              <a:lnSpc>
                <a:spcPct val="150000"/>
              </a:lnSpc>
              <a:spcAft>
                <a:spcPts val="464"/>
              </a:spcAft>
              <a:buSzPts val="1000"/>
              <a:buFont typeface="Symbol" pitchFamily="2" charset="2"/>
              <a:buChar char=""/>
              <a:tabLst>
                <a:tab pos="265176" algn="l"/>
              </a:tabLst>
            </a:pPr>
            <a:r>
              <a:rPr lang="en-CA" sz="1200" kern="1200" dirty="0">
                <a:solidFill>
                  <a:schemeClr val="tx1"/>
                </a:solidFill>
                <a:latin typeface="Times New Roman" panose="02020603050405020304" pitchFamily="18" charset="0"/>
                <a:cs typeface="Times New Roman" panose="02020603050405020304" pitchFamily="18" charset="0"/>
              </a:rPr>
              <a:t>Mean Squared Error (MSE): Approximately 51,324,898</a:t>
            </a:r>
          </a:p>
          <a:p>
            <a:pPr marL="198882" indent="-198882" algn="just" defTabSz="530352">
              <a:lnSpc>
                <a:spcPct val="150000"/>
              </a:lnSpc>
              <a:spcAft>
                <a:spcPts val="464"/>
              </a:spcAft>
              <a:buSzPts val="1000"/>
              <a:buFont typeface="Symbol" pitchFamily="2" charset="2"/>
              <a:buChar char=""/>
              <a:tabLst>
                <a:tab pos="265176" algn="l"/>
              </a:tabLst>
            </a:pPr>
            <a:r>
              <a:rPr lang="en-CA" sz="1200" kern="1200" dirty="0">
                <a:solidFill>
                  <a:schemeClr val="tx1"/>
                </a:solidFill>
                <a:latin typeface="Times New Roman" panose="02020603050405020304" pitchFamily="18" charset="0"/>
                <a:cs typeface="Times New Roman" panose="02020603050405020304" pitchFamily="18" charset="0"/>
              </a:rPr>
              <a:t>Root Mean Squared Error (RMSE): Approximately 7164.14</a:t>
            </a:r>
          </a:p>
          <a:p>
            <a:pPr marL="198882" indent="-198882" algn="just" defTabSz="530352">
              <a:lnSpc>
                <a:spcPct val="150000"/>
              </a:lnSpc>
              <a:spcAft>
                <a:spcPts val="464"/>
              </a:spcAft>
              <a:buSzPts val="1000"/>
              <a:buFont typeface="Symbol" pitchFamily="2" charset="2"/>
              <a:buChar char=""/>
              <a:tabLst>
                <a:tab pos="265176" algn="l"/>
              </a:tabLst>
            </a:pPr>
            <a:r>
              <a:rPr lang="en-CA" sz="1200" kern="1200" dirty="0">
                <a:solidFill>
                  <a:schemeClr val="tx1"/>
                </a:solidFill>
                <a:latin typeface="Times New Roman" panose="02020603050405020304" pitchFamily="18" charset="0"/>
                <a:cs typeface="Times New Roman" panose="02020603050405020304" pitchFamily="18" charset="0"/>
              </a:rPr>
              <a:t>R-squared (</a:t>
            </a:r>
            <a:r>
              <a:rPr lang="en-CA" sz="1200" kern="1200" dirty="0" err="1">
                <a:solidFill>
                  <a:schemeClr val="tx1"/>
                </a:solidFill>
                <a:latin typeface="Times New Roman" panose="02020603050405020304" pitchFamily="18" charset="0"/>
                <a:cs typeface="Times New Roman" panose="02020603050405020304" pitchFamily="18" charset="0"/>
              </a:rPr>
              <a:t>RSquared</a:t>
            </a:r>
            <a:r>
              <a:rPr lang="en-CA" sz="1200" kern="1200" dirty="0">
                <a:solidFill>
                  <a:schemeClr val="tx1"/>
                </a:solidFill>
                <a:latin typeface="Times New Roman" panose="02020603050405020304" pitchFamily="18" charset="0"/>
                <a:cs typeface="Times New Roman" panose="02020603050405020304" pitchFamily="18" charset="0"/>
              </a:rPr>
              <a:t>): Approximately 0.7964, </a:t>
            </a:r>
            <a:r>
              <a:rPr lang="en-IN" sz="1200" kern="1200" dirty="0">
                <a:solidFill>
                  <a:schemeClr val="tx1"/>
                </a:solidFill>
                <a:latin typeface="Times New Roman" panose="02020603050405020304" pitchFamily="18" charset="0"/>
                <a:cs typeface="Times New Roman" panose="02020603050405020304" pitchFamily="18" charset="0"/>
              </a:rPr>
              <a:t>suggests that around 79.64% of the variance in car prices is explained by the features included in the model.</a:t>
            </a:r>
            <a:endParaRPr lang="en-CA"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8302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3" name="Rectangle 10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3700" b="1" dirty="0">
                <a:solidFill>
                  <a:srgbClr val="FFFFFF"/>
                </a:solidFill>
                <a:effectLst/>
                <a:latin typeface="Times New Roman" panose="02020603050405020304" pitchFamily="18" charset="0"/>
                <a:cs typeface="Times New Roman" panose="02020603050405020304" pitchFamily="18" charset="0"/>
              </a:rPr>
              <a:t>Support Vector Machine Regressor</a:t>
            </a:r>
            <a:r>
              <a:rPr lang="en-US" sz="3700" dirty="0">
                <a:solidFill>
                  <a:srgbClr val="FFFFFF"/>
                </a:solidFill>
                <a:effectLst/>
                <a:latin typeface="Times New Roman" panose="02020603050405020304" pitchFamily="18" charset="0"/>
                <a:cs typeface="Times New Roman" panose="02020603050405020304" pitchFamily="18" charset="0"/>
              </a:rPr>
              <a:t> </a:t>
            </a:r>
            <a:endParaRPr lang="en-US" sz="37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D5EC1-D088-4B49-6A79-C03A98343113}"/>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spcAft>
                <a:spcPts val="800"/>
              </a:spcAft>
            </a:pPr>
            <a:r>
              <a:rPr lang="en-US" sz="2000" b="1" dirty="0">
                <a:solidFill>
                  <a:srgbClr val="FFFFFF"/>
                </a:solidFill>
                <a:latin typeface="Times New Roman" panose="02020603050405020304" pitchFamily="18" charset="0"/>
                <a:cs typeface="Times New Roman" panose="02020603050405020304" pitchFamily="18" charset="0"/>
              </a:rPr>
              <a:t>SVM Plots</a:t>
            </a:r>
            <a:endParaRPr lang="en-US" sz="2000" dirty="0">
              <a:solidFill>
                <a:srgbClr val="FFFFFF"/>
              </a:solidFill>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94B2D2B-4944-1ED8-1DF7-46FFE251A0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748" y="1787531"/>
            <a:ext cx="5029088" cy="49027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9E0624F-C38A-AF87-0E15-2B3158C9E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164" y="1742830"/>
            <a:ext cx="5029089" cy="4902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7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733883" y="131729"/>
            <a:ext cx="4977976" cy="830797"/>
          </a:xfrm>
        </p:spPr>
        <p:txBody>
          <a:bodyPr vert="horz" lIns="91440" tIns="45720" rIns="91440" bIns="45720" rtlCol="0" anchor="ctr">
            <a:normAutofit/>
          </a:bodyPr>
          <a:lstStyle/>
          <a:p>
            <a:r>
              <a:rPr lang="en-US" sz="3600" b="1" kern="1200" dirty="0">
                <a:solidFill>
                  <a:schemeClr val="tx2"/>
                </a:solidFill>
                <a:effectLst/>
                <a:latin typeface="Times New Roman" panose="02020603050405020304" pitchFamily="18" charset="0"/>
                <a:cs typeface="Times New Roman" panose="02020603050405020304" pitchFamily="18" charset="0"/>
              </a:rPr>
              <a:t>Conclusion</a:t>
            </a:r>
            <a:endParaRPr lang="en-US" sz="3600" b="1" kern="1200" dirty="0">
              <a:solidFill>
                <a:schemeClr val="tx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D5EC1-D088-4B49-6A79-C03A98343113}"/>
              </a:ext>
            </a:extLst>
          </p:cNvPr>
          <p:cNvSpPr txBox="1"/>
          <p:nvPr/>
        </p:nvSpPr>
        <p:spPr>
          <a:xfrm>
            <a:off x="733883" y="1229487"/>
            <a:ext cx="5565224" cy="5717500"/>
          </a:xfrm>
          <a:prstGeom prst="rect">
            <a:avLst/>
          </a:prstGeom>
        </p:spPr>
        <p:txBody>
          <a:bodyPr vert="horz" lIns="91440" tIns="45720" rIns="91440" bIns="45720" rtlCol="0" anchor="ctr">
            <a:noAutofit/>
          </a:bodyPr>
          <a:lstStyle/>
          <a:p>
            <a:pPr>
              <a:lnSpc>
                <a:spcPct val="90000"/>
              </a:lnSpc>
              <a:spcAft>
                <a:spcPts val="800"/>
              </a:spcAft>
            </a:pPr>
            <a:r>
              <a:rPr lang="en-US" sz="1250" dirty="0">
                <a:solidFill>
                  <a:schemeClr val="tx2"/>
                </a:solidFill>
                <a:latin typeface="Times New Roman" panose="02020603050405020304" pitchFamily="18" charset="0"/>
                <a:cs typeface="Times New Roman" panose="02020603050405020304" pitchFamily="18" charset="0"/>
              </a:rPr>
              <a:t>W</a:t>
            </a:r>
            <a:r>
              <a:rPr lang="en-US" sz="1250" dirty="0">
                <a:solidFill>
                  <a:schemeClr val="tx2"/>
                </a:solidFill>
                <a:effectLst/>
                <a:latin typeface="Times New Roman" panose="02020603050405020304" pitchFamily="18" charset="0"/>
                <a:cs typeface="Times New Roman" panose="02020603050405020304" pitchFamily="18" charset="0"/>
              </a:rPr>
              <a:t>e evaluated the performance of various regression models for predicting car prices based on several features. Here's a summary of our findings:</a:t>
            </a:r>
          </a:p>
          <a:p>
            <a:pPr>
              <a:lnSpc>
                <a:spcPct val="90000"/>
              </a:lnSpc>
            </a:pPr>
            <a:r>
              <a:rPr lang="en-US" sz="1250" b="1" i="0" dirty="0">
                <a:solidFill>
                  <a:schemeClr val="tx2"/>
                </a:solidFill>
                <a:effectLst/>
                <a:highlight>
                  <a:srgbClr val="FFFFFF"/>
                </a:highlight>
                <a:latin typeface="Times New Roman" panose="02020603050405020304" pitchFamily="18" charset="0"/>
                <a:cs typeface="Times New Roman" panose="02020603050405020304" pitchFamily="18" charset="0"/>
              </a:rPr>
              <a:t>Support Vector Machine (SVM) Regression:</a:t>
            </a:r>
            <a:endPar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endParaRPr>
          </a:p>
          <a:p>
            <a:pPr marL="685800" lvl="1" indent="-17145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The SVM model demonstrates moderate-to-high accuracy in predicting car prices.</a:t>
            </a:r>
          </a:p>
          <a:p>
            <a:pPr marL="685800" lvl="1" indent="-17145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With approximately 7461 support vectors, the model captures crucial data points influencing predictions.</a:t>
            </a:r>
          </a:p>
          <a:p>
            <a:pPr marL="685800" lvl="1" indent="-17145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Evaluation metrics:</a:t>
            </a:r>
          </a:p>
          <a:p>
            <a:pPr marL="1085850" lvl="2" indent="-17145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Mean Absolute Error (MAE): Approximately $4801.503</a:t>
            </a:r>
          </a:p>
          <a:p>
            <a:pPr marL="1085850" lvl="2" indent="-17145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Mean Squared Error (MSE): Approximately 51,324,898</a:t>
            </a:r>
          </a:p>
          <a:p>
            <a:pPr marL="1085850" lvl="2" indent="-17145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Root Mean Squared Error (RMSE): Approximately $7164.14</a:t>
            </a:r>
          </a:p>
          <a:p>
            <a:pPr marL="1085850" lvl="2" indent="-17145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R-squared (</a:t>
            </a:r>
            <a:r>
              <a:rPr lang="en-US" sz="1250" b="0" i="0" dirty="0" err="1">
                <a:solidFill>
                  <a:schemeClr val="tx2"/>
                </a:solidFill>
                <a:effectLst/>
                <a:highlight>
                  <a:srgbClr val="FFFFFF"/>
                </a:highlight>
                <a:latin typeface="Times New Roman" panose="02020603050405020304" pitchFamily="18" charset="0"/>
                <a:cs typeface="Times New Roman" panose="02020603050405020304" pitchFamily="18" charset="0"/>
              </a:rPr>
              <a:t>RSquared</a:t>
            </a: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 Approximately 0.7964, suggesting that around 79.64% of the variance in car prices is explained by the features.</a:t>
            </a:r>
          </a:p>
          <a:p>
            <a:pPr>
              <a:lnSpc>
                <a:spcPct val="90000"/>
              </a:lnSpc>
            </a:pPr>
            <a:r>
              <a:rPr lang="en-US" sz="1250" b="1" i="0" dirty="0">
                <a:solidFill>
                  <a:schemeClr val="tx2"/>
                </a:solidFill>
                <a:effectLst/>
                <a:highlight>
                  <a:srgbClr val="FFFFFF"/>
                </a:highlight>
                <a:latin typeface="Times New Roman" panose="02020603050405020304" pitchFamily="18" charset="0"/>
                <a:cs typeface="Times New Roman" panose="02020603050405020304" pitchFamily="18" charset="0"/>
              </a:rPr>
              <a:t>Other Models Comparison:</a:t>
            </a:r>
            <a:endPar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endParaRPr>
          </a:p>
          <a:p>
            <a:pPr marL="742950" lvl="1" indent="-22860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Lasso and Ridge regression models show comparable performance with SVM in terms of RMSE.</a:t>
            </a:r>
          </a:p>
          <a:p>
            <a:pPr marL="742950" lvl="1" indent="-22860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Decision Tree and Gradient Boosting models exhibit slightly higher R-squared values compared to SVM, indicating better explanatory power.</a:t>
            </a:r>
          </a:p>
          <a:p>
            <a:pPr marL="742950" lvl="1" indent="-228600">
              <a:lnSpc>
                <a:spcPct val="150000"/>
              </a:lnSpc>
              <a:buFont typeface="Arial" panose="020B0604020202020204" pitchFamily="34" charset="0"/>
              <a:buChar char="•"/>
            </a:pPr>
            <a:r>
              <a:rPr lang="en-US" sz="1250" b="0" i="0" dirty="0">
                <a:solidFill>
                  <a:schemeClr val="tx2"/>
                </a:solidFill>
                <a:effectLst/>
                <a:highlight>
                  <a:srgbClr val="FFFFFF"/>
                </a:highlight>
                <a:latin typeface="Times New Roman" panose="02020603050405020304" pitchFamily="18" charset="0"/>
                <a:cs typeface="Times New Roman" panose="02020603050405020304" pitchFamily="18" charset="0"/>
              </a:rPr>
              <a:t>Random Forest stands out with the lowest RMSE and highest R-squared value among the evaluated models.</a:t>
            </a:r>
          </a:p>
          <a:p>
            <a:pPr indent="-228600">
              <a:lnSpc>
                <a:spcPct val="90000"/>
              </a:lnSpc>
              <a:spcAft>
                <a:spcPts val="800"/>
              </a:spcAft>
              <a:buFont typeface="Arial" panose="020B0604020202020204" pitchFamily="34" charset="0"/>
              <a:buChar char="•"/>
            </a:pPr>
            <a:endParaRPr lang="en-US" sz="1250" dirty="0">
              <a:solidFill>
                <a:schemeClr val="tx2"/>
              </a:solidFill>
              <a:effectLst/>
            </a:endParaRPr>
          </a:p>
          <a:p>
            <a:pPr indent="-228600">
              <a:lnSpc>
                <a:spcPct val="90000"/>
              </a:lnSpc>
              <a:spcAft>
                <a:spcPts val="800"/>
              </a:spcAft>
              <a:buFont typeface="Arial" panose="020B0604020202020204" pitchFamily="34" charset="0"/>
              <a:buChar char="•"/>
            </a:pPr>
            <a:endParaRPr lang="en-US" sz="1250" dirty="0">
              <a:solidFill>
                <a:schemeClr val="tx2"/>
              </a:solidFill>
              <a:effectLst/>
            </a:endParaRPr>
          </a:p>
        </p:txBody>
      </p:sp>
      <p:grpSp>
        <p:nvGrpSpPr>
          <p:cNvPr id="28" name="Group 2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9" name="Freeform: Shape 1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Car">
            <a:extLst>
              <a:ext uri="{FF2B5EF4-FFF2-40B4-BE49-F238E27FC236}">
                <a16:creationId xmlns:a16="http://schemas.microsoft.com/office/drawing/2014/main" id="{A2A5F71D-3D6C-BB71-C210-801B649D1B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0734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3A09900C-E01F-755C-42E6-AE0BAFE4C5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08815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4BAA06-9976-764D-B722-E822EA869C9D}"/>
              </a:ext>
            </a:extLst>
          </p:cNvPr>
          <p:cNvSpPr>
            <a:spLocks noGrp="1"/>
          </p:cNvSpPr>
          <p:nvPr>
            <p:ph type="title"/>
          </p:nvPr>
        </p:nvSpPr>
        <p:spPr>
          <a:xfrm>
            <a:off x="4553733" y="548464"/>
            <a:ext cx="6798541" cy="1675623"/>
          </a:xfrm>
        </p:spPr>
        <p:txBody>
          <a:bodyPr anchor="b">
            <a:normAutofit/>
          </a:bodyPr>
          <a:lstStyle/>
          <a:p>
            <a:pPr algn="ctr"/>
            <a:r>
              <a:rPr lang="en-US" sz="4000" b="1" dirty="0">
                <a:latin typeface="Times New Roman" panose="02020603050405020304" pitchFamily="18" charset="0"/>
                <a:cs typeface="Times New Roman" panose="02020603050405020304" pitchFamily="18" charset="0"/>
              </a:rPr>
              <a:t>Dataset Selection Rationale</a:t>
            </a:r>
          </a:p>
        </p:txBody>
      </p:sp>
      <p:pic>
        <p:nvPicPr>
          <p:cNvPr id="18" name="Picture 17" descr="Long exposure of lights">
            <a:extLst>
              <a:ext uri="{FF2B5EF4-FFF2-40B4-BE49-F238E27FC236}">
                <a16:creationId xmlns:a16="http://schemas.microsoft.com/office/drawing/2014/main" id="{15495E0E-61E7-C94A-770D-D4091BDF0F35}"/>
              </a:ext>
            </a:extLst>
          </p:cNvPr>
          <p:cNvPicPr>
            <a:picLocks noChangeAspect="1"/>
          </p:cNvPicPr>
          <p:nvPr/>
        </p:nvPicPr>
        <p:blipFill rotWithShape="1">
          <a:blip r:embed="rId2"/>
          <a:srcRect l="37221" r="21934" b="-1"/>
          <a:stretch/>
        </p:blipFill>
        <p:spPr>
          <a:xfrm>
            <a:off x="1" y="10"/>
            <a:ext cx="4196496" cy="6857990"/>
          </a:xfrm>
          <a:prstGeom prst="rect">
            <a:avLst/>
          </a:prstGeom>
          <a:effectLst/>
        </p:spPr>
      </p:pic>
      <p:sp>
        <p:nvSpPr>
          <p:cNvPr id="19" name="Content Placeholder 2">
            <a:extLst>
              <a:ext uri="{FF2B5EF4-FFF2-40B4-BE49-F238E27FC236}">
                <a16:creationId xmlns:a16="http://schemas.microsoft.com/office/drawing/2014/main" id="{77154BC7-B081-5C8B-3AA3-D8FA560C9925}"/>
              </a:ext>
            </a:extLst>
          </p:cNvPr>
          <p:cNvSpPr>
            <a:spLocks noGrp="1"/>
          </p:cNvSpPr>
          <p:nvPr>
            <p:ph idx="1"/>
          </p:nvPr>
        </p:nvSpPr>
        <p:spPr>
          <a:xfrm>
            <a:off x="4553734" y="2409830"/>
            <a:ext cx="6798539" cy="3705217"/>
          </a:xfrm>
        </p:spPr>
        <p:txBody>
          <a:bodyPr>
            <a:normAutofit/>
          </a:bodyPr>
          <a:lstStyle/>
          <a:p>
            <a:pPr algn="just"/>
            <a:r>
              <a:rPr lang="en-US" sz="2400" dirty="0">
                <a:latin typeface="Times New Roman" panose="02020603050405020304" pitchFamily="18" charset="0"/>
                <a:cs typeface="Times New Roman" panose="02020603050405020304" pitchFamily="18" charset="0"/>
              </a:rPr>
              <a:t>Comprehensive dataset of 16,000+ Australian car listings for 2023, offering insights into pricing factors and market trends.</a:t>
            </a:r>
          </a:p>
          <a:p>
            <a:pPr algn="just"/>
            <a:r>
              <a:rPr lang="en-US" sz="2400" dirty="0">
                <a:latin typeface="Times New Roman" panose="02020603050405020304" pitchFamily="18" charset="0"/>
                <a:cs typeface="Times New Roman" panose="02020603050405020304" pitchFamily="18" charset="0"/>
              </a:rPr>
              <a:t>Analytical Potential: Rich dataset enabling in-depth analysis of car pricing drivers and market dynamics.</a:t>
            </a:r>
          </a:p>
          <a:p>
            <a:pPr algn="just"/>
            <a:r>
              <a:rPr lang="en-US" sz="2400" dirty="0">
                <a:latin typeface="Times New Roman" panose="02020603050405020304" pitchFamily="18" charset="0"/>
                <a:cs typeface="Times New Roman" panose="02020603050405020304" pitchFamily="18" charset="0"/>
              </a:rPr>
              <a:t>Actionable Insights: </a:t>
            </a:r>
            <a:r>
              <a:rPr lang="en-CA" sz="2400" dirty="0">
                <a:latin typeface="Times New Roman" panose="02020603050405020304" pitchFamily="18" charset="0"/>
                <a:cs typeface="Times New Roman" panose="02020603050405020304" pitchFamily="18" charset="0"/>
              </a:rPr>
              <a:t>Derive strategic insights to optimize pricing strategies and enhance market competitiveness.</a:t>
            </a:r>
          </a:p>
          <a:p>
            <a:pPr marL="0" indent="0">
              <a:buNone/>
            </a:pPr>
            <a:br>
              <a:rPr lang="en-CA" sz="2000" b="0" i="0" dirty="0">
                <a:effectLst/>
                <a:highlight>
                  <a:srgbClr val="FFFFFF"/>
                </a:highlight>
                <a:latin typeface="Times New Roman" panose="02020603050405020304" pitchFamily="18" charset="0"/>
                <a:cs typeface="Times New Roman" panose="02020603050405020304" pitchFamily="18" charset="0"/>
              </a:rPr>
            </a:br>
            <a:endParaRPr lang="en-CA" sz="2000" b="0" i="0" dirty="0">
              <a:effectLst/>
              <a:highlight>
                <a:srgbClr val="FFFFFF"/>
              </a:highligh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87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B919794-7A2E-1D3F-DC89-BE3F29577C2D}"/>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effectLst/>
                <a:latin typeface="Times New Roman" panose="02020603050405020304" pitchFamily="18" charset="0"/>
                <a:ea typeface="+mj-ea"/>
                <a:cs typeface="Times New Roman" panose="02020603050405020304" pitchFamily="18" charset="0"/>
              </a:rPr>
              <a:t>Business Question and Techniques</a:t>
            </a:r>
            <a:r>
              <a:rPr lang="en-US" sz="4000" kern="1200" dirty="0">
                <a:solidFill>
                  <a:srgbClr val="FFFFFF"/>
                </a:solidFill>
                <a:effectLst/>
                <a:latin typeface="Times New Roman" panose="02020603050405020304" pitchFamily="18" charset="0"/>
                <a:ea typeface="+mj-ea"/>
                <a:cs typeface="Times New Roman" panose="02020603050405020304" pitchFamily="18" charset="0"/>
              </a:rPr>
              <a:t> </a:t>
            </a:r>
            <a:endParaRPr lang="en-US" sz="4000" kern="1200" dirty="0">
              <a:solidFill>
                <a:srgbClr val="FFFFFF"/>
              </a:solidFill>
              <a:latin typeface="Times New Roman" panose="02020603050405020304" pitchFamily="18" charset="0"/>
              <a:ea typeface="+mj-ea"/>
              <a:cs typeface="Times New Roman" panose="02020603050405020304" pitchFamily="18" charset="0"/>
            </a:endParaRPr>
          </a:p>
        </p:txBody>
      </p:sp>
      <p:sp>
        <p:nvSpPr>
          <p:cNvPr id="5" name="TextBox 4">
            <a:extLst>
              <a:ext uri="{FF2B5EF4-FFF2-40B4-BE49-F238E27FC236}">
                <a16:creationId xmlns:a16="http://schemas.microsoft.com/office/drawing/2014/main" id="{9B1BD955-F9E8-43A5-F4C2-521DA7A03981}"/>
              </a:ext>
            </a:extLst>
          </p:cNvPr>
          <p:cNvSpPr txBox="1"/>
          <p:nvPr/>
        </p:nvSpPr>
        <p:spPr>
          <a:xfrm>
            <a:off x="533075" y="2318197"/>
            <a:ext cx="10562556" cy="3683358"/>
          </a:xfrm>
          <a:prstGeom prst="rect">
            <a:avLst/>
          </a:prstGeom>
        </p:spPr>
        <p:txBody>
          <a:bodyPr vert="horz" lIns="91440" tIns="45720" rIns="91440" bIns="45720" rtlCol="0" anchor="ctr">
            <a:noAutofit/>
          </a:bodyPr>
          <a:lstStyle/>
          <a:p>
            <a:pPr algn="just">
              <a:lnSpc>
                <a:spcPct val="90000"/>
              </a:lnSpc>
              <a:spcAft>
                <a:spcPts val="600"/>
              </a:spcAft>
            </a:pPr>
            <a:r>
              <a:rPr lang="en-US" b="1" dirty="0">
                <a:highlight>
                  <a:srgbClr val="FFFFFF"/>
                </a:highlight>
                <a:latin typeface="Times New Roman" panose="02020603050405020304" pitchFamily="18" charset="0"/>
                <a:cs typeface="Times New Roman" panose="02020603050405020304" pitchFamily="18" charset="0"/>
              </a:rPr>
              <a:t>Objective</a:t>
            </a:r>
            <a:r>
              <a:rPr lang="en-US" dirty="0">
                <a:highlight>
                  <a:srgbClr val="FFFFFF"/>
                </a:highlight>
                <a:latin typeface="Times New Roman" panose="02020603050405020304" pitchFamily="18" charset="0"/>
                <a:cs typeface="Times New Roman" panose="02020603050405020304" pitchFamily="18" charset="0"/>
              </a:rPr>
              <a:t>: To understand the primary factors influencing car prices in the Australian market and accurately predict these prices using machine learning algorithms.</a:t>
            </a:r>
          </a:p>
          <a:p>
            <a:pPr algn="just">
              <a:lnSpc>
                <a:spcPct val="90000"/>
              </a:lnSpc>
              <a:spcAft>
                <a:spcPts val="600"/>
              </a:spcAft>
            </a:pPr>
            <a:endParaRPr lang="en-US" dirty="0">
              <a:highlight>
                <a:srgbClr val="FFFFFF"/>
              </a:highlight>
              <a:latin typeface="Times New Roman" panose="02020603050405020304" pitchFamily="18" charset="0"/>
              <a:cs typeface="Times New Roman" panose="02020603050405020304" pitchFamily="18" charset="0"/>
            </a:endParaRPr>
          </a:p>
          <a:p>
            <a:pPr algn="just">
              <a:lnSpc>
                <a:spcPct val="90000"/>
              </a:lnSpc>
              <a:spcAft>
                <a:spcPts val="600"/>
              </a:spcAft>
            </a:pPr>
            <a:r>
              <a:rPr lang="en-US" b="1" dirty="0">
                <a:highlight>
                  <a:srgbClr val="FFFFFF"/>
                </a:highlight>
                <a:latin typeface="Times New Roman" panose="02020603050405020304" pitchFamily="18" charset="0"/>
                <a:cs typeface="Times New Roman" panose="02020603050405020304" pitchFamily="18" charset="0"/>
              </a:rPr>
              <a:t>Methodology</a:t>
            </a:r>
            <a:r>
              <a:rPr lang="en-US" dirty="0">
                <a:highlight>
                  <a:srgbClr val="FFFFFF"/>
                </a:highlight>
                <a:latin typeface="Times New Roman" panose="02020603050405020304" pitchFamily="18" charset="0"/>
                <a:cs typeface="Times New Roman" panose="02020603050405020304" pitchFamily="18" charset="0"/>
              </a:rPr>
              <a:t>:</a:t>
            </a:r>
          </a:p>
          <a:p>
            <a:pPr marL="285750" indent="-228600" algn="just">
              <a:lnSpc>
                <a:spcPct val="90000"/>
              </a:lnSpc>
              <a:spcAft>
                <a:spcPts val="600"/>
              </a:spcAft>
              <a:buFont typeface="Arial" panose="020B0604020202020204" pitchFamily="34" charset="0"/>
              <a:buChar char="•"/>
            </a:pPr>
            <a:r>
              <a:rPr lang="en-US" dirty="0">
                <a:highlight>
                  <a:srgbClr val="FFFFFF"/>
                </a:highlight>
                <a:latin typeface="Times New Roman" panose="02020603050405020304" pitchFamily="18" charset="0"/>
                <a:cs typeface="Times New Roman" panose="02020603050405020304" pitchFamily="18" charset="0"/>
              </a:rPr>
              <a:t>Perform exploratory data analysis (EDA) on the dataset to uncover insights into pricing determinants.</a:t>
            </a:r>
          </a:p>
          <a:p>
            <a:pPr marL="285750" indent="-228600" algn="just">
              <a:lnSpc>
                <a:spcPct val="90000"/>
              </a:lnSpc>
              <a:spcAft>
                <a:spcPts val="600"/>
              </a:spcAft>
              <a:buFont typeface="Arial" panose="020B0604020202020204" pitchFamily="34" charset="0"/>
              <a:buChar char="•"/>
            </a:pPr>
            <a:r>
              <a:rPr lang="en-US" dirty="0">
                <a:highlight>
                  <a:srgbClr val="FFFFFF"/>
                </a:highlight>
                <a:latin typeface="Times New Roman" panose="02020603050405020304" pitchFamily="18" charset="0"/>
                <a:cs typeface="Times New Roman" panose="02020603050405020304" pitchFamily="18" charset="0"/>
              </a:rPr>
              <a:t>Utilize machine learning algorithms:</a:t>
            </a:r>
          </a:p>
          <a:p>
            <a:pPr marL="742950" lvl="1" indent="-228600" algn="just">
              <a:lnSpc>
                <a:spcPct val="90000"/>
              </a:lnSpc>
              <a:spcAft>
                <a:spcPts val="600"/>
              </a:spcAft>
              <a:buFont typeface="Arial" panose="020B0604020202020204" pitchFamily="34" charset="0"/>
              <a:buChar char="•"/>
            </a:pPr>
            <a:r>
              <a:rPr lang="en-US" dirty="0">
                <a:highlight>
                  <a:srgbClr val="FFFFFF"/>
                </a:highlight>
                <a:latin typeface="Times New Roman" panose="02020603050405020304" pitchFamily="18" charset="0"/>
                <a:cs typeface="Times New Roman" panose="02020603050405020304" pitchFamily="18" charset="0"/>
              </a:rPr>
              <a:t>Linear Regression</a:t>
            </a:r>
          </a:p>
          <a:p>
            <a:pPr marL="742950" lvl="1" indent="-228600" algn="just">
              <a:lnSpc>
                <a:spcPct val="90000"/>
              </a:lnSpc>
              <a:spcAft>
                <a:spcPts val="600"/>
              </a:spcAft>
              <a:buFont typeface="Arial" panose="020B0604020202020204" pitchFamily="34" charset="0"/>
              <a:buChar char="•"/>
            </a:pPr>
            <a:r>
              <a:rPr lang="en-US" dirty="0">
                <a:highlight>
                  <a:srgbClr val="FFFFFF"/>
                </a:highlight>
                <a:latin typeface="Times New Roman" panose="02020603050405020304" pitchFamily="18" charset="0"/>
                <a:cs typeface="Times New Roman" panose="02020603050405020304" pitchFamily="18" charset="0"/>
              </a:rPr>
              <a:t>Ridge and Lasso Regression</a:t>
            </a:r>
          </a:p>
          <a:p>
            <a:pPr marL="742950" lvl="1" indent="-228600" algn="just">
              <a:lnSpc>
                <a:spcPct val="90000"/>
              </a:lnSpc>
              <a:spcAft>
                <a:spcPts val="600"/>
              </a:spcAft>
              <a:buFont typeface="Arial" panose="020B0604020202020204" pitchFamily="34" charset="0"/>
              <a:buChar char="•"/>
            </a:pPr>
            <a:r>
              <a:rPr lang="en-US" dirty="0">
                <a:highlight>
                  <a:srgbClr val="FFFFFF"/>
                </a:highlight>
                <a:latin typeface="Times New Roman" panose="02020603050405020304" pitchFamily="18" charset="0"/>
                <a:cs typeface="Times New Roman" panose="02020603050405020304" pitchFamily="18" charset="0"/>
              </a:rPr>
              <a:t>Decision Trees</a:t>
            </a:r>
          </a:p>
          <a:p>
            <a:pPr marL="742950" lvl="1" indent="-228600" algn="just">
              <a:lnSpc>
                <a:spcPct val="90000"/>
              </a:lnSpc>
              <a:spcAft>
                <a:spcPts val="600"/>
              </a:spcAft>
              <a:buFont typeface="Arial" panose="020B0604020202020204" pitchFamily="34" charset="0"/>
              <a:buChar char="•"/>
            </a:pPr>
            <a:r>
              <a:rPr lang="en-US" dirty="0">
                <a:highlight>
                  <a:srgbClr val="FFFFFF"/>
                </a:highlight>
                <a:latin typeface="Times New Roman" panose="02020603050405020304" pitchFamily="18" charset="0"/>
                <a:cs typeface="Times New Roman" panose="02020603050405020304" pitchFamily="18" charset="0"/>
              </a:rPr>
              <a:t>Random Forest Regression</a:t>
            </a:r>
          </a:p>
          <a:p>
            <a:pPr marL="742950" lvl="1" indent="-228600" algn="just">
              <a:lnSpc>
                <a:spcPct val="90000"/>
              </a:lnSpc>
              <a:spcAft>
                <a:spcPts val="600"/>
              </a:spcAft>
              <a:buFont typeface="Arial" panose="020B0604020202020204" pitchFamily="34" charset="0"/>
              <a:buChar char="•"/>
            </a:pPr>
            <a:r>
              <a:rPr lang="en-US" dirty="0">
                <a:highlight>
                  <a:srgbClr val="FFFFFF"/>
                </a:highlight>
                <a:latin typeface="Times New Roman" panose="02020603050405020304" pitchFamily="18" charset="0"/>
                <a:cs typeface="Times New Roman" panose="02020603050405020304" pitchFamily="18" charset="0"/>
              </a:rPr>
              <a:t>Support Vector Machine (SVM)</a:t>
            </a:r>
          </a:p>
          <a:p>
            <a:pPr marL="57150" algn="just">
              <a:lnSpc>
                <a:spcPct val="90000"/>
              </a:lnSpc>
              <a:spcAft>
                <a:spcPts val="600"/>
              </a:spcAft>
            </a:pPr>
            <a:r>
              <a:rPr lang="en-US" dirty="0">
                <a:highlight>
                  <a:srgbClr val="FFFFFF"/>
                </a:highlight>
                <a:latin typeface="Times New Roman" panose="02020603050405020304" pitchFamily="18" charset="0"/>
                <a:cs typeface="Times New Roman" panose="02020603050405020304" pitchFamily="18" charset="0"/>
              </a:rPr>
              <a:t>Train and evaluate models to predict car prices based on various factors mentioned in the dataset.</a:t>
            </a:r>
          </a:p>
          <a:p>
            <a:pPr algn="just">
              <a:lnSpc>
                <a:spcPct val="90000"/>
              </a:lnSpc>
              <a:spcAft>
                <a:spcPts val="600"/>
              </a:spcAft>
            </a:pPr>
            <a:r>
              <a:rPr lang="en-US" dirty="0">
                <a:highlight>
                  <a:srgbClr val="FFFFFF"/>
                </a:highlight>
                <a:latin typeface="Times New Roman" panose="02020603050405020304" pitchFamily="18" charset="0"/>
                <a:cs typeface="Times New Roman" panose="02020603050405020304" pitchFamily="18" charset="0"/>
              </a:rPr>
              <a:t> Outcome: Accurate predictions of car prices in the Australian market, enabling stakeholders to optimize pricing    strategies and improve competitiveness.</a:t>
            </a:r>
          </a:p>
        </p:txBody>
      </p:sp>
      <p:sp>
        <p:nvSpPr>
          <p:cNvPr id="7" name="TextBox 6">
            <a:extLst>
              <a:ext uri="{FF2B5EF4-FFF2-40B4-BE49-F238E27FC236}">
                <a16:creationId xmlns:a16="http://schemas.microsoft.com/office/drawing/2014/main" id="{40059FC4-0A26-0B8B-EEAF-23B91658A160}"/>
              </a:ext>
            </a:extLst>
          </p:cNvPr>
          <p:cNvSpPr txBox="1"/>
          <p:nvPr/>
        </p:nvSpPr>
        <p:spPr>
          <a:xfrm>
            <a:off x="348343" y="43978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804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B919794-7A2E-1D3F-DC89-BE3F29577C2D}"/>
              </a:ext>
            </a:extLst>
          </p:cNvPr>
          <p:cNvSpPr txBox="1"/>
          <p:nvPr/>
        </p:nvSpPr>
        <p:spPr>
          <a:xfrm>
            <a:off x="836675" y="155772"/>
            <a:ext cx="10515600" cy="7586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Exploratory</a:t>
            </a:r>
            <a:r>
              <a:rPr lang="en-US" sz="4400" kern="1200" dirty="0">
                <a:solidFill>
                  <a:schemeClr val="tx1"/>
                </a:solidFill>
                <a:latin typeface="Times New Roman" panose="02020603050405020304" pitchFamily="18" charset="0"/>
                <a:ea typeface="+mj-ea"/>
                <a:cs typeface="Times New Roman" panose="02020603050405020304" pitchFamily="18" charset="0"/>
              </a:rPr>
              <a:t> </a:t>
            </a:r>
            <a:r>
              <a:rPr lang="en-US" sz="4400" b="1" kern="1200" dirty="0">
                <a:solidFill>
                  <a:schemeClr val="tx1"/>
                </a:solidFill>
                <a:latin typeface="Times New Roman" panose="02020603050405020304" pitchFamily="18" charset="0"/>
                <a:ea typeface="+mj-ea"/>
                <a:cs typeface="Times New Roman" panose="02020603050405020304" pitchFamily="18" charset="0"/>
              </a:rPr>
              <a:t>Data</a:t>
            </a:r>
            <a:r>
              <a:rPr lang="en-US" sz="4400" kern="1200" dirty="0">
                <a:solidFill>
                  <a:schemeClr val="tx1"/>
                </a:solidFill>
                <a:latin typeface="Times New Roman" panose="02020603050405020304" pitchFamily="18" charset="0"/>
                <a:ea typeface="+mj-ea"/>
                <a:cs typeface="Times New Roman" panose="02020603050405020304" pitchFamily="18" charset="0"/>
              </a:rPr>
              <a:t> </a:t>
            </a:r>
            <a:r>
              <a:rPr lang="en-US" sz="4400" b="1" kern="1200" dirty="0">
                <a:solidFill>
                  <a:schemeClr val="tx1"/>
                </a:solidFill>
                <a:latin typeface="Times New Roman" panose="02020603050405020304" pitchFamily="18" charset="0"/>
                <a:ea typeface="+mj-ea"/>
                <a:cs typeface="Times New Roman" panose="02020603050405020304" pitchFamily="18" charset="0"/>
              </a:rPr>
              <a:t>Analysis</a:t>
            </a:r>
          </a:p>
        </p:txBody>
      </p:sp>
      <p:pic>
        <p:nvPicPr>
          <p:cNvPr id="4" name="Picture 3" descr="A graph with red lines&#10;&#10;Description automatically generated">
            <a:extLst>
              <a:ext uri="{FF2B5EF4-FFF2-40B4-BE49-F238E27FC236}">
                <a16:creationId xmlns:a16="http://schemas.microsoft.com/office/drawing/2014/main" id="{5AC4EF54-1E1C-B84D-925F-E28EEF20A4DE}"/>
              </a:ext>
            </a:extLst>
          </p:cNvPr>
          <p:cNvPicPr>
            <a:picLocks noChangeAspect="1"/>
          </p:cNvPicPr>
          <p:nvPr/>
        </p:nvPicPr>
        <p:blipFill>
          <a:blip r:embed="rId2"/>
          <a:stretch>
            <a:fillRect/>
          </a:stretch>
        </p:blipFill>
        <p:spPr>
          <a:xfrm>
            <a:off x="520524" y="1006530"/>
            <a:ext cx="2908476" cy="2574934"/>
          </a:xfrm>
          <a:prstGeom prst="rect">
            <a:avLst/>
          </a:prstGeom>
        </p:spPr>
      </p:pic>
      <p:pic>
        <p:nvPicPr>
          <p:cNvPr id="5" name="Picture 4" descr="A graph with a line graph&#10;&#10;Description automatically generated">
            <a:extLst>
              <a:ext uri="{FF2B5EF4-FFF2-40B4-BE49-F238E27FC236}">
                <a16:creationId xmlns:a16="http://schemas.microsoft.com/office/drawing/2014/main" id="{417B5244-BFEF-A9EE-2302-0EEF7998CC77}"/>
              </a:ext>
            </a:extLst>
          </p:cNvPr>
          <p:cNvPicPr>
            <a:picLocks noChangeAspect="1"/>
          </p:cNvPicPr>
          <p:nvPr/>
        </p:nvPicPr>
        <p:blipFill>
          <a:blip r:embed="rId3"/>
          <a:stretch>
            <a:fillRect/>
          </a:stretch>
        </p:blipFill>
        <p:spPr>
          <a:xfrm>
            <a:off x="434235" y="3673594"/>
            <a:ext cx="3081054" cy="2727721"/>
          </a:xfrm>
          <a:prstGeom prst="rect">
            <a:avLst/>
          </a:prstGeom>
        </p:spPr>
      </p:pic>
      <p:pic>
        <p:nvPicPr>
          <p:cNvPr id="6" name="Picture 5" descr="A graph with a line graph&#10;&#10;Description automatically generated">
            <a:extLst>
              <a:ext uri="{FF2B5EF4-FFF2-40B4-BE49-F238E27FC236}">
                <a16:creationId xmlns:a16="http://schemas.microsoft.com/office/drawing/2014/main" id="{D4296CAA-4F6E-47B4-2B3A-44EB5A63260A}"/>
              </a:ext>
            </a:extLst>
          </p:cNvPr>
          <p:cNvPicPr>
            <a:picLocks noChangeAspect="1"/>
          </p:cNvPicPr>
          <p:nvPr/>
        </p:nvPicPr>
        <p:blipFill>
          <a:blip r:embed="rId4"/>
          <a:stretch>
            <a:fillRect/>
          </a:stretch>
        </p:blipFill>
        <p:spPr>
          <a:xfrm>
            <a:off x="3618875" y="3925976"/>
            <a:ext cx="2815389" cy="2492168"/>
          </a:xfrm>
          <a:prstGeom prst="rect">
            <a:avLst/>
          </a:prstGeom>
        </p:spPr>
      </p:pic>
      <p:pic>
        <p:nvPicPr>
          <p:cNvPr id="7" name="Picture 6" descr="A graph with a line going up&#10;&#10;Description automatically generated">
            <a:extLst>
              <a:ext uri="{FF2B5EF4-FFF2-40B4-BE49-F238E27FC236}">
                <a16:creationId xmlns:a16="http://schemas.microsoft.com/office/drawing/2014/main" id="{1E16AAD5-1A28-6E6E-1DF8-8B36184C55ED}"/>
              </a:ext>
            </a:extLst>
          </p:cNvPr>
          <p:cNvPicPr>
            <a:picLocks noChangeAspect="1"/>
          </p:cNvPicPr>
          <p:nvPr/>
        </p:nvPicPr>
        <p:blipFill>
          <a:blip r:embed="rId5"/>
          <a:stretch>
            <a:fillRect/>
          </a:stretch>
        </p:blipFill>
        <p:spPr>
          <a:xfrm>
            <a:off x="3429000" y="993479"/>
            <a:ext cx="2815389" cy="2492522"/>
          </a:xfrm>
          <a:prstGeom prst="rect">
            <a:avLst/>
          </a:prstGeom>
        </p:spPr>
      </p:pic>
      <p:pic>
        <p:nvPicPr>
          <p:cNvPr id="8" name="Picture 7" descr="A graph of a distribution of cars&#10;&#10;Description automatically generated">
            <a:extLst>
              <a:ext uri="{FF2B5EF4-FFF2-40B4-BE49-F238E27FC236}">
                <a16:creationId xmlns:a16="http://schemas.microsoft.com/office/drawing/2014/main" id="{DFE2711E-D615-72BA-460F-D9A6D66B45A2}"/>
              </a:ext>
            </a:extLst>
          </p:cNvPr>
          <p:cNvPicPr>
            <a:picLocks noChangeAspect="1"/>
          </p:cNvPicPr>
          <p:nvPr/>
        </p:nvPicPr>
        <p:blipFill>
          <a:blip r:embed="rId6"/>
          <a:stretch>
            <a:fillRect/>
          </a:stretch>
        </p:blipFill>
        <p:spPr>
          <a:xfrm>
            <a:off x="6337476" y="1099107"/>
            <a:ext cx="2908476" cy="2575125"/>
          </a:xfrm>
          <a:prstGeom prst="rect">
            <a:avLst/>
          </a:prstGeom>
        </p:spPr>
      </p:pic>
      <p:pic>
        <p:nvPicPr>
          <p:cNvPr id="9" name="Picture 8" descr="A graph of numbers and text&#10;&#10;Description automatically generated with medium confidence">
            <a:extLst>
              <a:ext uri="{FF2B5EF4-FFF2-40B4-BE49-F238E27FC236}">
                <a16:creationId xmlns:a16="http://schemas.microsoft.com/office/drawing/2014/main" id="{7B5E0F3E-C8E2-2630-7715-81274E2C8CAC}"/>
              </a:ext>
            </a:extLst>
          </p:cNvPr>
          <p:cNvPicPr>
            <a:picLocks noChangeAspect="1"/>
          </p:cNvPicPr>
          <p:nvPr/>
        </p:nvPicPr>
        <p:blipFill>
          <a:blip r:embed="rId7"/>
          <a:stretch>
            <a:fillRect/>
          </a:stretch>
        </p:blipFill>
        <p:spPr>
          <a:xfrm>
            <a:off x="6712577" y="3886199"/>
            <a:ext cx="2790441" cy="2470435"/>
          </a:xfrm>
          <a:prstGeom prst="rect">
            <a:avLst/>
          </a:prstGeom>
        </p:spPr>
      </p:pic>
      <p:pic>
        <p:nvPicPr>
          <p:cNvPr id="10" name="Picture 9" descr="A graph with orange dots&#10;&#10;Description automatically generated">
            <a:extLst>
              <a:ext uri="{FF2B5EF4-FFF2-40B4-BE49-F238E27FC236}">
                <a16:creationId xmlns:a16="http://schemas.microsoft.com/office/drawing/2014/main" id="{3924CE15-1844-6559-D773-505475C68415}"/>
              </a:ext>
            </a:extLst>
          </p:cNvPr>
          <p:cNvPicPr>
            <a:picLocks noChangeAspect="1"/>
          </p:cNvPicPr>
          <p:nvPr/>
        </p:nvPicPr>
        <p:blipFill>
          <a:blip r:embed="rId8"/>
          <a:stretch>
            <a:fillRect/>
          </a:stretch>
        </p:blipFill>
        <p:spPr>
          <a:xfrm>
            <a:off x="9339039" y="1942355"/>
            <a:ext cx="2790441" cy="2470435"/>
          </a:xfrm>
          <a:prstGeom prst="rect">
            <a:avLst/>
          </a:prstGeom>
        </p:spPr>
      </p:pic>
    </p:spTree>
    <p:extLst>
      <p:ext uri="{BB962C8B-B14F-4D97-AF65-F5344CB8AC3E}">
        <p14:creationId xmlns:p14="http://schemas.microsoft.com/office/powerpoint/2010/main" val="2544033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b="1" kern="1200" dirty="0">
                <a:solidFill>
                  <a:schemeClr val="tx1"/>
                </a:solidFill>
                <a:effectLst/>
                <a:latin typeface="Times New Roman" panose="02020603050405020304" pitchFamily="18" charset="0"/>
                <a:cs typeface="Times New Roman" panose="02020603050405020304" pitchFamily="18" charset="0"/>
              </a:rPr>
              <a:t>Linear Regression Model</a:t>
            </a:r>
            <a:endParaRPr lang="en-US" sz="3200" b="1" kern="12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E374C7-5F38-54E0-F88B-3C59F400C4CF}"/>
              </a:ext>
            </a:extLst>
          </p:cNvPr>
          <p:cNvSpPr txBox="1"/>
          <p:nvPr/>
        </p:nvSpPr>
        <p:spPr>
          <a:xfrm>
            <a:off x="8153400" y="2543364"/>
            <a:ext cx="3691270" cy="3599019"/>
          </a:xfrm>
          <a:prstGeom prst="rect">
            <a:avLst/>
          </a:prstGeom>
        </p:spPr>
        <p:txBody>
          <a:bodyPr vert="horz" lIns="91440" tIns="45720" rIns="91440" bIns="45720" rtlCol="0">
            <a:normAutofit lnSpcReduction="10000"/>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Linear regression is a suitable choice as the relationship between predictor variables and the target variable is expected to be approximately linear, and interpretability and simplicity are important considerations for the analysis.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CEBFE99-6698-7794-DAB4-4E801E7B41B7}"/>
              </a:ext>
            </a:extLst>
          </p:cNvPr>
          <p:cNvPicPr>
            <a:picLocks noChangeAspect="1"/>
          </p:cNvPicPr>
          <p:nvPr/>
        </p:nvPicPr>
        <p:blipFill>
          <a:blip r:embed="rId2"/>
          <a:stretch>
            <a:fillRect/>
          </a:stretch>
        </p:blipFill>
        <p:spPr>
          <a:xfrm>
            <a:off x="766011" y="294512"/>
            <a:ext cx="6172283" cy="3519499"/>
          </a:xfrm>
          <a:prstGeom prst="rect">
            <a:avLst/>
          </a:prstGeom>
        </p:spPr>
      </p:pic>
      <p:sp>
        <p:nvSpPr>
          <p:cNvPr id="4" name="TextBox 3">
            <a:extLst>
              <a:ext uri="{FF2B5EF4-FFF2-40B4-BE49-F238E27FC236}">
                <a16:creationId xmlns:a16="http://schemas.microsoft.com/office/drawing/2014/main" id="{EB089893-6CB7-EF40-F007-8C9837598681}"/>
              </a:ext>
            </a:extLst>
          </p:cNvPr>
          <p:cNvSpPr txBox="1"/>
          <p:nvPr/>
        </p:nvSpPr>
        <p:spPr>
          <a:xfrm>
            <a:off x="766011" y="4108523"/>
            <a:ext cx="617228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Using </a:t>
            </a:r>
            <a:r>
              <a:rPr lang="en-US" b="1" dirty="0" err="1">
                <a:latin typeface="Times New Roman" panose="02020603050405020304" pitchFamily="18" charset="0"/>
                <a:cs typeface="Times New Roman" panose="02020603050405020304" pitchFamily="18" charset="0"/>
              </a:rPr>
              <a:t>regsubsets</a:t>
            </a:r>
            <a:r>
              <a:rPr lang="en-US" dirty="0">
                <a:latin typeface="Times New Roman" panose="02020603050405020304" pitchFamily="18" charset="0"/>
                <a:cs typeface="Times New Roman" panose="02020603050405020304" pitchFamily="18" charset="0"/>
              </a:rPr>
              <a:t> we have identified variables Brand, Year, Model, </a:t>
            </a:r>
            <a:r>
              <a:rPr lang="en-US" dirty="0" err="1">
                <a:latin typeface="Times New Roman" panose="02020603050405020304" pitchFamily="18" charset="0"/>
                <a:cs typeface="Times New Roman" panose="02020603050405020304" pitchFamily="18" charset="0"/>
              </a:rPr>
              <a:t>DriveType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UsedOrNew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Kilometres</a:t>
            </a:r>
            <a:r>
              <a:rPr lang="en-US" dirty="0">
                <a:latin typeface="Times New Roman" panose="02020603050405020304" pitchFamily="18" charset="0"/>
                <a:cs typeface="Times New Roman" panose="02020603050405020304" pitchFamily="18" charset="0"/>
              </a:rPr>
              <a:t>, Doors, Cylinders in Engine and Seats as important variables that influence the price</a:t>
            </a:r>
          </a:p>
          <a:p>
            <a:pPr algn="just"/>
            <a:endParaRPr lang="en-US" dirty="0"/>
          </a:p>
        </p:txBody>
      </p:sp>
    </p:spTree>
    <p:extLst>
      <p:ext uri="{BB962C8B-B14F-4D97-AF65-F5344CB8AC3E}">
        <p14:creationId xmlns:p14="http://schemas.microsoft.com/office/powerpoint/2010/main" val="95595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FB919794-7A2E-1D3F-DC89-BE3F29577C2D}"/>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Regression</a:t>
            </a:r>
            <a:r>
              <a:rPr lang="en-US" sz="4000" kern="1200" dirty="0">
                <a:solidFill>
                  <a:srgbClr val="FFFFFF"/>
                </a:solidFill>
                <a:latin typeface="Times New Roman" panose="02020603050405020304" pitchFamily="18" charset="0"/>
                <a:ea typeface="+mj-ea"/>
                <a:cs typeface="Times New Roman" panose="02020603050405020304" pitchFamily="18" charset="0"/>
              </a:rPr>
              <a:t> </a:t>
            </a:r>
            <a:r>
              <a:rPr lang="en-US" sz="4000" b="1" kern="1200" dirty="0">
                <a:solidFill>
                  <a:srgbClr val="FFFFFF"/>
                </a:solidFill>
                <a:latin typeface="Times New Roman" panose="02020603050405020304" pitchFamily="18" charset="0"/>
                <a:ea typeface="+mj-ea"/>
                <a:cs typeface="Times New Roman" panose="02020603050405020304" pitchFamily="18" charset="0"/>
              </a:rPr>
              <a:t>Diagnostics</a:t>
            </a:r>
          </a:p>
        </p:txBody>
      </p:sp>
      <p:pic>
        <p:nvPicPr>
          <p:cNvPr id="2" name="Picture 1">
            <a:extLst>
              <a:ext uri="{FF2B5EF4-FFF2-40B4-BE49-F238E27FC236}">
                <a16:creationId xmlns:a16="http://schemas.microsoft.com/office/drawing/2014/main" id="{E706E666-6497-B3A6-9936-4E31F7EFF53D}"/>
              </a:ext>
            </a:extLst>
          </p:cNvPr>
          <p:cNvPicPr>
            <a:picLocks noChangeAspect="1"/>
          </p:cNvPicPr>
          <p:nvPr/>
        </p:nvPicPr>
        <p:blipFill>
          <a:blip r:embed="rId2"/>
          <a:stretch>
            <a:fillRect/>
          </a:stretch>
        </p:blipFill>
        <p:spPr>
          <a:xfrm>
            <a:off x="564958" y="1575458"/>
            <a:ext cx="5016191" cy="3281213"/>
          </a:xfrm>
          <a:prstGeom prst="rect">
            <a:avLst/>
          </a:prstGeom>
        </p:spPr>
      </p:pic>
      <p:pic>
        <p:nvPicPr>
          <p:cNvPr id="3" name="Picture 2">
            <a:extLst>
              <a:ext uri="{FF2B5EF4-FFF2-40B4-BE49-F238E27FC236}">
                <a16:creationId xmlns:a16="http://schemas.microsoft.com/office/drawing/2014/main" id="{00F2728F-A15B-2BC7-8D31-5857928A2C44}"/>
              </a:ext>
            </a:extLst>
          </p:cNvPr>
          <p:cNvPicPr>
            <a:picLocks noChangeAspect="1"/>
          </p:cNvPicPr>
          <p:nvPr/>
        </p:nvPicPr>
        <p:blipFill>
          <a:blip r:embed="rId3"/>
          <a:stretch>
            <a:fillRect/>
          </a:stretch>
        </p:blipFill>
        <p:spPr>
          <a:xfrm>
            <a:off x="7203057" y="1575458"/>
            <a:ext cx="3577256" cy="3108446"/>
          </a:xfrm>
          <a:prstGeom prst="rect">
            <a:avLst/>
          </a:prstGeom>
        </p:spPr>
      </p:pic>
      <p:sp>
        <p:nvSpPr>
          <p:cNvPr id="6" name="TextBox 5">
            <a:extLst>
              <a:ext uri="{FF2B5EF4-FFF2-40B4-BE49-F238E27FC236}">
                <a16:creationId xmlns:a16="http://schemas.microsoft.com/office/drawing/2014/main" id="{D7895348-8911-E085-4CB9-36303CD5EFED}"/>
              </a:ext>
            </a:extLst>
          </p:cNvPr>
          <p:cNvSpPr txBox="1"/>
          <p:nvPr/>
        </p:nvSpPr>
        <p:spPr>
          <a:xfrm>
            <a:off x="1063167" y="5111878"/>
            <a:ext cx="3925021" cy="73866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plot shows residuals versus fitted values. The curved pattern and widening spread of residuals indicate potential non-linearity.</a:t>
            </a:r>
          </a:p>
        </p:txBody>
      </p:sp>
      <p:sp>
        <p:nvSpPr>
          <p:cNvPr id="7" name="TextBox 6">
            <a:extLst>
              <a:ext uri="{FF2B5EF4-FFF2-40B4-BE49-F238E27FC236}">
                <a16:creationId xmlns:a16="http://schemas.microsoft.com/office/drawing/2014/main" id="{20D51BA0-1D09-372B-944A-4C5CBA32037A}"/>
              </a:ext>
            </a:extLst>
          </p:cNvPr>
          <p:cNvSpPr txBox="1"/>
          <p:nvPr/>
        </p:nvSpPr>
        <p:spPr>
          <a:xfrm>
            <a:off x="6523444" y="5111878"/>
            <a:ext cx="4892176"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Q-Q plot shows that while most residuals follow the normal distribution, deviations in the tails suggest the presence of outliers and some departures from normality</a:t>
            </a:r>
          </a:p>
        </p:txBody>
      </p:sp>
    </p:spTree>
    <p:extLst>
      <p:ext uri="{BB962C8B-B14F-4D97-AF65-F5344CB8AC3E}">
        <p14:creationId xmlns:p14="http://schemas.microsoft.com/office/powerpoint/2010/main" val="2164962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8168FA-5932-07BB-3F16-42E52B82B358}"/>
              </a:ext>
            </a:extLst>
          </p:cNvPr>
          <p:cNvSpPr txBox="1"/>
          <p:nvPr/>
        </p:nvSpPr>
        <p:spPr>
          <a:xfrm>
            <a:off x="1027981" y="184666"/>
            <a:ext cx="10136038" cy="369332"/>
          </a:xfrm>
          <a:prstGeom prst="rect">
            <a:avLst/>
          </a:prstGeom>
          <a:noFill/>
        </p:spPr>
        <p:txBody>
          <a:bodyPr wrap="square" rtlCol="0">
            <a:spAutoFit/>
          </a:bodyPr>
          <a:lstStyle/>
          <a:p>
            <a:pPr algn="ctr"/>
            <a:r>
              <a:rPr lang="en-US" b="1" dirty="0">
                <a:solidFill>
                  <a:srgbClr val="7030A0"/>
                </a:solidFill>
                <a:latin typeface="Times New Roman" panose="02020603050405020304" pitchFamily="18" charset="0"/>
              </a:rPr>
              <a:t>Regression</a:t>
            </a:r>
            <a:r>
              <a:rPr lang="en-US" sz="1400" dirty="0">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rPr>
              <a:t>Diagnostics</a:t>
            </a:r>
          </a:p>
        </p:txBody>
      </p:sp>
      <p:pic>
        <p:nvPicPr>
          <p:cNvPr id="5" name="Content Placeholder 3">
            <a:extLst>
              <a:ext uri="{FF2B5EF4-FFF2-40B4-BE49-F238E27FC236}">
                <a16:creationId xmlns:a16="http://schemas.microsoft.com/office/drawing/2014/main" id="{A9DEE3B0-6CC6-68F9-EE03-7B2C5BED3F26}"/>
              </a:ext>
            </a:extLst>
          </p:cNvPr>
          <p:cNvPicPr>
            <a:picLocks noGrp="1" noChangeAspect="1"/>
          </p:cNvPicPr>
          <p:nvPr>
            <p:ph idx="1"/>
          </p:nvPr>
        </p:nvPicPr>
        <p:blipFill>
          <a:blip r:embed="rId2"/>
          <a:stretch>
            <a:fillRect/>
          </a:stretch>
        </p:blipFill>
        <p:spPr>
          <a:xfrm>
            <a:off x="623986" y="511506"/>
            <a:ext cx="4315151" cy="3399575"/>
          </a:xfrm>
          <a:prstGeom prst="rect">
            <a:avLst/>
          </a:prstGeom>
        </p:spPr>
      </p:pic>
      <p:pic>
        <p:nvPicPr>
          <p:cNvPr id="6" name="Picture 5">
            <a:extLst>
              <a:ext uri="{FF2B5EF4-FFF2-40B4-BE49-F238E27FC236}">
                <a16:creationId xmlns:a16="http://schemas.microsoft.com/office/drawing/2014/main" id="{E6581EE7-E92C-9C8F-E9CF-218EB21DB2F8}"/>
              </a:ext>
            </a:extLst>
          </p:cNvPr>
          <p:cNvPicPr>
            <a:picLocks noChangeAspect="1"/>
          </p:cNvPicPr>
          <p:nvPr/>
        </p:nvPicPr>
        <p:blipFill>
          <a:blip r:embed="rId3"/>
          <a:stretch>
            <a:fillRect/>
          </a:stretch>
        </p:blipFill>
        <p:spPr>
          <a:xfrm>
            <a:off x="7438487" y="302107"/>
            <a:ext cx="4202128" cy="3252925"/>
          </a:xfrm>
          <a:prstGeom prst="rect">
            <a:avLst/>
          </a:prstGeom>
        </p:spPr>
      </p:pic>
      <p:sp>
        <p:nvSpPr>
          <p:cNvPr id="7" name="TextBox 6">
            <a:extLst>
              <a:ext uri="{FF2B5EF4-FFF2-40B4-BE49-F238E27FC236}">
                <a16:creationId xmlns:a16="http://schemas.microsoft.com/office/drawing/2014/main" id="{63ABA25A-03BD-46F1-8ED9-E47E1F3E4B92}"/>
              </a:ext>
            </a:extLst>
          </p:cNvPr>
          <p:cNvSpPr txBox="1"/>
          <p:nvPr/>
        </p:nvSpPr>
        <p:spPr>
          <a:xfrm>
            <a:off x="623986" y="4153091"/>
            <a:ext cx="4011283"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Scale-Location plot shows a slight trend and increasing spread of residuals, suggesting potential heteroscedasticity in the model.</a:t>
            </a:r>
          </a:p>
        </p:txBody>
      </p:sp>
      <p:sp>
        <p:nvSpPr>
          <p:cNvPr id="8" name="TextBox 7">
            <a:extLst>
              <a:ext uri="{FF2B5EF4-FFF2-40B4-BE49-F238E27FC236}">
                <a16:creationId xmlns:a16="http://schemas.microsoft.com/office/drawing/2014/main" id="{1F874EF3-32A6-9E78-347B-C10A9E1A1100}"/>
              </a:ext>
            </a:extLst>
          </p:cNvPr>
          <p:cNvSpPr txBox="1"/>
          <p:nvPr/>
        </p:nvSpPr>
        <p:spPr>
          <a:xfrm>
            <a:off x="7381975" y="3849220"/>
            <a:ext cx="4315151"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The Residuals vs Leverage plot highlights a few influential data points with high leverage and large residuals, indicating they have a significant impact on the model.</a:t>
            </a:r>
          </a:p>
        </p:txBody>
      </p:sp>
      <p:sp>
        <p:nvSpPr>
          <p:cNvPr id="9" name="TextBox 8">
            <a:extLst>
              <a:ext uri="{FF2B5EF4-FFF2-40B4-BE49-F238E27FC236}">
                <a16:creationId xmlns:a16="http://schemas.microsoft.com/office/drawing/2014/main" id="{C48E0B2D-C8AF-18AD-F49D-6780EF67D2A2}"/>
              </a:ext>
            </a:extLst>
          </p:cNvPr>
          <p:cNvSpPr txBox="1"/>
          <p:nvPr/>
        </p:nvSpPr>
        <p:spPr>
          <a:xfrm>
            <a:off x="2757762" y="4964327"/>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Evaluating multi-collinearity</a:t>
            </a:r>
          </a:p>
        </p:txBody>
      </p:sp>
      <p:pic>
        <p:nvPicPr>
          <p:cNvPr id="10" name="Picture 9">
            <a:extLst>
              <a:ext uri="{FF2B5EF4-FFF2-40B4-BE49-F238E27FC236}">
                <a16:creationId xmlns:a16="http://schemas.microsoft.com/office/drawing/2014/main" id="{CA101E52-BE7B-7A01-F22E-3892B077EE73}"/>
              </a:ext>
            </a:extLst>
          </p:cNvPr>
          <p:cNvPicPr>
            <a:picLocks noChangeAspect="1"/>
          </p:cNvPicPr>
          <p:nvPr/>
        </p:nvPicPr>
        <p:blipFill>
          <a:blip r:embed="rId4"/>
          <a:stretch>
            <a:fillRect/>
          </a:stretch>
        </p:blipFill>
        <p:spPr>
          <a:xfrm>
            <a:off x="2360057" y="5437010"/>
            <a:ext cx="7046686" cy="1001145"/>
          </a:xfrm>
          <a:prstGeom prst="rect">
            <a:avLst/>
          </a:prstGeom>
        </p:spPr>
      </p:pic>
    </p:spTree>
    <p:extLst>
      <p:ext uri="{BB962C8B-B14F-4D97-AF65-F5344CB8AC3E}">
        <p14:creationId xmlns:p14="http://schemas.microsoft.com/office/powerpoint/2010/main" val="382987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b="1" kern="1200" dirty="0">
                <a:solidFill>
                  <a:schemeClr val="tx1"/>
                </a:solidFill>
                <a:effectLst/>
                <a:latin typeface="Times New Roman" panose="02020603050405020304" pitchFamily="18" charset="0"/>
                <a:cs typeface="Times New Roman" panose="02020603050405020304" pitchFamily="18" charset="0"/>
              </a:rPr>
              <a:t>Lasso Regression Technique</a:t>
            </a:r>
            <a:endParaRPr lang="en-US" sz="3200" b="1" kern="12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E374C7-5F38-54E0-F88B-3C59F400C4CF}"/>
              </a:ext>
            </a:extLst>
          </p:cNvPr>
          <p:cNvSpPr txBox="1"/>
          <p:nvPr/>
        </p:nvSpPr>
        <p:spPr>
          <a:xfrm>
            <a:off x="8153400" y="2543364"/>
            <a:ext cx="3691270" cy="3599019"/>
          </a:xfrm>
          <a:prstGeom prst="rect">
            <a:avLst/>
          </a:prstGeom>
        </p:spPr>
        <p:txBody>
          <a:bodyPr vert="horz" lIns="91440" tIns="45720" rIns="91440" bIns="45720" rtlCol="0">
            <a:normAutofit/>
          </a:bodyPr>
          <a:lstStyle/>
          <a:p>
            <a:pPr algn="just">
              <a:lnSpc>
                <a:spcPct val="150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F2BFC8B-AAE8-065B-E8C0-EDAA19DF27E3}"/>
              </a:ext>
            </a:extLst>
          </p:cNvPr>
          <p:cNvPicPr>
            <a:picLocks noChangeAspect="1"/>
          </p:cNvPicPr>
          <p:nvPr/>
        </p:nvPicPr>
        <p:blipFill>
          <a:blip r:embed="rId2"/>
          <a:stretch>
            <a:fillRect/>
          </a:stretch>
        </p:blipFill>
        <p:spPr>
          <a:xfrm>
            <a:off x="462241" y="253443"/>
            <a:ext cx="6419822" cy="2393504"/>
          </a:xfrm>
          <a:prstGeom prst="rect">
            <a:avLst/>
          </a:prstGeom>
        </p:spPr>
      </p:pic>
      <p:pic>
        <p:nvPicPr>
          <p:cNvPr id="6" name="Picture 5">
            <a:extLst>
              <a:ext uri="{FF2B5EF4-FFF2-40B4-BE49-F238E27FC236}">
                <a16:creationId xmlns:a16="http://schemas.microsoft.com/office/drawing/2014/main" id="{306907D8-5A9B-ECBA-0695-060D9B8333B3}"/>
              </a:ext>
            </a:extLst>
          </p:cNvPr>
          <p:cNvPicPr>
            <a:picLocks noChangeAspect="1"/>
          </p:cNvPicPr>
          <p:nvPr/>
        </p:nvPicPr>
        <p:blipFill>
          <a:blip r:embed="rId3"/>
          <a:stretch>
            <a:fillRect/>
          </a:stretch>
        </p:blipFill>
        <p:spPr>
          <a:xfrm>
            <a:off x="462240" y="2900390"/>
            <a:ext cx="6419822" cy="3241993"/>
          </a:xfrm>
          <a:prstGeom prst="rect">
            <a:avLst/>
          </a:prstGeom>
        </p:spPr>
      </p:pic>
      <p:sp>
        <p:nvSpPr>
          <p:cNvPr id="7" name="TextBox 6">
            <a:extLst>
              <a:ext uri="{FF2B5EF4-FFF2-40B4-BE49-F238E27FC236}">
                <a16:creationId xmlns:a16="http://schemas.microsoft.com/office/drawing/2014/main" id="{0ACDD07B-C695-A080-8981-E40908AEC20B}"/>
              </a:ext>
            </a:extLst>
          </p:cNvPr>
          <p:cNvSpPr txBox="1"/>
          <p:nvPr/>
        </p:nvSpPr>
        <p:spPr>
          <a:xfrm>
            <a:off x="8199389" y="2286001"/>
            <a:ext cx="3530369"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Lasso and Ridge regression techniques are powerful tools for building predictive models, especially in situations where there are many predictors, multicollinearity is present, or overfitting needs to be controlled. They offer a balance between simplicity, interpretability, and predictive performance.</a:t>
            </a:r>
          </a:p>
        </p:txBody>
      </p:sp>
    </p:spTree>
    <p:extLst>
      <p:ext uri="{BB962C8B-B14F-4D97-AF65-F5344CB8AC3E}">
        <p14:creationId xmlns:p14="http://schemas.microsoft.com/office/powerpoint/2010/main" val="307131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D94C-C9CC-A0DF-752D-1FB0EAB7C835}"/>
              </a:ext>
            </a:extLst>
          </p:cNvPr>
          <p:cNvSpPr>
            <a:spLocks noGrp="1"/>
          </p:cNvSpPr>
          <p:nvPr>
            <p:ph type="title"/>
          </p:nvPr>
        </p:nvSpPr>
        <p:spPr>
          <a:xfrm>
            <a:off x="8153400" y="1128094"/>
            <a:ext cx="3434180" cy="664608"/>
          </a:xfrm>
        </p:spPr>
        <p:txBody>
          <a:bodyPr vert="horz" lIns="91440" tIns="45720" rIns="91440" bIns="45720" rtlCol="0" anchor="t">
            <a:normAutofit/>
          </a:bodyPr>
          <a:lstStyle/>
          <a:p>
            <a:r>
              <a:rPr lang="en-US" sz="3200" b="1" kern="1200" dirty="0">
                <a:solidFill>
                  <a:schemeClr val="tx1"/>
                </a:solidFill>
                <a:effectLst/>
                <a:latin typeface="Times New Roman" panose="02020603050405020304" pitchFamily="18" charset="0"/>
                <a:cs typeface="Times New Roman" panose="02020603050405020304" pitchFamily="18" charset="0"/>
              </a:rPr>
              <a:t>Lasso Regression</a:t>
            </a:r>
            <a:endParaRPr lang="en-US" sz="3200" b="1" kern="1200" dirty="0">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E374C7-5F38-54E0-F88B-3C59F400C4CF}"/>
              </a:ext>
            </a:extLst>
          </p:cNvPr>
          <p:cNvSpPr txBox="1"/>
          <p:nvPr/>
        </p:nvSpPr>
        <p:spPr>
          <a:xfrm>
            <a:off x="8153400" y="2543364"/>
            <a:ext cx="3691270" cy="3599019"/>
          </a:xfrm>
          <a:prstGeom prst="rect">
            <a:avLst/>
          </a:prstGeom>
        </p:spPr>
        <p:txBody>
          <a:bodyPr vert="horz" lIns="91440" tIns="45720" rIns="91440" bIns="45720" rtlCol="0">
            <a:normAutofit/>
          </a:bodyPr>
          <a:lstStyle/>
          <a:p>
            <a:pPr algn="just">
              <a:lnSpc>
                <a:spcPct val="150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471B4EE-7BCF-8B45-C7BC-2AF82A380C73}"/>
              </a:ext>
            </a:extLst>
          </p:cNvPr>
          <p:cNvPicPr>
            <a:picLocks noChangeAspect="1"/>
          </p:cNvPicPr>
          <p:nvPr/>
        </p:nvPicPr>
        <p:blipFill>
          <a:blip r:embed="rId2"/>
          <a:stretch>
            <a:fillRect/>
          </a:stretch>
        </p:blipFill>
        <p:spPr>
          <a:xfrm>
            <a:off x="462240" y="238793"/>
            <a:ext cx="6419822" cy="2829260"/>
          </a:xfrm>
          <a:prstGeom prst="rect">
            <a:avLst/>
          </a:prstGeom>
        </p:spPr>
      </p:pic>
      <p:pic>
        <p:nvPicPr>
          <p:cNvPr id="7" name="Picture 6">
            <a:extLst>
              <a:ext uri="{FF2B5EF4-FFF2-40B4-BE49-F238E27FC236}">
                <a16:creationId xmlns:a16="http://schemas.microsoft.com/office/drawing/2014/main" id="{3A128B77-048E-A0FF-6786-D4436B919E24}"/>
              </a:ext>
            </a:extLst>
          </p:cNvPr>
          <p:cNvPicPr>
            <a:picLocks noChangeAspect="1"/>
          </p:cNvPicPr>
          <p:nvPr/>
        </p:nvPicPr>
        <p:blipFill>
          <a:blip r:embed="rId3"/>
          <a:stretch>
            <a:fillRect/>
          </a:stretch>
        </p:blipFill>
        <p:spPr>
          <a:xfrm>
            <a:off x="462240" y="3248526"/>
            <a:ext cx="6419822" cy="3164306"/>
          </a:xfrm>
          <a:prstGeom prst="rect">
            <a:avLst/>
          </a:prstGeom>
        </p:spPr>
      </p:pic>
      <p:sp>
        <p:nvSpPr>
          <p:cNvPr id="8" name="TextBox 7">
            <a:extLst>
              <a:ext uri="{FF2B5EF4-FFF2-40B4-BE49-F238E27FC236}">
                <a16:creationId xmlns:a16="http://schemas.microsoft.com/office/drawing/2014/main" id="{69FB2338-79BC-0931-12CD-048D5D8B9334}"/>
              </a:ext>
            </a:extLst>
          </p:cNvPr>
          <p:cNvSpPr txBox="1"/>
          <p:nvPr/>
        </p:nvSpPr>
        <p:spPr>
          <a:xfrm>
            <a:off x="8024855" y="1897033"/>
            <a:ext cx="369127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Predicting based on train and test data using lambda.1se &amp; </a:t>
            </a:r>
            <a:r>
              <a:rPr lang="en-US" dirty="0" err="1">
                <a:latin typeface="Times New Roman" panose="02020603050405020304" pitchFamily="18" charset="0"/>
                <a:cs typeface="Times New Roman" panose="02020603050405020304" pitchFamily="18" charset="0"/>
              </a:rPr>
              <a:t>lambda.min</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835D1DF-C3DA-0E77-09B7-459BBE80B5A0}"/>
              </a:ext>
            </a:extLst>
          </p:cNvPr>
          <p:cNvSpPr txBox="1"/>
          <p:nvPr/>
        </p:nvSpPr>
        <p:spPr>
          <a:xfrm>
            <a:off x="8024855" y="2795663"/>
            <a:ext cx="3691270" cy="3474669"/>
          </a:xfrm>
          <a:prstGeom prst="rect">
            <a:avLst/>
          </a:prstGeom>
          <a:noFill/>
        </p:spPr>
        <p:txBody>
          <a:bodyPr wrap="square">
            <a:spAutoFit/>
          </a:bodyPr>
          <a:lstStyle/>
          <a:p>
            <a:pPr algn="just">
              <a:lnSpc>
                <a:spcPct val="150000"/>
              </a:lnSpc>
              <a:spcAft>
                <a:spcPts val="800"/>
              </a:spcAft>
              <a:buSzPts val="1000"/>
              <a:tabLst>
                <a:tab pos="914400" algn="l"/>
              </a:tabLs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The Lasso regression model with </a:t>
            </a:r>
            <a:r>
              <a:rPr lang="en-CA" sz="1600" b="1" dirty="0" err="1">
                <a:effectLst/>
                <a:latin typeface="Times New Roman" panose="02020603050405020304" pitchFamily="18" charset="0"/>
                <a:ea typeface="Calibri" panose="020F0502020204030204" pitchFamily="34" charset="0"/>
                <a:cs typeface="Times New Roman" panose="02020603050405020304" pitchFamily="18" charset="0"/>
              </a:rPr>
              <a:t>lambda.min</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(minimum lambda selected by cross-validation) shows a RMSE of around 10,571.45 on the test dataset.</a:t>
            </a:r>
          </a:p>
          <a:p>
            <a:pPr algn="just">
              <a:lnSpc>
                <a:spcPct val="150000"/>
              </a:lnSpc>
              <a:spcAft>
                <a:spcPts val="800"/>
              </a:spcAft>
              <a:buSzPts val="1000"/>
              <a:tabLst>
                <a:tab pos="914400" algn="l"/>
              </a:tabLst>
            </a:pP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The Lasso regression model with </a:t>
            </a:r>
            <a:r>
              <a:rPr lang="en-CA" sz="1600" b="1" dirty="0">
                <a:effectLst/>
                <a:latin typeface="Times New Roman" panose="02020603050405020304" pitchFamily="18" charset="0"/>
                <a:ea typeface="Calibri" panose="020F0502020204030204" pitchFamily="34" charset="0"/>
                <a:cs typeface="Times New Roman" panose="02020603050405020304" pitchFamily="18" charset="0"/>
              </a:rPr>
              <a:t>lambda.1se</a:t>
            </a:r>
            <a:r>
              <a:rPr lang="en-CA" sz="1600" dirty="0">
                <a:effectLst/>
                <a:latin typeface="Times New Roman" panose="02020603050405020304" pitchFamily="18" charset="0"/>
                <a:ea typeface="Calibri" panose="020F0502020204030204" pitchFamily="34" charset="0"/>
                <a:cs typeface="Times New Roman" panose="02020603050405020304" pitchFamily="18" charset="0"/>
              </a:rPr>
              <a:t> (lambda that gives a model with the most significant predictors) shows a RMSE of around 10,833.11 on the test dataset.</a:t>
            </a:r>
          </a:p>
        </p:txBody>
      </p:sp>
    </p:spTree>
    <p:extLst>
      <p:ext uri="{BB962C8B-B14F-4D97-AF65-F5344CB8AC3E}">
        <p14:creationId xmlns:p14="http://schemas.microsoft.com/office/powerpoint/2010/main" val="535868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838</TotalTime>
  <Words>1139</Words>
  <Application>Microsoft Macintosh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Symbol</vt:lpstr>
      <vt:lpstr>Times New Roman</vt:lpstr>
      <vt:lpstr>Office Theme</vt:lpstr>
      <vt:lpstr>ALY 6040 Final Project Car Price Prediction</vt:lpstr>
      <vt:lpstr>Dataset Selection Rationale</vt:lpstr>
      <vt:lpstr>PowerPoint Presentation</vt:lpstr>
      <vt:lpstr>PowerPoint Presentation</vt:lpstr>
      <vt:lpstr>Linear Regression Model</vt:lpstr>
      <vt:lpstr>PowerPoint Presentation</vt:lpstr>
      <vt:lpstr>PowerPoint Presentation</vt:lpstr>
      <vt:lpstr>Lasso Regression Technique</vt:lpstr>
      <vt:lpstr>Lasso Regression</vt:lpstr>
      <vt:lpstr>Ridge Regression</vt:lpstr>
      <vt:lpstr>Decision Tree Regressor</vt:lpstr>
      <vt:lpstr>Gradient Boosting Algorithm </vt:lpstr>
      <vt:lpstr>Random Forest Regressor</vt:lpstr>
      <vt:lpstr>Tuning Random Forest model based on tree depth</vt:lpstr>
      <vt:lpstr>Support Vector Machine Regressor </vt:lpstr>
      <vt:lpstr>Support Vector Machine Regressor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ALY6070_Group_Project</dc:title>
  <dc:creator>Ayush Patel</dc:creator>
  <cp:lastModifiedBy>Nithin Reddy Penta Reddy</cp:lastModifiedBy>
  <cp:revision>27</cp:revision>
  <dcterms:created xsi:type="dcterms:W3CDTF">2024-03-24T15:09:30Z</dcterms:created>
  <dcterms:modified xsi:type="dcterms:W3CDTF">2024-05-15T17:13:28Z</dcterms:modified>
</cp:coreProperties>
</file>