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9"/>
  </p:notesMasterIdLst>
  <p:sldIdLst>
    <p:sldId id="256" r:id="rId2"/>
    <p:sldId id="257" r:id="rId3"/>
    <p:sldId id="259" r:id="rId4"/>
    <p:sldId id="260" r:id="rId5"/>
    <p:sldId id="261" r:id="rId6"/>
    <p:sldId id="263" r:id="rId7"/>
    <p:sldId id="262" r:id="rId8"/>
    <p:sldId id="275" r:id="rId9"/>
    <p:sldId id="264" r:id="rId10"/>
    <p:sldId id="268" r:id="rId11"/>
    <p:sldId id="276" r:id="rId12"/>
    <p:sldId id="265" r:id="rId13"/>
    <p:sldId id="277" r:id="rId14"/>
    <p:sldId id="266" r:id="rId15"/>
    <p:sldId id="267" r:id="rId16"/>
    <p:sldId id="273"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XUkuSzG6Asq/LLdI/zsp0r2+o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4741"/>
  </p:normalViewPr>
  <p:slideViewPr>
    <p:cSldViewPr snapToGrid="0">
      <p:cViewPr varScale="1">
        <p:scale>
          <a:sx n="100" d="100"/>
          <a:sy n="100" d="100"/>
        </p:scale>
        <p:origin x="172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39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46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06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73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81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23649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02313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31131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6130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741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98203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670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1132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191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114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CA"/>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498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CA"/>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31197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CA"/>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35879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pi.com/en/what-is-a-payroll-management-system-and-how-it-helps-your-busines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learn.microsoft.com/en-us/azure/architecture/guide/technology-choices/data-store-considerations" TargetMode="External"/><Relationship Id="rId5" Type="http://schemas.openxmlformats.org/officeDocument/2006/relationships/hyperlink" Target="https://azure.microsoft.com/en-ca/resources/cloud-computing-dictionary/what-are-private-public-hybrid-clouds" TargetMode="External"/><Relationship Id="rId4" Type="http://schemas.openxmlformats.org/officeDocument/2006/relationships/hyperlink" Target="https://www.cleo.com/blog/knowledge-base-on-premise-vs-cloud"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
          <p:cNvSpPr txBox="1">
            <a:spLocks noGrp="1"/>
          </p:cNvSpPr>
          <p:nvPr>
            <p:ph type="ctrTitle"/>
          </p:nvPr>
        </p:nvSpPr>
        <p:spPr>
          <a:xfrm>
            <a:off x="457200" y="2271944"/>
            <a:ext cx="8153400" cy="3341456"/>
          </a:xfrm>
          <a:prstGeom prst="rect">
            <a:avLst/>
          </a:prstGeom>
          <a:noFill/>
          <a:ln>
            <a:noFill/>
          </a:ln>
        </p:spPr>
        <p:txBody>
          <a:bodyPr spcFirstLastPara="1" wrap="square" lIns="91425" tIns="45700" rIns="91425" bIns="45700" anchor="t" anchorCtr="0">
            <a:noAutofit/>
          </a:bodyPr>
          <a:lstStyle/>
          <a:p>
            <a:r>
              <a:rPr lang="en-US" sz="2000" b="1" i="1" dirty="0">
                <a:solidFill>
                  <a:schemeClr val="dk1"/>
                </a:solidFill>
                <a:latin typeface="Times New Roman" panose="02020603050405020304" pitchFamily="18" charset="0"/>
                <a:cs typeface="Times New Roman" panose="02020603050405020304" pitchFamily="18" charset="0"/>
              </a:rPr>
              <a:t>ITC-6000 </a:t>
            </a:r>
            <a:br>
              <a:rPr lang="en-US" sz="2000" b="1" i="1" dirty="0">
                <a:solidFill>
                  <a:schemeClr val="dk1"/>
                </a:solidFill>
                <a:latin typeface="Times New Roman" panose="02020603050405020304" pitchFamily="18" charset="0"/>
                <a:cs typeface="Times New Roman" panose="02020603050405020304" pitchFamily="18" charset="0"/>
              </a:rPr>
            </a:br>
            <a:r>
              <a:rPr lang="en-US" sz="2000" b="1" i="1" dirty="0">
                <a:solidFill>
                  <a:schemeClr val="dk1"/>
                </a:solidFill>
                <a:latin typeface="Times New Roman" panose="02020603050405020304" pitchFamily="18" charset="0"/>
                <a:cs typeface="Times New Roman" panose="02020603050405020304" pitchFamily="18" charset="0"/>
              </a:rPr>
              <a:t>Database Management Systems</a:t>
            </a:r>
            <a:br>
              <a:rPr lang="en-US" sz="2000" b="1" i="1" dirty="0">
                <a:solidFill>
                  <a:schemeClr val="dk1"/>
                </a:solidFill>
                <a:latin typeface="Times New Roman" panose="02020603050405020304" pitchFamily="18" charset="0"/>
                <a:cs typeface="Times New Roman" panose="02020603050405020304" pitchFamily="18" charset="0"/>
              </a:rPr>
            </a:br>
            <a:r>
              <a:rPr lang="en-US" sz="2000" b="1" i="1" dirty="0">
                <a:solidFill>
                  <a:schemeClr val="dk1"/>
                </a:solidFill>
                <a:latin typeface="Times New Roman" panose="02020603050405020304" pitchFamily="18" charset="0"/>
                <a:cs typeface="Times New Roman" panose="02020603050405020304" pitchFamily="18" charset="0"/>
              </a:rPr>
              <a:t>Final Project Presentation</a:t>
            </a:r>
            <a:br>
              <a:rPr lang="en-US" sz="2000" b="1" i="1" dirty="0">
                <a:solidFill>
                  <a:schemeClr val="dk1"/>
                </a:solidFill>
                <a:latin typeface="Times New Roman" panose="02020603050405020304" pitchFamily="18" charset="0"/>
                <a:cs typeface="Times New Roman" panose="02020603050405020304" pitchFamily="18" charset="0"/>
              </a:rPr>
            </a:br>
            <a:r>
              <a:rPr lang="en-US" sz="2000" b="1" i="1" dirty="0">
                <a:solidFill>
                  <a:schemeClr val="dk1"/>
                </a:solidFill>
                <a:latin typeface="Times New Roman" panose="02020603050405020304" pitchFamily="18" charset="0"/>
                <a:cs typeface="Times New Roman" panose="02020603050405020304" pitchFamily="18" charset="0"/>
              </a:rPr>
              <a:t>2023 Fall B</a:t>
            </a:r>
            <a:br>
              <a:rPr lang="en-US" sz="2400" b="1" i="1" dirty="0">
                <a:solidFill>
                  <a:schemeClr val="dk1"/>
                </a:solidFill>
                <a:latin typeface="Times New Roman" panose="02020603050405020304" pitchFamily="18" charset="0"/>
                <a:cs typeface="Times New Roman" panose="02020603050405020304" pitchFamily="18" charset="0"/>
              </a:rPr>
            </a:br>
            <a:br>
              <a:rPr lang="en-US" sz="3000" b="1" dirty="0">
                <a:solidFill>
                  <a:schemeClr val="dk1"/>
                </a:solidFill>
                <a:latin typeface="Arial" panose="020B0604020202020204" pitchFamily="34" charset="0"/>
                <a:cs typeface="Arial" panose="020B0604020202020204" pitchFamily="34" charset="0"/>
              </a:rPr>
            </a:br>
            <a:r>
              <a:rPr lang="en-US" sz="2400" b="1" i="1" dirty="0">
                <a:solidFill>
                  <a:srgbClr val="002060"/>
                </a:solidFill>
                <a:latin typeface="Times New Roman" panose="02020603050405020304" pitchFamily="18" charset="0"/>
                <a:cs typeface="Times New Roman" panose="02020603050405020304" pitchFamily="18" charset="0"/>
              </a:rPr>
              <a:t>Payroll Management System</a:t>
            </a:r>
            <a:br>
              <a:rPr lang="en-US" sz="3000" b="1" dirty="0">
                <a:solidFill>
                  <a:schemeClr val="dk1"/>
                </a:solidFill>
                <a:latin typeface="Arial" panose="020B0604020202020204" pitchFamily="34" charset="0"/>
                <a:cs typeface="Arial" panose="020B0604020202020204" pitchFamily="34" charset="0"/>
              </a:rPr>
            </a:br>
            <a:br>
              <a:rPr lang="en-US" sz="3000" b="1" dirty="0">
                <a:solidFill>
                  <a:schemeClr val="dk1"/>
                </a:solidFill>
                <a:latin typeface="Arial" panose="020B0604020202020204" pitchFamily="34" charset="0"/>
                <a:cs typeface="Arial" panose="020B0604020202020204" pitchFamily="34" charset="0"/>
              </a:rPr>
            </a:br>
            <a:r>
              <a:rPr lang="en-US" sz="2400" b="1" i="1" dirty="0">
                <a:solidFill>
                  <a:schemeClr val="tx1"/>
                </a:solidFill>
                <a:latin typeface="Times New Roman" panose="02020603050405020304" pitchFamily="18" charset="0"/>
                <a:cs typeface="Times New Roman" panose="02020603050405020304" pitchFamily="18" charset="0"/>
              </a:rPr>
              <a:t>Under the guidance </a:t>
            </a:r>
            <a:br>
              <a:rPr lang="en-US" sz="2400" b="1" i="1" dirty="0">
                <a:solidFill>
                  <a:schemeClr val="tx1"/>
                </a:solidFill>
                <a:latin typeface="Times New Roman" panose="02020603050405020304" pitchFamily="18" charset="0"/>
                <a:cs typeface="Times New Roman" panose="02020603050405020304" pitchFamily="18" charset="0"/>
              </a:rPr>
            </a:br>
            <a:r>
              <a:rPr lang="en-US" sz="2400" b="1" i="1" dirty="0">
                <a:solidFill>
                  <a:schemeClr val="tx1"/>
                </a:solidFill>
                <a:latin typeface="Times New Roman" panose="02020603050405020304" pitchFamily="18" charset="0"/>
                <a:cs typeface="Times New Roman" panose="02020603050405020304" pitchFamily="18" charset="0"/>
              </a:rPr>
              <a:t>of</a:t>
            </a:r>
            <a:br>
              <a:rPr lang="en-US" sz="2400" b="1" i="1" dirty="0">
                <a:solidFill>
                  <a:schemeClr val="tx1"/>
                </a:solidFill>
                <a:latin typeface="Times New Roman" panose="02020603050405020304" pitchFamily="18" charset="0"/>
                <a:cs typeface="Times New Roman" panose="02020603050405020304" pitchFamily="18" charset="0"/>
              </a:rPr>
            </a:br>
            <a:r>
              <a:rPr lang="en-US" sz="2400" b="1" i="1" dirty="0">
                <a:solidFill>
                  <a:schemeClr val="tx1"/>
                </a:solidFill>
                <a:latin typeface="Times New Roman" panose="02020603050405020304" pitchFamily="18" charset="0"/>
                <a:cs typeface="Times New Roman" panose="02020603050405020304" pitchFamily="18" charset="0"/>
              </a:rPr>
              <a:t>Dr. Farnaz </a:t>
            </a:r>
            <a:r>
              <a:rPr lang="en-US" sz="2400" b="1" i="1" dirty="0" err="1">
                <a:solidFill>
                  <a:schemeClr val="tx1"/>
                </a:solidFill>
                <a:latin typeface="Times New Roman" panose="02020603050405020304" pitchFamily="18" charset="0"/>
                <a:cs typeface="Times New Roman" panose="02020603050405020304" pitchFamily="18" charset="0"/>
              </a:rPr>
              <a:t>Derakhshan</a:t>
            </a:r>
            <a:r>
              <a:rPr lang="en-US" sz="2400" b="1" i="1" dirty="0">
                <a:solidFill>
                  <a:schemeClr val="tx1"/>
                </a:solidFill>
                <a:latin typeface="Times New Roman" panose="02020603050405020304" pitchFamily="18" charset="0"/>
                <a:cs typeface="Times New Roman" panose="02020603050405020304" pitchFamily="18" charset="0"/>
              </a:rPr>
              <a:t> </a:t>
            </a:r>
            <a:endParaRPr sz="2400" b="1" i="1" dirty="0">
              <a:solidFill>
                <a:schemeClr val="tx1"/>
              </a:solidFill>
              <a:latin typeface="Times New Roman" panose="02020603050405020304" pitchFamily="18" charset="0"/>
              <a:cs typeface="Times New Roman" panose="02020603050405020304" pitchFamily="18" charset="0"/>
            </a:endParaRPr>
          </a:p>
        </p:txBody>
      </p:sp>
      <p:sp>
        <p:nvSpPr>
          <p:cNvPr id="83" name="Google Shape;83;p1"/>
          <p:cNvSpPr txBox="1"/>
          <p:nvPr/>
        </p:nvSpPr>
        <p:spPr>
          <a:xfrm>
            <a:off x="889000" y="5678172"/>
            <a:ext cx="6858000" cy="106680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chemeClr val="dk1"/>
              </a:buClr>
              <a:buSzPts val="2400"/>
              <a:buFont typeface="Arial"/>
              <a:buNone/>
            </a:pPr>
            <a:r>
              <a:rPr lang="en-CA" sz="2200" dirty="0">
                <a:solidFill>
                  <a:schemeClr val="dk1"/>
                </a:solidFill>
                <a:latin typeface="Times New Roman" panose="02020603050405020304" pitchFamily="18" charset="0"/>
                <a:ea typeface="Helvetica Neue"/>
                <a:cs typeface="Times New Roman" panose="02020603050405020304" pitchFamily="18" charset="0"/>
                <a:sym typeface="Helvetica Neue"/>
              </a:rPr>
              <a:t>By</a:t>
            </a:r>
          </a:p>
          <a:p>
            <a:pPr marL="0" marR="0" lvl="0" indent="0" algn="ctr" rtl="0">
              <a:spcBef>
                <a:spcPts val="0"/>
              </a:spcBef>
              <a:spcAft>
                <a:spcPts val="0"/>
              </a:spcAft>
              <a:buClr>
                <a:schemeClr val="dk1"/>
              </a:buClr>
              <a:buSzPts val="2400"/>
              <a:buFont typeface="Arial"/>
              <a:buNone/>
            </a:pPr>
            <a:r>
              <a:rPr lang="en-CA" sz="2200" dirty="0" err="1">
                <a:latin typeface="Times New Roman" panose="02020603050405020304" pitchFamily="18" charset="0"/>
                <a:cs typeface="Times New Roman" panose="02020603050405020304" pitchFamily="18" charset="0"/>
              </a:rPr>
              <a:t>Nithin</a:t>
            </a:r>
            <a:r>
              <a:rPr lang="en-CA" sz="2200" dirty="0">
                <a:latin typeface="Times New Roman" panose="02020603050405020304" pitchFamily="18" charset="0"/>
                <a:cs typeface="Times New Roman" panose="02020603050405020304" pitchFamily="18" charset="0"/>
              </a:rPr>
              <a:t> Reddy Penta Reddy</a:t>
            </a:r>
            <a:endParaRPr sz="2200" dirty="0">
              <a:latin typeface="Times New Roman" panose="02020603050405020304" pitchFamily="18" charset="0"/>
              <a:cs typeface="Times New Roman" panose="02020603050405020304" pitchFamily="18" charset="0"/>
            </a:endParaRPr>
          </a:p>
          <a:p>
            <a:pPr marL="0" marR="0" lvl="0" indent="0" algn="ctr" rtl="0">
              <a:spcBef>
                <a:spcPts val="480"/>
              </a:spcBef>
              <a:spcAft>
                <a:spcPts val="0"/>
              </a:spcAft>
              <a:buClr>
                <a:schemeClr val="dk1"/>
              </a:buClr>
              <a:buSzPts val="2400"/>
              <a:buFont typeface="Arial"/>
              <a:buNone/>
            </a:pPr>
            <a:r>
              <a:rPr lang="en-US" sz="2200" dirty="0" err="1">
                <a:solidFill>
                  <a:schemeClr val="dk1"/>
                </a:solidFill>
                <a:latin typeface="Times New Roman" panose="02020603050405020304" pitchFamily="18" charset="0"/>
                <a:ea typeface="Helvetica Neue"/>
                <a:cs typeface="Times New Roman" panose="02020603050405020304" pitchFamily="18" charset="0"/>
                <a:sym typeface="Helvetica Neue"/>
              </a:rPr>
              <a:t>pentareddy.n</a:t>
            </a:r>
            <a:r>
              <a:rPr lang="en-US" sz="2200" b="0" i="0" u="none" strike="noStrike" cap="none" dirty="0" err="1">
                <a:solidFill>
                  <a:schemeClr val="dk1"/>
                </a:solidFill>
                <a:latin typeface="Times New Roman" panose="02020603050405020304" pitchFamily="18" charset="0"/>
                <a:ea typeface="Helvetica Neue"/>
                <a:cs typeface="Times New Roman" panose="02020603050405020304" pitchFamily="18" charset="0"/>
                <a:sym typeface="Helvetica Neue"/>
              </a:rPr>
              <a:t>@northeastern.edu</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30"/>
        <p:cNvGrpSpPr/>
        <p:nvPr/>
      </p:nvGrpSpPr>
      <p:grpSpPr>
        <a:xfrm>
          <a:off x="0" y="0"/>
          <a:ext cx="0" cy="0"/>
          <a:chOff x="0" y="0"/>
          <a:chExt cx="0" cy="0"/>
        </a:xfrm>
      </p:grpSpPr>
      <p:sp>
        <p:nvSpPr>
          <p:cNvPr id="132" name="Google Shape;132;p9"/>
          <p:cNvSpPr txBox="1">
            <a:spLocks noGrp="1"/>
          </p:cNvSpPr>
          <p:nvPr>
            <p:ph type="ctrTitle"/>
          </p:nvPr>
        </p:nvSpPr>
        <p:spPr>
          <a:xfrm>
            <a:off x="2110459" y="183884"/>
            <a:ext cx="4569714" cy="789712"/>
          </a:xfrm>
          <a:prstGeom prst="rect">
            <a:avLst/>
          </a:prstGeom>
        </p:spPr>
        <p:txBody>
          <a:bodyPr spcFirstLastPara="1" vert="horz" lIns="182880" tIns="182880" rIns="182880" bIns="182880" rtlCol="0" anchor="ctr" anchorCtr="0">
            <a:normAutofit/>
          </a:bodyPr>
          <a:lstStyle/>
          <a:p>
            <a:pPr marL="0" lvl="0" indent="0">
              <a:spcBef>
                <a:spcPct val="0"/>
              </a:spcBef>
              <a:spcAft>
                <a:spcPts val="0"/>
              </a:spcAft>
            </a:pPr>
            <a:r>
              <a:rPr lang="en-US" sz="2400" b="1" dirty="0">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Examples</a:t>
            </a:r>
          </a:p>
        </p:txBody>
      </p:sp>
      <p:sp>
        <p:nvSpPr>
          <p:cNvPr id="131" name="Google Shape;131;p9"/>
          <p:cNvSpPr txBox="1">
            <a:spLocks noGrp="1"/>
          </p:cNvSpPr>
          <p:nvPr>
            <p:ph type="body" idx="1"/>
          </p:nvPr>
        </p:nvSpPr>
        <p:spPr>
          <a:xfrm>
            <a:off x="4444894" y="2370916"/>
            <a:ext cx="4606675" cy="3409259"/>
          </a:xfrm>
          <a:prstGeom prst="rect">
            <a:avLst/>
          </a:prstGeom>
        </p:spPr>
        <p:txBody>
          <a:bodyPr spcFirstLastPara="1" vert="horz" lIns="91440" tIns="45720" rIns="91440" bIns="45720" rtlCol="0" anchorCtr="0">
            <a:normAutofit/>
          </a:bodyPr>
          <a:lstStyle/>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Business Logic</a:t>
            </a:r>
            <a:r>
              <a:rPr lang="en-US" sz="1600" b="1" dirty="0">
                <a:latin typeface="Times New Roman" panose="02020603050405020304" pitchFamily="18" charset="0"/>
                <a:cs typeface="Times New Roman" panose="02020603050405020304" pitchFamily="18" charset="0"/>
              </a:rPr>
              <a: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Retrieving employee id, their departments, bank details, and tax categories:</a:t>
            </a:r>
          </a:p>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Explanation:</a:t>
            </a:r>
          </a:p>
          <a:p>
            <a:pPr marL="0" indent="0">
              <a:lnSpc>
                <a:spcPct val="90000"/>
              </a:lnSpc>
              <a:spcBef>
                <a:spcPts val="1000"/>
              </a:spcBef>
              <a:buClr>
                <a:schemeClr val="accent2"/>
              </a:buClr>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Once the payroll is verified, there HR needs to calculate the tax according to tax category and credit the salary to employee’s account. In-order-to perform these operations, we can use the commands and using SELECT and INNER JOIN functions on departments, bank and tax </a:t>
            </a:r>
            <a:r>
              <a:rPr lang="en-CA" sz="1600" dirty="0" err="1">
                <a:effectLst/>
                <a:latin typeface="Times New Roman" panose="02020603050405020304" pitchFamily="18" charset="0"/>
                <a:ea typeface="Calibri" panose="020F0502020204030204" pitchFamily="34" charset="0"/>
                <a:cs typeface="Times New Roman" panose="02020603050405020304" pitchFamily="18" charset="0"/>
              </a:rPr>
              <a:t>tabels</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we extract the data by mapping them based on </a:t>
            </a:r>
            <a:r>
              <a:rPr lang="en-CA" sz="1600" dirty="0" err="1">
                <a:effectLst/>
                <a:latin typeface="Times New Roman" panose="02020603050405020304" pitchFamily="18" charset="0"/>
                <a:ea typeface="Calibri" panose="020F0502020204030204" pitchFamily="34" charset="0"/>
                <a:cs typeface="Times New Roman" panose="02020603050405020304" pitchFamily="18" charset="0"/>
              </a:rPr>
              <a:t>dep_id,</a:t>
            </a:r>
            <a:r>
              <a:rPr lang="en-CA" sz="1600" dirty="0" err="1">
                <a:latin typeface="Times New Roman" panose="02020603050405020304" pitchFamily="18" charset="0"/>
                <a:ea typeface="Calibri" panose="020F0502020204030204" pitchFamily="34" charset="0"/>
                <a:cs typeface="Times New Roman" panose="02020603050405020304" pitchFamily="18" charset="0"/>
              </a:rPr>
              <a:t>bank</a:t>
            </a:r>
            <a:r>
              <a:rPr lang="en-CA" sz="1600" dirty="0" err="1">
                <a:effectLst/>
                <a:latin typeface="Times New Roman" panose="02020603050405020304" pitchFamily="18" charset="0"/>
                <a:ea typeface="Calibri" panose="020F0502020204030204" pitchFamily="34" charset="0"/>
                <a:cs typeface="Times New Roman" panose="02020603050405020304" pitchFamily="18" charset="0"/>
              </a:rPr>
              <a:t>_id</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CA" sz="1600" dirty="0" err="1">
                <a:effectLst/>
                <a:latin typeface="Times New Roman" panose="02020603050405020304" pitchFamily="18" charset="0"/>
                <a:ea typeface="Calibri" panose="020F0502020204030204" pitchFamily="34" charset="0"/>
                <a:cs typeface="Times New Roman" panose="02020603050405020304" pitchFamily="18" charset="0"/>
              </a:rPr>
              <a:t>tax_id</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spcBef>
                <a:spcPts val="1000"/>
              </a:spcBef>
              <a:buClr>
                <a:schemeClr val="accent2"/>
              </a:buClr>
              <a:buNone/>
            </a:pPr>
            <a:endParaRPr lang="en-US" sz="1600" b="1"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353084-B80B-704F-6955-212C8E3469BF}"/>
              </a:ext>
            </a:extLst>
          </p:cNvPr>
          <p:cNvSpPr txBox="1"/>
          <p:nvPr/>
        </p:nvSpPr>
        <p:spPr>
          <a:xfrm>
            <a:off x="90172" y="1218677"/>
            <a:ext cx="1968500" cy="61555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SQL Statements: </a:t>
            </a:r>
          </a:p>
          <a:p>
            <a:endParaRPr lang="en-US" dirty="0"/>
          </a:p>
        </p:txBody>
      </p:sp>
      <p:pic>
        <p:nvPicPr>
          <p:cNvPr id="7" name="Picture 6" descr="A screenshot of a computer&#10;&#10;Description automatically generated">
            <a:extLst>
              <a:ext uri="{FF2B5EF4-FFF2-40B4-BE49-F238E27FC236}">
                <a16:creationId xmlns:a16="http://schemas.microsoft.com/office/drawing/2014/main" id="{373CF5DC-B626-4A79-F803-92EABE0345B5}"/>
              </a:ext>
            </a:extLst>
          </p:cNvPr>
          <p:cNvPicPr>
            <a:picLocks noChangeAspect="1"/>
          </p:cNvPicPr>
          <p:nvPr/>
        </p:nvPicPr>
        <p:blipFill>
          <a:blip r:embed="rId3"/>
          <a:stretch>
            <a:fillRect/>
          </a:stretch>
        </p:blipFill>
        <p:spPr>
          <a:xfrm>
            <a:off x="90172" y="1526453"/>
            <a:ext cx="6234430" cy="84010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6812888-E81E-1D11-BEA8-C6E2279E65D0}"/>
              </a:ext>
            </a:extLst>
          </p:cNvPr>
          <p:cNvPicPr>
            <a:picLocks noChangeAspect="1"/>
          </p:cNvPicPr>
          <p:nvPr/>
        </p:nvPicPr>
        <p:blipFill>
          <a:blip r:embed="rId4"/>
          <a:stretch>
            <a:fillRect/>
          </a:stretch>
        </p:blipFill>
        <p:spPr>
          <a:xfrm>
            <a:off x="92431" y="2674334"/>
            <a:ext cx="4320832" cy="2349437"/>
          </a:xfrm>
          <a:prstGeom prst="rect">
            <a:avLst/>
          </a:prstGeom>
        </p:spPr>
      </p:pic>
    </p:spTree>
    <p:extLst>
      <p:ext uri="{BB962C8B-B14F-4D97-AF65-F5344CB8AC3E}">
        <p14:creationId xmlns:p14="http://schemas.microsoft.com/office/powerpoint/2010/main" val="179731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30"/>
        <p:cNvGrpSpPr/>
        <p:nvPr/>
      </p:nvGrpSpPr>
      <p:grpSpPr>
        <a:xfrm>
          <a:off x="0" y="0"/>
          <a:ext cx="0" cy="0"/>
          <a:chOff x="0" y="0"/>
          <a:chExt cx="0" cy="0"/>
        </a:xfrm>
      </p:grpSpPr>
      <p:sp>
        <p:nvSpPr>
          <p:cNvPr id="132" name="Google Shape;132;p9"/>
          <p:cNvSpPr txBox="1">
            <a:spLocks noGrp="1"/>
          </p:cNvSpPr>
          <p:nvPr>
            <p:ph type="ctrTitle"/>
          </p:nvPr>
        </p:nvSpPr>
        <p:spPr>
          <a:xfrm>
            <a:off x="2110459" y="428965"/>
            <a:ext cx="4569714" cy="789712"/>
          </a:xfrm>
          <a:prstGeom prst="rect">
            <a:avLst/>
          </a:prstGeom>
        </p:spPr>
        <p:txBody>
          <a:bodyPr spcFirstLastPara="1" vert="horz" lIns="182880" tIns="182880" rIns="182880" bIns="182880" rtlCol="0" anchor="ctr" anchorCtr="0">
            <a:normAutofit/>
          </a:bodyPr>
          <a:lstStyle/>
          <a:p>
            <a:pPr marL="0" lvl="0" indent="0">
              <a:spcBef>
                <a:spcPct val="0"/>
              </a:spcBef>
              <a:spcAft>
                <a:spcPts val="0"/>
              </a:spcAft>
            </a:pPr>
            <a:r>
              <a:rPr lang="en-US" sz="2400" b="1" dirty="0">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Examples</a:t>
            </a:r>
          </a:p>
        </p:txBody>
      </p:sp>
      <p:sp>
        <p:nvSpPr>
          <p:cNvPr id="131" name="Google Shape;131;p9"/>
          <p:cNvSpPr txBox="1">
            <a:spLocks noGrp="1"/>
          </p:cNvSpPr>
          <p:nvPr>
            <p:ph type="body" idx="1"/>
          </p:nvPr>
        </p:nvSpPr>
        <p:spPr>
          <a:xfrm>
            <a:off x="4395316" y="1549432"/>
            <a:ext cx="4606675" cy="3409259"/>
          </a:xfrm>
          <a:prstGeom prst="rect">
            <a:avLst/>
          </a:prstGeom>
        </p:spPr>
        <p:txBody>
          <a:bodyPr spcFirstLastPara="1" vert="horz" lIns="91440" tIns="45720" rIns="91440" bIns="45720" rtlCol="0" anchorCtr="0">
            <a:normAutofit/>
          </a:bodyPr>
          <a:lstStyle/>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Business Logic</a:t>
            </a:r>
            <a:r>
              <a:rPr lang="en-US" sz="1600" b="1" dirty="0">
                <a:latin typeface="Times New Roman" panose="02020603050405020304" pitchFamily="18" charset="0"/>
                <a:cs typeface="Times New Roman" panose="02020603050405020304" pitchFamily="18" charset="0"/>
              </a:rPr>
              <a: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Retrieving employee id, their positions, payroll details, and user account types.</a:t>
            </a:r>
          </a:p>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Explanation:</a:t>
            </a:r>
          </a:p>
          <a:p>
            <a:pPr marL="0" indent="0">
              <a:lnSpc>
                <a:spcPct val="90000"/>
              </a:lnSpc>
              <a:spcBef>
                <a:spcPts val="1000"/>
              </a:spcBef>
              <a:buClr>
                <a:schemeClr val="accent2"/>
              </a:buClr>
              <a:buNone/>
            </a:pPr>
            <a:r>
              <a:rPr lang="en-CA" sz="1600" dirty="0">
                <a:effectLst/>
                <a:latin typeface="Times New Roman" panose="02020603050405020304" pitchFamily="18" charset="0"/>
                <a:ea typeface="Calibri" panose="020F0502020204030204" pitchFamily="34" charset="0"/>
              </a:rPr>
              <a:t>Due to recent changes in Management Structure, the Admis wants to have a look at the </a:t>
            </a:r>
            <a:r>
              <a:rPr lang="en-CA" sz="1600" dirty="0" err="1">
                <a:effectLst/>
                <a:latin typeface="Times New Roman" panose="02020603050405020304" pitchFamily="18" charset="0"/>
                <a:ea typeface="Calibri" panose="020F0502020204030204" pitchFamily="34" charset="0"/>
              </a:rPr>
              <a:t>user_type</a:t>
            </a:r>
            <a:r>
              <a:rPr lang="en-CA" sz="1600" dirty="0">
                <a:effectLst/>
                <a:latin typeface="Times New Roman" panose="02020603050405020304" pitchFamily="18" charset="0"/>
                <a:ea typeface="Calibri" panose="020F0502020204030204" pitchFamily="34" charset="0"/>
              </a:rPr>
              <a:t> as per recent promotion and assign new permission to maintain data integrity and security. By using INNER JION and SELCT function we can select the desired variables to display form the position, employees and users tables based on their </a:t>
            </a:r>
            <a:r>
              <a:rPr lang="en-CA" sz="1600" dirty="0" err="1">
                <a:effectLst/>
                <a:latin typeface="Times New Roman" panose="02020603050405020304" pitchFamily="18" charset="0"/>
                <a:ea typeface="Calibri" panose="020F0502020204030204" pitchFamily="34" charset="0"/>
              </a:rPr>
              <a:t>dep_id</a:t>
            </a:r>
            <a:r>
              <a:rPr lang="en-CA" sz="1600" dirty="0">
                <a:effectLst/>
                <a:latin typeface="Times New Roman" panose="02020603050405020304" pitchFamily="18" charset="0"/>
                <a:ea typeface="Calibri" panose="020F0502020204030204" pitchFamily="34" charset="0"/>
              </a:rPr>
              <a:t>, </a:t>
            </a:r>
            <a:r>
              <a:rPr lang="en-CA" sz="1600" dirty="0" err="1">
                <a:effectLst/>
                <a:latin typeface="Times New Roman" panose="02020603050405020304" pitchFamily="18" charset="0"/>
                <a:ea typeface="Calibri" panose="020F0502020204030204" pitchFamily="34" charset="0"/>
              </a:rPr>
              <a:t>bank_id</a:t>
            </a:r>
            <a:r>
              <a:rPr lang="en-CA" sz="1600" dirty="0">
                <a:effectLst/>
                <a:latin typeface="Times New Roman" panose="02020603050405020304" pitchFamily="18" charset="0"/>
                <a:ea typeface="Calibri" panose="020F0502020204030204" pitchFamily="34" charset="0"/>
              </a:rPr>
              <a:t> and tax </a:t>
            </a:r>
            <a:r>
              <a:rPr lang="en-CA" sz="1600" dirty="0" err="1">
                <a:effectLst/>
                <a:latin typeface="Times New Roman" panose="02020603050405020304" pitchFamily="18" charset="0"/>
                <a:ea typeface="Calibri" panose="020F0502020204030204" pitchFamily="34" charset="0"/>
              </a:rPr>
              <a:t>category_id</a:t>
            </a:r>
            <a:r>
              <a:rPr lang="en-CA" sz="1600" dirty="0">
                <a:effectLst/>
                <a:latin typeface="Times New Roman" panose="02020603050405020304" pitchFamily="18" charset="0"/>
                <a:ea typeface="Calibri" panose="020F0502020204030204" pitchFamily="34" charset="0"/>
              </a:rPr>
              <a:t>.</a:t>
            </a:r>
            <a:endParaRPr lang="en-US" sz="1600" b="1"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D353084-B80B-704F-6955-212C8E3469BF}"/>
              </a:ext>
            </a:extLst>
          </p:cNvPr>
          <p:cNvSpPr txBox="1"/>
          <p:nvPr/>
        </p:nvSpPr>
        <p:spPr>
          <a:xfrm>
            <a:off x="90172" y="1218677"/>
            <a:ext cx="1968500" cy="61555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SQL Statements: </a:t>
            </a:r>
          </a:p>
          <a:p>
            <a:endParaRPr lang="en-US" dirty="0"/>
          </a:p>
        </p:txBody>
      </p:sp>
      <p:pic>
        <p:nvPicPr>
          <p:cNvPr id="2" name="Picture 1" descr="A screen shot of a computer screen&#10;&#10;Description automatically generated">
            <a:extLst>
              <a:ext uri="{FF2B5EF4-FFF2-40B4-BE49-F238E27FC236}">
                <a16:creationId xmlns:a16="http://schemas.microsoft.com/office/drawing/2014/main" id="{518069E6-D3C2-0B85-4478-80064744ED9C}"/>
              </a:ext>
            </a:extLst>
          </p:cNvPr>
          <p:cNvPicPr>
            <a:picLocks noChangeAspect="1"/>
          </p:cNvPicPr>
          <p:nvPr/>
        </p:nvPicPr>
        <p:blipFill>
          <a:blip r:embed="rId3"/>
          <a:stretch>
            <a:fillRect/>
          </a:stretch>
        </p:blipFill>
        <p:spPr>
          <a:xfrm>
            <a:off x="90172" y="1549432"/>
            <a:ext cx="4188317" cy="1124902"/>
          </a:xfrm>
          <a:prstGeom prst="rect">
            <a:avLst/>
          </a:prstGeom>
        </p:spPr>
      </p:pic>
      <p:pic>
        <p:nvPicPr>
          <p:cNvPr id="3" name="Picture 2" descr="A screenshot of a black and white screen&#10;&#10;Description automatically generated">
            <a:extLst>
              <a:ext uri="{FF2B5EF4-FFF2-40B4-BE49-F238E27FC236}">
                <a16:creationId xmlns:a16="http://schemas.microsoft.com/office/drawing/2014/main" id="{54E9FDFC-38A5-F46A-6B5C-9446E92ACD56}"/>
              </a:ext>
            </a:extLst>
          </p:cNvPr>
          <p:cNvPicPr>
            <a:picLocks noChangeAspect="1"/>
          </p:cNvPicPr>
          <p:nvPr/>
        </p:nvPicPr>
        <p:blipFill>
          <a:blip r:embed="rId4"/>
          <a:stretch>
            <a:fillRect/>
          </a:stretch>
        </p:blipFill>
        <p:spPr>
          <a:xfrm>
            <a:off x="90172" y="2808605"/>
            <a:ext cx="4188316" cy="2736000"/>
          </a:xfrm>
          <a:prstGeom prst="rect">
            <a:avLst/>
          </a:prstGeom>
        </p:spPr>
      </p:pic>
    </p:spTree>
    <p:extLst>
      <p:ext uri="{BB962C8B-B14F-4D97-AF65-F5344CB8AC3E}">
        <p14:creationId xmlns:p14="http://schemas.microsoft.com/office/powerpoint/2010/main" val="99198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body" idx="1"/>
          </p:nvPr>
        </p:nvSpPr>
        <p:spPr>
          <a:xfrm>
            <a:off x="457200" y="1209436"/>
            <a:ext cx="8229600" cy="5419964"/>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r>
              <a:rPr lang="en-CA" sz="1800" b="1" dirty="0">
                <a:effectLst/>
                <a:latin typeface="Times New Roman" panose="02020603050405020304" pitchFamily="18" charset="0"/>
                <a:ea typeface="Calibri" panose="020F0502020204030204" pitchFamily="34" charset="0"/>
              </a:rPr>
              <a:t>HR wants to analyse the Total Expenses by the Company as Salary</a:t>
            </a:r>
            <a:r>
              <a:rPr lang="en-CA" sz="2000" b="1" dirty="0">
                <a:latin typeface="Times New Roman" panose="02020603050405020304" pitchFamily="18" charset="0"/>
                <a:ea typeface="Calibri" panose="020F0502020204030204" pitchFamily="34" charset="0"/>
              </a:rPr>
              <a:t>:</a:t>
            </a:r>
          </a:p>
          <a:p>
            <a:pPr marL="0" indent="0">
              <a:spcBef>
                <a:spcPts val="480"/>
              </a:spcBef>
              <a:buSzPts val="2400"/>
              <a:buNone/>
            </a:pPr>
            <a:r>
              <a:rPr lang="en-CA" sz="1800" dirty="0">
                <a:effectLst/>
                <a:latin typeface="Times New Roman" panose="02020603050405020304" pitchFamily="18" charset="0"/>
                <a:ea typeface="Calibri" panose="020F0502020204030204" pitchFamily="34" charset="0"/>
              </a:rPr>
              <a:t>The HR manager is looking to pull the salary data of the team to approve, so that the salary can be processed. </a:t>
            </a:r>
          </a:p>
          <a:p>
            <a:pPr marL="0" indent="0">
              <a:spcBef>
                <a:spcPts val="480"/>
              </a:spcBef>
              <a:buSzPts val="2400"/>
              <a:buNone/>
            </a:pPr>
            <a:endParaRPr lang="en-CA" dirty="0">
              <a:solidFill>
                <a:srgbClr val="C00000"/>
              </a:solidFill>
              <a:latin typeface="Times New Roman" panose="02020603050405020304" pitchFamily="18"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r>
              <a:rPr lang="en-US" dirty="0">
                <a:latin typeface="Times New Roman" panose="02020603050405020304" pitchFamily="18" charset="0"/>
              </a:rPr>
              <a:t>From the above table we can see that we have used </a:t>
            </a:r>
            <a:r>
              <a:rPr lang="en-US" dirty="0" err="1">
                <a:latin typeface="Times New Roman" panose="02020603050405020304" pitchFamily="18" charset="0"/>
              </a:rPr>
              <a:t>strtime</a:t>
            </a:r>
            <a:r>
              <a:rPr lang="en-US" dirty="0">
                <a:latin typeface="Times New Roman" panose="02020603050405020304" pitchFamily="18" charset="0"/>
              </a:rPr>
              <a:t> function to strip the date/year/month associated variables from Payroll table and then groping and ordering them by month and year would produce the required results</a:t>
            </a:r>
          </a:p>
        </p:txBody>
      </p:sp>
      <p:sp>
        <p:nvSpPr>
          <p:cNvPr id="138" name="Google Shape;138;p10"/>
          <p:cNvSpPr txBox="1">
            <a:spLocks noGrp="1"/>
          </p:cNvSpPr>
          <p:nvPr>
            <p:ph type="ctrTitle"/>
          </p:nvPr>
        </p:nvSpPr>
        <p:spPr>
          <a:xfrm>
            <a:off x="457200" y="44743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Metrics and Analytics</a:t>
            </a:r>
            <a:endParaRPr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C13A903-FB52-69B4-A820-6E60B0C65733}"/>
              </a:ext>
            </a:extLst>
          </p:cNvPr>
          <p:cNvPicPr>
            <a:picLocks noChangeAspect="1"/>
          </p:cNvPicPr>
          <p:nvPr/>
        </p:nvPicPr>
        <p:blipFill>
          <a:blip r:embed="rId3"/>
          <a:stretch>
            <a:fillRect/>
          </a:stretch>
        </p:blipFill>
        <p:spPr>
          <a:xfrm>
            <a:off x="457200" y="2373140"/>
            <a:ext cx="7645400" cy="2111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body" idx="1"/>
          </p:nvPr>
        </p:nvSpPr>
        <p:spPr>
          <a:xfrm>
            <a:off x="457200" y="1209436"/>
            <a:ext cx="8229600" cy="5419964"/>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r>
              <a:rPr lang="en-CA" sz="1800" b="1" dirty="0">
                <a:effectLst/>
                <a:latin typeface="Times New Roman" panose="02020603050405020304" pitchFamily="18" charset="0"/>
                <a:ea typeface="Calibri" panose="020F0502020204030204" pitchFamily="34" charset="0"/>
              </a:rPr>
              <a:t>The the managers to pull the attendance data to approve the attendance </a:t>
            </a:r>
            <a:endParaRPr lang="en-CA" sz="2000" b="1" dirty="0">
              <a:latin typeface="Times New Roman" panose="02020603050405020304" pitchFamily="18" charset="0"/>
              <a:ea typeface="Calibri" panose="020F0502020204030204" pitchFamily="34" charset="0"/>
            </a:endParaRPr>
          </a:p>
          <a:p>
            <a:pPr marL="0" indent="0">
              <a:spcBef>
                <a:spcPts val="480"/>
              </a:spcBef>
              <a:buSzPts val="2400"/>
              <a:buNone/>
            </a:pPr>
            <a:r>
              <a:rPr lang="en-CA" sz="1800" dirty="0">
                <a:effectLst/>
                <a:latin typeface="Times New Roman" panose="02020603050405020304" pitchFamily="18" charset="0"/>
                <a:ea typeface="Calibri" panose="020F0502020204030204" pitchFamily="34" charset="0"/>
              </a:rPr>
              <a:t>The department manager is looking to pull the attendance data of the team to approve, so that the salary can be processed. </a:t>
            </a:r>
          </a:p>
          <a:p>
            <a:pPr marL="0" indent="0">
              <a:spcBef>
                <a:spcPts val="480"/>
              </a:spcBef>
              <a:buSzPts val="2400"/>
              <a:buNone/>
            </a:pPr>
            <a:endParaRPr lang="en-CA" dirty="0">
              <a:solidFill>
                <a:srgbClr val="C00000"/>
              </a:solidFill>
              <a:latin typeface="Times New Roman" panose="02020603050405020304" pitchFamily="18"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sz="2000" dirty="0">
              <a:solidFill>
                <a:srgbClr val="C00000"/>
              </a:solidFill>
              <a:latin typeface="Arial" panose="020B0604020202020204" pitchFamily="34" charset="0"/>
              <a:cs typeface="Arial" panose="020B0604020202020204" pitchFamily="34" charset="0"/>
            </a:endParaRPr>
          </a:p>
          <a:p>
            <a:pPr marL="0" indent="0">
              <a:spcBef>
                <a:spcPts val="480"/>
              </a:spcBef>
              <a:buSzPts val="2400"/>
              <a:buNone/>
            </a:pPr>
            <a:endParaRPr lang="en-US" dirty="0">
              <a:latin typeface="Times New Roman" panose="02020603050405020304" pitchFamily="18" charset="0"/>
            </a:endParaRPr>
          </a:p>
          <a:p>
            <a:pPr marL="0" indent="0">
              <a:spcBef>
                <a:spcPts val="480"/>
              </a:spcBef>
              <a:buSzPts val="2400"/>
              <a:buNone/>
            </a:pPr>
            <a:r>
              <a:rPr lang="en-US" dirty="0">
                <a:latin typeface="Times New Roman" panose="02020603050405020304" pitchFamily="18" charset="0"/>
              </a:rPr>
              <a:t>From the above table we can see that we have used JOIN function to map </a:t>
            </a:r>
            <a:r>
              <a:rPr lang="en-US" dirty="0" err="1">
                <a:latin typeface="Times New Roman" panose="02020603050405020304" pitchFamily="18" charset="0"/>
              </a:rPr>
              <a:t>em_id</a:t>
            </a:r>
            <a:r>
              <a:rPr lang="en-US" dirty="0">
                <a:latin typeface="Times New Roman" panose="02020603050405020304" pitchFamily="18" charset="0"/>
              </a:rPr>
              <a:t> form employees and attendance table and matched the month using LIKE function to display the required data.</a:t>
            </a:r>
          </a:p>
        </p:txBody>
      </p:sp>
      <p:sp>
        <p:nvSpPr>
          <p:cNvPr id="138" name="Google Shape;138;p10"/>
          <p:cNvSpPr txBox="1">
            <a:spLocks noGrp="1"/>
          </p:cNvSpPr>
          <p:nvPr>
            <p:ph type="ctrTitle"/>
          </p:nvPr>
        </p:nvSpPr>
        <p:spPr>
          <a:xfrm>
            <a:off x="457200" y="44743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Metrics and Analytics</a:t>
            </a:r>
            <a:endParaRPr sz="2400" b="1"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2563095D-624C-9CE0-8D8E-34305510584A}"/>
              </a:ext>
            </a:extLst>
          </p:cNvPr>
          <p:cNvPicPr>
            <a:picLocks noChangeAspect="1"/>
          </p:cNvPicPr>
          <p:nvPr/>
        </p:nvPicPr>
        <p:blipFill>
          <a:blip r:embed="rId3"/>
          <a:stretch>
            <a:fillRect/>
          </a:stretch>
        </p:blipFill>
        <p:spPr>
          <a:xfrm>
            <a:off x="2298701" y="2414270"/>
            <a:ext cx="3725862" cy="2602810"/>
          </a:xfrm>
          <a:prstGeom prst="rect">
            <a:avLst/>
          </a:prstGeom>
        </p:spPr>
      </p:pic>
    </p:spTree>
    <p:extLst>
      <p:ext uri="{BB962C8B-B14F-4D97-AF65-F5344CB8AC3E}">
        <p14:creationId xmlns:p14="http://schemas.microsoft.com/office/powerpoint/2010/main" val="330110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body" idx="1"/>
          </p:nvPr>
        </p:nvSpPr>
        <p:spPr>
          <a:xfrm>
            <a:off x="457200" y="609600"/>
            <a:ext cx="8229600" cy="608329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3200"/>
              <a:buNone/>
            </a:pPr>
            <a:r>
              <a:rPr lang="en-US" sz="1600" dirty="0">
                <a:latin typeface="Times New Roman" panose="02020603050405020304" pitchFamily="18" charset="0"/>
                <a:cs typeface="Times New Roman" panose="02020603050405020304" pitchFamily="18" charset="0"/>
              </a:rPr>
              <a:t>Data Encryption:</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Utilizing SSL/TLS encryption for data transmission between the client and server, ensuring secure communication channels.</a:t>
            </a:r>
          </a:p>
          <a:p>
            <a:pPr marL="0" indent="0" algn="just">
              <a:lnSpc>
                <a:spcPct val="150000"/>
              </a:lnSpc>
              <a:spcBef>
                <a:spcPts val="0"/>
              </a:spcBef>
              <a:buSzPts val="3200"/>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ts val="3200"/>
              <a:buNone/>
            </a:pPr>
            <a:r>
              <a:rPr lang="en-US" sz="1600" dirty="0">
                <a:latin typeface="Times New Roman" panose="02020603050405020304" pitchFamily="18" charset="0"/>
                <a:cs typeface="Times New Roman" panose="02020603050405020304" pitchFamily="18" charset="0"/>
              </a:rPr>
              <a:t>Access Control:</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Role-Based Access: Implementing role-based permissions (Admin, Manager, Employee) to control access to system functionalities and sensitive data.</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Authentication &amp; Authorization: Using secure authentication methods (like multi-factor authentication) and fine-grained authorization to validate user access.</a:t>
            </a:r>
          </a:p>
          <a:p>
            <a:pPr marL="0" indent="0" algn="just">
              <a:lnSpc>
                <a:spcPct val="150000"/>
              </a:lnSpc>
              <a:spcBef>
                <a:spcPts val="0"/>
              </a:spcBef>
              <a:buSzPts val="3200"/>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ts val="3200"/>
              <a:buNone/>
            </a:pPr>
            <a:r>
              <a:rPr lang="en-US" sz="1600" dirty="0">
                <a:latin typeface="Times New Roman" panose="02020603050405020304" pitchFamily="18" charset="0"/>
                <a:cs typeface="Times New Roman" panose="02020603050405020304" pitchFamily="18" charset="0"/>
              </a:rPr>
              <a:t>Employee Training:</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Security Awareness Programs: Conducting regular training sessions to educate employees about security best practices, reducing the likelihood of human error.</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Incident Response Plan:</a:t>
            </a:r>
          </a:p>
          <a:p>
            <a:pPr marL="285750" indent="-285750" algn="just">
              <a:lnSpc>
                <a:spcPct val="150000"/>
              </a:lnSpc>
              <a:spcBef>
                <a:spcPts val="0"/>
              </a:spcBef>
              <a:buSzPct val="100000"/>
            </a:pPr>
            <a:r>
              <a:rPr lang="en-US" sz="1600" dirty="0">
                <a:latin typeface="Times New Roman" panose="02020603050405020304" pitchFamily="18" charset="0"/>
                <a:cs typeface="Times New Roman" panose="02020603050405020304" pitchFamily="18" charset="0"/>
              </a:rPr>
              <a:t>Emergency Protocols: Establishing a comprehensive incident response plan to swiftly address and mitigate security breaches or data incidents, ensuring minimal impact.</a:t>
            </a:r>
          </a:p>
        </p:txBody>
      </p:sp>
      <p:sp>
        <p:nvSpPr>
          <p:cNvPr id="144" name="Google Shape;144;p11"/>
          <p:cNvSpPr txBox="1">
            <a:spLocks noGrp="1"/>
          </p:cNvSpPr>
          <p:nvPr>
            <p:ph type="ctrTitle"/>
          </p:nvPr>
        </p:nvSpPr>
        <p:spPr>
          <a:xfrm>
            <a:off x="457200" y="1651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Security and Privacy</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368300" y="825500"/>
            <a:ext cx="7772400" cy="5410200"/>
          </a:xfrm>
          <a:prstGeom prst="rect">
            <a:avLst/>
          </a:prstGeom>
          <a:noFill/>
          <a:ln>
            <a:noFill/>
          </a:ln>
        </p:spPr>
        <p:txBody>
          <a:bodyPr spcFirstLastPara="1" wrap="square" lIns="91425" tIns="45700" rIns="91425" bIns="45700" anchor="t" anchorCtr="0">
            <a:noAutofit/>
          </a:bodyPr>
          <a:lstStyle/>
          <a:p>
            <a:pPr marL="203200" indent="0" algn="just">
              <a:lnSpc>
                <a:spcPct val="150000"/>
              </a:lnSpc>
              <a:spcBef>
                <a:spcPts val="640"/>
              </a:spcBef>
              <a:spcAft>
                <a:spcPts val="60"/>
              </a:spcAft>
              <a:buSzPts val="3200"/>
              <a:buNone/>
            </a:pPr>
            <a:r>
              <a:rPr lang="en-CA" sz="1600" b="1" i="0" dirty="0">
                <a:solidFill>
                  <a:schemeClr val="tx1"/>
                </a:solidFill>
                <a:effectLst/>
                <a:latin typeface="Times New Roman" panose="02020603050405020304" pitchFamily="18" charset="0"/>
                <a:cs typeface="Times New Roman" panose="02020603050405020304" pitchFamily="18" charset="0"/>
              </a:rPr>
              <a:t>Take away:</a:t>
            </a:r>
          </a:p>
          <a:p>
            <a:pPr marL="203200" indent="0" algn="just">
              <a:lnSpc>
                <a:spcPct val="150000"/>
              </a:lnSpc>
              <a:spcBef>
                <a:spcPts val="640"/>
              </a:spcBef>
              <a:spcAft>
                <a:spcPts val="60"/>
              </a:spcAft>
              <a:buSzPts val="3200"/>
              <a:buNone/>
            </a:pPr>
            <a:r>
              <a:rPr lang="en-CA" sz="1600" dirty="0">
                <a:effectLst/>
                <a:latin typeface="Times New Roman" panose="02020603050405020304" pitchFamily="18" charset="0"/>
                <a:ea typeface="Calibri" panose="020F0502020204030204" pitchFamily="34" charset="0"/>
              </a:rPr>
              <a:t>The Project Payroll Management System; has provided insights of managing employee data, business rules, data architecture and generating interactive data using DB SQL lite. Several rules have been laid out to main tata privacy, security and integrity to adhere the regulatory requirements. This project has provided fundamental insights of data management principals, business logic, implementation and data analytics within the realm of payroll management. While this project lacked real world data, this exercise played an critical role in helping me understand about the essence of data driven decision making, ensuring top quality compliance and lastly optimizing the resources.</a:t>
            </a:r>
            <a:r>
              <a:rPr lang="en-CA" sz="1600" dirty="0">
                <a:effectLst/>
              </a:rPr>
              <a:t> </a:t>
            </a:r>
            <a:endParaRPr lang="en-CA" sz="1600" b="0" i="0" dirty="0">
              <a:solidFill>
                <a:srgbClr val="C00000"/>
              </a:solidFill>
              <a:effectLst/>
              <a:latin typeface="Arial" panose="020B0604020202020204" pitchFamily="34" charset="0"/>
              <a:cs typeface="Arial" panose="020B0604020202020204" pitchFamily="34" charset="0"/>
            </a:endParaRPr>
          </a:p>
          <a:p>
            <a:pPr marL="203200" indent="0" algn="just">
              <a:spcBef>
                <a:spcPts val="640"/>
              </a:spcBef>
              <a:spcAft>
                <a:spcPts val="60"/>
              </a:spcAft>
              <a:buSzPts val="3200"/>
              <a:buNone/>
            </a:pPr>
            <a:r>
              <a:rPr lang="en-CA" sz="1600" b="1" dirty="0">
                <a:solidFill>
                  <a:schemeClr val="tx1"/>
                </a:solidFill>
                <a:latin typeface="Times New Roman" panose="02020603050405020304" pitchFamily="18" charset="0"/>
                <a:cs typeface="Times New Roman" panose="02020603050405020304" pitchFamily="18" charset="0"/>
              </a:rPr>
              <a:t>Future Considerations:</a:t>
            </a:r>
          </a:p>
          <a:p>
            <a:pPr marL="488950" indent="-285750" algn="just">
              <a:spcBef>
                <a:spcPts val="640"/>
              </a:spcBef>
              <a:spcAft>
                <a:spcPts val="60"/>
              </a:spcAft>
              <a:buSzPts val="3200"/>
              <a:buFont typeface="System Font Regular"/>
              <a:buChar char="-"/>
            </a:pPr>
            <a:r>
              <a:rPr lang="en-CA" sz="1600" dirty="0">
                <a:latin typeface="Times New Roman" panose="02020603050405020304" pitchFamily="18" charset="0"/>
              </a:rPr>
              <a:t>Enhance user experience through in-depth analytics and data visualization.</a:t>
            </a:r>
          </a:p>
          <a:p>
            <a:pPr marL="488950" indent="-285750" algn="just">
              <a:spcBef>
                <a:spcPts val="640"/>
              </a:spcBef>
              <a:spcAft>
                <a:spcPts val="60"/>
              </a:spcAft>
              <a:buSzPts val="3200"/>
              <a:buFont typeface="System Font Regular"/>
              <a:buChar char="-"/>
            </a:pPr>
            <a:r>
              <a:rPr lang="en-CA" sz="1600" dirty="0">
                <a:latin typeface="Times New Roman" panose="02020603050405020304" pitchFamily="18" charset="0"/>
              </a:rPr>
              <a:t>Implement in house networking feature where employees from different departments can engage</a:t>
            </a:r>
          </a:p>
          <a:p>
            <a:pPr marL="488950" indent="-285750" algn="just">
              <a:spcBef>
                <a:spcPts val="640"/>
              </a:spcBef>
              <a:spcAft>
                <a:spcPts val="60"/>
              </a:spcAft>
              <a:buSzPts val="3200"/>
              <a:buFont typeface="System Font Regular"/>
              <a:buChar char="-"/>
            </a:pPr>
            <a:r>
              <a:rPr lang="en-CA" sz="1600" dirty="0">
                <a:latin typeface="Times New Roman" panose="02020603050405020304" pitchFamily="18" charset="0"/>
              </a:rPr>
              <a:t>Build a feedback platform to make sure the working environment is not biased, so that the performance can be enhanced</a:t>
            </a:r>
            <a:endParaRPr sz="1600" dirty="0">
              <a:latin typeface="Times New Roman" panose="02020603050405020304" pitchFamily="18" charset="0"/>
            </a:endParaRPr>
          </a:p>
        </p:txBody>
      </p:sp>
      <p:sp>
        <p:nvSpPr>
          <p:cNvPr id="150" name="Google Shape;150;p12"/>
          <p:cNvSpPr txBox="1">
            <a:spLocks noGrp="1"/>
          </p:cNvSpPr>
          <p:nvPr>
            <p:ph type="ctrTitle"/>
          </p:nvPr>
        </p:nvSpPr>
        <p:spPr>
          <a:xfrm>
            <a:off x="368300" y="2286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Takeaway &amp; Future Considerations</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457200" y="1600200"/>
            <a:ext cx="7772400" cy="4904509"/>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KPI: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Payroll Management System; [online]: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https://www.kpi.com/en/what-is-a-payroll-management-system-and-how-it-helps-your-business/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Asha J (2023, Apr 2023):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What is a Payroll Management System and How does it Help Your Business: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online];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https://www.kpi.com/en/what-is-a-payroll-management-system-and-how-it-helps-your-business/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Cleo: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On Premise vs. Cloud: Key Differences, Benefits and Risks: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[online];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https://www.cleo.com/blog/knowledge-base-on-premise-vs-cloud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Azur: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What are public, private, and hybrid clouds?;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[online];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https://azure.microsoft.com/en-ca/resources/cloud-computing-dictionary/what-are-private-public-hybrid-clouds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Azur (2023, July, 21):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Criteria for choosing a data store: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[online];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https://learn.microsoft.com/en-us/azure/architecture/guide/technology-choices/data-store-considerations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0" name="Google Shape;150;p12"/>
          <p:cNvSpPr txBox="1">
            <a:spLocks noGrp="1"/>
          </p:cNvSpPr>
          <p:nvPr>
            <p:ph type="ctr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References</a:t>
            </a:r>
            <a:endParaRP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5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body" idx="1"/>
          </p:nvPr>
        </p:nvSpPr>
        <p:spPr>
          <a:xfrm>
            <a:off x="457200" y="1600200"/>
            <a:ext cx="7772400" cy="4904509"/>
          </a:xfrm>
          <a:prstGeom prst="rect">
            <a:avLst/>
          </a:prstGeom>
          <a:noFill/>
          <a:ln>
            <a:noFill/>
          </a:ln>
        </p:spPr>
        <p:txBody>
          <a:bodyPr spcFirstLastPara="1" wrap="square" lIns="91425" tIns="45700" rIns="91425" bIns="45700" anchor="t" anchorCtr="0">
            <a:noAutofit/>
          </a:bodyPr>
          <a:lstStyle/>
          <a:p>
            <a:pPr marL="114300" indent="0" algn="ctr">
              <a:lnSpc>
                <a:spcPct val="107000"/>
              </a:lnSpc>
              <a:spcAft>
                <a:spcPts val="800"/>
              </a:spcAft>
              <a:buNone/>
            </a:pP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endParaRPr lang="en-CA"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endParaRPr lang="en-CA"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CA" sz="4000" dirty="0">
                <a:effectLst/>
                <a:latin typeface="Times New Roman" panose="02020603050405020304" pitchFamily="18" charset="0"/>
                <a:ea typeface="Calibri" panose="020F0502020204030204" pitchFamily="34" charset="0"/>
                <a:cs typeface="Times New Roman" panose="02020603050405020304" pitchFamily="18" charset="0"/>
              </a:rPr>
              <a:t>Thankyou </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63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457200" y="14478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Persona’s</a:t>
            </a: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Persona Example</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Business Rules</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ER Diagram</a:t>
            </a: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SQL examples</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Metrics &amp; Analytics</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Security &amp; Privacy</a:t>
            </a:r>
            <a:endParaRPr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Take away &amp; Future Considerations</a:t>
            </a:r>
          </a:p>
          <a:p>
            <a:pPr marL="342900" lvl="0" indent="-342900" algn="l" rtl="0">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89" name="Google Shape;89;p2"/>
          <p:cNvSpPr txBox="1">
            <a:spLocks noGrp="1"/>
          </p:cNvSpPr>
          <p:nvPr>
            <p:ph type="ctr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000" b="1" dirty="0">
                <a:latin typeface="Times New Roman" panose="02020603050405020304" pitchFamily="18" charset="0"/>
                <a:cs typeface="Times New Roman" panose="02020603050405020304" pitchFamily="18" charset="0"/>
              </a:rPr>
              <a:t>Overview</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1752600"/>
            <a:ext cx="8229600" cy="437356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Payroll Management System is a pivotal part of any organizations. This helps the organization to function smoothly and allows authorized personal to effectively implement internal changes which take place every financial year. This platform enables employees as well as employers to track the changes on regular basis with restrictions based on “Need To Know Policy”.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Personally, I am looking forward to learn how PMS functions so that I can understand how companies use designation, job description, experience to calculate the salary, tax, bonus of the employees. This knowledge will give me an edge while negotiating my base pay in real time.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Project Overview</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457200" y="896937"/>
            <a:ext cx="8229600" cy="5708400"/>
          </a:xfrm>
          <a:prstGeom prst="rect">
            <a:avLst/>
          </a:prstGeom>
          <a:noFill/>
          <a:ln>
            <a:noFill/>
          </a:ln>
        </p:spPr>
        <p:txBody>
          <a:bodyPr spcFirstLastPara="1" wrap="square" lIns="91425" tIns="45700" rIns="91425" bIns="45700" anchor="t" anchorCtr="0">
            <a:noAutofit/>
          </a:bodyPr>
          <a:lstStyle/>
          <a:p>
            <a:pPr marL="342900" indent="-190500" algn="just">
              <a:spcBef>
                <a:spcPts val="480"/>
              </a:spcBef>
              <a:buSzPts val="2400"/>
              <a:buNone/>
            </a:pPr>
            <a:r>
              <a:rPr lang="en-CA" sz="1600" dirty="0">
                <a:latin typeface="Times New Roman" panose="02020603050405020304" pitchFamily="18" charset="0"/>
              </a:rPr>
              <a:t>    There are four primary yet different user personas for the PMS, which also provide a brief description of their responsibility.</a:t>
            </a:r>
          </a:p>
          <a:p>
            <a:pPr marL="342900" indent="-190500" algn="just">
              <a:spcBef>
                <a:spcPts val="480"/>
              </a:spcBef>
              <a:buSzPts val="2400"/>
              <a:buNone/>
            </a:pPr>
            <a:r>
              <a:rPr lang="en-US" sz="1600" b="1" dirty="0">
                <a:latin typeface="Times New Roman" panose="02020603050405020304" pitchFamily="18" charset="0"/>
              </a:rPr>
              <a:t>HR Admin</a:t>
            </a:r>
          </a:p>
          <a:p>
            <a:pPr marL="342900" indent="-190500" algn="just">
              <a:spcBef>
                <a:spcPts val="480"/>
              </a:spcBef>
              <a:buSzPts val="2400"/>
              <a:buNone/>
            </a:pPr>
            <a:r>
              <a:rPr lang="en-US" sz="1600" dirty="0">
                <a:latin typeface="Times New Roman" panose="02020603050405020304" pitchFamily="18" charset="0"/>
              </a:rPr>
              <a:t>    They are responsible to manage the entire payroll system and employee records. They should efficiently add and manage records such as Name, ID, DOB, DOJ, Base Pay, Designation, they are expected to initiate payroll process, generate timely report, manage user roles and permissions to ensure data security and company policy </a:t>
            </a:r>
          </a:p>
          <a:p>
            <a:pPr marL="342900" indent="-190500" algn="just">
              <a:spcBef>
                <a:spcPts val="480"/>
              </a:spcBef>
              <a:buSzPts val="2400"/>
              <a:buNone/>
            </a:pPr>
            <a:r>
              <a:rPr lang="en-CA" sz="1600" b="1" dirty="0">
                <a:latin typeface="Times New Roman" panose="02020603050405020304" pitchFamily="18" charset="0"/>
              </a:rPr>
              <a:t>Department Manager </a:t>
            </a:r>
            <a:r>
              <a:rPr lang="en-US" sz="1600" b="1" dirty="0">
                <a:latin typeface="Times New Roman" panose="02020603050405020304" pitchFamily="18" charset="0"/>
              </a:rPr>
              <a:t> </a:t>
            </a:r>
          </a:p>
          <a:p>
            <a:pPr marL="342900" indent="-190500" algn="just">
              <a:spcBef>
                <a:spcPts val="480"/>
              </a:spcBef>
              <a:buSzPts val="2400"/>
              <a:buNone/>
            </a:pPr>
            <a:r>
              <a:rPr lang="en-US" sz="1600" dirty="0">
                <a:latin typeface="Times New Roman" panose="02020603050405020304" pitchFamily="18" charset="0"/>
              </a:rPr>
              <a:t>   Their role is to monitor and approve timecards, attendance, billing for their department's employees, raise query to HR Admin to adjust employee payroll as needed. </a:t>
            </a:r>
          </a:p>
          <a:p>
            <a:pPr marL="342900" indent="-190500" algn="just">
              <a:spcBef>
                <a:spcPts val="480"/>
              </a:spcBef>
              <a:buSzPts val="2400"/>
              <a:buNone/>
            </a:pPr>
            <a:r>
              <a:rPr lang="en-US" sz="1600" b="1" dirty="0">
                <a:latin typeface="Times New Roman" panose="02020603050405020304" pitchFamily="18" charset="0"/>
              </a:rPr>
              <a:t>Employee</a:t>
            </a:r>
            <a:r>
              <a:rPr lang="en-US" sz="1600" dirty="0">
                <a:latin typeface="Times New Roman" panose="02020603050405020304" pitchFamily="18" charset="0"/>
              </a:rPr>
              <a:t>  </a:t>
            </a:r>
          </a:p>
          <a:p>
            <a:pPr marL="342900" indent="-190500" algn="just">
              <a:spcBef>
                <a:spcPts val="480"/>
              </a:spcBef>
              <a:buSzPts val="2400"/>
              <a:buNone/>
            </a:pPr>
            <a:r>
              <a:rPr lang="en-US" sz="1600" dirty="0">
                <a:latin typeface="Times New Roman" panose="02020603050405020304" pitchFamily="18" charset="0"/>
              </a:rPr>
              <a:t>    The Employee are allowed to access their payroll information such as pay slips, Tax Forms, submit billing time/timecards, and request leaves via a login credentials. </a:t>
            </a:r>
          </a:p>
          <a:p>
            <a:pPr marL="342900" indent="-190500" algn="just">
              <a:spcBef>
                <a:spcPts val="480"/>
              </a:spcBef>
              <a:buSzPts val="2400"/>
              <a:buNone/>
            </a:pPr>
            <a:r>
              <a:rPr lang="en-US" sz="1600" b="1" dirty="0">
                <a:latin typeface="Times New Roman" panose="02020603050405020304" pitchFamily="18" charset="0"/>
              </a:rPr>
              <a:t>Tax Specialist </a:t>
            </a:r>
          </a:p>
          <a:p>
            <a:pPr marL="342900" indent="-190500" algn="just">
              <a:spcBef>
                <a:spcPts val="480"/>
              </a:spcBef>
              <a:buSzPts val="2400"/>
              <a:buNone/>
            </a:pPr>
            <a:r>
              <a:rPr lang="en-US" sz="1600" dirty="0">
                <a:latin typeface="Times New Roman" panose="02020603050405020304" pitchFamily="18" charset="0"/>
              </a:rPr>
              <a:t>    Tax Specialist is responsible for managing and updating tax categories and rates within the system. They must always ensure accurate and up-to-date tax information. </a:t>
            </a:r>
          </a:p>
        </p:txBody>
      </p:sp>
      <p:sp>
        <p:nvSpPr>
          <p:cNvPr id="108" name="Google Shape;108;p5"/>
          <p:cNvSpPr txBox="1">
            <a:spLocks noGrp="1"/>
          </p:cNvSpPr>
          <p:nvPr>
            <p:ph type="ctrTitle"/>
          </p:nvPr>
        </p:nvSpPr>
        <p:spPr>
          <a:xfrm>
            <a:off x="457200" y="350837"/>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USER Personas </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body" idx="1"/>
          </p:nvPr>
        </p:nvSpPr>
        <p:spPr>
          <a:xfrm>
            <a:off x="457200" y="1447800"/>
            <a:ext cx="8229600" cy="4571999"/>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CA" sz="1600" b="1" dirty="0">
                <a:latin typeface="Times New Roman" panose="02020603050405020304" pitchFamily="18" charset="0"/>
                <a:cs typeface="Times New Roman" panose="02020603050405020304" pitchFamily="18" charset="0"/>
              </a:rPr>
              <a:t>HR</a:t>
            </a:r>
          </a:p>
          <a:p>
            <a:pPr marL="742950" lvl="1" indent="-285750">
              <a:spcBef>
                <a:spcPts val="0"/>
              </a:spcBef>
              <a:buSzPts val="2400"/>
            </a:pPr>
            <a:r>
              <a:rPr lang="en-CA" dirty="0">
                <a:latin typeface="Times New Roman" panose="02020603050405020304" pitchFamily="18" charset="0"/>
                <a:cs typeface="Times New Roman" panose="02020603050405020304" pitchFamily="18" charset="0"/>
              </a:rPr>
              <a:t>HR Admin has full access to all functionalities of the application</a:t>
            </a:r>
          </a:p>
          <a:p>
            <a:pPr marL="742950" lvl="1" indent="-285750">
              <a:spcBef>
                <a:spcPts val="0"/>
              </a:spcBef>
              <a:buSzPts val="2400"/>
            </a:pPr>
            <a:r>
              <a:rPr lang="en-CA" dirty="0">
                <a:latin typeface="Times New Roman" panose="02020603050405020304" pitchFamily="18" charset="0"/>
                <a:cs typeface="Times New Roman" panose="02020603050405020304" pitchFamily="18" charset="0"/>
              </a:rPr>
              <a:t>Can create and manage user accounts and their access points as well as generate login’s</a:t>
            </a:r>
          </a:p>
          <a:p>
            <a:pPr marL="742950" lvl="1" indent="-285750">
              <a:spcBef>
                <a:spcPts val="0"/>
              </a:spcBef>
              <a:buSzPts val="2400"/>
            </a:pPr>
            <a:r>
              <a:rPr lang="en-CA" dirty="0">
                <a:latin typeface="Times New Roman" panose="02020603050405020304" pitchFamily="18" charset="0"/>
                <a:cs typeface="Times New Roman" panose="02020603050405020304" pitchFamily="18" charset="0"/>
              </a:rPr>
              <a:t>Ensures compliance with data security, access control and company policies </a:t>
            </a:r>
          </a:p>
          <a:p>
            <a:pPr marL="0" indent="0">
              <a:spcBef>
                <a:spcPts val="0"/>
              </a:spcBef>
              <a:buSzPts val="2400"/>
              <a:buNone/>
            </a:pPr>
            <a:r>
              <a:rPr lang="en-US" sz="1600" b="1" dirty="0">
                <a:latin typeface="Times New Roman" panose="02020603050405020304" pitchFamily="18" charset="0"/>
                <a:cs typeface="Times New Roman" panose="02020603050405020304" pitchFamily="18" charset="0"/>
              </a:rPr>
              <a:t>Department Managers</a:t>
            </a:r>
          </a:p>
          <a:p>
            <a:pPr marL="742950" lvl="1" indent="-285750">
              <a:spcBef>
                <a:spcPts val="0"/>
              </a:spcBef>
              <a:buSzPts val="2400"/>
            </a:pPr>
            <a:r>
              <a:rPr lang="en-US" dirty="0">
                <a:latin typeface="Times New Roman" panose="02020603050405020304" pitchFamily="18" charset="0"/>
                <a:cs typeface="Times New Roman" panose="02020603050405020304" pitchFamily="18" charset="0"/>
              </a:rPr>
              <a:t>They can only access and manage data related to their department </a:t>
            </a:r>
          </a:p>
          <a:p>
            <a:pPr marL="742950" lvl="1" indent="-285750">
              <a:spcBef>
                <a:spcPts val="0"/>
              </a:spcBef>
              <a:buSzPts val="2400"/>
            </a:pPr>
            <a:r>
              <a:rPr lang="en-US" dirty="0">
                <a:latin typeface="Times New Roman" panose="02020603050405020304" pitchFamily="18" charset="0"/>
                <a:cs typeface="Times New Roman" panose="02020603050405020304" pitchFamily="18" charset="0"/>
              </a:rPr>
              <a:t>They have the authority to approve leaves, timecards, and payroll adjustments</a:t>
            </a:r>
          </a:p>
          <a:p>
            <a:pPr marL="742950" lvl="1" indent="-285750">
              <a:spcBef>
                <a:spcPts val="0"/>
              </a:spcBef>
              <a:buSzPts val="2400"/>
            </a:pPr>
            <a:r>
              <a:rPr lang="en-US" dirty="0">
                <a:latin typeface="Times New Roman" panose="02020603050405020304" pitchFamily="18" charset="0"/>
                <a:cs typeface="Times New Roman" panose="02020603050405020304" pitchFamily="18" charset="0"/>
              </a:rPr>
              <a:t>Access is restricted to specific employees under their supervision</a:t>
            </a:r>
          </a:p>
          <a:p>
            <a:pPr marL="0" indent="0">
              <a:spcBef>
                <a:spcPts val="0"/>
              </a:spcBef>
              <a:buSzPts val="2400"/>
              <a:buNone/>
            </a:pPr>
            <a:r>
              <a:rPr lang="en-CA" sz="1600" b="1" dirty="0">
                <a:effectLst/>
                <a:latin typeface="Times New Roman" panose="02020603050405020304" pitchFamily="18" charset="0"/>
                <a:ea typeface="Calibri" panose="020F0502020204030204" pitchFamily="34" charset="0"/>
              </a:rPr>
              <a:t>Employee</a:t>
            </a:r>
            <a:r>
              <a:rPr lang="en-CA" sz="1600" dirty="0">
                <a:effectLst/>
              </a:rPr>
              <a:t> </a:t>
            </a:r>
            <a:endParaRPr lang="en-US" sz="1600" dirty="0">
              <a:latin typeface="Times New Roman" panose="02020603050405020304" pitchFamily="18" charset="0"/>
              <a:cs typeface="Times New Roman" panose="02020603050405020304" pitchFamily="18" charset="0"/>
            </a:endParaRPr>
          </a:p>
          <a:p>
            <a:pPr marL="742950" lvl="1" indent="-285750">
              <a:spcBef>
                <a:spcPts val="0"/>
              </a:spcBef>
              <a:buSzPts val="2400"/>
            </a:pPr>
            <a:r>
              <a:rPr lang="en-CA" dirty="0">
                <a:effectLst/>
                <a:latin typeface="Times New Roman" panose="02020603050405020304" pitchFamily="18" charset="0"/>
                <a:ea typeface="Calibri" panose="020F0502020204030204" pitchFamily="34" charset="0"/>
                <a:cs typeface="Times New Roman" panose="02020603050405020304" pitchFamily="18" charset="0"/>
              </a:rPr>
              <a:t>Access is limited to the employee's own data</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spcBef>
                <a:spcPts val="0"/>
              </a:spcBef>
              <a:buSzPts val="2400"/>
            </a:pPr>
            <a:r>
              <a:rPr lang="en-CA" dirty="0">
                <a:effectLst/>
                <a:latin typeface="Times New Roman" panose="02020603050405020304" pitchFamily="18" charset="0"/>
                <a:ea typeface="Calibri" panose="020F0502020204030204" pitchFamily="34" charset="0"/>
                <a:cs typeface="Times New Roman" panose="02020603050405020304" pitchFamily="18" charset="0"/>
              </a:rPr>
              <a:t>Can submit timecards and leave requests, but these need manager approval</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spcBef>
                <a:spcPts val="0"/>
              </a:spcBef>
              <a:buSzPts val="2400"/>
            </a:pPr>
            <a:r>
              <a:rPr lang="en-CA" dirty="0">
                <a:effectLst/>
                <a:latin typeface="Times New Roman" panose="02020603050405020304" pitchFamily="18" charset="0"/>
                <a:ea typeface="Calibri" panose="020F0502020204030204" pitchFamily="34" charset="0"/>
                <a:cs typeface="Times New Roman" panose="02020603050405020304" pitchFamily="18" charset="0"/>
              </a:rPr>
              <a:t>Can only view their own payroll information</a:t>
            </a:r>
            <a:endParaRPr lang="en-US" dirty="0">
              <a:latin typeface="Times New Roman" panose="02020603050405020304" pitchFamily="18" charset="0"/>
              <a:cs typeface="Times New Roman" panose="02020603050405020304" pitchFamily="18" charset="0"/>
            </a:endParaRPr>
          </a:p>
          <a:p>
            <a:pPr marL="0" indent="0">
              <a:spcBef>
                <a:spcPts val="480"/>
              </a:spcBef>
              <a:buSzPts val="2400"/>
              <a:buNone/>
            </a:pPr>
            <a:r>
              <a:rPr lang="en-CA" sz="1600" b="1" dirty="0">
                <a:effectLst/>
                <a:latin typeface="Times New Roman" panose="02020603050405020304" pitchFamily="18" charset="0"/>
                <a:ea typeface="Calibri" panose="020F0502020204030204" pitchFamily="34" charset="0"/>
              </a:rPr>
              <a:t>Tax Specialist:</a:t>
            </a:r>
            <a:r>
              <a:rPr lang="en-CA" sz="1600" dirty="0">
                <a:effectLst/>
                <a:latin typeface="Times New Roman" panose="02020603050405020304" pitchFamily="18" charset="0"/>
                <a:ea typeface="Calibri" panose="020F0502020204030204" pitchFamily="34" charset="0"/>
              </a:rPr>
              <a:t> </a:t>
            </a:r>
            <a:r>
              <a:rPr lang="en-US" sz="1600" dirty="0">
                <a:latin typeface="Times New Roman" panose="02020603050405020304" pitchFamily="18" charset="0"/>
                <a:cs typeface="Times New Roman" panose="02020603050405020304" pitchFamily="18" charset="0"/>
              </a:rPr>
              <a:t> </a:t>
            </a:r>
          </a:p>
          <a:p>
            <a:pPr marL="742950" lvl="1" indent="-285750">
              <a:spcBef>
                <a:spcPts val="480"/>
              </a:spcBef>
              <a:buSzPts val="2400"/>
            </a:pPr>
            <a:r>
              <a:rPr lang="en-US" dirty="0">
                <a:latin typeface="Times New Roman" panose="02020603050405020304" pitchFamily="18" charset="0"/>
                <a:cs typeface="Times New Roman" panose="02020603050405020304" pitchFamily="18" charset="0"/>
              </a:rPr>
              <a:t>Limited access to tax-related data and settings</a:t>
            </a:r>
          </a:p>
          <a:p>
            <a:pPr marL="742950" lvl="1" indent="-285750">
              <a:spcBef>
                <a:spcPts val="480"/>
              </a:spcBef>
              <a:buSzPts val="2400"/>
            </a:pPr>
            <a:r>
              <a:rPr lang="en-US" dirty="0">
                <a:latin typeface="Times New Roman" panose="02020603050405020304" pitchFamily="18" charset="0"/>
                <a:cs typeface="Times New Roman" panose="02020603050405020304" pitchFamily="18" charset="0"/>
              </a:rPr>
              <a:t>Can only modify tax categories and rates</a:t>
            </a:r>
          </a:p>
          <a:p>
            <a:pPr marL="742950" lvl="1" indent="-285750">
              <a:spcBef>
                <a:spcPts val="480"/>
              </a:spcBef>
              <a:buSzPts val="2400"/>
            </a:pPr>
            <a:r>
              <a:rPr lang="en-US" dirty="0">
                <a:latin typeface="Times New Roman" panose="02020603050405020304" pitchFamily="18" charset="0"/>
                <a:cs typeface="Times New Roman" panose="02020603050405020304" pitchFamily="18" charset="0"/>
              </a:rPr>
              <a:t>Ensures that tax calculations and withholding are compliant with current rates and regulations.</a:t>
            </a:r>
          </a:p>
          <a:p>
            <a:pPr marL="0" lvl="0" indent="0" algn="l" rtl="0">
              <a:spcBef>
                <a:spcPts val="480"/>
              </a:spcBef>
              <a:spcAft>
                <a:spcPts val="0"/>
              </a:spcAft>
              <a:buClr>
                <a:schemeClr val="dk1"/>
              </a:buClr>
              <a:buSzPts val="2400"/>
              <a:buNone/>
            </a:pPr>
            <a:endParaRPr lang="en-CA" sz="1600" dirty="0">
              <a:effectLst/>
              <a:latin typeface="Times New Roman" panose="02020603050405020304" pitchFamily="18" charset="0"/>
              <a:ea typeface="Calibri" panose="020F0502020204030204" pitchFamily="34" charset="0"/>
            </a:endParaRPr>
          </a:p>
          <a:p>
            <a:pPr marL="342900" lvl="0" indent="-190500" algn="l" rtl="0">
              <a:spcBef>
                <a:spcPts val="480"/>
              </a:spcBef>
              <a:spcAft>
                <a:spcPts val="0"/>
              </a:spcAft>
              <a:buClr>
                <a:schemeClr val="dk1"/>
              </a:buClr>
              <a:buSzPts val="2400"/>
              <a:buNone/>
            </a:pPr>
            <a:endParaRPr sz="1600" dirty="0"/>
          </a:p>
          <a:p>
            <a:pPr marL="342900" lvl="0" indent="-190500" algn="l" rtl="0">
              <a:spcBef>
                <a:spcPts val="480"/>
              </a:spcBef>
              <a:spcAft>
                <a:spcPts val="0"/>
              </a:spcAft>
              <a:buClr>
                <a:schemeClr val="dk1"/>
              </a:buClr>
              <a:buSzPts val="2400"/>
              <a:buNone/>
            </a:pPr>
            <a:endParaRPr sz="1600" dirty="0"/>
          </a:p>
          <a:p>
            <a:pPr marL="342900" lvl="0" indent="-190500" algn="l" rtl="0">
              <a:spcBef>
                <a:spcPts val="480"/>
              </a:spcBef>
              <a:spcAft>
                <a:spcPts val="0"/>
              </a:spcAft>
              <a:buClr>
                <a:schemeClr val="dk1"/>
              </a:buClr>
              <a:buSzPts val="2400"/>
              <a:buNone/>
            </a:pPr>
            <a:endParaRPr sz="1600" dirty="0"/>
          </a:p>
        </p:txBody>
      </p:sp>
      <p:sp>
        <p:nvSpPr>
          <p:cNvPr id="114" name="Google Shape;114;p6"/>
          <p:cNvSpPr txBox="1">
            <a:spLocks noGrp="1"/>
          </p:cNvSpPr>
          <p:nvPr>
            <p:ph type="ctr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Persona Examples</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body" idx="1"/>
          </p:nvPr>
        </p:nvSpPr>
        <p:spPr>
          <a:xfrm>
            <a:off x="330200" y="698500"/>
            <a:ext cx="8229600" cy="6159500"/>
          </a:xfrm>
          <a:prstGeom prst="rect">
            <a:avLst/>
          </a:prstGeom>
          <a:noFill/>
          <a:ln>
            <a:noFill/>
          </a:ln>
        </p:spPr>
        <p:txBody>
          <a:bodyPr spcFirstLastPara="1" wrap="square" lIns="91425" tIns="45700" rIns="91425" bIns="45700" anchor="t" anchorCtr="0">
            <a:noAutofit/>
          </a:bodyPr>
          <a:lstStyle/>
          <a:p>
            <a:pPr marL="114300" indent="0" algn="just">
              <a:lnSpc>
                <a:spcPct val="200000"/>
              </a:lnSpc>
              <a:buNone/>
            </a:pPr>
            <a:r>
              <a:rPr lang="en-CA" sz="1600" dirty="0">
                <a:effectLst/>
                <a:latin typeface="Times New Roman" panose="02020603050405020304" pitchFamily="18" charset="0"/>
                <a:ea typeface="Times New Roman" panose="02020603050405020304" pitchFamily="18" charset="0"/>
              </a:rPr>
              <a:t>An employee will have one bank account.</a:t>
            </a:r>
          </a:p>
          <a:p>
            <a:pPr marL="114300" indent="0" algn="just">
              <a:lnSpc>
                <a:spcPct val="200000"/>
              </a:lnSpc>
              <a:buNone/>
            </a:pPr>
            <a:r>
              <a:rPr lang="en-CA" sz="1600" dirty="0">
                <a:effectLst/>
                <a:latin typeface="Times New Roman" panose="02020603050405020304" pitchFamily="18" charset="0"/>
                <a:ea typeface="Times New Roman" panose="02020603050405020304" pitchFamily="18" charset="0"/>
              </a:rPr>
              <a:t>A payroll is generated for each employee in a payroll period.</a:t>
            </a:r>
          </a:p>
          <a:p>
            <a:pPr marL="114300" indent="0" algn="just">
              <a:lnSpc>
                <a:spcPct val="200000"/>
              </a:lnSpc>
              <a:buNone/>
            </a:pPr>
            <a:r>
              <a:rPr lang="en-CA" sz="1600" dirty="0">
                <a:effectLst/>
                <a:latin typeface="Times New Roman" panose="02020603050405020304" pitchFamily="18" charset="0"/>
                <a:ea typeface="Times New Roman" panose="02020603050405020304" pitchFamily="18" charset="0"/>
              </a:rPr>
              <a:t>Every department is managed by one employee/manager.</a:t>
            </a:r>
          </a:p>
          <a:p>
            <a:pPr marL="114300" indent="0" algn="just">
              <a:lnSpc>
                <a:spcPct val="200000"/>
              </a:lnSpc>
              <a:buNone/>
            </a:pPr>
            <a:r>
              <a:rPr lang="en-CA" sz="1600" dirty="0">
                <a:effectLst/>
                <a:latin typeface="Times New Roman" panose="02020603050405020304" pitchFamily="18" charset="0"/>
                <a:ea typeface="Times New Roman" panose="02020603050405020304" pitchFamily="18" charset="0"/>
              </a:rPr>
              <a:t>An employee should submit multiple timecards for different dates.</a:t>
            </a:r>
          </a:p>
          <a:p>
            <a:pPr marL="114300" indent="0">
              <a:lnSpc>
                <a:spcPct val="200000"/>
              </a:lnSpc>
              <a:buNone/>
            </a:pPr>
            <a:r>
              <a:rPr lang="en-CA" sz="1600" dirty="0">
                <a:effectLst/>
                <a:latin typeface="Times New Roman" panose="02020603050405020304" pitchFamily="18" charset="0"/>
                <a:ea typeface="Times New Roman" panose="02020603050405020304" pitchFamily="18" charset="0"/>
              </a:rPr>
              <a:t>A user will have one user type.</a:t>
            </a:r>
          </a:p>
          <a:p>
            <a:pPr marL="114300" indent="0">
              <a:lnSpc>
                <a:spcPct val="200000"/>
              </a:lnSpc>
              <a:buNone/>
            </a:pPr>
            <a:r>
              <a:rPr lang="en-CA" sz="1600" dirty="0">
                <a:effectLst/>
                <a:latin typeface="Times New Roman" panose="02020603050405020304" pitchFamily="18" charset="0"/>
                <a:ea typeface="Times New Roman" panose="02020603050405020304" pitchFamily="18" charset="0"/>
              </a:rPr>
              <a:t>A position is assigned to one employee in a department.</a:t>
            </a:r>
          </a:p>
          <a:p>
            <a:pPr marL="114300" indent="0">
              <a:lnSpc>
                <a:spcPct val="200000"/>
              </a:lnSpc>
              <a:buNone/>
            </a:pPr>
            <a:r>
              <a:rPr lang="en-CA" sz="1600" dirty="0">
                <a:effectLst/>
                <a:latin typeface="Times New Roman" panose="02020603050405020304" pitchFamily="18" charset="0"/>
                <a:ea typeface="Times New Roman" panose="02020603050405020304" pitchFamily="18" charset="0"/>
              </a:rPr>
              <a:t>A payroll should include deductions such as taxes and other deductions.</a:t>
            </a:r>
          </a:p>
          <a:p>
            <a:pPr marL="114300" indent="0">
              <a:lnSpc>
                <a:spcPct val="200000"/>
              </a:lnSpc>
              <a:buNone/>
            </a:pPr>
            <a:r>
              <a:rPr lang="en-CA" sz="1600" dirty="0">
                <a:effectLst/>
                <a:latin typeface="Times New Roman" panose="02020603050405020304" pitchFamily="18" charset="0"/>
                <a:ea typeface="Times New Roman" panose="02020603050405020304" pitchFamily="18" charset="0"/>
              </a:rPr>
              <a:t>An employee can request time off for specific dates.</a:t>
            </a:r>
          </a:p>
          <a:p>
            <a:pPr marL="114300" indent="0" algn="just">
              <a:lnSpc>
                <a:spcPct val="150000"/>
              </a:lnSpc>
              <a:buNone/>
            </a:pPr>
            <a:endParaRPr lang="en-CA" sz="1600" b="1" dirty="0">
              <a:effectLst/>
              <a:latin typeface="Times New Roman" panose="02020603050405020304" pitchFamily="18" charset="0"/>
              <a:ea typeface="Times New Roman" panose="02020603050405020304" pitchFamily="18" charset="0"/>
            </a:endParaRPr>
          </a:p>
        </p:txBody>
      </p:sp>
      <p:sp>
        <p:nvSpPr>
          <p:cNvPr id="126" name="Google Shape;126;p8"/>
          <p:cNvSpPr txBox="1">
            <a:spLocks noGrp="1"/>
          </p:cNvSpPr>
          <p:nvPr>
            <p:ph type="ctrTitle"/>
          </p:nvPr>
        </p:nvSpPr>
        <p:spPr>
          <a:xfrm>
            <a:off x="330200" y="23754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rPr>
              <a:t>Business Rules</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7"/>
          <p:cNvSpPr txBox="1">
            <a:spLocks noGrp="1"/>
          </p:cNvSpPr>
          <p:nvPr>
            <p:ph type="ctr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400">
                <a:latin typeface="Arial" panose="020B0604020202020204" pitchFamily="34" charset="0"/>
                <a:cs typeface="Arial" panose="020B0604020202020204" pitchFamily="34" charset="0"/>
              </a:rPr>
              <a:t>ER Diagram</a:t>
            </a:r>
            <a:endParaRPr lang="en-US" sz="34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0CFC18F-E682-C224-FC1F-F80A542ED23D}"/>
              </a:ext>
            </a:extLst>
          </p:cNvPr>
          <p:cNvPicPr>
            <a:picLocks noChangeAspect="1"/>
          </p:cNvPicPr>
          <p:nvPr/>
        </p:nvPicPr>
        <p:blipFill>
          <a:blip r:embed="rId3"/>
          <a:stretch>
            <a:fillRect/>
          </a:stretch>
        </p:blipFill>
        <p:spPr>
          <a:xfrm>
            <a:off x="0" y="596901"/>
            <a:ext cx="9144000" cy="6171694"/>
          </a:xfrm>
          <a:prstGeom prst="rect">
            <a:avLst/>
          </a:prstGeom>
        </p:spPr>
      </p:pic>
      <p:sp>
        <p:nvSpPr>
          <p:cNvPr id="4" name="TextBox 3">
            <a:extLst>
              <a:ext uri="{FF2B5EF4-FFF2-40B4-BE49-F238E27FC236}">
                <a16:creationId xmlns:a16="http://schemas.microsoft.com/office/drawing/2014/main" id="{892A6454-4D0A-A5E8-C48B-D94AA73225F1}"/>
              </a:ext>
            </a:extLst>
          </p:cNvPr>
          <p:cNvSpPr txBox="1"/>
          <p:nvPr/>
        </p:nvSpPr>
        <p:spPr>
          <a:xfrm>
            <a:off x="2667000" y="215900"/>
            <a:ext cx="33782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2A50AE-2B44-38FA-AAD4-81B9C4EA03AC}"/>
              </a:ext>
            </a:extLst>
          </p:cNvPr>
          <p:cNvSpPr>
            <a:spLocks noGrp="1"/>
          </p:cNvSpPr>
          <p:nvPr>
            <p:ph type="body" idx="1"/>
          </p:nvPr>
        </p:nvSpPr>
        <p:spPr>
          <a:xfrm>
            <a:off x="177800" y="889000"/>
            <a:ext cx="8826500" cy="5854700"/>
          </a:xfrm>
        </p:spPr>
        <p:txBody>
          <a:bodyPr/>
          <a:lstStyle/>
          <a:p>
            <a:pPr marL="114300" indent="0">
              <a:buNone/>
            </a:pPr>
            <a:r>
              <a:rPr lang="en-US" sz="1600" dirty="0">
                <a:latin typeface="Times New Roman" panose="02020603050405020304" pitchFamily="18" charset="0"/>
                <a:cs typeface="Times New Roman" panose="02020603050405020304" pitchFamily="18" charset="0"/>
              </a:rPr>
              <a:t>Architecture Overview:</a:t>
            </a:r>
          </a:p>
          <a:p>
            <a:r>
              <a:rPr lang="en-US" sz="1600" dirty="0">
                <a:latin typeface="Times New Roman" panose="02020603050405020304" pitchFamily="18" charset="0"/>
                <a:cs typeface="Times New Roman" panose="02020603050405020304" pitchFamily="18" charset="0"/>
              </a:rPr>
              <a:t>Client/Server Structure: The system operates on a client/server model. Users interact with a client (web or desktop app), connecting to a server housing the database and application logic.</a:t>
            </a:r>
          </a:p>
          <a:p>
            <a:pPr marL="114300" indent="0">
              <a:buNone/>
            </a:pPr>
            <a:r>
              <a:rPr lang="en-US" sz="1600" dirty="0">
                <a:latin typeface="Times New Roman" panose="02020603050405020304" pitchFamily="18" charset="0"/>
                <a:cs typeface="Times New Roman" panose="02020603050405020304" pitchFamily="18" charset="0"/>
              </a:rPr>
              <a:t>Hosting:</a:t>
            </a:r>
          </a:p>
          <a:p>
            <a:r>
              <a:rPr lang="en-US" sz="1600" dirty="0">
                <a:latin typeface="Times New Roman" panose="02020603050405020304" pitchFamily="18" charset="0"/>
                <a:cs typeface="Times New Roman" panose="02020603050405020304" pitchFamily="18" charset="0"/>
              </a:rPr>
              <a:t>Cloud-Based Hosting: Opting for cloud platforms like AWS, Azure, or GCP for scalability, accessibility, and robust data security.</a:t>
            </a:r>
          </a:p>
          <a:p>
            <a:pPr marL="114300" indent="0">
              <a:buNone/>
            </a:pPr>
            <a:r>
              <a:rPr lang="en-US" sz="1600" dirty="0">
                <a:latin typeface="Times New Roman" panose="02020603050405020304" pitchFamily="18" charset="0"/>
                <a:cs typeface="Times New Roman" panose="02020603050405020304" pitchFamily="18" charset="0"/>
              </a:rPr>
              <a:t>Database:</a:t>
            </a:r>
          </a:p>
          <a:p>
            <a:r>
              <a:rPr lang="en-US" sz="1600" dirty="0">
                <a:latin typeface="Times New Roman" panose="02020603050405020304" pitchFamily="18" charset="0"/>
                <a:cs typeface="Times New Roman" panose="02020603050405020304" pitchFamily="18" charset="0"/>
              </a:rPr>
              <a:t>Relational Database (RDBMS): Using robust systems like PostgreSQL, MySQL, or SQL Server for efficient data storage and management due to their structural integrity.</a:t>
            </a:r>
          </a:p>
          <a:p>
            <a:pPr marL="114300" indent="0">
              <a:buNone/>
            </a:pPr>
            <a:r>
              <a:rPr lang="en-US" sz="1600" dirty="0">
                <a:latin typeface="Times New Roman" panose="02020603050405020304" pitchFamily="18" charset="0"/>
                <a:cs typeface="Times New Roman" panose="02020603050405020304" pitchFamily="18" charset="0"/>
              </a:rPr>
              <a:t>System Components:</a:t>
            </a:r>
          </a:p>
          <a:p>
            <a:r>
              <a:rPr lang="en-US" sz="1600" dirty="0">
                <a:latin typeface="Times New Roman" panose="02020603050405020304" pitchFamily="18" charset="0"/>
                <a:cs typeface="Times New Roman" panose="02020603050405020304" pitchFamily="18" charset="0"/>
              </a:rPr>
              <a:t>Frontend Client: User-friendly interfaces developed with technologies like </a:t>
            </a:r>
            <a:r>
              <a:rPr lang="en-US" sz="1600" dirty="0" err="1">
                <a:latin typeface="Times New Roman" panose="02020603050405020304" pitchFamily="18" charset="0"/>
                <a:cs typeface="Times New Roman" panose="02020603050405020304" pitchFamily="18" charset="0"/>
              </a:rPr>
              <a:t>React.js</a:t>
            </a:r>
            <a:r>
              <a:rPr lang="en-US" sz="1600" dirty="0">
                <a:latin typeface="Times New Roman" panose="02020603050405020304" pitchFamily="18" charset="0"/>
                <a:cs typeface="Times New Roman" panose="02020603050405020304" pitchFamily="18" charset="0"/>
              </a:rPr>
              <a:t>, Angular, </a:t>
            </a:r>
            <a:r>
              <a:rPr lang="en-US" sz="1600" dirty="0" err="1">
                <a:latin typeface="Times New Roman" panose="02020603050405020304" pitchFamily="18" charset="0"/>
                <a:cs typeface="Times New Roman" panose="02020603050405020304" pitchFamily="18" charset="0"/>
              </a:rPr>
              <a:t>Vue.js</a:t>
            </a:r>
            <a:r>
              <a:rPr lang="en-US" sz="1600" dirty="0">
                <a:latin typeface="Times New Roman" panose="02020603050405020304" pitchFamily="18" charset="0"/>
                <a:cs typeface="Times New Roman" panose="02020603050405020304" pitchFamily="18" charset="0"/>
              </a:rPr>
              <a:t> for web; WPF for desktop apps.</a:t>
            </a:r>
          </a:p>
          <a:p>
            <a:r>
              <a:rPr lang="en-US" sz="1600" dirty="0">
                <a:latin typeface="Times New Roman" panose="02020603050405020304" pitchFamily="18" charset="0"/>
                <a:cs typeface="Times New Roman" panose="02020603050405020304" pitchFamily="18" charset="0"/>
              </a:rPr>
              <a:t>Backend Server: Frameworks such as Node.js, Django, or Spring Boot to handle server-side logic, API interactions, and business rules.</a:t>
            </a:r>
          </a:p>
          <a:p>
            <a:r>
              <a:rPr lang="en-US" sz="1600" dirty="0">
                <a:latin typeface="Times New Roman" panose="02020603050405020304" pitchFamily="18" charset="0"/>
                <a:cs typeface="Times New Roman" panose="02020603050405020304" pitchFamily="18" charset="0"/>
              </a:rPr>
              <a:t>Database Layer: Leveraging the selected RDBMS to efficiently manage data entities and their relationships.</a:t>
            </a:r>
          </a:p>
          <a:p>
            <a:pPr marL="114300" indent="0">
              <a:buNone/>
            </a:pPr>
            <a:r>
              <a:rPr lang="en-US" sz="1600" dirty="0">
                <a:latin typeface="Times New Roman" panose="02020603050405020304" pitchFamily="18" charset="0"/>
                <a:cs typeface="Times New Roman" panose="02020603050405020304" pitchFamily="18" charset="0"/>
              </a:rPr>
              <a:t>Storage Needs:</a:t>
            </a:r>
          </a:p>
          <a:p>
            <a:r>
              <a:rPr lang="en-US" sz="1600" dirty="0">
                <a:latin typeface="Times New Roman" panose="02020603050405020304" pitchFamily="18" charset="0"/>
                <a:cs typeface="Times New Roman" panose="02020603050405020304" pitchFamily="18" charset="0"/>
              </a:rPr>
              <a:t>Estimation: Ranging from gigabytes to terabytes based on data volume, update frequency, and retention policies. A detailed analysis with the client will yield a more accurate estimation.</a:t>
            </a:r>
          </a:p>
          <a:p>
            <a:endParaRPr lang="en-US"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296685A-F483-39DB-EDEF-DCE3F775F1D4}"/>
              </a:ext>
            </a:extLst>
          </p:cNvPr>
          <p:cNvSpPr>
            <a:spLocks noGrp="1"/>
          </p:cNvSpPr>
          <p:nvPr>
            <p:ph type="ctrTitle"/>
          </p:nvPr>
        </p:nvSpPr>
        <p:spPr>
          <a:xfrm>
            <a:off x="457200" y="350837"/>
            <a:ext cx="8229600" cy="762000"/>
          </a:xfrm>
        </p:spPr>
        <p:txBody>
          <a:bodyPr/>
          <a:lstStyle/>
          <a:p>
            <a:r>
              <a:rPr lang="en-CA" sz="2400" b="1" i="0" dirty="0">
                <a:effectLst/>
                <a:latin typeface="Times New Roman" panose="02020603050405020304" pitchFamily="18" charset="0"/>
                <a:cs typeface="Times New Roman" panose="02020603050405020304" pitchFamily="18" charset="0"/>
              </a:rPr>
              <a:t>Payroll Management System Architecture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2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30"/>
        <p:cNvGrpSpPr/>
        <p:nvPr/>
      </p:nvGrpSpPr>
      <p:grpSpPr>
        <a:xfrm>
          <a:off x="0" y="0"/>
          <a:ext cx="0" cy="0"/>
          <a:chOff x="0" y="0"/>
          <a:chExt cx="0" cy="0"/>
        </a:xfrm>
      </p:grpSpPr>
      <p:sp>
        <p:nvSpPr>
          <p:cNvPr id="132" name="Google Shape;132;p9"/>
          <p:cNvSpPr txBox="1">
            <a:spLocks noGrp="1"/>
          </p:cNvSpPr>
          <p:nvPr>
            <p:ph type="ctrTitle"/>
          </p:nvPr>
        </p:nvSpPr>
        <p:spPr>
          <a:xfrm>
            <a:off x="1936496" y="164592"/>
            <a:ext cx="4569714" cy="1188720"/>
          </a:xfrm>
          <a:prstGeom prst="rect">
            <a:avLst/>
          </a:prstGeom>
        </p:spPr>
        <p:txBody>
          <a:bodyPr spcFirstLastPara="1" vert="horz" lIns="182880" tIns="182880" rIns="182880" bIns="182880" rtlCol="0" anchor="ctr" anchorCtr="0">
            <a:normAutofit/>
          </a:bodyPr>
          <a:lstStyle/>
          <a:p>
            <a:pPr marL="0" lvl="0" indent="0">
              <a:spcBef>
                <a:spcPct val="0"/>
              </a:spcBef>
              <a:spcAft>
                <a:spcPts val="0"/>
              </a:spcAft>
            </a:pPr>
            <a:r>
              <a:rPr lang="en-US" sz="2400" b="1" dirty="0">
                <a:latin typeface="Times New Roman" panose="02020603050405020304" pitchFamily="18" charset="0"/>
                <a:cs typeface="Times New Roman" panose="02020603050405020304" pitchFamily="18" charset="0"/>
              </a:rPr>
              <a:t>SQL Examples</a:t>
            </a:r>
          </a:p>
        </p:txBody>
      </p:sp>
      <p:pic>
        <p:nvPicPr>
          <p:cNvPr id="3" name="Picture 2" descr="A black background with text&#10;&#10;Description automatically generated">
            <a:extLst>
              <a:ext uri="{FF2B5EF4-FFF2-40B4-BE49-F238E27FC236}">
                <a16:creationId xmlns:a16="http://schemas.microsoft.com/office/drawing/2014/main" id="{B9FFAEFD-3F90-F3A8-1EF6-094087BD62E8}"/>
              </a:ext>
            </a:extLst>
          </p:cNvPr>
          <p:cNvPicPr>
            <a:picLocks noChangeAspect="1"/>
          </p:cNvPicPr>
          <p:nvPr/>
        </p:nvPicPr>
        <p:blipFill>
          <a:blip r:embed="rId3"/>
          <a:stretch>
            <a:fillRect/>
          </a:stretch>
        </p:blipFill>
        <p:spPr>
          <a:xfrm>
            <a:off x="152401" y="1536701"/>
            <a:ext cx="4115948" cy="1282699"/>
          </a:xfrm>
          <a:prstGeom prst="rect">
            <a:avLst/>
          </a:prstGeom>
          <a:ln w="31750" cap="sq">
            <a:solidFill>
              <a:srgbClr val="FFFFFF"/>
            </a:solidFill>
            <a:miter lim="800000"/>
          </a:ln>
        </p:spPr>
      </p:pic>
      <p:sp>
        <p:nvSpPr>
          <p:cNvPr id="131" name="Google Shape;131;p9"/>
          <p:cNvSpPr txBox="1">
            <a:spLocks noGrp="1"/>
          </p:cNvSpPr>
          <p:nvPr>
            <p:ph type="body" idx="1"/>
          </p:nvPr>
        </p:nvSpPr>
        <p:spPr>
          <a:xfrm>
            <a:off x="4384924" y="1648262"/>
            <a:ext cx="4606675" cy="3485367"/>
          </a:xfrm>
          <a:prstGeom prst="rect">
            <a:avLst/>
          </a:prstGeom>
        </p:spPr>
        <p:txBody>
          <a:bodyPr spcFirstLastPara="1" vert="horz" lIns="91440" tIns="45720" rIns="91440" bIns="45720" rtlCol="0" anchorCtr="0">
            <a:normAutofit/>
          </a:bodyPr>
          <a:lstStyle/>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Business Query</a:t>
            </a:r>
            <a:r>
              <a:rPr lang="en-US" sz="1600" b="1" dirty="0">
                <a:latin typeface="Times New Roman" panose="02020603050405020304" pitchFamily="18" charset="0"/>
                <a:cs typeface="Times New Roman" panose="02020603050405020304" pitchFamily="18" charset="0"/>
              </a:rPr>
              <a: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HR wants to </a:t>
            </a:r>
            <a:r>
              <a:rPr lang="en-US" sz="1600" dirty="0">
                <a:latin typeface="Times New Roman" panose="02020603050405020304" pitchFamily="18" charset="0"/>
                <a:cs typeface="Times New Roman" panose="02020603050405020304" pitchFamily="18" charset="0"/>
              </a:rPr>
              <a:t>r</a:t>
            </a:r>
            <a:r>
              <a:rPr lang="en-US" sz="1600" dirty="0">
                <a:effectLst/>
                <a:latin typeface="Times New Roman" panose="02020603050405020304" pitchFamily="18" charset="0"/>
                <a:cs typeface="Times New Roman" panose="02020603050405020304" pitchFamily="18" charset="0"/>
              </a:rPr>
              <a:t>etrieving employee id, their departments, positions, and payroll details</a:t>
            </a:r>
          </a:p>
          <a:p>
            <a:pPr marL="0" indent="0">
              <a:lnSpc>
                <a:spcPct val="90000"/>
              </a:lnSpc>
              <a:spcBef>
                <a:spcPts val="1000"/>
              </a:spcBef>
              <a:buClr>
                <a:schemeClr val="accent2"/>
              </a:buClr>
              <a:buNone/>
            </a:pPr>
            <a:r>
              <a:rPr lang="en-US" sz="1600" b="1" dirty="0">
                <a:effectLst/>
                <a:latin typeface="Times New Roman" panose="02020603050405020304" pitchFamily="18" charset="0"/>
                <a:cs typeface="Times New Roman" panose="02020603050405020304" pitchFamily="18" charset="0"/>
              </a:rPr>
              <a:t>Explanation:</a:t>
            </a:r>
            <a:endParaRPr lang="en-US" sz="1600" dirty="0">
              <a:effectLst/>
              <a:latin typeface="Times New Roman" panose="02020603050405020304" pitchFamily="18" charset="0"/>
              <a:cs typeface="Times New Roman" panose="02020603050405020304" pitchFamily="18" charset="0"/>
            </a:endParaRPr>
          </a:p>
          <a:p>
            <a:pPr marL="0" indent="0" algn="just">
              <a:lnSpc>
                <a:spcPct val="90000"/>
              </a:lnSpc>
              <a:spcBef>
                <a:spcPts val="1000"/>
              </a:spcBef>
              <a:buClr>
                <a:schemeClr val="accent2"/>
              </a:buClr>
              <a:buNone/>
            </a:pPr>
            <a:r>
              <a:rPr lang="en-US" sz="1600" dirty="0">
                <a:effectLst/>
                <a:latin typeface="Times New Roman" panose="02020603050405020304" pitchFamily="18" charset="0"/>
                <a:cs typeface="Times New Roman" panose="02020603050405020304" pitchFamily="18" charset="0"/>
              </a:rPr>
              <a:t>As month end is approaching, the HR is pulling the payroll information of employee form each department to observe if there are any changes in salary that needs to be credited. The code joins departments, positions and payroll based on </a:t>
            </a:r>
            <a:r>
              <a:rPr lang="en-US" sz="1600" dirty="0" err="1">
                <a:effectLst/>
                <a:latin typeface="Times New Roman" panose="02020603050405020304" pitchFamily="18" charset="0"/>
                <a:cs typeface="Times New Roman" panose="02020603050405020304" pitchFamily="18" charset="0"/>
              </a:rPr>
              <a:t>dep_id</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postion_id</a:t>
            </a:r>
            <a:r>
              <a:rPr lang="en-US" sz="1600" dirty="0">
                <a:effectLst/>
                <a:latin typeface="Times New Roman" panose="02020603050405020304" pitchFamily="18" charset="0"/>
                <a:cs typeface="Times New Roman" panose="02020603050405020304" pitchFamily="18" charset="0"/>
              </a:rPr>
              <a:t> and </a:t>
            </a:r>
            <a:r>
              <a:rPr lang="en-US" sz="1600" dirty="0" err="1">
                <a:effectLst/>
                <a:latin typeface="Times New Roman" panose="02020603050405020304" pitchFamily="18" charset="0"/>
                <a:cs typeface="Times New Roman" panose="02020603050405020304" pitchFamily="18" charset="0"/>
              </a:rPr>
              <a:t>emp.id</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bu</a:t>
            </a:r>
            <a:r>
              <a:rPr lang="en-US" sz="1600" dirty="0">
                <a:effectLst/>
                <a:latin typeface="Times New Roman" panose="02020603050405020304" pitchFamily="18" charset="0"/>
                <a:cs typeface="Times New Roman" panose="02020603050405020304" pitchFamily="18" charset="0"/>
              </a:rPr>
              <a:t> using JOIN and SELECT function we are able to produce a table where HR can go on with further analysis</a:t>
            </a:r>
          </a:p>
          <a:p>
            <a:pPr marL="0" lvl="0" indent="-228600">
              <a:lnSpc>
                <a:spcPct val="90000"/>
              </a:lnSpc>
              <a:spcBef>
                <a:spcPts val="1000"/>
              </a:spcBef>
              <a:spcAft>
                <a:spcPts val="0"/>
              </a:spcAft>
              <a:buClr>
                <a:schemeClr val="accent2"/>
              </a:buClr>
              <a:buSzPts val="2400"/>
            </a:pPr>
            <a:endParaRPr lang="en-US" sz="1100" dirty="0"/>
          </a:p>
        </p:txBody>
      </p:sp>
      <p:pic>
        <p:nvPicPr>
          <p:cNvPr id="4" name="Picture 3" descr="A screenshot of a black screen&#10;&#10;Description automatically generated">
            <a:extLst>
              <a:ext uri="{FF2B5EF4-FFF2-40B4-BE49-F238E27FC236}">
                <a16:creationId xmlns:a16="http://schemas.microsoft.com/office/drawing/2014/main" id="{419B7276-F60A-ED9E-554D-231941400E4C}"/>
              </a:ext>
            </a:extLst>
          </p:cNvPr>
          <p:cNvPicPr>
            <a:picLocks noChangeAspect="1"/>
          </p:cNvPicPr>
          <p:nvPr/>
        </p:nvPicPr>
        <p:blipFill>
          <a:blip r:embed="rId4"/>
          <a:stretch>
            <a:fillRect/>
          </a:stretch>
        </p:blipFill>
        <p:spPr>
          <a:xfrm>
            <a:off x="152400" y="3002789"/>
            <a:ext cx="4115948" cy="2130840"/>
          </a:xfrm>
          <a:prstGeom prst="rect">
            <a:avLst/>
          </a:prstGeom>
        </p:spPr>
      </p:pic>
      <p:sp>
        <p:nvSpPr>
          <p:cNvPr id="5" name="TextBox 4">
            <a:extLst>
              <a:ext uri="{FF2B5EF4-FFF2-40B4-BE49-F238E27FC236}">
                <a16:creationId xmlns:a16="http://schemas.microsoft.com/office/drawing/2014/main" id="{355A5810-6FA4-B3AD-01F2-F3A1B82BA32B}"/>
              </a:ext>
            </a:extLst>
          </p:cNvPr>
          <p:cNvSpPr txBox="1"/>
          <p:nvPr/>
        </p:nvSpPr>
        <p:spPr>
          <a:xfrm>
            <a:off x="152400" y="1137230"/>
            <a:ext cx="1968500" cy="61555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SQL Statements: </a:t>
            </a:r>
          </a:p>
          <a:p>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{DFB7C683-BD8C-9A44-9668-A48CFE7A9F10}tf10001120</Template>
  <TotalTime>472</TotalTime>
  <Words>1689</Words>
  <Application>Microsoft Macintosh PowerPoint</Application>
  <PresentationFormat>On-screen Show (4:3)</PresentationFormat>
  <Paragraphs>139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System Font Regular</vt:lpstr>
      <vt:lpstr>Times New Roman</vt:lpstr>
      <vt:lpstr>Parcel</vt:lpstr>
      <vt:lpstr>ITC-6000  Database Management Systems Final Project Presentation 2023 Fall B  Payroll Management System  Under the guidance  of Dr. Farnaz Derakhshan </vt:lpstr>
      <vt:lpstr>Overview</vt:lpstr>
      <vt:lpstr>Project Overview</vt:lpstr>
      <vt:lpstr>USER Personas </vt:lpstr>
      <vt:lpstr>Persona Examples</vt:lpstr>
      <vt:lpstr>Business Rules</vt:lpstr>
      <vt:lpstr>ER Diagram</vt:lpstr>
      <vt:lpstr>Payroll Management System Architecture</vt:lpstr>
      <vt:lpstr>SQL Examples</vt:lpstr>
      <vt:lpstr>SQL Examples</vt:lpstr>
      <vt:lpstr>SQL Examples</vt:lpstr>
      <vt:lpstr>Metrics and Analytics</vt:lpstr>
      <vt:lpstr>Metrics and Analytics</vt:lpstr>
      <vt:lpstr>Security and Privacy</vt:lpstr>
      <vt:lpstr>Takeaway &amp; Future Considerations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6000  Database Management Systems Final Project Presentation 2023 Fall B Esports Coverage and Organization System </dc:title>
  <dc:creator>m.lyons</dc:creator>
  <cp:lastModifiedBy>Nitheesha Reddy</cp:lastModifiedBy>
  <cp:revision>30</cp:revision>
  <dcterms:created xsi:type="dcterms:W3CDTF">2010-04-13T14:21:50Z</dcterms:created>
  <dcterms:modified xsi:type="dcterms:W3CDTF">2023-12-12T05:12:38Z</dcterms:modified>
</cp:coreProperties>
</file>