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106" d="100"/>
          <a:sy n="106" d="100"/>
        </p:scale>
        <p:origin x="792"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 Id="rId14" Type="http://schemas.openxmlformats.org/officeDocument/2006/relationships/image" Target="../media/image4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 Id="rId1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92155-5B5D-4D0E-AAFE-2C782E42D8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E57C2D-0CAA-44AC-85E5-AB04AC2447EF}">
      <dgm:prSet/>
      <dgm:spPr/>
      <dgm:t>
        <a:bodyPr/>
        <a:lstStyle/>
        <a:p>
          <a:r>
            <a:rPr lang="en-IN"/>
            <a:t>The dataset comprises information on motor vehicle collisions in New York City, collected by the NYPD. It includes details such as crash date, time, borough, location, injuries, fatalities, contributing factors, and vehicle types.</a:t>
          </a:r>
          <a:endParaRPr lang="en-US"/>
        </a:p>
      </dgm:t>
    </dgm:pt>
    <dgm:pt modelId="{588089C8-844F-4F3B-B78C-3DC3A9C94430}" type="parTrans" cxnId="{7E756A1F-6939-40BA-8D68-80C3E38C8AC3}">
      <dgm:prSet/>
      <dgm:spPr/>
      <dgm:t>
        <a:bodyPr/>
        <a:lstStyle/>
        <a:p>
          <a:endParaRPr lang="en-US"/>
        </a:p>
      </dgm:t>
    </dgm:pt>
    <dgm:pt modelId="{7D937645-F087-4983-85D9-94449C1F1BB7}" type="sibTrans" cxnId="{7E756A1F-6939-40BA-8D68-80C3E38C8AC3}">
      <dgm:prSet/>
      <dgm:spPr/>
      <dgm:t>
        <a:bodyPr/>
        <a:lstStyle/>
        <a:p>
          <a:endParaRPr lang="en-US"/>
        </a:p>
      </dgm:t>
    </dgm:pt>
    <dgm:pt modelId="{E3D10753-5612-4857-8CC9-46E69FFBAAB4}">
      <dgm:prSet/>
      <dgm:spPr/>
      <dgm:t>
        <a:bodyPr/>
        <a:lstStyle/>
        <a:p>
          <a:r>
            <a:rPr lang="en-IN"/>
            <a:t>It contains 2026647 observations with 29 variables</a:t>
          </a:r>
          <a:endParaRPr lang="en-US"/>
        </a:p>
      </dgm:t>
    </dgm:pt>
    <dgm:pt modelId="{F8758CF2-8564-4A01-9ACF-F67E796DD9C5}" type="parTrans" cxnId="{26DAF20E-8733-46CE-A263-F52C9938795F}">
      <dgm:prSet/>
      <dgm:spPr/>
      <dgm:t>
        <a:bodyPr/>
        <a:lstStyle/>
        <a:p>
          <a:endParaRPr lang="en-US"/>
        </a:p>
      </dgm:t>
    </dgm:pt>
    <dgm:pt modelId="{9313C759-0E02-42C6-864E-528760D3A0D3}" type="sibTrans" cxnId="{26DAF20E-8733-46CE-A263-F52C9938795F}">
      <dgm:prSet/>
      <dgm:spPr/>
      <dgm:t>
        <a:bodyPr/>
        <a:lstStyle/>
        <a:p>
          <a:endParaRPr lang="en-US"/>
        </a:p>
      </dgm:t>
    </dgm:pt>
    <dgm:pt modelId="{1484B1D2-EBAF-514F-970B-F78103E625BE}" type="pres">
      <dgm:prSet presAssocID="{7B092155-5B5D-4D0E-AAFE-2C782E42D832}" presName="linear" presStyleCnt="0">
        <dgm:presLayoutVars>
          <dgm:animLvl val="lvl"/>
          <dgm:resizeHandles val="exact"/>
        </dgm:presLayoutVars>
      </dgm:prSet>
      <dgm:spPr/>
    </dgm:pt>
    <dgm:pt modelId="{3B0EABF4-C94D-DD44-8838-EEB07402D106}" type="pres">
      <dgm:prSet presAssocID="{92E57C2D-0CAA-44AC-85E5-AB04AC2447EF}" presName="parentText" presStyleLbl="node1" presStyleIdx="0" presStyleCnt="2">
        <dgm:presLayoutVars>
          <dgm:chMax val="0"/>
          <dgm:bulletEnabled val="1"/>
        </dgm:presLayoutVars>
      </dgm:prSet>
      <dgm:spPr/>
    </dgm:pt>
    <dgm:pt modelId="{4BF53A17-639E-B94F-802F-AE6C4552F44A}" type="pres">
      <dgm:prSet presAssocID="{7D937645-F087-4983-85D9-94449C1F1BB7}" presName="spacer" presStyleCnt="0"/>
      <dgm:spPr/>
    </dgm:pt>
    <dgm:pt modelId="{32BD7438-F016-E445-B0C1-4EE87C03CE99}" type="pres">
      <dgm:prSet presAssocID="{E3D10753-5612-4857-8CC9-46E69FFBAAB4}" presName="parentText" presStyleLbl="node1" presStyleIdx="1" presStyleCnt="2">
        <dgm:presLayoutVars>
          <dgm:chMax val="0"/>
          <dgm:bulletEnabled val="1"/>
        </dgm:presLayoutVars>
      </dgm:prSet>
      <dgm:spPr/>
    </dgm:pt>
  </dgm:ptLst>
  <dgm:cxnLst>
    <dgm:cxn modelId="{26DAF20E-8733-46CE-A263-F52C9938795F}" srcId="{7B092155-5B5D-4D0E-AAFE-2C782E42D832}" destId="{E3D10753-5612-4857-8CC9-46E69FFBAAB4}" srcOrd="1" destOrd="0" parTransId="{F8758CF2-8564-4A01-9ACF-F67E796DD9C5}" sibTransId="{9313C759-0E02-42C6-864E-528760D3A0D3}"/>
    <dgm:cxn modelId="{7E756A1F-6939-40BA-8D68-80C3E38C8AC3}" srcId="{7B092155-5B5D-4D0E-AAFE-2C782E42D832}" destId="{92E57C2D-0CAA-44AC-85E5-AB04AC2447EF}" srcOrd="0" destOrd="0" parTransId="{588089C8-844F-4F3B-B78C-3DC3A9C94430}" sibTransId="{7D937645-F087-4983-85D9-94449C1F1BB7}"/>
    <dgm:cxn modelId="{8F5FA435-7F2D-2A4E-AC44-85F62A241A3F}" type="presOf" srcId="{E3D10753-5612-4857-8CC9-46E69FFBAAB4}" destId="{32BD7438-F016-E445-B0C1-4EE87C03CE99}" srcOrd="0" destOrd="0" presId="urn:microsoft.com/office/officeart/2005/8/layout/vList2"/>
    <dgm:cxn modelId="{D2A6C0D8-FF89-0248-AFAA-4E83D6E30974}" type="presOf" srcId="{7B092155-5B5D-4D0E-AAFE-2C782E42D832}" destId="{1484B1D2-EBAF-514F-970B-F78103E625BE}" srcOrd="0" destOrd="0" presId="urn:microsoft.com/office/officeart/2005/8/layout/vList2"/>
    <dgm:cxn modelId="{269CE1FD-2D42-9D49-A3AF-86DA1FFEEAE6}" type="presOf" srcId="{92E57C2D-0CAA-44AC-85E5-AB04AC2447EF}" destId="{3B0EABF4-C94D-DD44-8838-EEB07402D106}" srcOrd="0" destOrd="0" presId="urn:microsoft.com/office/officeart/2005/8/layout/vList2"/>
    <dgm:cxn modelId="{7B36B9C9-A435-F747-9603-026ED4533460}" type="presParOf" srcId="{1484B1D2-EBAF-514F-970B-F78103E625BE}" destId="{3B0EABF4-C94D-DD44-8838-EEB07402D106}" srcOrd="0" destOrd="0" presId="urn:microsoft.com/office/officeart/2005/8/layout/vList2"/>
    <dgm:cxn modelId="{BCEAFA56-2816-5444-A664-5BFF47CD5F95}" type="presParOf" srcId="{1484B1D2-EBAF-514F-970B-F78103E625BE}" destId="{4BF53A17-639E-B94F-802F-AE6C4552F44A}" srcOrd="1" destOrd="0" presId="urn:microsoft.com/office/officeart/2005/8/layout/vList2"/>
    <dgm:cxn modelId="{C8CD0EDA-6EE3-CB4C-A10B-A64ED67D6BD8}" type="presParOf" srcId="{1484B1D2-EBAF-514F-970B-F78103E625BE}" destId="{32BD7438-F016-E445-B0C1-4EE87C03CE9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07725-A9E8-4895-B7EE-40EE5863BDBE}"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09C0129-0699-463A-A193-A02AB3F7524C}">
      <dgm:prSet/>
      <dgm:spPr/>
      <dgm:t>
        <a:bodyPr/>
        <a:lstStyle/>
        <a:p>
          <a:r>
            <a:rPr lang="en-IN"/>
            <a:t>Our regression analysis revealed that approximately 95% of the variance in the number of persons injured can be explained, with statistically significant positive associations found between injury severity and factors such as the number of pedestrians, cyclists, and motorists injured. </a:t>
          </a:r>
          <a:endParaRPr lang="en-US"/>
        </a:p>
      </dgm:t>
    </dgm:pt>
    <dgm:pt modelId="{31C345BE-4E64-4C1A-A6C6-4E20E09E4DCC}" type="parTrans" cxnId="{A53F947D-C8B2-476A-AC6D-90AAD7902B17}">
      <dgm:prSet/>
      <dgm:spPr/>
      <dgm:t>
        <a:bodyPr/>
        <a:lstStyle/>
        <a:p>
          <a:endParaRPr lang="en-US"/>
        </a:p>
      </dgm:t>
    </dgm:pt>
    <dgm:pt modelId="{20FE7CC6-0A6C-4602-94A6-A2E29EE738DC}" type="sibTrans" cxnId="{A53F947D-C8B2-476A-AC6D-90AAD7902B17}">
      <dgm:prSet/>
      <dgm:spPr/>
      <dgm:t>
        <a:bodyPr/>
        <a:lstStyle/>
        <a:p>
          <a:endParaRPr lang="en-US"/>
        </a:p>
      </dgm:t>
    </dgm:pt>
    <dgm:pt modelId="{B72082FB-1379-42F7-A07B-B41CC10769D2}">
      <dgm:prSet/>
      <dgm:spPr/>
      <dgm:t>
        <a:bodyPr/>
        <a:lstStyle/>
        <a:p>
          <a:r>
            <a:rPr lang="en-IN"/>
            <a:t>Employing a Generalized Linear Model (GLM) regression, we discovered that factors related to vehicles' contributing factors have a significant influence on the likelihood of fatalities. While our model displayed moderate accuracy, with an overall accuracy rate of 65.65% and a Kappa value of 0.1993 indicating fair agreement beyond random chance, there remains room for enhancement in sensitivity, as 32.00% of positive instances were correctly identified. Additional metrics such as recall, precision, and F1 score provided further insights into the model's performance, highlighting the delicate balance between correctly identifying fatalities and avoiding false positives. The GLM regression model achieved an AUC value of approximately 0.6465, signifying moderate discriminatory ability.</a:t>
          </a:r>
          <a:endParaRPr lang="en-US"/>
        </a:p>
      </dgm:t>
    </dgm:pt>
    <dgm:pt modelId="{AC37B024-9149-421F-B0C1-D1D6838D6D3B}" type="parTrans" cxnId="{97D1F89D-DB0A-48DB-A96A-E85BE12AADC6}">
      <dgm:prSet/>
      <dgm:spPr/>
      <dgm:t>
        <a:bodyPr/>
        <a:lstStyle/>
        <a:p>
          <a:endParaRPr lang="en-US"/>
        </a:p>
      </dgm:t>
    </dgm:pt>
    <dgm:pt modelId="{E19EECAD-2CDC-4C92-950C-8D83667823E3}" type="sibTrans" cxnId="{97D1F89D-DB0A-48DB-A96A-E85BE12AADC6}">
      <dgm:prSet/>
      <dgm:spPr/>
      <dgm:t>
        <a:bodyPr/>
        <a:lstStyle/>
        <a:p>
          <a:endParaRPr lang="en-US"/>
        </a:p>
      </dgm:t>
    </dgm:pt>
    <dgm:pt modelId="{B0BCEC67-AC22-44EB-BB61-6540C39F2AD0}">
      <dgm:prSet/>
      <dgm:spPr/>
      <dgm:t>
        <a:bodyPr/>
        <a:lstStyle/>
        <a:p>
          <a:r>
            <a:rPr lang="en-IN" dirty="0"/>
            <a:t>Furthermore, we explored the utilization of Ridge and Lasso regression models on a subset of the dataset. Both models offered valuable insights, with the Ridge model slightly outperforming the Lasso model on the test set. Hyperparameter tuning using cross-validation enabled us to pinpoint optimal lambda values for the Lasso model, resulting in enhanced predictive performance</a:t>
          </a:r>
          <a:r>
            <a:rPr lang="en-CA" dirty="0"/>
            <a:t> </a:t>
          </a:r>
          <a:endParaRPr lang="en-US" dirty="0"/>
        </a:p>
      </dgm:t>
    </dgm:pt>
    <dgm:pt modelId="{A8AE031F-7110-41CC-A3D0-52B062593DDA}" type="parTrans" cxnId="{5AA9FED4-FD75-4798-A9BA-01D2867190A0}">
      <dgm:prSet/>
      <dgm:spPr/>
      <dgm:t>
        <a:bodyPr/>
        <a:lstStyle/>
        <a:p>
          <a:endParaRPr lang="en-US"/>
        </a:p>
      </dgm:t>
    </dgm:pt>
    <dgm:pt modelId="{6BF4C899-D0D6-4176-ADA1-5F5458A07020}" type="sibTrans" cxnId="{5AA9FED4-FD75-4798-A9BA-01D2867190A0}">
      <dgm:prSet/>
      <dgm:spPr/>
      <dgm:t>
        <a:bodyPr/>
        <a:lstStyle/>
        <a:p>
          <a:endParaRPr lang="en-US"/>
        </a:p>
      </dgm:t>
    </dgm:pt>
    <dgm:pt modelId="{962B9DCD-0C0B-5649-96D0-38F4CF62C13E}" type="pres">
      <dgm:prSet presAssocID="{EE607725-A9E8-4895-B7EE-40EE5863BDBE}" presName="Name0" presStyleCnt="0">
        <dgm:presLayoutVars>
          <dgm:dir/>
          <dgm:animLvl val="lvl"/>
          <dgm:resizeHandles val="exact"/>
        </dgm:presLayoutVars>
      </dgm:prSet>
      <dgm:spPr/>
    </dgm:pt>
    <dgm:pt modelId="{E8E3673B-1032-4C44-B55D-645381EE2D1F}" type="pres">
      <dgm:prSet presAssocID="{B0BCEC67-AC22-44EB-BB61-6540C39F2AD0}" presName="boxAndChildren" presStyleCnt="0"/>
      <dgm:spPr/>
    </dgm:pt>
    <dgm:pt modelId="{0B1D0652-3CAE-224E-A91A-5EC729B55014}" type="pres">
      <dgm:prSet presAssocID="{B0BCEC67-AC22-44EB-BB61-6540C39F2AD0}" presName="parentTextBox" presStyleLbl="node1" presStyleIdx="0" presStyleCnt="3"/>
      <dgm:spPr/>
    </dgm:pt>
    <dgm:pt modelId="{B152CC4D-CD24-6547-ABC8-4CD8DB15FF9F}" type="pres">
      <dgm:prSet presAssocID="{E19EECAD-2CDC-4C92-950C-8D83667823E3}" presName="sp" presStyleCnt="0"/>
      <dgm:spPr/>
    </dgm:pt>
    <dgm:pt modelId="{6136ADE4-7905-5540-86E8-28EC47275601}" type="pres">
      <dgm:prSet presAssocID="{B72082FB-1379-42F7-A07B-B41CC10769D2}" presName="arrowAndChildren" presStyleCnt="0"/>
      <dgm:spPr/>
    </dgm:pt>
    <dgm:pt modelId="{B65E2ACE-8512-A240-93DC-A1FCFF60E030}" type="pres">
      <dgm:prSet presAssocID="{B72082FB-1379-42F7-A07B-B41CC10769D2}" presName="parentTextArrow" presStyleLbl="node1" presStyleIdx="1" presStyleCnt="3"/>
      <dgm:spPr/>
    </dgm:pt>
    <dgm:pt modelId="{AB583D1D-EEAF-3B46-BF6D-55C22058943D}" type="pres">
      <dgm:prSet presAssocID="{20FE7CC6-0A6C-4602-94A6-A2E29EE738DC}" presName="sp" presStyleCnt="0"/>
      <dgm:spPr/>
    </dgm:pt>
    <dgm:pt modelId="{69772610-3DFD-704E-BC75-EF310D263055}" type="pres">
      <dgm:prSet presAssocID="{609C0129-0699-463A-A193-A02AB3F7524C}" presName="arrowAndChildren" presStyleCnt="0"/>
      <dgm:spPr/>
    </dgm:pt>
    <dgm:pt modelId="{91C249A6-DA37-354B-9331-7C91CDB0EA50}" type="pres">
      <dgm:prSet presAssocID="{609C0129-0699-463A-A193-A02AB3F7524C}" presName="parentTextArrow" presStyleLbl="node1" presStyleIdx="2" presStyleCnt="3"/>
      <dgm:spPr/>
    </dgm:pt>
  </dgm:ptLst>
  <dgm:cxnLst>
    <dgm:cxn modelId="{2FA5252D-4183-0946-B7B5-07F10FBCCBAC}" type="presOf" srcId="{B72082FB-1379-42F7-A07B-B41CC10769D2}" destId="{B65E2ACE-8512-A240-93DC-A1FCFF60E030}" srcOrd="0" destOrd="0" presId="urn:microsoft.com/office/officeart/2005/8/layout/process4"/>
    <dgm:cxn modelId="{A0C61D62-674E-104F-8EA8-9C22AE44AD59}" type="presOf" srcId="{B0BCEC67-AC22-44EB-BB61-6540C39F2AD0}" destId="{0B1D0652-3CAE-224E-A91A-5EC729B55014}" srcOrd="0" destOrd="0" presId="urn:microsoft.com/office/officeart/2005/8/layout/process4"/>
    <dgm:cxn modelId="{A53F947D-C8B2-476A-AC6D-90AAD7902B17}" srcId="{EE607725-A9E8-4895-B7EE-40EE5863BDBE}" destId="{609C0129-0699-463A-A193-A02AB3F7524C}" srcOrd="0" destOrd="0" parTransId="{31C345BE-4E64-4C1A-A6C6-4E20E09E4DCC}" sibTransId="{20FE7CC6-0A6C-4602-94A6-A2E29EE738DC}"/>
    <dgm:cxn modelId="{97D1F89D-DB0A-48DB-A96A-E85BE12AADC6}" srcId="{EE607725-A9E8-4895-B7EE-40EE5863BDBE}" destId="{B72082FB-1379-42F7-A07B-B41CC10769D2}" srcOrd="1" destOrd="0" parTransId="{AC37B024-9149-421F-B0C1-D1D6838D6D3B}" sibTransId="{E19EECAD-2CDC-4C92-950C-8D83667823E3}"/>
    <dgm:cxn modelId="{E3ABEDAF-87E2-E240-B6BE-F043D3126074}" type="presOf" srcId="{609C0129-0699-463A-A193-A02AB3F7524C}" destId="{91C249A6-DA37-354B-9331-7C91CDB0EA50}" srcOrd="0" destOrd="0" presId="urn:microsoft.com/office/officeart/2005/8/layout/process4"/>
    <dgm:cxn modelId="{BE53EACE-9656-324A-8CA7-52E36121E276}" type="presOf" srcId="{EE607725-A9E8-4895-B7EE-40EE5863BDBE}" destId="{962B9DCD-0C0B-5649-96D0-38F4CF62C13E}" srcOrd="0" destOrd="0" presId="urn:microsoft.com/office/officeart/2005/8/layout/process4"/>
    <dgm:cxn modelId="{5AA9FED4-FD75-4798-A9BA-01D2867190A0}" srcId="{EE607725-A9E8-4895-B7EE-40EE5863BDBE}" destId="{B0BCEC67-AC22-44EB-BB61-6540C39F2AD0}" srcOrd="2" destOrd="0" parTransId="{A8AE031F-7110-41CC-A3D0-52B062593DDA}" sibTransId="{6BF4C899-D0D6-4176-ADA1-5F5458A07020}"/>
    <dgm:cxn modelId="{278A73EC-76A0-A843-814F-0B295D3CA2D4}" type="presParOf" srcId="{962B9DCD-0C0B-5649-96D0-38F4CF62C13E}" destId="{E8E3673B-1032-4C44-B55D-645381EE2D1F}" srcOrd="0" destOrd="0" presId="urn:microsoft.com/office/officeart/2005/8/layout/process4"/>
    <dgm:cxn modelId="{CD192689-3556-D240-A7BD-2F261293D213}" type="presParOf" srcId="{E8E3673B-1032-4C44-B55D-645381EE2D1F}" destId="{0B1D0652-3CAE-224E-A91A-5EC729B55014}" srcOrd="0" destOrd="0" presId="urn:microsoft.com/office/officeart/2005/8/layout/process4"/>
    <dgm:cxn modelId="{565D435C-CD0D-E249-B42C-1661495C0167}" type="presParOf" srcId="{962B9DCD-0C0B-5649-96D0-38F4CF62C13E}" destId="{B152CC4D-CD24-6547-ABC8-4CD8DB15FF9F}" srcOrd="1" destOrd="0" presId="urn:microsoft.com/office/officeart/2005/8/layout/process4"/>
    <dgm:cxn modelId="{4AA67060-E5FA-4743-AAC3-5E0B256CB861}" type="presParOf" srcId="{962B9DCD-0C0B-5649-96D0-38F4CF62C13E}" destId="{6136ADE4-7905-5540-86E8-28EC47275601}" srcOrd="2" destOrd="0" presId="urn:microsoft.com/office/officeart/2005/8/layout/process4"/>
    <dgm:cxn modelId="{5008C519-1559-5C4B-8766-BE75FCF7C8E3}" type="presParOf" srcId="{6136ADE4-7905-5540-86E8-28EC47275601}" destId="{B65E2ACE-8512-A240-93DC-A1FCFF60E030}" srcOrd="0" destOrd="0" presId="urn:microsoft.com/office/officeart/2005/8/layout/process4"/>
    <dgm:cxn modelId="{5CABB0B7-F394-0943-A51C-D58FE69A673F}" type="presParOf" srcId="{962B9DCD-0C0B-5649-96D0-38F4CF62C13E}" destId="{AB583D1D-EEAF-3B46-BF6D-55C22058943D}" srcOrd="3" destOrd="0" presId="urn:microsoft.com/office/officeart/2005/8/layout/process4"/>
    <dgm:cxn modelId="{47E35A1D-8671-4E43-B71A-3BB3297938CA}" type="presParOf" srcId="{962B9DCD-0C0B-5649-96D0-38F4CF62C13E}" destId="{69772610-3DFD-704E-BC75-EF310D263055}" srcOrd="4" destOrd="0" presId="urn:microsoft.com/office/officeart/2005/8/layout/process4"/>
    <dgm:cxn modelId="{300E32F9-364A-2C46-9692-5FFC5D1303A5}" type="presParOf" srcId="{69772610-3DFD-704E-BC75-EF310D263055}" destId="{91C249A6-DA37-354B-9331-7C91CDB0EA50}"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9247B5-DC7B-4D61-96CA-AF0831E8A90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68144A8-475F-4947-BE62-96DD00FE5427}">
      <dgm:prSet custT="1"/>
      <dgm:spPr/>
      <dgm:t>
        <a:bodyPr/>
        <a:lstStyle/>
        <a:p>
          <a:r>
            <a:rPr lang="en-IN" sz="1200" dirty="0"/>
            <a:t>Based on our analysis, several recommendations can be made to improve road safety and mitigate the severity of injuries and fatalities in motor vehicle collisions</a:t>
          </a:r>
          <a:endParaRPr lang="en-US" sz="1200" dirty="0"/>
        </a:p>
      </dgm:t>
    </dgm:pt>
    <dgm:pt modelId="{F06F4DA5-260F-4B86-8369-C17A22ABB671}" type="parTrans" cxnId="{557BEF57-D09D-484B-8FB0-95F1F5475EE4}">
      <dgm:prSet/>
      <dgm:spPr/>
      <dgm:t>
        <a:bodyPr/>
        <a:lstStyle/>
        <a:p>
          <a:endParaRPr lang="en-US"/>
        </a:p>
      </dgm:t>
    </dgm:pt>
    <dgm:pt modelId="{95FBBE82-7B41-4DD0-972E-BADB9F24A8E2}" type="sibTrans" cxnId="{557BEF57-D09D-484B-8FB0-95F1F5475EE4}">
      <dgm:prSet/>
      <dgm:spPr/>
      <dgm:t>
        <a:bodyPr/>
        <a:lstStyle/>
        <a:p>
          <a:endParaRPr lang="en-US"/>
        </a:p>
      </dgm:t>
    </dgm:pt>
    <dgm:pt modelId="{F153737A-4908-48D1-B3EB-C63F5259F533}">
      <dgm:prSet/>
      <dgm:spPr/>
      <dgm:t>
        <a:bodyPr/>
        <a:lstStyle/>
        <a:p>
          <a:r>
            <a:rPr lang="en-IN"/>
            <a:t>Targeted Educational Campaigns</a:t>
          </a:r>
          <a:endParaRPr lang="en-US"/>
        </a:p>
      </dgm:t>
    </dgm:pt>
    <dgm:pt modelId="{8E214B00-0E35-4462-B1B0-7AD861A4CF09}" type="parTrans" cxnId="{720CAC6C-F33F-4CDE-93F6-66F170DF0D9F}">
      <dgm:prSet/>
      <dgm:spPr/>
      <dgm:t>
        <a:bodyPr/>
        <a:lstStyle/>
        <a:p>
          <a:endParaRPr lang="en-US"/>
        </a:p>
      </dgm:t>
    </dgm:pt>
    <dgm:pt modelId="{41A4EE3C-6EB4-4BC3-8FE5-3C422DE2FDA4}" type="sibTrans" cxnId="{720CAC6C-F33F-4CDE-93F6-66F170DF0D9F}">
      <dgm:prSet/>
      <dgm:spPr/>
      <dgm:t>
        <a:bodyPr/>
        <a:lstStyle/>
        <a:p>
          <a:endParaRPr lang="en-US"/>
        </a:p>
      </dgm:t>
    </dgm:pt>
    <dgm:pt modelId="{546C4A85-644D-4002-848A-2BEE96577DD0}">
      <dgm:prSet/>
      <dgm:spPr/>
      <dgm:t>
        <a:bodyPr/>
        <a:lstStyle/>
        <a:p>
          <a:r>
            <a:rPr lang="en-IN"/>
            <a:t>Law Enforcement Prioritization</a:t>
          </a:r>
          <a:endParaRPr lang="en-US"/>
        </a:p>
      </dgm:t>
    </dgm:pt>
    <dgm:pt modelId="{5282552D-EA75-44F9-9FA7-EDAB92EA1EB7}" type="parTrans" cxnId="{1A12879D-0431-4D5C-BA5F-CB2889469125}">
      <dgm:prSet/>
      <dgm:spPr/>
      <dgm:t>
        <a:bodyPr/>
        <a:lstStyle/>
        <a:p>
          <a:endParaRPr lang="en-US"/>
        </a:p>
      </dgm:t>
    </dgm:pt>
    <dgm:pt modelId="{98842239-8EFB-4776-B7EC-CA452577146A}" type="sibTrans" cxnId="{1A12879D-0431-4D5C-BA5F-CB2889469125}">
      <dgm:prSet/>
      <dgm:spPr/>
      <dgm:t>
        <a:bodyPr/>
        <a:lstStyle/>
        <a:p>
          <a:endParaRPr lang="en-US"/>
        </a:p>
      </dgm:t>
    </dgm:pt>
    <dgm:pt modelId="{9FB7F156-7FF4-4082-B312-2DA88EB58A85}">
      <dgm:prSet/>
      <dgm:spPr/>
      <dgm:t>
        <a:bodyPr/>
        <a:lstStyle/>
        <a:p>
          <a:r>
            <a:rPr lang="en-IN"/>
            <a:t>Infrastructure Improvements</a:t>
          </a:r>
          <a:endParaRPr lang="en-US"/>
        </a:p>
      </dgm:t>
    </dgm:pt>
    <dgm:pt modelId="{754D9A2A-D8CE-4154-AF61-3B3D5D71DA3A}" type="parTrans" cxnId="{DD44ED72-80BA-43AB-86E4-7F223E187474}">
      <dgm:prSet/>
      <dgm:spPr/>
      <dgm:t>
        <a:bodyPr/>
        <a:lstStyle/>
        <a:p>
          <a:endParaRPr lang="en-US"/>
        </a:p>
      </dgm:t>
    </dgm:pt>
    <dgm:pt modelId="{523D92DC-2CCE-4268-9144-A65318FCBBD8}" type="sibTrans" cxnId="{DD44ED72-80BA-43AB-86E4-7F223E187474}">
      <dgm:prSet/>
      <dgm:spPr/>
      <dgm:t>
        <a:bodyPr/>
        <a:lstStyle/>
        <a:p>
          <a:endParaRPr lang="en-US"/>
        </a:p>
      </dgm:t>
    </dgm:pt>
    <dgm:pt modelId="{64F09383-C988-491C-94F8-9E0330A629A4}">
      <dgm:prSet/>
      <dgm:spPr/>
      <dgm:t>
        <a:bodyPr/>
        <a:lstStyle/>
        <a:p>
          <a:r>
            <a:rPr lang="en-IN"/>
            <a:t>Medical Screening for Drivers</a:t>
          </a:r>
          <a:endParaRPr lang="en-US"/>
        </a:p>
      </dgm:t>
    </dgm:pt>
    <dgm:pt modelId="{56AAEA12-2B04-4967-AE5A-72D8807402AF}" type="parTrans" cxnId="{BB4A3E68-B4F1-4D36-8D68-547D4018306C}">
      <dgm:prSet/>
      <dgm:spPr/>
      <dgm:t>
        <a:bodyPr/>
        <a:lstStyle/>
        <a:p>
          <a:endParaRPr lang="en-US"/>
        </a:p>
      </dgm:t>
    </dgm:pt>
    <dgm:pt modelId="{953FF933-77D1-4162-A1D0-63A05988990A}" type="sibTrans" cxnId="{BB4A3E68-B4F1-4D36-8D68-547D4018306C}">
      <dgm:prSet/>
      <dgm:spPr/>
      <dgm:t>
        <a:bodyPr/>
        <a:lstStyle/>
        <a:p>
          <a:endParaRPr lang="en-US"/>
        </a:p>
      </dgm:t>
    </dgm:pt>
    <dgm:pt modelId="{1A8180C9-3722-4669-936A-92948B5F7301}">
      <dgm:prSet/>
      <dgm:spPr/>
      <dgm:t>
        <a:bodyPr/>
        <a:lstStyle/>
        <a:p>
          <a:r>
            <a:rPr lang="en-IN"/>
            <a:t>Technology Integration</a:t>
          </a:r>
          <a:endParaRPr lang="en-US"/>
        </a:p>
      </dgm:t>
    </dgm:pt>
    <dgm:pt modelId="{CDC39549-84B6-4A7F-841F-E33C92F9142D}" type="parTrans" cxnId="{744C1A21-4496-444F-8E41-B3F13AF23392}">
      <dgm:prSet/>
      <dgm:spPr/>
      <dgm:t>
        <a:bodyPr/>
        <a:lstStyle/>
        <a:p>
          <a:endParaRPr lang="en-US"/>
        </a:p>
      </dgm:t>
    </dgm:pt>
    <dgm:pt modelId="{CA533A0A-E363-4593-BB46-6EC1B5D21D5C}" type="sibTrans" cxnId="{744C1A21-4496-444F-8E41-B3F13AF23392}">
      <dgm:prSet/>
      <dgm:spPr/>
      <dgm:t>
        <a:bodyPr/>
        <a:lstStyle/>
        <a:p>
          <a:endParaRPr lang="en-US"/>
        </a:p>
      </dgm:t>
    </dgm:pt>
    <dgm:pt modelId="{B0F0B436-E837-44A4-9AD3-9D4A688F2A63}">
      <dgm:prSet/>
      <dgm:spPr/>
      <dgm:t>
        <a:bodyPr/>
        <a:lstStyle/>
        <a:p>
          <a:r>
            <a:rPr lang="en-IN"/>
            <a:t>Regular Monitoring and Evaluation</a:t>
          </a:r>
          <a:endParaRPr lang="en-US"/>
        </a:p>
      </dgm:t>
    </dgm:pt>
    <dgm:pt modelId="{A3B2EA76-3B31-4E2D-91AB-2E415737A699}" type="parTrans" cxnId="{922A1066-1345-40AC-B2AA-CA2E3A1039EF}">
      <dgm:prSet/>
      <dgm:spPr/>
      <dgm:t>
        <a:bodyPr/>
        <a:lstStyle/>
        <a:p>
          <a:endParaRPr lang="en-US"/>
        </a:p>
      </dgm:t>
    </dgm:pt>
    <dgm:pt modelId="{0FD35547-379C-4E3B-B696-22835AAF6F19}" type="sibTrans" cxnId="{922A1066-1345-40AC-B2AA-CA2E3A1039EF}">
      <dgm:prSet/>
      <dgm:spPr/>
      <dgm:t>
        <a:bodyPr/>
        <a:lstStyle/>
        <a:p>
          <a:endParaRPr lang="en-US"/>
        </a:p>
      </dgm:t>
    </dgm:pt>
    <dgm:pt modelId="{A57012C0-F04D-4A69-A63F-EA39984A7F4D}" type="pres">
      <dgm:prSet presAssocID="{809247B5-DC7B-4D61-96CA-AF0831E8A904}" presName="root" presStyleCnt="0">
        <dgm:presLayoutVars>
          <dgm:dir/>
          <dgm:resizeHandles val="exact"/>
        </dgm:presLayoutVars>
      </dgm:prSet>
      <dgm:spPr/>
    </dgm:pt>
    <dgm:pt modelId="{FEEACAB7-C77A-496C-92BE-D00DDF3C0C0F}" type="pres">
      <dgm:prSet presAssocID="{809247B5-DC7B-4D61-96CA-AF0831E8A904}" presName="container" presStyleCnt="0">
        <dgm:presLayoutVars>
          <dgm:dir/>
          <dgm:resizeHandles val="exact"/>
        </dgm:presLayoutVars>
      </dgm:prSet>
      <dgm:spPr/>
    </dgm:pt>
    <dgm:pt modelId="{D781978E-3221-4606-84C8-3B6F2799EE64}" type="pres">
      <dgm:prSet presAssocID="{A68144A8-475F-4947-BE62-96DD00FE5427}" presName="compNode" presStyleCnt="0"/>
      <dgm:spPr/>
    </dgm:pt>
    <dgm:pt modelId="{5A494704-B3D1-4CE4-9FE3-CFFED730D794}" type="pres">
      <dgm:prSet presAssocID="{A68144A8-475F-4947-BE62-96DD00FE5427}" presName="iconBgRect" presStyleLbl="bgShp" presStyleIdx="0" presStyleCnt="7"/>
      <dgm:spPr/>
    </dgm:pt>
    <dgm:pt modelId="{DB16CF3C-A4EC-40E4-8896-54FAF8C21A5B}" type="pres">
      <dgm:prSet presAssocID="{A68144A8-475F-4947-BE62-96DD00FE542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A5998348-6FF8-42BB-AF3E-D43C8DF6EC5B}" type="pres">
      <dgm:prSet presAssocID="{A68144A8-475F-4947-BE62-96DD00FE5427}" presName="spaceRect" presStyleCnt="0"/>
      <dgm:spPr/>
    </dgm:pt>
    <dgm:pt modelId="{AEBA4165-2D8F-49BF-B7C7-89E7E44CBE6D}" type="pres">
      <dgm:prSet presAssocID="{A68144A8-475F-4947-BE62-96DD00FE5427}" presName="textRect" presStyleLbl="revTx" presStyleIdx="0" presStyleCnt="7">
        <dgm:presLayoutVars>
          <dgm:chMax val="1"/>
          <dgm:chPref val="1"/>
        </dgm:presLayoutVars>
      </dgm:prSet>
      <dgm:spPr/>
    </dgm:pt>
    <dgm:pt modelId="{6D5A7B44-703A-4E2F-BECC-7A4B32A2A2B1}" type="pres">
      <dgm:prSet presAssocID="{95FBBE82-7B41-4DD0-972E-BADB9F24A8E2}" presName="sibTrans" presStyleLbl="sibTrans2D1" presStyleIdx="0" presStyleCnt="0"/>
      <dgm:spPr/>
    </dgm:pt>
    <dgm:pt modelId="{A415DE8F-870B-408B-B5B4-865A80AE8E33}" type="pres">
      <dgm:prSet presAssocID="{F153737A-4908-48D1-B3EB-C63F5259F533}" presName="compNode" presStyleCnt="0"/>
      <dgm:spPr/>
    </dgm:pt>
    <dgm:pt modelId="{FC59E088-1AB2-4A56-A825-73C0DC13E217}" type="pres">
      <dgm:prSet presAssocID="{F153737A-4908-48D1-B3EB-C63F5259F533}" presName="iconBgRect" presStyleLbl="bgShp" presStyleIdx="1" presStyleCnt="7"/>
      <dgm:spPr/>
    </dgm:pt>
    <dgm:pt modelId="{13728316-E887-415A-B741-0AE63EAF02CF}" type="pres">
      <dgm:prSet presAssocID="{F153737A-4908-48D1-B3EB-C63F5259F53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F817FFA8-2518-4070-8BA3-FE726CBECBC3}" type="pres">
      <dgm:prSet presAssocID="{F153737A-4908-48D1-B3EB-C63F5259F533}" presName="spaceRect" presStyleCnt="0"/>
      <dgm:spPr/>
    </dgm:pt>
    <dgm:pt modelId="{E6704197-3E66-4CA7-BEA9-735E92D5E109}" type="pres">
      <dgm:prSet presAssocID="{F153737A-4908-48D1-B3EB-C63F5259F533}" presName="textRect" presStyleLbl="revTx" presStyleIdx="1" presStyleCnt="7">
        <dgm:presLayoutVars>
          <dgm:chMax val="1"/>
          <dgm:chPref val="1"/>
        </dgm:presLayoutVars>
      </dgm:prSet>
      <dgm:spPr/>
    </dgm:pt>
    <dgm:pt modelId="{AC33C830-A38C-4BC4-8F12-A069EB312DCD}" type="pres">
      <dgm:prSet presAssocID="{41A4EE3C-6EB4-4BC3-8FE5-3C422DE2FDA4}" presName="sibTrans" presStyleLbl="sibTrans2D1" presStyleIdx="0" presStyleCnt="0"/>
      <dgm:spPr/>
    </dgm:pt>
    <dgm:pt modelId="{7C8296B8-4E1B-4824-A27C-8942F147148F}" type="pres">
      <dgm:prSet presAssocID="{546C4A85-644D-4002-848A-2BEE96577DD0}" presName="compNode" presStyleCnt="0"/>
      <dgm:spPr/>
    </dgm:pt>
    <dgm:pt modelId="{82CC8C82-E808-4106-99E4-AAA501B2A24D}" type="pres">
      <dgm:prSet presAssocID="{546C4A85-644D-4002-848A-2BEE96577DD0}" presName="iconBgRect" presStyleLbl="bgShp" presStyleIdx="2" presStyleCnt="7"/>
      <dgm:spPr/>
    </dgm:pt>
    <dgm:pt modelId="{E9CAEAFF-31CA-42B0-A6F7-8321001EBA71}" type="pres">
      <dgm:prSet presAssocID="{546C4A85-644D-4002-848A-2BEE96577DD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861B98B5-7300-418E-9E5F-8E0B237031EC}" type="pres">
      <dgm:prSet presAssocID="{546C4A85-644D-4002-848A-2BEE96577DD0}" presName="spaceRect" presStyleCnt="0"/>
      <dgm:spPr/>
    </dgm:pt>
    <dgm:pt modelId="{AFC6E7C4-98F1-40A9-917A-DEB185A8270D}" type="pres">
      <dgm:prSet presAssocID="{546C4A85-644D-4002-848A-2BEE96577DD0}" presName="textRect" presStyleLbl="revTx" presStyleIdx="2" presStyleCnt="7">
        <dgm:presLayoutVars>
          <dgm:chMax val="1"/>
          <dgm:chPref val="1"/>
        </dgm:presLayoutVars>
      </dgm:prSet>
      <dgm:spPr/>
    </dgm:pt>
    <dgm:pt modelId="{F96943AC-78AA-495D-B641-A70550F891AC}" type="pres">
      <dgm:prSet presAssocID="{98842239-8EFB-4776-B7EC-CA452577146A}" presName="sibTrans" presStyleLbl="sibTrans2D1" presStyleIdx="0" presStyleCnt="0"/>
      <dgm:spPr/>
    </dgm:pt>
    <dgm:pt modelId="{14DE4528-E15F-4FF2-82F8-B7AD0AE61A11}" type="pres">
      <dgm:prSet presAssocID="{9FB7F156-7FF4-4082-B312-2DA88EB58A85}" presName="compNode" presStyleCnt="0"/>
      <dgm:spPr/>
    </dgm:pt>
    <dgm:pt modelId="{77CAD800-8E97-47B1-A8E5-BD567850937C}" type="pres">
      <dgm:prSet presAssocID="{9FB7F156-7FF4-4082-B312-2DA88EB58A85}" presName="iconBgRect" presStyleLbl="bgShp" presStyleIdx="3" presStyleCnt="7"/>
      <dgm:spPr/>
    </dgm:pt>
    <dgm:pt modelId="{08670992-66D6-4AD0-949A-7C66F306A892}" type="pres">
      <dgm:prSet presAssocID="{9FB7F156-7FF4-4082-B312-2DA88EB58A8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ty"/>
        </a:ext>
      </dgm:extLst>
    </dgm:pt>
    <dgm:pt modelId="{44A3623A-7E46-48A8-A699-3C05DB8E9FE5}" type="pres">
      <dgm:prSet presAssocID="{9FB7F156-7FF4-4082-B312-2DA88EB58A85}" presName="spaceRect" presStyleCnt="0"/>
      <dgm:spPr/>
    </dgm:pt>
    <dgm:pt modelId="{D95495F5-8F97-430C-B60C-60430A15B66D}" type="pres">
      <dgm:prSet presAssocID="{9FB7F156-7FF4-4082-B312-2DA88EB58A85}" presName="textRect" presStyleLbl="revTx" presStyleIdx="3" presStyleCnt="7">
        <dgm:presLayoutVars>
          <dgm:chMax val="1"/>
          <dgm:chPref val="1"/>
        </dgm:presLayoutVars>
      </dgm:prSet>
      <dgm:spPr/>
    </dgm:pt>
    <dgm:pt modelId="{8E7EA8C9-7087-40DF-845B-CDC2CA0993D3}" type="pres">
      <dgm:prSet presAssocID="{523D92DC-2CCE-4268-9144-A65318FCBBD8}" presName="sibTrans" presStyleLbl="sibTrans2D1" presStyleIdx="0" presStyleCnt="0"/>
      <dgm:spPr/>
    </dgm:pt>
    <dgm:pt modelId="{BF8B92AA-9A84-4582-9145-CDEA13613329}" type="pres">
      <dgm:prSet presAssocID="{64F09383-C988-491C-94F8-9E0330A629A4}" presName="compNode" presStyleCnt="0"/>
      <dgm:spPr/>
    </dgm:pt>
    <dgm:pt modelId="{A7A6E574-95EB-4E65-9139-F7AD09E53342}" type="pres">
      <dgm:prSet presAssocID="{64F09383-C988-491C-94F8-9E0330A629A4}" presName="iconBgRect" presStyleLbl="bgShp" presStyleIdx="4" presStyleCnt="7"/>
      <dgm:spPr/>
    </dgm:pt>
    <dgm:pt modelId="{BA4C5C13-EE2D-4DB9-ABB4-D10C642F4B1B}" type="pres">
      <dgm:prSet presAssocID="{64F09383-C988-491C-94F8-9E0330A629A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ethoscope"/>
        </a:ext>
      </dgm:extLst>
    </dgm:pt>
    <dgm:pt modelId="{64DB986E-9CBA-4287-9C91-5577C55A9516}" type="pres">
      <dgm:prSet presAssocID="{64F09383-C988-491C-94F8-9E0330A629A4}" presName="spaceRect" presStyleCnt="0"/>
      <dgm:spPr/>
    </dgm:pt>
    <dgm:pt modelId="{FD0638C0-99B5-4FB5-B930-F0501DBF0CC7}" type="pres">
      <dgm:prSet presAssocID="{64F09383-C988-491C-94F8-9E0330A629A4}" presName="textRect" presStyleLbl="revTx" presStyleIdx="4" presStyleCnt="7">
        <dgm:presLayoutVars>
          <dgm:chMax val="1"/>
          <dgm:chPref val="1"/>
        </dgm:presLayoutVars>
      </dgm:prSet>
      <dgm:spPr/>
    </dgm:pt>
    <dgm:pt modelId="{A9A0D3BE-EEF9-4213-8B37-0C4B55FB8C7E}" type="pres">
      <dgm:prSet presAssocID="{953FF933-77D1-4162-A1D0-63A05988990A}" presName="sibTrans" presStyleLbl="sibTrans2D1" presStyleIdx="0" presStyleCnt="0"/>
      <dgm:spPr/>
    </dgm:pt>
    <dgm:pt modelId="{CEE3049C-6CB8-4578-A53D-5BE3D8C5B9C3}" type="pres">
      <dgm:prSet presAssocID="{1A8180C9-3722-4669-936A-92948B5F7301}" presName="compNode" presStyleCnt="0"/>
      <dgm:spPr/>
    </dgm:pt>
    <dgm:pt modelId="{A9D6E8E6-9F6A-4D80-A779-296DB692DF78}" type="pres">
      <dgm:prSet presAssocID="{1A8180C9-3722-4669-936A-92948B5F7301}" presName="iconBgRect" presStyleLbl="bgShp" presStyleIdx="5" presStyleCnt="7"/>
      <dgm:spPr/>
    </dgm:pt>
    <dgm:pt modelId="{B44DC830-FC53-4171-97DC-E93EBD21CAB2}" type="pres">
      <dgm:prSet presAssocID="{1A8180C9-3722-4669-936A-92948B5F730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twork"/>
        </a:ext>
      </dgm:extLst>
    </dgm:pt>
    <dgm:pt modelId="{03AD3A5B-BB0F-4F0E-A8F2-715B5D910A44}" type="pres">
      <dgm:prSet presAssocID="{1A8180C9-3722-4669-936A-92948B5F7301}" presName="spaceRect" presStyleCnt="0"/>
      <dgm:spPr/>
    </dgm:pt>
    <dgm:pt modelId="{9628BAAA-4702-440A-B686-0361DC7D8F48}" type="pres">
      <dgm:prSet presAssocID="{1A8180C9-3722-4669-936A-92948B5F7301}" presName="textRect" presStyleLbl="revTx" presStyleIdx="5" presStyleCnt="7">
        <dgm:presLayoutVars>
          <dgm:chMax val="1"/>
          <dgm:chPref val="1"/>
        </dgm:presLayoutVars>
      </dgm:prSet>
      <dgm:spPr/>
    </dgm:pt>
    <dgm:pt modelId="{8556013D-E06D-420C-BA65-39B995A6052B}" type="pres">
      <dgm:prSet presAssocID="{CA533A0A-E363-4593-BB46-6EC1B5D21D5C}" presName="sibTrans" presStyleLbl="sibTrans2D1" presStyleIdx="0" presStyleCnt="0"/>
      <dgm:spPr/>
    </dgm:pt>
    <dgm:pt modelId="{C179102F-9559-440F-9902-E1EC43675B47}" type="pres">
      <dgm:prSet presAssocID="{B0F0B436-E837-44A4-9AD3-9D4A688F2A63}" presName="compNode" presStyleCnt="0"/>
      <dgm:spPr/>
    </dgm:pt>
    <dgm:pt modelId="{F8198118-AC53-4448-8F75-029E4DFD4A74}" type="pres">
      <dgm:prSet presAssocID="{B0F0B436-E837-44A4-9AD3-9D4A688F2A63}" presName="iconBgRect" presStyleLbl="bgShp" presStyleIdx="6" presStyleCnt="7"/>
      <dgm:spPr/>
    </dgm:pt>
    <dgm:pt modelId="{6873E50E-2D00-430B-A90B-82ECDBCF3110}" type="pres">
      <dgm:prSet presAssocID="{B0F0B436-E837-44A4-9AD3-9D4A688F2A6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 List"/>
        </a:ext>
      </dgm:extLst>
    </dgm:pt>
    <dgm:pt modelId="{75AB5956-D40B-43D3-80F0-FAF71C5AA470}" type="pres">
      <dgm:prSet presAssocID="{B0F0B436-E837-44A4-9AD3-9D4A688F2A63}" presName="spaceRect" presStyleCnt="0"/>
      <dgm:spPr/>
    </dgm:pt>
    <dgm:pt modelId="{2B6F1CA7-2278-4CC4-B0A8-4B90B93E2AF0}" type="pres">
      <dgm:prSet presAssocID="{B0F0B436-E837-44A4-9AD3-9D4A688F2A63}" presName="textRect" presStyleLbl="revTx" presStyleIdx="6" presStyleCnt="7">
        <dgm:presLayoutVars>
          <dgm:chMax val="1"/>
          <dgm:chPref val="1"/>
        </dgm:presLayoutVars>
      </dgm:prSet>
      <dgm:spPr/>
    </dgm:pt>
  </dgm:ptLst>
  <dgm:cxnLst>
    <dgm:cxn modelId="{291E9202-96AE-483B-994C-136B45F91708}" type="presOf" srcId="{CA533A0A-E363-4593-BB46-6EC1B5D21D5C}" destId="{8556013D-E06D-420C-BA65-39B995A6052B}" srcOrd="0" destOrd="0" presId="urn:microsoft.com/office/officeart/2018/2/layout/IconCircleList"/>
    <dgm:cxn modelId="{744C1A21-4496-444F-8E41-B3F13AF23392}" srcId="{809247B5-DC7B-4D61-96CA-AF0831E8A904}" destId="{1A8180C9-3722-4669-936A-92948B5F7301}" srcOrd="5" destOrd="0" parTransId="{CDC39549-84B6-4A7F-841F-E33C92F9142D}" sibTransId="{CA533A0A-E363-4593-BB46-6EC1B5D21D5C}"/>
    <dgm:cxn modelId="{6991D128-C10D-4753-963C-6283CE53298F}" type="presOf" srcId="{95FBBE82-7B41-4DD0-972E-BADB9F24A8E2}" destId="{6D5A7B44-703A-4E2F-BECC-7A4B32A2A2B1}" srcOrd="0" destOrd="0" presId="urn:microsoft.com/office/officeart/2018/2/layout/IconCircleList"/>
    <dgm:cxn modelId="{C8E00942-D98B-4839-8759-C2A89398D67F}" type="presOf" srcId="{A68144A8-475F-4947-BE62-96DD00FE5427}" destId="{AEBA4165-2D8F-49BF-B7C7-89E7E44CBE6D}" srcOrd="0" destOrd="0" presId="urn:microsoft.com/office/officeart/2018/2/layout/IconCircleList"/>
    <dgm:cxn modelId="{3A35204E-10D6-426D-8EDA-43F6956523C3}" type="presOf" srcId="{64F09383-C988-491C-94F8-9E0330A629A4}" destId="{FD0638C0-99B5-4FB5-B930-F0501DBF0CC7}" srcOrd="0" destOrd="0" presId="urn:microsoft.com/office/officeart/2018/2/layout/IconCircleList"/>
    <dgm:cxn modelId="{557BEF57-D09D-484B-8FB0-95F1F5475EE4}" srcId="{809247B5-DC7B-4D61-96CA-AF0831E8A904}" destId="{A68144A8-475F-4947-BE62-96DD00FE5427}" srcOrd="0" destOrd="0" parTransId="{F06F4DA5-260F-4B86-8369-C17A22ABB671}" sibTransId="{95FBBE82-7B41-4DD0-972E-BADB9F24A8E2}"/>
    <dgm:cxn modelId="{5BB17B5D-D5B9-435C-844A-122BF3C24318}" type="presOf" srcId="{523D92DC-2CCE-4268-9144-A65318FCBBD8}" destId="{8E7EA8C9-7087-40DF-845B-CDC2CA0993D3}" srcOrd="0" destOrd="0" presId="urn:microsoft.com/office/officeart/2018/2/layout/IconCircleList"/>
    <dgm:cxn modelId="{922A1066-1345-40AC-B2AA-CA2E3A1039EF}" srcId="{809247B5-DC7B-4D61-96CA-AF0831E8A904}" destId="{B0F0B436-E837-44A4-9AD3-9D4A688F2A63}" srcOrd="6" destOrd="0" parTransId="{A3B2EA76-3B31-4E2D-91AB-2E415737A699}" sibTransId="{0FD35547-379C-4E3B-B696-22835AAF6F19}"/>
    <dgm:cxn modelId="{BB4A3E68-B4F1-4D36-8D68-547D4018306C}" srcId="{809247B5-DC7B-4D61-96CA-AF0831E8A904}" destId="{64F09383-C988-491C-94F8-9E0330A629A4}" srcOrd="4" destOrd="0" parTransId="{56AAEA12-2B04-4967-AE5A-72D8807402AF}" sibTransId="{953FF933-77D1-4162-A1D0-63A05988990A}"/>
    <dgm:cxn modelId="{7D20E26A-597A-4C31-8C1E-B591321EF201}" type="presOf" srcId="{1A8180C9-3722-4669-936A-92948B5F7301}" destId="{9628BAAA-4702-440A-B686-0361DC7D8F48}" srcOrd="0" destOrd="0" presId="urn:microsoft.com/office/officeart/2018/2/layout/IconCircleList"/>
    <dgm:cxn modelId="{720CAC6C-F33F-4CDE-93F6-66F170DF0D9F}" srcId="{809247B5-DC7B-4D61-96CA-AF0831E8A904}" destId="{F153737A-4908-48D1-B3EB-C63F5259F533}" srcOrd="1" destOrd="0" parTransId="{8E214B00-0E35-4462-B1B0-7AD861A4CF09}" sibTransId="{41A4EE3C-6EB4-4BC3-8FE5-3C422DE2FDA4}"/>
    <dgm:cxn modelId="{DD44ED72-80BA-43AB-86E4-7F223E187474}" srcId="{809247B5-DC7B-4D61-96CA-AF0831E8A904}" destId="{9FB7F156-7FF4-4082-B312-2DA88EB58A85}" srcOrd="3" destOrd="0" parTransId="{754D9A2A-D8CE-4154-AF61-3B3D5D71DA3A}" sibTransId="{523D92DC-2CCE-4268-9144-A65318FCBBD8}"/>
    <dgm:cxn modelId="{E0F7488E-90B3-43A2-9719-8FDE31848145}" type="presOf" srcId="{809247B5-DC7B-4D61-96CA-AF0831E8A904}" destId="{A57012C0-F04D-4A69-A63F-EA39984A7F4D}" srcOrd="0" destOrd="0" presId="urn:microsoft.com/office/officeart/2018/2/layout/IconCircleList"/>
    <dgm:cxn modelId="{18991793-C3B6-4F19-AE7F-F58C51ACFA54}" type="presOf" srcId="{41A4EE3C-6EB4-4BC3-8FE5-3C422DE2FDA4}" destId="{AC33C830-A38C-4BC4-8F12-A069EB312DCD}" srcOrd="0" destOrd="0" presId="urn:microsoft.com/office/officeart/2018/2/layout/IconCircleList"/>
    <dgm:cxn modelId="{1A12879D-0431-4D5C-BA5F-CB2889469125}" srcId="{809247B5-DC7B-4D61-96CA-AF0831E8A904}" destId="{546C4A85-644D-4002-848A-2BEE96577DD0}" srcOrd="2" destOrd="0" parTransId="{5282552D-EA75-44F9-9FA7-EDAB92EA1EB7}" sibTransId="{98842239-8EFB-4776-B7EC-CA452577146A}"/>
    <dgm:cxn modelId="{983543AC-8756-466F-B44F-2DAF11033C0C}" type="presOf" srcId="{9FB7F156-7FF4-4082-B312-2DA88EB58A85}" destId="{D95495F5-8F97-430C-B60C-60430A15B66D}" srcOrd="0" destOrd="0" presId="urn:microsoft.com/office/officeart/2018/2/layout/IconCircleList"/>
    <dgm:cxn modelId="{D23C91C0-B3B9-46E5-9F64-D56830DA72F2}" type="presOf" srcId="{953FF933-77D1-4162-A1D0-63A05988990A}" destId="{A9A0D3BE-EEF9-4213-8B37-0C4B55FB8C7E}" srcOrd="0" destOrd="0" presId="urn:microsoft.com/office/officeart/2018/2/layout/IconCircleList"/>
    <dgm:cxn modelId="{5581FDC0-6FA5-4526-8E75-FE07D0E62542}" type="presOf" srcId="{546C4A85-644D-4002-848A-2BEE96577DD0}" destId="{AFC6E7C4-98F1-40A9-917A-DEB185A8270D}" srcOrd="0" destOrd="0" presId="urn:microsoft.com/office/officeart/2018/2/layout/IconCircleList"/>
    <dgm:cxn modelId="{E98473E3-CB59-4835-962A-AE181DC23C49}" type="presOf" srcId="{F153737A-4908-48D1-B3EB-C63F5259F533}" destId="{E6704197-3E66-4CA7-BEA9-735E92D5E109}" srcOrd="0" destOrd="0" presId="urn:microsoft.com/office/officeart/2018/2/layout/IconCircleList"/>
    <dgm:cxn modelId="{119C58E7-3F2F-4B9B-9B00-2C3392BE7B65}" type="presOf" srcId="{B0F0B436-E837-44A4-9AD3-9D4A688F2A63}" destId="{2B6F1CA7-2278-4CC4-B0A8-4B90B93E2AF0}" srcOrd="0" destOrd="0" presId="urn:microsoft.com/office/officeart/2018/2/layout/IconCircleList"/>
    <dgm:cxn modelId="{A5BC62EB-35C2-4F1A-BC91-B5C5E789DBDA}" type="presOf" srcId="{98842239-8EFB-4776-B7EC-CA452577146A}" destId="{F96943AC-78AA-495D-B641-A70550F891AC}" srcOrd="0" destOrd="0" presId="urn:microsoft.com/office/officeart/2018/2/layout/IconCircleList"/>
    <dgm:cxn modelId="{3E924369-A5E9-4807-8686-946E5180B3E9}" type="presParOf" srcId="{A57012C0-F04D-4A69-A63F-EA39984A7F4D}" destId="{FEEACAB7-C77A-496C-92BE-D00DDF3C0C0F}" srcOrd="0" destOrd="0" presId="urn:microsoft.com/office/officeart/2018/2/layout/IconCircleList"/>
    <dgm:cxn modelId="{B6F3BAE4-3ED7-4253-8114-AAEB652D7ED8}" type="presParOf" srcId="{FEEACAB7-C77A-496C-92BE-D00DDF3C0C0F}" destId="{D781978E-3221-4606-84C8-3B6F2799EE64}" srcOrd="0" destOrd="0" presId="urn:microsoft.com/office/officeart/2018/2/layout/IconCircleList"/>
    <dgm:cxn modelId="{A631FEDD-3E3B-4567-BE63-BDC1ECBCF55C}" type="presParOf" srcId="{D781978E-3221-4606-84C8-3B6F2799EE64}" destId="{5A494704-B3D1-4CE4-9FE3-CFFED730D794}" srcOrd="0" destOrd="0" presId="urn:microsoft.com/office/officeart/2018/2/layout/IconCircleList"/>
    <dgm:cxn modelId="{D322E058-7709-460D-98FD-12D42B611B30}" type="presParOf" srcId="{D781978E-3221-4606-84C8-3B6F2799EE64}" destId="{DB16CF3C-A4EC-40E4-8896-54FAF8C21A5B}" srcOrd="1" destOrd="0" presId="urn:microsoft.com/office/officeart/2018/2/layout/IconCircleList"/>
    <dgm:cxn modelId="{76708F54-E6BC-40FF-B53C-ACF89D6F4CC0}" type="presParOf" srcId="{D781978E-3221-4606-84C8-3B6F2799EE64}" destId="{A5998348-6FF8-42BB-AF3E-D43C8DF6EC5B}" srcOrd="2" destOrd="0" presId="urn:microsoft.com/office/officeart/2018/2/layout/IconCircleList"/>
    <dgm:cxn modelId="{E123B8B7-F4CA-4B1E-B277-250205A58F29}" type="presParOf" srcId="{D781978E-3221-4606-84C8-3B6F2799EE64}" destId="{AEBA4165-2D8F-49BF-B7C7-89E7E44CBE6D}" srcOrd="3" destOrd="0" presId="urn:microsoft.com/office/officeart/2018/2/layout/IconCircleList"/>
    <dgm:cxn modelId="{D4CED006-FF1B-410E-A444-43644D5B900B}" type="presParOf" srcId="{FEEACAB7-C77A-496C-92BE-D00DDF3C0C0F}" destId="{6D5A7B44-703A-4E2F-BECC-7A4B32A2A2B1}" srcOrd="1" destOrd="0" presId="urn:microsoft.com/office/officeart/2018/2/layout/IconCircleList"/>
    <dgm:cxn modelId="{C78E45C7-AE43-4BEA-A5A1-CE99574E3DF3}" type="presParOf" srcId="{FEEACAB7-C77A-496C-92BE-D00DDF3C0C0F}" destId="{A415DE8F-870B-408B-B5B4-865A80AE8E33}" srcOrd="2" destOrd="0" presId="urn:microsoft.com/office/officeart/2018/2/layout/IconCircleList"/>
    <dgm:cxn modelId="{351513B2-4DA0-4E73-A6F4-7723DADD9A8C}" type="presParOf" srcId="{A415DE8F-870B-408B-B5B4-865A80AE8E33}" destId="{FC59E088-1AB2-4A56-A825-73C0DC13E217}" srcOrd="0" destOrd="0" presId="urn:microsoft.com/office/officeart/2018/2/layout/IconCircleList"/>
    <dgm:cxn modelId="{9A1AE10D-526D-43F3-8087-CD9AC3D52E1E}" type="presParOf" srcId="{A415DE8F-870B-408B-B5B4-865A80AE8E33}" destId="{13728316-E887-415A-B741-0AE63EAF02CF}" srcOrd="1" destOrd="0" presId="urn:microsoft.com/office/officeart/2018/2/layout/IconCircleList"/>
    <dgm:cxn modelId="{3321BD07-8941-49C8-92E8-FB9600F8485E}" type="presParOf" srcId="{A415DE8F-870B-408B-B5B4-865A80AE8E33}" destId="{F817FFA8-2518-4070-8BA3-FE726CBECBC3}" srcOrd="2" destOrd="0" presId="urn:microsoft.com/office/officeart/2018/2/layout/IconCircleList"/>
    <dgm:cxn modelId="{0ED24016-C16F-47DE-85BD-B48E266F5FCD}" type="presParOf" srcId="{A415DE8F-870B-408B-B5B4-865A80AE8E33}" destId="{E6704197-3E66-4CA7-BEA9-735E92D5E109}" srcOrd="3" destOrd="0" presId="urn:microsoft.com/office/officeart/2018/2/layout/IconCircleList"/>
    <dgm:cxn modelId="{4441FBAF-0638-4155-A55D-5EC6F5B1ABE8}" type="presParOf" srcId="{FEEACAB7-C77A-496C-92BE-D00DDF3C0C0F}" destId="{AC33C830-A38C-4BC4-8F12-A069EB312DCD}" srcOrd="3" destOrd="0" presId="urn:microsoft.com/office/officeart/2018/2/layout/IconCircleList"/>
    <dgm:cxn modelId="{B572F002-446D-4377-841D-56A612BF50C7}" type="presParOf" srcId="{FEEACAB7-C77A-496C-92BE-D00DDF3C0C0F}" destId="{7C8296B8-4E1B-4824-A27C-8942F147148F}" srcOrd="4" destOrd="0" presId="urn:microsoft.com/office/officeart/2018/2/layout/IconCircleList"/>
    <dgm:cxn modelId="{84E8E62E-EA49-466F-BBD8-C21825CB0D71}" type="presParOf" srcId="{7C8296B8-4E1B-4824-A27C-8942F147148F}" destId="{82CC8C82-E808-4106-99E4-AAA501B2A24D}" srcOrd="0" destOrd="0" presId="urn:microsoft.com/office/officeart/2018/2/layout/IconCircleList"/>
    <dgm:cxn modelId="{7FC11612-7F95-44CA-B53C-58D1ACB54B04}" type="presParOf" srcId="{7C8296B8-4E1B-4824-A27C-8942F147148F}" destId="{E9CAEAFF-31CA-42B0-A6F7-8321001EBA71}" srcOrd="1" destOrd="0" presId="urn:microsoft.com/office/officeart/2018/2/layout/IconCircleList"/>
    <dgm:cxn modelId="{1D0BD486-9471-45C9-8EBA-A1E9F0168AC4}" type="presParOf" srcId="{7C8296B8-4E1B-4824-A27C-8942F147148F}" destId="{861B98B5-7300-418E-9E5F-8E0B237031EC}" srcOrd="2" destOrd="0" presId="urn:microsoft.com/office/officeart/2018/2/layout/IconCircleList"/>
    <dgm:cxn modelId="{88DC0CD1-7685-486B-9E5B-61683FA28A8C}" type="presParOf" srcId="{7C8296B8-4E1B-4824-A27C-8942F147148F}" destId="{AFC6E7C4-98F1-40A9-917A-DEB185A8270D}" srcOrd="3" destOrd="0" presId="urn:microsoft.com/office/officeart/2018/2/layout/IconCircleList"/>
    <dgm:cxn modelId="{4A851EDB-AA5D-483A-A6CD-30539DA3A165}" type="presParOf" srcId="{FEEACAB7-C77A-496C-92BE-D00DDF3C0C0F}" destId="{F96943AC-78AA-495D-B641-A70550F891AC}" srcOrd="5" destOrd="0" presId="urn:microsoft.com/office/officeart/2018/2/layout/IconCircleList"/>
    <dgm:cxn modelId="{118D5FC4-380A-479F-B61F-93BB6DBB5744}" type="presParOf" srcId="{FEEACAB7-C77A-496C-92BE-D00DDF3C0C0F}" destId="{14DE4528-E15F-4FF2-82F8-B7AD0AE61A11}" srcOrd="6" destOrd="0" presId="urn:microsoft.com/office/officeart/2018/2/layout/IconCircleList"/>
    <dgm:cxn modelId="{6AE5B2BB-897B-4477-84CE-68CF88A55A67}" type="presParOf" srcId="{14DE4528-E15F-4FF2-82F8-B7AD0AE61A11}" destId="{77CAD800-8E97-47B1-A8E5-BD567850937C}" srcOrd="0" destOrd="0" presId="urn:microsoft.com/office/officeart/2018/2/layout/IconCircleList"/>
    <dgm:cxn modelId="{FB4FBC1A-181A-4C45-8CB5-336C4867BEFA}" type="presParOf" srcId="{14DE4528-E15F-4FF2-82F8-B7AD0AE61A11}" destId="{08670992-66D6-4AD0-949A-7C66F306A892}" srcOrd="1" destOrd="0" presId="urn:microsoft.com/office/officeart/2018/2/layout/IconCircleList"/>
    <dgm:cxn modelId="{151F0EC6-69F3-48FA-89FE-DF391351B27E}" type="presParOf" srcId="{14DE4528-E15F-4FF2-82F8-B7AD0AE61A11}" destId="{44A3623A-7E46-48A8-A699-3C05DB8E9FE5}" srcOrd="2" destOrd="0" presId="urn:microsoft.com/office/officeart/2018/2/layout/IconCircleList"/>
    <dgm:cxn modelId="{872FC2D5-A343-415C-9227-E3B4F122748C}" type="presParOf" srcId="{14DE4528-E15F-4FF2-82F8-B7AD0AE61A11}" destId="{D95495F5-8F97-430C-B60C-60430A15B66D}" srcOrd="3" destOrd="0" presId="urn:microsoft.com/office/officeart/2018/2/layout/IconCircleList"/>
    <dgm:cxn modelId="{D97B45DE-1DE9-4695-9704-37CA127E43C5}" type="presParOf" srcId="{FEEACAB7-C77A-496C-92BE-D00DDF3C0C0F}" destId="{8E7EA8C9-7087-40DF-845B-CDC2CA0993D3}" srcOrd="7" destOrd="0" presId="urn:microsoft.com/office/officeart/2018/2/layout/IconCircleList"/>
    <dgm:cxn modelId="{28DECDDB-A88B-4733-A14B-E931376A0E16}" type="presParOf" srcId="{FEEACAB7-C77A-496C-92BE-D00DDF3C0C0F}" destId="{BF8B92AA-9A84-4582-9145-CDEA13613329}" srcOrd="8" destOrd="0" presId="urn:microsoft.com/office/officeart/2018/2/layout/IconCircleList"/>
    <dgm:cxn modelId="{7FBF65A6-B1BC-418B-AAC7-6D2AEB2AC6A1}" type="presParOf" srcId="{BF8B92AA-9A84-4582-9145-CDEA13613329}" destId="{A7A6E574-95EB-4E65-9139-F7AD09E53342}" srcOrd="0" destOrd="0" presId="urn:microsoft.com/office/officeart/2018/2/layout/IconCircleList"/>
    <dgm:cxn modelId="{EFE1BC55-6AC5-403D-9D60-3F1A64F24FB0}" type="presParOf" srcId="{BF8B92AA-9A84-4582-9145-CDEA13613329}" destId="{BA4C5C13-EE2D-4DB9-ABB4-D10C642F4B1B}" srcOrd="1" destOrd="0" presId="urn:microsoft.com/office/officeart/2018/2/layout/IconCircleList"/>
    <dgm:cxn modelId="{C6AE72A4-A71C-4BB6-B390-0E512EAB27B7}" type="presParOf" srcId="{BF8B92AA-9A84-4582-9145-CDEA13613329}" destId="{64DB986E-9CBA-4287-9C91-5577C55A9516}" srcOrd="2" destOrd="0" presId="urn:microsoft.com/office/officeart/2018/2/layout/IconCircleList"/>
    <dgm:cxn modelId="{6B19B108-0638-41CD-8091-91E645BB3A32}" type="presParOf" srcId="{BF8B92AA-9A84-4582-9145-CDEA13613329}" destId="{FD0638C0-99B5-4FB5-B930-F0501DBF0CC7}" srcOrd="3" destOrd="0" presId="urn:microsoft.com/office/officeart/2018/2/layout/IconCircleList"/>
    <dgm:cxn modelId="{1220DD27-47C2-41AF-82C1-243538BE7D2E}" type="presParOf" srcId="{FEEACAB7-C77A-496C-92BE-D00DDF3C0C0F}" destId="{A9A0D3BE-EEF9-4213-8B37-0C4B55FB8C7E}" srcOrd="9" destOrd="0" presId="urn:microsoft.com/office/officeart/2018/2/layout/IconCircleList"/>
    <dgm:cxn modelId="{B8F7A2B1-44CA-453C-BFF3-094DE6449CB1}" type="presParOf" srcId="{FEEACAB7-C77A-496C-92BE-D00DDF3C0C0F}" destId="{CEE3049C-6CB8-4578-A53D-5BE3D8C5B9C3}" srcOrd="10" destOrd="0" presId="urn:microsoft.com/office/officeart/2018/2/layout/IconCircleList"/>
    <dgm:cxn modelId="{DA6DEE59-7814-4954-9DDA-480BFFE50C6A}" type="presParOf" srcId="{CEE3049C-6CB8-4578-A53D-5BE3D8C5B9C3}" destId="{A9D6E8E6-9F6A-4D80-A779-296DB692DF78}" srcOrd="0" destOrd="0" presId="urn:microsoft.com/office/officeart/2018/2/layout/IconCircleList"/>
    <dgm:cxn modelId="{A55AB0CB-B0FB-4622-ABAC-ABCA0BC6E307}" type="presParOf" srcId="{CEE3049C-6CB8-4578-A53D-5BE3D8C5B9C3}" destId="{B44DC830-FC53-4171-97DC-E93EBD21CAB2}" srcOrd="1" destOrd="0" presId="urn:microsoft.com/office/officeart/2018/2/layout/IconCircleList"/>
    <dgm:cxn modelId="{0DCD2F99-3735-4486-B169-F177CCE8D7EE}" type="presParOf" srcId="{CEE3049C-6CB8-4578-A53D-5BE3D8C5B9C3}" destId="{03AD3A5B-BB0F-4F0E-A8F2-715B5D910A44}" srcOrd="2" destOrd="0" presId="urn:microsoft.com/office/officeart/2018/2/layout/IconCircleList"/>
    <dgm:cxn modelId="{8A57A2A9-E6AD-4844-AF67-A596D07DCD25}" type="presParOf" srcId="{CEE3049C-6CB8-4578-A53D-5BE3D8C5B9C3}" destId="{9628BAAA-4702-440A-B686-0361DC7D8F48}" srcOrd="3" destOrd="0" presId="urn:microsoft.com/office/officeart/2018/2/layout/IconCircleList"/>
    <dgm:cxn modelId="{8A5C032A-E8A8-4EEF-BA8A-F1292C631384}" type="presParOf" srcId="{FEEACAB7-C77A-496C-92BE-D00DDF3C0C0F}" destId="{8556013D-E06D-420C-BA65-39B995A6052B}" srcOrd="11" destOrd="0" presId="urn:microsoft.com/office/officeart/2018/2/layout/IconCircleList"/>
    <dgm:cxn modelId="{5002BB84-A07B-4E3B-968D-D82C4FEEC5F5}" type="presParOf" srcId="{FEEACAB7-C77A-496C-92BE-D00DDF3C0C0F}" destId="{C179102F-9559-440F-9902-E1EC43675B47}" srcOrd="12" destOrd="0" presId="urn:microsoft.com/office/officeart/2018/2/layout/IconCircleList"/>
    <dgm:cxn modelId="{144734F2-F26A-412D-BA4D-90F92CB47FD5}" type="presParOf" srcId="{C179102F-9559-440F-9902-E1EC43675B47}" destId="{F8198118-AC53-4448-8F75-029E4DFD4A74}" srcOrd="0" destOrd="0" presId="urn:microsoft.com/office/officeart/2018/2/layout/IconCircleList"/>
    <dgm:cxn modelId="{9494C88B-14C8-4C90-8EC9-67273C2A7954}" type="presParOf" srcId="{C179102F-9559-440F-9902-E1EC43675B47}" destId="{6873E50E-2D00-430B-A90B-82ECDBCF3110}" srcOrd="1" destOrd="0" presId="urn:microsoft.com/office/officeart/2018/2/layout/IconCircleList"/>
    <dgm:cxn modelId="{8B4F7E07-DF4A-4917-8246-05AC0AC520A8}" type="presParOf" srcId="{C179102F-9559-440F-9902-E1EC43675B47}" destId="{75AB5956-D40B-43D3-80F0-FAF71C5AA470}" srcOrd="2" destOrd="0" presId="urn:microsoft.com/office/officeart/2018/2/layout/IconCircleList"/>
    <dgm:cxn modelId="{1C757FE1-0619-43D1-8623-99F46853FEBE}" type="presParOf" srcId="{C179102F-9559-440F-9902-E1EC43675B47}" destId="{2B6F1CA7-2278-4CC4-B0A8-4B90B93E2AF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EABF4-C94D-DD44-8838-EEB07402D106}">
      <dsp:nvSpPr>
        <dsp:cNvPr id="0" name=""/>
        <dsp:cNvSpPr/>
      </dsp:nvSpPr>
      <dsp:spPr>
        <a:xfrm>
          <a:off x="0" y="344257"/>
          <a:ext cx="6883352" cy="2372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The dataset comprises information on motor vehicle collisions in New York City, collected by the NYPD. It includes details such as crash date, time, borough, location, injuries, fatalities, contributing factors, and vehicle types.</a:t>
          </a:r>
          <a:endParaRPr lang="en-US" sz="2600" kern="1200"/>
        </a:p>
      </dsp:txBody>
      <dsp:txXfrm>
        <a:off x="115829" y="460086"/>
        <a:ext cx="6651694" cy="2141102"/>
      </dsp:txXfrm>
    </dsp:sp>
    <dsp:sp modelId="{32BD7438-F016-E445-B0C1-4EE87C03CE99}">
      <dsp:nvSpPr>
        <dsp:cNvPr id="0" name=""/>
        <dsp:cNvSpPr/>
      </dsp:nvSpPr>
      <dsp:spPr>
        <a:xfrm>
          <a:off x="0" y="2791897"/>
          <a:ext cx="6883352" cy="2372760"/>
        </a:xfrm>
        <a:prstGeom prst="roundRect">
          <a:avLst/>
        </a:prstGeom>
        <a:solidFill>
          <a:schemeClr val="accent2">
            <a:hueOff val="11635776"/>
            <a:satOff val="-69541"/>
            <a:lumOff val="-1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It contains 2026647 observations with 29 variables</a:t>
          </a:r>
          <a:endParaRPr lang="en-US" sz="2600" kern="1200"/>
        </a:p>
      </dsp:txBody>
      <dsp:txXfrm>
        <a:off x="115829" y="2907726"/>
        <a:ext cx="6651694" cy="2141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D0652-3CAE-224E-A91A-5EC729B55014}">
      <dsp:nvSpPr>
        <dsp:cNvPr id="0" name=""/>
        <dsp:cNvSpPr/>
      </dsp:nvSpPr>
      <dsp:spPr>
        <a:xfrm>
          <a:off x="0" y="4477647"/>
          <a:ext cx="8284448" cy="14696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Furthermore, we explored the utilization of Ridge and Lasso regression models on a subset of the dataset. Both models offered valuable insights, with the Ridge model slightly outperforming the Lasso model on the test set. Hyperparameter tuning using cross-validation enabled us to pinpoint optimal lambda values for the Lasso model, resulting in enhanced predictive performance</a:t>
          </a:r>
          <a:r>
            <a:rPr lang="en-CA" sz="1200" kern="1200" dirty="0"/>
            <a:t> </a:t>
          </a:r>
          <a:endParaRPr lang="en-US" sz="1200" kern="1200" dirty="0"/>
        </a:p>
      </dsp:txBody>
      <dsp:txXfrm>
        <a:off x="0" y="4477647"/>
        <a:ext cx="8284448" cy="1469663"/>
      </dsp:txXfrm>
    </dsp:sp>
    <dsp:sp modelId="{B65E2ACE-8512-A240-93DC-A1FCFF60E030}">
      <dsp:nvSpPr>
        <dsp:cNvPr id="0" name=""/>
        <dsp:cNvSpPr/>
      </dsp:nvSpPr>
      <dsp:spPr>
        <a:xfrm rot="10800000">
          <a:off x="0" y="2239349"/>
          <a:ext cx="8284448" cy="2260343"/>
        </a:xfrm>
        <a:prstGeom prst="upArrowCallout">
          <a:avLst/>
        </a:prstGeom>
        <a:solidFill>
          <a:schemeClr val="accent2">
            <a:hueOff val="5817888"/>
            <a:satOff val="-34771"/>
            <a:lumOff val="-6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Employing a Generalized Linear Model (GLM) regression, we discovered that factors related to vehicles' contributing factors have a significant influence on the likelihood of fatalities. While our model displayed moderate accuracy, with an overall accuracy rate of 65.65% and a Kappa value of 0.1993 indicating fair agreement beyond random chance, there remains room for enhancement in sensitivity, as 32.00% of positive instances were correctly identified. Additional metrics such as recall, precision, and F1 score provided further insights into the model's performance, highlighting the delicate balance between correctly identifying fatalities and avoiding false positives. The GLM regression model achieved an AUC value of approximately 0.6465, signifying moderate discriminatory ability.</a:t>
          </a:r>
          <a:endParaRPr lang="en-US" sz="1200" kern="1200"/>
        </a:p>
      </dsp:txBody>
      <dsp:txXfrm rot="10800000">
        <a:off x="0" y="2239349"/>
        <a:ext cx="8284448" cy="1468703"/>
      </dsp:txXfrm>
    </dsp:sp>
    <dsp:sp modelId="{91C249A6-DA37-354B-9331-7C91CDB0EA50}">
      <dsp:nvSpPr>
        <dsp:cNvPr id="0" name=""/>
        <dsp:cNvSpPr/>
      </dsp:nvSpPr>
      <dsp:spPr>
        <a:xfrm rot="10800000">
          <a:off x="0" y="1051"/>
          <a:ext cx="8284448" cy="2260343"/>
        </a:xfrm>
        <a:prstGeom prst="upArrowCallout">
          <a:avLst/>
        </a:prstGeom>
        <a:solidFill>
          <a:schemeClr val="accent2">
            <a:hueOff val="11635776"/>
            <a:satOff val="-69541"/>
            <a:lumOff val="-1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Our regression analysis revealed that approximately 95% of the variance in the number of persons injured can be explained, with statistically significant positive associations found between injury severity and factors such as the number of pedestrians, cyclists, and motorists injured. </a:t>
          </a:r>
          <a:endParaRPr lang="en-US" sz="1200" kern="1200"/>
        </a:p>
      </dsp:txBody>
      <dsp:txXfrm rot="10800000">
        <a:off x="0" y="1051"/>
        <a:ext cx="8284448" cy="1468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94704-B3D1-4CE4-9FE3-CFFED730D794}">
      <dsp:nvSpPr>
        <dsp:cNvPr id="0" name=""/>
        <dsp:cNvSpPr/>
      </dsp:nvSpPr>
      <dsp:spPr>
        <a:xfrm>
          <a:off x="738491" y="83705"/>
          <a:ext cx="841768" cy="84176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6CF3C-A4EC-40E4-8896-54FAF8C21A5B}">
      <dsp:nvSpPr>
        <dsp:cNvPr id="0" name=""/>
        <dsp:cNvSpPr/>
      </dsp:nvSpPr>
      <dsp:spPr>
        <a:xfrm>
          <a:off x="915263" y="260476"/>
          <a:ext cx="488226" cy="488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BA4165-2D8F-49BF-B7C7-89E7E44CBE6D}">
      <dsp:nvSpPr>
        <dsp:cNvPr id="0" name=""/>
        <dsp:cNvSpPr/>
      </dsp:nvSpPr>
      <dsp:spPr>
        <a:xfrm>
          <a:off x="1760639" y="83705"/>
          <a:ext cx="1984169" cy="84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IN" sz="1200" kern="1200" dirty="0"/>
            <a:t>Based on our analysis, several recommendations can be made to improve road safety and mitigate the severity of injuries and fatalities in motor vehicle collisions</a:t>
          </a:r>
          <a:endParaRPr lang="en-US" sz="1200" kern="1200" dirty="0"/>
        </a:p>
      </dsp:txBody>
      <dsp:txXfrm>
        <a:off x="1760639" y="83705"/>
        <a:ext cx="1984169" cy="841768"/>
      </dsp:txXfrm>
    </dsp:sp>
    <dsp:sp modelId="{FC59E088-1AB2-4A56-A825-73C0DC13E217}">
      <dsp:nvSpPr>
        <dsp:cNvPr id="0" name=""/>
        <dsp:cNvSpPr/>
      </dsp:nvSpPr>
      <dsp:spPr>
        <a:xfrm>
          <a:off x="4090536" y="83705"/>
          <a:ext cx="841768" cy="84176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28316-E887-415A-B741-0AE63EAF02CF}">
      <dsp:nvSpPr>
        <dsp:cNvPr id="0" name=""/>
        <dsp:cNvSpPr/>
      </dsp:nvSpPr>
      <dsp:spPr>
        <a:xfrm>
          <a:off x="4267307" y="260476"/>
          <a:ext cx="488226" cy="488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704197-3E66-4CA7-BEA9-735E92D5E109}">
      <dsp:nvSpPr>
        <dsp:cNvPr id="0" name=""/>
        <dsp:cNvSpPr/>
      </dsp:nvSpPr>
      <dsp:spPr>
        <a:xfrm>
          <a:off x="5112684" y="83705"/>
          <a:ext cx="1984169" cy="84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Targeted Educational Campaigns</a:t>
          </a:r>
          <a:endParaRPr lang="en-US" sz="1800" kern="1200"/>
        </a:p>
      </dsp:txBody>
      <dsp:txXfrm>
        <a:off x="5112684" y="83705"/>
        <a:ext cx="1984169" cy="841768"/>
      </dsp:txXfrm>
    </dsp:sp>
    <dsp:sp modelId="{82CC8C82-E808-4106-99E4-AAA501B2A24D}">
      <dsp:nvSpPr>
        <dsp:cNvPr id="0" name=""/>
        <dsp:cNvSpPr/>
      </dsp:nvSpPr>
      <dsp:spPr>
        <a:xfrm>
          <a:off x="7442580" y="83705"/>
          <a:ext cx="841768" cy="84176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CAEAFF-31CA-42B0-A6F7-8321001EBA71}">
      <dsp:nvSpPr>
        <dsp:cNvPr id="0" name=""/>
        <dsp:cNvSpPr/>
      </dsp:nvSpPr>
      <dsp:spPr>
        <a:xfrm>
          <a:off x="7619351" y="260476"/>
          <a:ext cx="488226" cy="488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C6E7C4-98F1-40A9-917A-DEB185A8270D}">
      <dsp:nvSpPr>
        <dsp:cNvPr id="0" name=""/>
        <dsp:cNvSpPr/>
      </dsp:nvSpPr>
      <dsp:spPr>
        <a:xfrm>
          <a:off x="8464728" y="83705"/>
          <a:ext cx="1984169" cy="84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Law Enforcement Prioritization</a:t>
          </a:r>
          <a:endParaRPr lang="en-US" sz="1800" kern="1200"/>
        </a:p>
      </dsp:txBody>
      <dsp:txXfrm>
        <a:off x="8464728" y="83705"/>
        <a:ext cx="1984169" cy="841768"/>
      </dsp:txXfrm>
    </dsp:sp>
    <dsp:sp modelId="{77CAD800-8E97-47B1-A8E5-BD567850937C}">
      <dsp:nvSpPr>
        <dsp:cNvPr id="0" name=""/>
        <dsp:cNvSpPr/>
      </dsp:nvSpPr>
      <dsp:spPr>
        <a:xfrm>
          <a:off x="738491" y="1619053"/>
          <a:ext cx="841768" cy="84176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70992-66D6-4AD0-949A-7C66F306A892}">
      <dsp:nvSpPr>
        <dsp:cNvPr id="0" name=""/>
        <dsp:cNvSpPr/>
      </dsp:nvSpPr>
      <dsp:spPr>
        <a:xfrm>
          <a:off x="915263" y="1795824"/>
          <a:ext cx="488226" cy="488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495F5-8F97-430C-B60C-60430A15B66D}">
      <dsp:nvSpPr>
        <dsp:cNvPr id="0" name=""/>
        <dsp:cNvSpPr/>
      </dsp:nvSpPr>
      <dsp:spPr>
        <a:xfrm>
          <a:off x="1760639" y="1619053"/>
          <a:ext cx="1984169" cy="84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Infrastructure Improvements</a:t>
          </a:r>
          <a:endParaRPr lang="en-US" sz="1800" kern="1200"/>
        </a:p>
      </dsp:txBody>
      <dsp:txXfrm>
        <a:off x="1760639" y="1619053"/>
        <a:ext cx="1984169" cy="841768"/>
      </dsp:txXfrm>
    </dsp:sp>
    <dsp:sp modelId="{A7A6E574-95EB-4E65-9139-F7AD09E53342}">
      <dsp:nvSpPr>
        <dsp:cNvPr id="0" name=""/>
        <dsp:cNvSpPr/>
      </dsp:nvSpPr>
      <dsp:spPr>
        <a:xfrm>
          <a:off x="4090536" y="1619053"/>
          <a:ext cx="841768" cy="84176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C5C13-EE2D-4DB9-ABB4-D10C642F4B1B}">
      <dsp:nvSpPr>
        <dsp:cNvPr id="0" name=""/>
        <dsp:cNvSpPr/>
      </dsp:nvSpPr>
      <dsp:spPr>
        <a:xfrm>
          <a:off x="4267307" y="1795824"/>
          <a:ext cx="488226" cy="4882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0638C0-99B5-4FB5-B930-F0501DBF0CC7}">
      <dsp:nvSpPr>
        <dsp:cNvPr id="0" name=""/>
        <dsp:cNvSpPr/>
      </dsp:nvSpPr>
      <dsp:spPr>
        <a:xfrm>
          <a:off x="5112684" y="1619053"/>
          <a:ext cx="1984169" cy="84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Medical Screening for Drivers</a:t>
          </a:r>
          <a:endParaRPr lang="en-US" sz="1800" kern="1200"/>
        </a:p>
      </dsp:txBody>
      <dsp:txXfrm>
        <a:off x="5112684" y="1619053"/>
        <a:ext cx="1984169" cy="841768"/>
      </dsp:txXfrm>
    </dsp:sp>
    <dsp:sp modelId="{A9D6E8E6-9F6A-4D80-A779-296DB692DF78}">
      <dsp:nvSpPr>
        <dsp:cNvPr id="0" name=""/>
        <dsp:cNvSpPr/>
      </dsp:nvSpPr>
      <dsp:spPr>
        <a:xfrm>
          <a:off x="7442580" y="1619053"/>
          <a:ext cx="841768" cy="84176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DC830-FC53-4171-97DC-E93EBD21CAB2}">
      <dsp:nvSpPr>
        <dsp:cNvPr id="0" name=""/>
        <dsp:cNvSpPr/>
      </dsp:nvSpPr>
      <dsp:spPr>
        <a:xfrm>
          <a:off x="7619351" y="1795824"/>
          <a:ext cx="488226" cy="4882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28BAAA-4702-440A-B686-0361DC7D8F48}">
      <dsp:nvSpPr>
        <dsp:cNvPr id="0" name=""/>
        <dsp:cNvSpPr/>
      </dsp:nvSpPr>
      <dsp:spPr>
        <a:xfrm>
          <a:off x="8464728" y="1619053"/>
          <a:ext cx="1984169" cy="84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Technology Integration</a:t>
          </a:r>
          <a:endParaRPr lang="en-US" sz="1800" kern="1200"/>
        </a:p>
      </dsp:txBody>
      <dsp:txXfrm>
        <a:off x="8464728" y="1619053"/>
        <a:ext cx="1984169" cy="841768"/>
      </dsp:txXfrm>
    </dsp:sp>
    <dsp:sp modelId="{F8198118-AC53-4448-8F75-029E4DFD4A74}">
      <dsp:nvSpPr>
        <dsp:cNvPr id="0" name=""/>
        <dsp:cNvSpPr/>
      </dsp:nvSpPr>
      <dsp:spPr>
        <a:xfrm>
          <a:off x="738491" y="3154400"/>
          <a:ext cx="841768" cy="84176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3E50E-2D00-430B-A90B-82ECDBCF3110}">
      <dsp:nvSpPr>
        <dsp:cNvPr id="0" name=""/>
        <dsp:cNvSpPr/>
      </dsp:nvSpPr>
      <dsp:spPr>
        <a:xfrm>
          <a:off x="915263" y="3331172"/>
          <a:ext cx="488226" cy="48822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6F1CA7-2278-4CC4-B0A8-4B90B93E2AF0}">
      <dsp:nvSpPr>
        <dsp:cNvPr id="0" name=""/>
        <dsp:cNvSpPr/>
      </dsp:nvSpPr>
      <dsp:spPr>
        <a:xfrm>
          <a:off x="1760639" y="3154400"/>
          <a:ext cx="1984169" cy="84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Regular Monitoring and Evaluation</a:t>
          </a:r>
          <a:endParaRPr lang="en-US" sz="1800" kern="1200"/>
        </a:p>
      </dsp:txBody>
      <dsp:txXfrm>
        <a:off x="1760639" y="3154400"/>
        <a:ext cx="1984169" cy="8417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73673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7926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53385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69591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75275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61637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391694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60663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72195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14659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5/9/24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703207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5/9/24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894852307"/>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80" r:id="rId10"/>
    <p:sldLayoutId id="214748377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bookdown.org/tpinto_home/Regularisation/lasso-regression.html" TargetMode="External"/><Relationship Id="rId3" Type="http://schemas.openxmlformats.org/officeDocument/2006/relationships/hyperlink" Target="https://northeastern.instructure.com/courses/174682/assignments/2098624" TargetMode="External"/><Relationship Id="rId7" Type="http://schemas.openxmlformats.org/officeDocument/2006/relationships/hyperlink" Target="https://www.datacamp.com/tutorial/tutorial-ridge-lasso-elastic-net" TargetMode="External"/><Relationship Id="rId2" Type="http://schemas.openxmlformats.org/officeDocument/2006/relationships/hyperlink" Target="https://www.kaggle.com/datasets/tush32/motor-vehicle-collisions-crashes/data" TargetMode="External"/><Relationship Id="rId1" Type="http://schemas.openxmlformats.org/officeDocument/2006/relationships/slideLayout" Target="../slideLayouts/slideLayout2.xml"/><Relationship Id="rId6" Type="http://schemas.openxmlformats.org/officeDocument/2006/relationships/hyperlink" Target="https://drsimonj.svbtle.com/ridge-regression-with-glmnet" TargetMode="External"/><Relationship Id="rId5" Type="http://schemas.openxmlformats.org/officeDocument/2006/relationships/hyperlink" Target="https://glmnet.stanford.edu/articles/glmnet.html" TargetMode="External"/><Relationship Id="rId10" Type="http://schemas.openxmlformats.org/officeDocument/2006/relationships/hyperlink" Target="http://www.sthda.com/english/articles/36-classification-methods-essentials/149-penalized-logistic-regression-essentials-in-r-ridge-lasso-and-elastic-net/" TargetMode="External"/><Relationship Id="rId4" Type="http://schemas.openxmlformats.org/officeDocument/2006/relationships/hyperlink" Target="https://www.science.smith.edu/~jcrouser/SDS293/labs/lab10-r.html#6.6:-Ridge-Regression-and-the-Lasso" TargetMode="External"/><Relationship Id="rId9" Type="http://schemas.openxmlformats.org/officeDocument/2006/relationships/hyperlink" Target="https://jmsallan.netlify.app/blog/regularized-regression-with-glmnet/"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14" name="Picture 3" descr="Gradient pastel colors on a top view">
            <a:extLst>
              <a:ext uri="{FF2B5EF4-FFF2-40B4-BE49-F238E27FC236}">
                <a16:creationId xmlns:a16="http://schemas.microsoft.com/office/drawing/2014/main" id="{8706302B-321D-68A2-2D19-7BF74F3C5091}"/>
              </a:ext>
            </a:extLst>
          </p:cNvPr>
          <p:cNvPicPr>
            <a:picLocks noChangeAspect="1"/>
          </p:cNvPicPr>
          <p:nvPr/>
        </p:nvPicPr>
        <p:blipFill rotWithShape="1">
          <a:blip r:embed="rId2">
            <a:alphaModFix amt="60000"/>
          </a:blip>
          <a:srcRect t="9801" r="-1" b="5907"/>
          <a:stretch/>
        </p:blipFill>
        <p:spPr>
          <a:xfrm>
            <a:off x="0" y="336884"/>
            <a:ext cx="12188921" cy="6858000"/>
          </a:xfrm>
          <a:prstGeom prst="rect">
            <a:avLst/>
          </a:prstGeom>
        </p:spPr>
      </p:pic>
      <p:sp>
        <p:nvSpPr>
          <p:cNvPr id="2" name="Title 1">
            <a:extLst>
              <a:ext uri="{FF2B5EF4-FFF2-40B4-BE49-F238E27FC236}">
                <a16:creationId xmlns:a16="http://schemas.microsoft.com/office/drawing/2014/main" id="{292A177D-F278-6C8A-FC7B-9AF30E30743E}"/>
              </a:ext>
            </a:extLst>
          </p:cNvPr>
          <p:cNvSpPr>
            <a:spLocks noGrp="1"/>
          </p:cNvSpPr>
          <p:nvPr>
            <p:ph type="ctrTitle"/>
          </p:nvPr>
        </p:nvSpPr>
        <p:spPr>
          <a:xfrm>
            <a:off x="1323475" y="686020"/>
            <a:ext cx="9004034" cy="2742980"/>
          </a:xfrm>
        </p:spPr>
        <p:txBody>
          <a:bodyPr>
            <a:normAutofit fontScale="90000"/>
          </a:bodyPr>
          <a:lstStyle/>
          <a:p>
            <a:pPr algn="ctr"/>
            <a:r>
              <a:rPr lang="en-IN" sz="5400"/>
              <a:t>ALY 6015</a:t>
            </a:r>
            <a:br>
              <a:rPr lang="en-IN" sz="5400"/>
            </a:br>
            <a:r>
              <a:rPr lang="en-CA" b="0" i="0">
                <a:solidFill>
                  <a:srgbClr val="FFFFFF"/>
                </a:solidFill>
                <a:effectLst/>
                <a:latin typeface="Lato Extended"/>
              </a:rPr>
              <a:t>Intermediate Analytics</a:t>
            </a:r>
            <a:br>
              <a:rPr lang="en-CA" b="0" i="0">
                <a:solidFill>
                  <a:srgbClr val="FFFFFF"/>
                </a:solidFill>
                <a:effectLst/>
                <a:latin typeface="Lato Extended"/>
              </a:rPr>
            </a:br>
            <a:r>
              <a:rPr lang="en-IN"/>
              <a:t>Project- Motor Vehicle Collisions </a:t>
            </a:r>
            <a:endParaRPr lang="en-US" dirty="0"/>
          </a:p>
        </p:txBody>
      </p:sp>
      <p:sp>
        <p:nvSpPr>
          <p:cNvPr id="3" name="Subtitle 2">
            <a:extLst>
              <a:ext uri="{FF2B5EF4-FFF2-40B4-BE49-F238E27FC236}">
                <a16:creationId xmlns:a16="http://schemas.microsoft.com/office/drawing/2014/main" id="{C53A949B-FFA4-3ABD-39AA-338509F894F2}"/>
              </a:ext>
            </a:extLst>
          </p:cNvPr>
          <p:cNvSpPr>
            <a:spLocks noGrp="1"/>
          </p:cNvSpPr>
          <p:nvPr>
            <p:ph type="subTitle" idx="1"/>
          </p:nvPr>
        </p:nvSpPr>
        <p:spPr>
          <a:xfrm>
            <a:off x="6329134" y="4225926"/>
            <a:ext cx="5859787" cy="2569942"/>
          </a:xfrm>
        </p:spPr>
        <p:txBody>
          <a:bodyPr>
            <a:normAutofit/>
          </a:bodyPr>
          <a:lstStyle/>
          <a:p>
            <a:pPr algn="ctr"/>
            <a:r>
              <a:rPr lang="en-US" dirty="0">
                <a:solidFill>
                  <a:srgbClr val="FFFFFF"/>
                </a:solidFill>
              </a:rPr>
              <a:t>By </a:t>
            </a:r>
          </a:p>
          <a:p>
            <a:pPr algn="ctr">
              <a:lnSpc>
                <a:spcPct val="115000"/>
              </a:lnSpc>
              <a:spcAft>
                <a:spcPts val="800"/>
              </a:spcAft>
            </a:pP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Nithin</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Reddy.P</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002896440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Under the guidance of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Harpreet Sharma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solidFill>
                <a:srgbClr val="FFFFFF"/>
              </a:solidFill>
            </a:endParaRPr>
          </a:p>
        </p:txBody>
      </p:sp>
      <p:grpSp>
        <p:nvGrpSpPr>
          <p:cNvPr id="33" name="Group 21">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3" name="Oval 22">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5" name="Freeform: Shape 24">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5" name="Freeform: Shape 25">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7"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6"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1874595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97C46C-EE45-B83C-59C1-97F6A50C8D8D}"/>
              </a:ext>
            </a:extLst>
          </p:cNvPr>
          <p:cNvSpPr>
            <a:spLocks noGrp="1"/>
          </p:cNvSpPr>
          <p:nvPr>
            <p:ph type="title"/>
          </p:nvPr>
        </p:nvSpPr>
        <p:spPr>
          <a:xfrm>
            <a:off x="1885950" y="2710728"/>
            <a:ext cx="4503557" cy="1325563"/>
          </a:xfrm>
        </p:spPr>
        <p:txBody>
          <a:bodyPr anchor="b">
            <a:normAutofit/>
          </a:bodyPr>
          <a:lstStyle/>
          <a:p>
            <a:r>
              <a:rPr lang="en-US" dirty="0"/>
              <a:t>LASSO</a:t>
            </a:r>
          </a:p>
        </p:txBody>
      </p:sp>
      <p:pic>
        <p:nvPicPr>
          <p:cNvPr id="5" name="Picture 4">
            <a:extLst>
              <a:ext uri="{FF2B5EF4-FFF2-40B4-BE49-F238E27FC236}">
                <a16:creationId xmlns:a16="http://schemas.microsoft.com/office/drawing/2014/main" id="{FF3AFB91-A08E-30CF-3633-289D8133C442}"/>
              </a:ext>
            </a:extLst>
          </p:cNvPr>
          <p:cNvPicPr>
            <a:picLocks noChangeAspect="1"/>
          </p:cNvPicPr>
          <p:nvPr/>
        </p:nvPicPr>
        <p:blipFill>
          <a:blip r:embed="rId3"/>
          <a:stretch>
            <a:fillRect/>
          </a:stretch>
        </p:blipFill>
        <p:spPr>
          <a:xfrm>
            <a:off x="6973218" y="3429000"/>
            <a:ext cx="4922585" cy="2928938"/>
          </a:xfrm>
          <a:prstGeom prst="rect">
            <a:avLst/>
          </a:prstGeom>
        </p:spPr>
      </p:pic>
      <p:pic>
        <p:nvPicPr>
          <p:cNvPr id="4" name="Picture 3">
            <a:extLst>
              <a:ext uri="{FF2B5EF4-FFF2-40B4-BE49-F238E27FC236}">
                <a16:creationId xmlns:a16="http://schemas.microsoft.com/office/drawing/2014/main" id="{FDA14BC9-C793-2F6F-14E8-61D8E3938484}"/>
              </a:ext>
            </a:extLst>
          </p:cNvPr>
          <p:cNvPicPr>
            <a:picLocks noChangeAspect="1"/>
          </p:cNvPicPr>
          <p:nvPr/>
        </p:nvPicPr>
        <p:blipFill>
          <a:blip r:embed="rId4"/>
          <a:stretch>
            <a:fillRect/>
          </a:stretch>
        </p:blipFill>
        <p:spPr>
          <a:xfrm>
            <a:off x="5414909" y="109660"/>
            <a:ext cx="4729216" cy="2601068"/>
          </a:xfrm>
          <a:prstGeom prst="rect">
            <a:avLst/>
          </a:prstGeom>
        </p:spPr>
      </p:pic>
    </p:spTree>
    <p:extLst>
      <p:ext uri="{BB962C8B-B14F-4D97-AF65-F5344CB8AC3E}">
        <p14:creationId xmlns:p14="http://schemas.microsoft.com/office/powerpoint/2010/main" val="2178258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9E9E-A758-487A-33F0-1C0F73188CCE}"/>
              </a:ext>
            </a:extLst>
          </p:cNvPr>
          <p:cNvSpPr>
            <a:spLocks noGrp="1"/>
          </p:cNvSpPr>
          <p:nvPr>
            <p:ph type="title"/>
          </p:nvPr>
        </p:nvSpPr>
        <p:spPr>
          <a:xfrm>
            <a:off x="1339254" y="2965378"/>
            <a:ext cx="7685037" cy="1325563"/>
          </a:xfrm>
        </p:spPr>
        <p:txBody>
          <a:bodyPr/>
          <a:lstStyle/>
          <a:p>
            <a:r>
              <a:rPr lang="en-US" dirty="0"/>
              <a:t>Ridge</a:t>
            </a:r>
          </a:p>
        </p:txBody>
      </p:sp>
      <p:pic>
        <p:nvPicPr>
          <p:cNvPr id="4" name="Content Placeholder 3">
            <a:extLst>
              <a:ext uri="{FF2B5EF4-FFF2-40B4-BE49-F238E27FC236}">
                <a16:creationId xmlns:a16="http://schemas.microsoft.com/office/drawing/2014/main" id="{0FAE10A7-8B21-FE3B-231D-EB7C5CAEF7B5}"/>
              </a:ext>
            </a:extLst>
          </p:cNvPr>
          <p:cNvPicPr>
            <a:picLocks noGrp="1" noChangeAspect="1"/>
          </p:cNvPicPr>
          <p:nvPr>
            <p:ph idx="1"/>
          </p:nvPr>
        </p:nvPicPr>
        <p:blipFill>
          <a:blip r:embed="rId2"/>
          <a:stretch>
            <a:fillRect/>
          </a:stretch>
        </p:blipFill>
        <p:spPr>
          <a:xfrm>
            <a:off x="5129214" y="0"/>
            <a:ext cx="7062786" cy="4864389"/>
          </a:xfrm>
          <a:prstGeom prst="rect">
            <a:avLst/>
          </a:prstGeom>
        </p:spPr>
      </p:pic>
      <p:pic>
        <p:nvPicPr>
          <p:cNvPr id="5" name="Picture 4">
            <a:extLst>
              <a:ext uri="{FF2B5EF4-FFF2-40B4-BE49-F238E27FC236}">
                <a16:creationId xmlns:a16="http://schemas.microsoft.com/office/drawing/2014/main" id="{EB15062B-CED3-483C-A9A6-7827A92E62B2}"/>
              </a:ext>
            </a:extLst>
          </p:cNvPr>
          <p:cNvPicPr>
            <a:picLocks noChangeAspect="1"/>
          </p:cNvPicPr>
          <p:nvPr/>
        </p:nvPicPr>
        <p:blipFill>
          <a:blip r:embed="rId3"/>
          <a:stretch>
            <a:fillRect/>
          </a:stretch>
        </p:blipFill>
        <p:spPr>
          <a:xfrm>
            <a:off x="5129214" y="4864389"/>
            <a:ext cx="7062786" cy="1993611"/>
          </a:xfrm>
          <a:prstGeom prst="rect">
            <a:avLst/>
          </a:prstGeom>
        </p:spPr>
      </p:pic>
    </p:spTree>
    <p:extLst>
      <p:ext uri="{BB962C8B-B14F-4D97-AF65-F5344CB8AC3E}">
        <p14:creationId xmlns:p14="http://schemas.microsoft.com/office/powerpoint/2010/main" val="1160520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21"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22"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8683AB4B-D0C0-5A0F-CE26-5C4BC7D53F56}"/>
              </a:ext>
            </a:extLst>
          </p:cNvPr>
          <p:cNvSpPr>
            <a:spLocks noGrp="1"/>
          </p:cNvSpPr>
          <p:nvPr>
            <p:ph type="title"/>
          </p:nvPr>
        </p:nvSpPr>
        <p:spPr>
          <a:xfrm>
            <a:off x="441960" y="3429000"/>
            <a:ext cx="3313075" cy="828675"/>
          </a:xfrm>
        </p:spPr>
        <p:txBody>
          <a:bodyPr>
            <a:normAutofit/>
          </a:bodyPr>
          <a:lstStyle/>
          <a:p>
            <a:r>
              <a:rPr lang="en-US" dirty="0"/>
              <a:t>Conclusion</a:t>
            </a:r>
          </a:p>
        </p:txBody>
      </p:sp>
      <p:graphicFrame>
        <p:nvGraphicFramePr>
          <p:cNvPr id="23" name="Content Placeholder 2">
            <a:extLst>
              <a:ext uri="{FF2B5EF4-FFF2-40B4-BE49-F238E27FC236}">
                <a16:creationId xmlns:a16="http://schemas.microsoft.com/office/drawing/2014/main" id="{482E658E-364C-508B-8A75-56AA9B936739}"/>
              </a:ext>
            </a:extLst>
          </p:cNvPr>
          <p:cNvGraphicFramePr>
            <a:graphicFrameLocks noGrp="1"/>
          </p:cNvGraphicFramePr>
          <p:nvPr>
            <p:ph idx="1"/>
            <p:extLst>
              <p:ext uri="{D42A27DB-BD31-4B8C-83A1-F6EECF244321}">
                <p14:modId xmlns:p14="http://schemas.microsoft.com/office/powerpoint/2010/main" val="4278650816"/>
              </p:ext>
            </p:extLst>
          </p:nvPr>
        </p:nvGraphicFramePr>
        <p:xfrm>
          <a:off x="3465592" y="228600"/>
          <a:ext cx="8284448" cy="5948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4053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41E3795-1A3D-40F0-8F3F-D2620A81FAEC}"/>
              </a:ext>
            </a:extLst>
          </p:cNvPr>
          <p:cNvSpPr>
            <a:spLocks noGrp="1"/>
          </p:cNvSpPr>
          <p:nvPr>
            <p:ph type="title"/>
          </p:nvPr>
        </p:nvSpPr>
        <p:spPr>
          <a:xfrm>
            <a:off x="457200" y="90489"/>
            <a:ext cx="11187316" cy="1123950"/>
          </a:xfrm>
        </p:spPr>
        <p:txBody>
          <a:bodyPr>
            <a:normAutofit/>
          </a:bodyPr>
          <a:lstStyle/>
          <a:p>
            <a:pPr algn="ctr"/>
            <a:r>
              <a:rPr lang="en-US" dirty="0"/>
              <a:t>Recommendations</a:t>
            </a:r>
          </a:p>
        </p:txBody>
      </p:sp>
      <p:graphicFrame>
        <p:nvGraphicFramePr>
          <p:cNvPr id="5" name="Content Placeholder 2">
            <a:extLst>
              <a:ext uri="{FF2B5EF4-FFF2-40B4-BE49-F238E27FC236}">
                <a16:creationId xmlns:a16="http://schemas.microsoft.com/office/drawing/2014/main" id="{BEAA8E1C-41F1-F5E5-FB86-D86E1A8A1B83}"/>
              </a:ext>
            </a:extLst>
          </p:cNvPr>
          <p:cNvGraphicFramePr>
            <a:graphicFrameLocks noGrp="1"/>
          </p:cNvGraphicFramePr>
          <p:nvPr>
            <p:ph idx="1"/>
            <p:extLst>
              <p:ext uri="{D42A27DB-BD31-4B8C-83A1-F6EECF244321}">
                <p14:modId xmlns:p14="http://schemas.microsoft.com/office/powerpoint/2010/main" val="3466603622"/>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548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3E33-3751-C6D7-C07C-97B5F2A50BDB}"/>
              </a:ext>
            </a:extLst>
          </p:cNvPr>
          <p:cNvSpPr>
            <a:spLocks noGrp="1"/>
          </p:cNvSpPr>
          <p:nvPr>
            <p:ph type="title"/>
          </p:nvPr>
        </p:nvSpPr>
        <p:spPr>
          <a:xfrm>
            <a:off x="457199" y="225137"/>
            <a:ext cx="7685037" cy="1325563"/>
          </a:xfrm>
        </p:spPr>
        <p:txBody>
          <a:bodyPr/>
          <a:lstStyle/>
          <a:p>
            <a:r>
              <a:rPr lang="en-US" dirty="0"/>
              <a:t>Thankyou</a:t>
            </a:r>
          </a:p>
        </p:txBody>
      </p:sp>
      <p:sp>
        <p:nvSpPr>
          <p:cNvPr id="3" name="Content Placeholder 2">
            <a:extLst>
              <a:ext uri="{FF2B5EF4-FFF2-40B4-BE49-F238E27FC236}">
                <a16:creationId xmlns:a16="http://schemas.microsoft.com/office/drawing/2014/main" id="{724DF296-7D05-65EC-0A62-E07B13A02BF6}"/>
              </a:ext>
            </a:extLst>
          </p:cNvPr>
          <p:cNvSpPr>
            <a:spLocks noGrp="1"/>
          </p:cNvSpPr>
          <p:nvPr>
            <p:ph idx="1"/>
          </p:nvPr>
        </p:nvSpPr>
        <p:spPr>
          <a:xfrm>
            <a:off x="457199" y="1710950"/>
            <a:ext cx="7685037" cy="4080250"/>
          </a:xfrm>
        </p:spPr>
        <p:txBody>
          <a:bodyPr>
            <a:noAutofit/>
          </a:bodyPr>
          <a:lstStyle/>
          <a:p>
            <a:pPr marL="0" indent="0">
              <a:buNone/>
            </a:pPr>
            <a:r>
              <a:rPr lang="en-US" sz="1200" dirty="0"/>
              <a:t>References:</a:t>
            </a:r>
          </a:p>
          <a:p>
            <a:pPr algn="just">
              <a:spcAft>
                <a:spcPts val="800"/>
              </a:spcAft>
            </a:pP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Motor Vehicle Collisions - Crashes. (n.d.):[online];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https://www.kaggle.com/datasets/tush32/motor-vehicle-collisions-crashes/data</a:t>
            </a:r>
            <a:br>
              <a:rPr lang="en-IN" sz="1200" dirty="0">
                <a:effectLst/>
                <a:latin typeface="Times New Roman" panose="02020603050405020304" pitchFamily="18" charset="0"/>
                <a:ea typeface="Calibri" panose="020F0502020204030204" pitchFamily="34" charset="0"/>
                <a:cs typeface="Times New Roman" panose="02020603050405020304" pitchFamily="18" charset="0"/>
              </a:rPr>
            </a:br>
            <a:r>
              <a:rPr lang="en-CA" sz="1200" i="1" dirty="0">
                <a:latin typeface="Times New Roman" panose="02020603050405020304" pitchFamily="18" charset="0"/>
                <a:cs typeface="Times New Roman" panose="02020603050405020304" pitchFamily="18" charset="0"/>
              </a:rPr>
              <a:t>NEU: Regularization; [online]: </a:t>
            </a:r>
            <a:r>
              <a:rPr lang="en-US"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https://northeastern.instructure.com/courses/174682/assignments/2098624</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CA" sz="1200" i="1" dirty="0" err="1">
                <a:latin typeface="Times New Roman" panose="02020603050405020304" pitchFamily="18" charset="0"/>
                <a:cs typeface="Times New Roman" panose="02020603050405020304" pitchFamily="18" charset="0"/>
              </a:rPr>
              <a:t>Since.smith</a:t>
            </a:r>
            <a:r>
              <a:rPr lang="en-CA" sz="1200" i="1" dirty="0">
                <a:latin typeface="Times New Roman" panose="02020603050405020304" pitchFamily="18" charset="0"/>
                <a:cs typeface="Times New Roman" panose="02020603050405020304" pitchFamily="18" charset="0"/>
              </a:rPr>
              <a:t>: Ridge Regression and the Lasso; [online]: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Lab 10 - Ridge Regression and the Lasso in R (smith.edu)</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CA" sz="1200" i="1" dirty="0">
                <a:latin typeface="Times New Roman" panose="02020603050405020304" pitchFamily="18" charset="0"/>
                <a:cs typeface="Times New Roman" panose="02020603050405020304" pitchFamily="18" charset="0"/>
              </a:rPr>
              <a:t>Trevor Hastie, </a:t>
            </a:r>
            <a:r>
              <a:rPr lang="en-CA" sz="1200" i="1" dirty="0" err="1">
                <a:latin typeface="Times New Roman" panose="02020603050405020304" pitchFamily="18" charset="0"/>
                <a:cs typeface="Times New Roman" panose="02020603050405020304" pitchFamily="18" charset="0"/>
              </a:rPr>
              <a:t>Junyang</a:t>
            </a:r>
            <a:r>
              <a:rPr lang="en-CA" sz="1200" i="1" dirty="0">
                <a:latin typeface="Times New Roman" panose="02020603050405020304" pitchFamily="18" charset="0"/>
                <a:cs typeface="Times New Roman" panose="02020603050405020304" pitchFamily="18" charset="0"/>
              </a:rPr>
              <a:t> Qian, Kenneth Tay; (27 March 2023): An Introduction to </a:t>
            </a:r>
            <a:r>
              <a:rPr lang="en-CA" sz="1200" i="1" dirty="0" err="1">
                <a:latin typeface="Times New Roman" panose="02020603050405020304" pitchFamily="18" charset="0"/>
                <a:cs typeface="Times New Roman" panose="02020603050405020304" pitchFamily="18" charset="0"/>
              </a:rPr>
              <a:t>glmnet</a:t>
            </a:r>
            <a:r>
              <a:rPr lang="en-CA" sz="1200" i="1" dirty="0">
                <a:latin typeface="Times New Roman" panose="02020603050405020304" pitchFamily="18" charset="0"/>
                <a:cs typeface="Times New Roman" panose="02020603050405020304" pitchFamily="18" charset="0"/>
              </a:rPr>
              <a:t>; [online]: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An Introduction to `glmnet` • glmnet (stanford.edu)</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Dr </a:t>
            </a:r>
            <a:r>
              <a:rPr lang="en-IN" sz="1200" i="1" dirty="0" err="1">
                <a:effectLst/>
                <a:latin typeface="Times New Roman" panose="02020603050405020304" pitchFamily="18" charset="0"/>
                <a:ea typeface="Calibri" panose="020F0502020204030204" pitchFamily="34" charset="0"/>
                <a:cs typeface="Times New Roman" panose="02020603050405020304" pitchFamily="18" charset="0"/>
              </a:rPr>
              <a:t>Simonj</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 (10 April 2017): How and when: ridge regression with </a:t>
            </a:r>
            <a:r>
              <a:rPr lang="en-IN" sz="1200" i="1" dirty="0" err="1">
                <a:effectLst/>
                <a:latin typeface="Times New Roman" panose="02020603050405020304" pitchFamily="18" charset="0"/>
                <a:ea typeface="Calibri" panose="020F0502020204030204" pitchFamily="34" charset="0"/>
                <a:cs typeface="Times New Roman" panose="02020603050405020304" pitchFamily="18" charset="0"/>
              </a:rPr>
              <a:t>glmnet</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 [online]:</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How and when: ridge regression with glmnet (svbtle.com)</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200" i="1" dirty="0" err="1">
                <a:effectLst/>
                <a:latin typeface="Times New Roman" panose="02020603050405020304" pitchFamily="18" charset="0"/>
                <a:ea typeface="Calibri" panose="020F0502020204030204" pitchFamily="34" charset="0"/>
                <a:cs typeface="Times New Roman" panose="02020603050405020304" pitchFamily="18" charset="0"/>
              </a:rPr>
              <a:t>Datacamp</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 (November 2019): Regularization in R Tutorial: Ridge, Lasso and Elastic Net; [online]: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Regularization in R Tutorial: Ridge, Lasso &amp; Elastic Net Regression | DataCamp</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University of Sidney: Lasso Regression; [online]: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4 Lasso Regression | Machine Learning for Biostatistics (bookdown.org)</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Jose M </a:t>
            </a:r>
            <a:r>
              <a:rPr lang="en-IN" sz="1200" i="1" dirty="0" err="1">
                <a:effectLst/>
                <a:latin typeface="Times New Roman" panose="02020603050405020304" pitchFamily="18" charset="0"/>
                <a:ea typeface="Calibri" panose="020F0502020204030204" pitchFamily="34" charset="0"/>
                <a:cs typeface="Times New Roman" panose="02020603050405020304" pitchFamily="18" charset="0"/>
              </a:rPr>
              <a:t>Sallan</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 (17 June 2022): Regularized regression with </a:t>
            </a:r>
            <a:r>
              <a:rPr lang="en-IN" sz="1200" i="1" dirty="0" err="1">
                <a:effectLst/>
                <a:latin typeface="Times New Roman" panose="02020603050405020304" pitchFamily="18" charset="0"/>
                <a:ea typeface="Calibri" panose="020F0502020204030204" pitchFamily="34" charset="0"/>
                <a:cs typeface="Times New Roman" panose="02020603050405020304" pitchFamily="18" charset="0"/>
              </a:rPr>
              <a:t>glmnet</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 [online]: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Regularized regression with glmnet - Jose M Sallan blog (jmsallan.netlify.app)</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200" i="1" dirty="0" err="1">
                <a:effectLst/>
                <a:latin typeface="Times New Roman" panose="02020603050405020304" pitchFamily="18" charset="0"/>
                <a:ea typeface="Calibri" panose="020F0502020204030204" pitchFamily="34" charset="0"/>
                <a:cs typeface="Times New Roman" panose="02020603050405020304" pitchFamily="18" charset="0"/>
              </a:rPr>
              <a:t>Kassambara</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 (3 November 2018): </a:t>
            </a:r>
            <a:r>
              <a:rPr lang="en-CA" sz="1200" i="1" dirty="0">
                <a:effectLst/>
                <a:latin typeface="Times New Roman" panose="02020603050405020304" pitchFamily="18" charset="0"/>
                <a:ea typeface="Calibri" panose="020F0502020204030204" pitchFamily="34" charset="0"/>
                <a:cs typeface="Times New Roman" panose="02020603050405020304" pitchFamily="18" charset="0"/>
              </a:rPr>
              <a:t>Penalized Logistic Regression Essentials in R: Ridge, Lasso and Elastic Net; [online]:</a:t>
            </a:r>
            <a:r>
              <a:rPr lang="en-CA" sz="1200" i="1" dirty="0">
                <a:effectLst/>
                <a:latin typeface="Calibri" panose="020F0502020204030204" pitchFamily="34" charset="0"/>
                <a:ea typeface="Calibri" panose="020F0502020204030204" pitchFamily="34" charset="0"/>
                <a:cs typeface="Times New Roman" panose="02020603050405020304" pitchFamily="18" charset="0"/>
              </a:rPr>
              <a:t>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Penalized Logistic Regression Essentials in R: Ridge, Lasso and Elastic Net - Articles - STHDA</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86464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53"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54"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55"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7B38B5C1-DD50-FFC7-EAAC-80BA7227F568}"/>
              </a:ext>
            </a:extLst>
          </p:cNvPr>
          <p:cNvSpPr>
            <a:spLocks noGrp="1"/>
          </p:cNvSpPr>
          <p:nvPr>
            <p:ph type="title"/>
          </p:nvPr>
        </p:nvSpPr>
        <p:spPr>
          <a:xfrm>
            <a:off x="457200" y="668049"/>
            <a:ext cx="3313075" cy="5589741"/>
          </a:xfrm>
        </p:spPr>
        <p:txBody>
          <a:bodyPr>
            <a:normAutofit/>
          </a:bodyPr>
          <a:lstStyle/>
          <a:p>
            <a:r>
              <a:rPr lang="en-IN" b="1"/>
              <a:t>Introducing the dataset</a:t>
            </a:r>
            <a:endParaRPr lang="en-US" dirty="0"/>
          </a:p>
        </p:txBody>
      </p:sp>
      <p:graphicFrame>
        <p:nvGraphicFramePr>
          <p:cNvPr id="56" name="Content Placeholder 2">
            <a:extLst>
              <a:ext uri="{FF2B5EF4-FFF2-40B4-BE49-F238E27FC236}">
                <a16:creationId xmlns:a16="http://schemas.microsoft.com/office/drawing/2014/main" id="{FAEC362D-7F37-CBDB-CB57-F0C97D4AE55C}"/>
              </a:ext>
            </a:extLst>
          </p:cNvPr>
          <p:cNvGraphicFramePr>
            <a:graphicFrameLocks noGrp="1"/>
          </p:cNvGraphicFramePr>
          <p:nvPr>
            <p:ph idx="1"/>
            <p:extLst>
              <p:ext uri="{D42A27DB-BD31-4B8C-83A1-F6EECF244321}">
                <p14:modId xmlns:p14="http://schemas.microsoft.com/office/powerpoint/2010/main" val="412298046"/>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15510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A55B-4406-FB52-3237-03CE8CC62066}"/>
              </a:ext>
            </a:extLst>
          </p:cNvPr>
          <p:cNvSpPr>
            <a:spLocks noGrp="1"/>
          </p:cNvSpPr>
          <p:nvPr>
            <p:ph type="title"/>
          </p:nvPr>
        </p:nvSpPr>
        <p:spPr>
          <a:xfrm>
            <a:off x="457199" y="-282445"/>
            <a:ext cx="7685037" cy="1325563"/>
          </a:xfrm>
        </p:spPr>
        <p:txBody>
          <a:bodyPr/>
          <a:lstStyle/>
          <a:p>
            <a:pPr algn="ctr"/>
            <a:r>
              <a:rPr lang="en-US"/>
              <a:t>EDA</a:t>
            </a:r>
            <a:endParaRPr lang="en-US" dirty="0"/>
          </a:p>
        </p:txBody>
      </p:sp>
      <p:sp>
        <p:nvSpPr>
          <p:cNvPr id="3" name="Content Placeholder 2">
            <a:extLst>
              <a:ext uri="{FF2B5EF4-FFF2-40B4-BE49-F238E27FC236}">
                <a16:creationId xmlns:a16="http://schemas.microsoft.com/office/drawing/2014/main" id="{B5004365-A01A-087A-CD17-03533085449C}"/>
              </a:ext>
            </a:extLst>
          </p:cNvPr>
          <p:cNvSpPr>
            <a:spLocks noGrp="1"/>
          </p:cNvSpPr>
          <p:nvPr>
            <p:ph idx="1"/>
          </p:nvPr>
        </p:nvSpPr>
        <p:spPr/>
        <p:txBody>
          <a:bodyPr/>
          <a:lstStyle/>
          <a:p>
            <a:endParaRPr lang="en-US" dirty="0"/>
          </a:p>
        </p:txBody>
      </p:sp>
      <p:pic>
        <p:nvPicPr>
          <p:cNvPr id="4" name="Picture 3" descr="A graph with numbers and text&#10;&#10;Description automatically generated with medium confidence">
            <a:extLst>
              <a:ext uri="{FF2B5EF4-FFF2-40B4-BE49-F238E27FC236}">
                <a16:creationId xmlns:a16="http://schemas.microsoft.com/office/drawing/2014/main" id="{EE012948-7E17-E0AB-B373-1561A9425F07}"/>
              </a:ext>
            </a:extLst>
          </p:cNvPr>
          <p:cNvPicPr>
            <a:picLocks noChangeAspect="1"/>
          </p:cNvPicPr>
          <p:nvPr/>
        </p:nvPicPr>
        <p:blipFill>
          <a:blip r:embed="rId2"/>
          <a:stretch>
            <a:fillRect/>
          </a:stretch>
        </p:blipFill>
        <p:spPr>
          <a:xfrm>
            <a:off x="0" y="1152207"/>
            <a:ext cx="7158038" cy="5705793"/>
          </a:xfrm>
          <a:prstGeom prst="rect">
            <a:avLst/>
          </a:prstGeom>
        </p:spPr>
      </p:pic>
      <p:pic>
        <p:nvPicPr>
          <p:cNvPr id="5" name="Picture 4" descr="A graph of a bar graph&#10;&#10;Description automatically generated">
            <a:extLst>
              <a:ext uri="{FF2B5EF4-FFF2-40B4-BE49-F238E27FC236}">
                <a16:creationId xmlns:a16="http://schemas.microsoft.com/office/drawing/2014/main" id="{91325ACD-FB4A-40FE-33CC-40F3BDFAB437}"/>
              </a:ext>
            </a:extLst>
          </p:cNvPr>
          <p:cNvPicPr>
            <a:picLocks noChangeAspect="1"/>
          </p:cNvPicPr>
          <p:nvPr/>
        </p:nvPicPr>
        <p:blipFill>
          <a:blip r:embed="rId3"/>
          <a:stretch>
            <a:fillRect/>
          </a:stretch>
        </p:blipFill>
        <p:spPr>
          <a:xfrm>
            <a:off x="7158038" y="1152207"/>
            <a:ext cx="5033962" cy="5705793"/>
          </a:xfrm>
          <a:prstGeom prst="rect">
            <a:avLst/>
          </a:prstGeom>
        </p:spPr>
      </p:pic>
    </p:spTree>
    <p:extLst>
      <p:ext uri="{BB962C8B-B14F-4D97-AF65-F5344CB8AC3E}">
        <p14:creationId xmlns:p14="http://schemas.microsoft.com/office/powerpoint/2010/main" val="843553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5CF3-628F-5D4A-54E8-58985CF891A4}"/>
              </a:ext>
            </a:extLst>
          </p:cNvPr>
          <p:cNvSpPr>
            <a:spLocks noGrp="1"/>
          </p:cNvSpPr>
          <p:nvPr>
            <p:ph type="title"/>
          </p:nvPr>
        </p:nvSpPr>
        <p:spPr>
          <a:xfrm>
            <a:off x="1928812" y="-644526"/>
            <a:ext cx="7685037" cy="1325563"/>
          </a:xfrm>
        </p:spPr>
        <p:txBody>
          <a:bodyPr/>
          <a:lstStyle/>
          <a:p>
            <a:pPr algn="ctr"/>
            <a:r>
              <a:rPr lang="en-US"/>
              <a:t>EDA</a:t>
            </a:r>
            <a:endParaRPr lang="en-US" dirty="0"/>
          </a:p>
        </p:txBody>
      </p:sp>
      <p:pic>
        <p:nvPicPr>
          <p:cNvPr id="4" name="Picture 3" descr="A graph of a number of different types of numbers&#10;&#10;Description automatically generated with medium confidence">
            <a:extLst>
              <a:ext uri="{FF2B5EF4-FFF2-40B4-BE49-F238E27FC236}">
                <a16:creationId xmlns:a16="http://schemas.microsoft.com/office/drawing/2014/main" id="{7F0685B4-70CC-F19C-0F03-5CDC6B6D72BE}"/>
              </a:ext>
            </a:extLst>
          </p:cNvPr>
          <p:cNvPicPr>
            <a:picLocks noChangeAspect="1"/>
          </p:cNvPicPr>
          <p:nvPr/>
        </p:nvPicPr>
        <p:blipFill>
          <a:blip r:embed="rId2"/>
          <a:stretch>
            <a:fillRect/>
          </a:stretch>
        </p:blipFill>
        <p:spPr>
          <a:xfrm>
            <a:off x="0" y="681037"/>
            <a:ext cx="6229350" cy="6176963"/>
          </a:xfrm>
          <a:prstGeom prst="rect">
            <a:avLst/>
          </a:prstGeom>
        </p:spPr>
      </p:pic>
      <p:pic>
        <p:nvPicPr>
          <p:cNvPr id="5" name="Picture 4" descr="A graph with red and blue bars&#10;&#10;Description automatically generated">
            <a:extLst>
              <a:ext uri="{FF2B5EF4-FFF2-40B4-BE49-F238E27FC236}">
                <a16:creationId xmlns:a16="http://schemas.microsoft.com/office/drawing/2014/main" id="{CE953706-B7C9-A2E4-B130-CEDF5B704BCC}"/>
              </a:ext>
            </a:extLst>
          </p:cNvPr>
          <p:cNvPicPr>
            <a:picLocks noChangeAspect="1"/>
          </p:cNvPicPr>
          <p:nvPr/>
        </p:nvPicPr>
        <p:blipFill>
          <a:blip r:embed="rId3"/>
          <a:stretch>
            <a:fillRect/>
          </a:stretch>
        </p:blipFill>
        <p:spPr>
          <a:xfrm>
            <a:off x="6238918" y="681037"/>
            <a:ext cx="5953082" cy="6194148"/>
          </a:xfrm>
          <a:prstGeom prst="rect">
            <a:avLst/>
          </a:prstGeom>
        </p:spPr>
      </p:pic>
    </p:spTree>
    <p:extLst>
      <p:ext uri="{BB962C8B-B14F-4D97-AF65-F5344CB8AC3E}">
        <p14:creationId xmlns:p14="http://schemas.microsoft.com/office/powerpoint/2010/main" val="434347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1"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2" name="Graphic 9">
            <a:extLst>
              <a:ext uri="{FF2B5EF4-FFF2-40B4-BE49-F238E27FC236}">
                <a16:creationId xmlns:a16="http://schemas.microsoft.com/office/drawing/2014/main" id="{A6794A32-06AF-4AEC-A6CD-276DF14BA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1249" y="17928"/>
            <a:ext cx="6905281" cy="684604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wrap="square" rtlCol="0" anchor="ctr">
            <a:noAutofit/>
          </a:bodyPr>
          <a:lstStyle/>
          <a:p>
            <a:endParaRPr lang="en-US" dirty="0"/>
          </a:p>
        </p:txBody>
      </p:sp>
      <p:sp>
        <p:nvSpPr>
          <p:cNvPr id="2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E953F54-797B-30F6-A127-A44AA6D0B02A}"/>
              </a:ext>
            </a:extLst>
          </p:cNvPr>
          <p:cNvSpPr>
            <a:spLocks noGrp="1"/>
          </p:cNvSpPr>
          <p:nvPr>
            <p:ph type="title"/>
          </p:nvPr>
        </p:nvSpPr>
        <p:spPr>
          <a:xfrm>
            <a:off x="457200" y="758952"/>
            <a:ext cx="4501977" cy="1916239"/>
          </a:xfrm>
        </p:spPr>
        <p:txBody>
          <a:bodyPr vert="horz" lIns="91440" tIns="45720" rIns="91440" bIns="45720" rtlCol="0" anchor="b">
            <a:normAutofit/>
          </a:bodyPr>
          <a:lstStyle/>
          <a:p>
            <a:r>
              <a:rPr lang="en-US"/>
              <a:t>Multiple Regression</a:t>
            </a:r>
          </a:p>
        </p:txBody>
      </p:sp>
      <p:pic>
        <p:nvPicPr>
          <p:cNvPr id="7" name="Picture 6" descr="A screenshot of a computer error&#10;&#10;Description automatically generated">
            <a:extLst>
              <a:ext uri="{FF2B5EF4-FFF2-40B4-BE49-F238E27FC236}">
                <a16:creationId xmlns:a16="http://schemas.microsoft.com/office/drawing/2014/main" id="{39CEE2BB-B8A8-0CAF-632D-04C538D075E2}"/>
              </a:ext>
            </a:extLst>
          </p:cNvPr>
          <p:cNvPicPr>
            <a:picLocks noChangeAspect="1"/>
          </p:cNvPicPr>
          <p:nvPr/>
        </p:nvPicPr>
        <p:blipFill>
          <a:blip r:embed="rId3"/>
          <a:stretch>
            <a:fillRect/>
          </a:stretch>
        </p:blipFill>
        <p:spPr>
          <a:xfrm>
            <a:off x="5271248" y="56530"/>
            <a:ext cx="4501401" cy="2762901"/>
          </a:xfrm>
          <a:prstGeom prst="rect">
            <a:avLst/>
          </a:prstGeom>
        </p:spPr>
      </p:pic>
      <p:sp>
        <p:nvSpPr>
          <p:cNvPr id="6" name="TextBox 5">
            <a:extLst>
              <a:ext uri="{FF2B5EF4-FFF2-40B4-BE49-F238E27FC236}">
                <a16:creationId xmlns:a16="http://schemas.microsoft.com/office/drawing/2014/main" id="{D051C1F1-8777-FCB0-78B6-563E3522F0B4}"/>
              </a:ext>
            </a:extLst>
          </p:cNvPr>
          <p:cNvSpPr txBox="1"/>
          <p:nvPr/>
        </p:nvSpPr>
        <p:spPr>
          <a:xfrm>
            <a:off x="1133176" y="3419506"/>
            <a:ext cx="4501976" cy="332124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Model Comparison</a:t>
            </a:r>
          </a:p>
        </p:txBody>
      </p:sp>
      <p:pic>
        <p:nvPicPr>
          <p:cNvPr id="4" name="Content Placeholder 3" descr="A screenshot of a computer error&#10;&#10;Description automatically generated">
            <a:extLst>
              <a:ext uri="{FF2B5EF4-FFF2-40B4-BE49-F238E27FC236}">
                <a16:creationId xmlns:a16="http://schemas.microsoft.com/office/drawing/2014/main" id="{1FC88257-2E8C-DB86-0AFE-7F61D2877818}"/>
              </a:ext>
            </a:extLst>
          </p:cNvPr>
          <p:cNvPicPr>
            <a:picLocks noGrp="1" noChangeAspect="1"/>
          </p:cNvPicPr>
          <p:nvPr>
            <p:ph idx="1"/>
          </p:nvPr>
        </p:nvPicPr>
        <p:blipFill>
          <a:blip r:embed="rId4"/>
          <a:stretch>
            <a:fillRect/>
          </a:stretch>
        </p:blipFill>
        <p:spPr>
          <a:xfrm>
            <a:off x="7043469" y="3438495"/>
            <a:ext cx="4972317" cy="2994439"/>
          </a:xfrm>
          <a:prstGeom prst="rect">
            <a:avLst/>
          </a:prstGeom>
        </p:spPr>
      </p:pic>
      <p:pic>
        <p:nvPicPr>
          <p:cNvPr id="5" name="Picture 4" descr="A number and numbers on a white background&#10;&#10;Description automatically generated">
            <a:extLst>
              <a:ext uri="{FF2B5EF4-FFF2-40B4-BE49-F238E27FC236}">
                <a16:creationId xmlns:a16="http://schemas.microsoft.com/office/drawing/2014/main" id="{B053F08B-5EBA-75DD-F0E8-42E99DFF4827}"/>
              </a:ext>
            </a:extLst>
          </p:cNvPr>
          <p:cNvPicPr>
            <a:picLocks noChangeAspect="1"/>
          </p:cNvPicPr>
          <p:nvPr/>
        </p:nvPicPr>
        <p:blipFill>
          <a:blip r:embed="rId5"/>
          <a:stretch>
            <a:fillRect/>
          </a:stretch>
        </p:blipFill>
        <p:spPr>
          <a:xfrm>
            <a:off x="1127282" y="3720452"/>
            <a:ext cx="2972982" cy="1046143"/>
          </a:xfrm>
          <a:prstGeom prst="rect">
            <a:avLst/>
          </a:prstGeom>
        </p:spPr>
      </p:pic>
      <p:sp>
        <p:nvSpPr>
          <p:cNvPr id="8" name="TextBox 7">
            <a:extLst>
              <a:ext uri="{FF2B5EF4-FFF2-40B4-BE49-F238E27FC236}">
                <a16:creationId xmlns:a16="http://schemas.microsoft.com/office/drawing/2014/main" id="{07802C91-E931-327B-2256-0AFB681CB75B}"/>
              </a:ext>
            </a:extLst>
          </p:cNvPr>
          <p:cNvSpPr txBox="1"/>
          <p:nvPr/>
        </p:nvSpPr>
        <p:spPr>
          <a:xfrm rot="16200000">
            <a:off x="9422437" y="1056480"/>
            <a:ext cx="1346757" cy="369332"/>
          </a:xfrm>
          <a:prstGeom prst="rect">
            <a:avLst/>
          </a:prstGeom>
          <a:noFill/>
        </p:spPr>
        <p:txBody>
          <a:bodyPr wrap="square" rtlCol="0">
            <a:spAutoFit/>
          </a:bodyPr>
          <a:lstStyle/>
          <a:p>
            <a:r>
              <a:rPr lang="en-US" dirty="0">
                <a:solidFill>
                  <a:schemeClr val="bg1"/>
                </a:solidFill>
              </a:rPr>
              <a:t>Model-1</a:t>
            </a:r>
          </a:p>
        </p:txBody>
      </p:sp>
      <p:sp>
        <p:nvSpPr>
          <p:cNvPr id="9" name="TextBox 8">
            <a:extLst>
              <a:ext uri="{FF2B5EF4-FFF2-40B4-BE49-F238E27FC236}">
                <a16:creationId xmlns:a16="http://schemas.microsoft.com/office/drawing/2014/main" id="{583165CD-F46C-F476-A576-C0F7D0B8851D}"/>
              </a:ext>
            </a:extLst>
          </p:cNvPr>
          <p:cNvSpPr txBox="1"/>
          <p:nvPr/>
        </p:nvSpPr>
        <p:spPr>
          <a:xfrm rot="16200000">
            <a:off x="6238918" y="5114044"/>
            <a:ext cx="1346757" cy="369332"/>
          </a:xfrm>
          <a:prstGeom prst="rect">
            <a:avLst/>
          </a:prstGeom>
          <a:noFill/>
        </p:spPr>
        <p:txBody>
          <a:bodyPr wrap="square" rtlCol="0">
            <a:spAutoFit/>
          </a:bodyPr>
          <a:lstStyle/>
          <a:p>
            <a:r>
              <a:rPr lang="en-US" dirty="0">
                <a:solidFill>
                  <a:schemeClr val="bg1"/>
                </a:solidFill>
              </a:rPr>
              <a:t>Model-2</a:t>
            </a:r>
          </a:p>
        </p:txBody>
      </p:sp>
    </p:spTree>
    <p:extLst>
      <p:ext uri="{BB962C8B-B14F-4D97-AF65-F5344CB8AC3E}">
        <p14:creationId xmlns:p14="http://schemas.microsoft.com/office/powerpoint/2010/main" val="792798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6AADAB4-EF05-1A9A-4F08-B0EA8C19F446}"/>
              </a:ext>
            </a:extLst>
          </p:cNvPr>
          <p:cNvSpPr>
            <a:spLocks noGrp="1"/>
          </p:cNvSpPr>
          <p:nvPr>
            <p:ph type="title"/>
          </p:nvPr>
        </p:nvSpPr>
        <p:spPr>
          <a:xfrm>
            <a:off x="3048" y="2912847"/>
            <a:ext cx="5132623" cy="1325563"/>
          </a:xfrm>
        </p:spPr>
        <p:txBody>
          <a:bodyPr anchor="b">
            <a:normAutofit/>
          </a:bodyPr>
          <a:lstStyle/>
          <a:p>
            <a:r>
              <a:rPr lang="en-US" dirty="0" err="1"/>
              <a:t>Anova</a:t>
            </a:r>
            <a:r>
              <a:rPr lang="en-US" dirty="0"/>
              <a:t> and Chi-Square</a:t>
            </a:r>
          </a:p>
        </p:txBody>
      </p:sp>
      <p:pic>
        <p:nvPicPr>
          <p:cNvPr id="5" name="Picture 4" descr="A screenshot of a computer code&#10;&#10;Description automatically generated">
            <a:extLst>
              <a:ext uri="{FF2B5EF4-FFF2-40B4-BE49-F238E27FC236}">
                <a16:creationId xmlns:a16="http://schemas.microsoft.com/office/drawing/2014/main" id="{8C3D667E-7A61-1A90-BE45-F9CC2C2CE781}"/>
              </a:ext>
            </a:extLst>
          </p:cNvPr>
          <p:cNvPicPr>
            <a:picLocks noChangeAspect="1"/>
          </p:cNvPicPr>
          <p:nvPr/>
        </p:nvPicPr>
        <p:blipFill>
          <a:blip r:embed="rId3"/>
          <a:stretch>
            <a:fillRect/>
          </a:stretch>
        </p:blipFill>
        <p:spPr>
          <a:xfrm>
            <a:off x="6603693" y="1090970"/>
            <a:ext cx="4117237" cy="1821877"/>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580169BC-A620-3A8F-7006-A653E9E6A1B6}"/>
              </a:ext>
            </a:extLst>
          </p:cNvPr>
          <p:cNvPicPr>
            <a:picLocks noChangeAspect="1"/>
          </p:cNvPicPr>
          <p:nvPr/>
        </p:nvPicPr>
        <p:blipFill>
          <a:blip r:embed="rId4"/>
          <a:stretch>
            <a:fillRect/>
          </a:stretch>
        </p:blipFill>
        <p:spPr>
          <a:xfrm>
            <a:off x="5936498" y="3816557"/>
            <a:ext cx="6252454" cy="1641268"/>
          </a:xfrm>
          <a:prstGeom prst="rect">
            <a:avLst/>
          </a:prstGeom>
        </p:spPr>
      </p:pic>
    </p:spTree>
    <p:extLst>
      <p:ext uri="{BB962C8B-B14F-4D97-AF65-F5344CB8AC3E}">
        <p14:creationId xmlns:p14="http://schemas.microsoft.com/office/powerpoint/2010/main" val="370812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7C9FD462-1E67-460F-957B-AD0DAD059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32" name="Texture">
            <a:extLst>
              <a:ext uri="{FF2B5EF4-FFF2-40B4-BE49-F238E27FC236}">
                <a16:creationId xmlns:a16="http://schemas.microsoft.com/office/drawing/2014/main" id="{34CEB53F-A62C-4D83-BDAD-ED5FBD2BB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33" name="Rectangle 27">
            <a:extLst>
              <a:ext uri="{FF2B5EF4-FFF2-40B4-BE49-F238E27FC236}">
                <a16:creationId xmlns:a16="http://schemas.microsoft.com/office/drawing/2014/main" id="{B9339603-7D99-48BF-9B43-B81E49DD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6B308-9B6C-E592-C1C2-10BEBAF37CB3}"/>
              </a:ext>
            </a:extLst>
          </p:cNvPr>
          <p:cNvSpPr>
            <a:spLocks noGrp="1"/>
          </p:cNvSpPr>
          <p:nvPr>
            <p:ph type="title"/>
          </p:nvPr>
        </p:nvSpPr>
        <p:spPr>
          <a:xfrm>
            <a:off x="686162" y="814726"/>
            <a:ext cx="4899913" cy="5243715"/>
          </a:xfrm>
        </p:spPr>
        <p:txBody>
          <a:bodyPr anchor="ctr">
            <a:normAutofit/>
          </a:bodyPr>
          <a:lstStyle/>
          <a:p>
            <a:r>
              <a:rPr lang="en-US" dirty="0">
                <a:solidFill>
                  <a:schemeClr val="tx2"/>
                </a:solidFill>
              </a:rPr>
              <a:t>GLM and Logistic Regression</a:t>
            </a:r>
          </a:p>
        </p:txBody>
      </p:sp>
      <p:pic>
        <p:nvPicPr>
          <p:cNvPr id="4" name="Content Placeholder 3" descr="A black text on a white background&#10;&#10;Description automatically generated">
            <a:extLst>
              <a:ext uri="{FF2B5EF4-FFF2-40B4-BE49-F238E27FC236}">
                <a16:creationId xmlns:a16="http://schemas.microsoft.com/office/drawing/2014/main" id="{8A5D1084-8AC0-618C-8170-BB2DE3B2F821}"/>
              </a:ext>
            </a:extLst>
          </p:cNvPr>
          <p:cNvPicPr>
            <a:picLocks noChangeAspect="1"/>
          </p:cNvPicPr>
          <p:nvPr/>
        </p:nvPicPr>
        <p:blipFill>
          <a:blip r:embed="rId3"/>
          <a:stretch>
            <a:fillRect/>
          </a:stretch>
        </p:blipFill>
        <p:spPr>
          <a:xfrm>
            <a:off x="5679247" y="940819"/>
            <a:ext cx="5483850" cy="409385"/>
          </a:xfrm>
          <a:prstGeom prst="rect">
            <a:avLst/>
          </a:prstGeom>
        </p:spPr>
      </p:pic>
      <p:pic>
        <p:nvPicPr>
          <p:cNvPr id="9" name="Picture 8" descr="A close-up of a white background&#10;&#10;Description automatically generated">
            <a:extLst>
              <a:ext uri="{FF2B5EF4-FFF2-40B4-BE49-F238E27FC236}">
                <a16:creationId xmlns:a16="http://schemas.microsoft.com/office/drawing/2014/main" id="{A67A4938-027D-CF55-3CE5-270DF46D03D0}"/>
              </a:ext>
            </a:extLst>
          </p:cNvPr>
          <p:cNvPicPr>
            <a:picLocks noChangeAspect="1"/>
          </p:cNvPicPr>
          <p:nvPr/>
        </p:nvPicPr>
        <p:blipFill>
          <a:blip r:embed="rId4"/>
          <a:stretch>
            <a:fillRect/>
          </a:stretch>
        </p:blipFill>
        <p:spPr>
          <a:xfrm>
            <a:off x="5679247" y="1406057"/>
            <a:ext cx="5826591" cy="1113590"/>
          </a:xfrm>
          <a:prstGeom prst="rect">
            <a:avLst/>
          </a:prstGeom>
        </p:spPr>
      </p:pic>
      <p:pic>
        <p:nvPicPr>
          <p:cNvPr id="10" name="Picture 9">
            <a:extLst>
              <a:ext uri="{FF2B5EF4-FFF2-40B4-BE49-F238E27FC236}">
                <a16:creationId xmlns:a16="http://schemas.microsoft.com/office/drawing/2014/main" id="{BFE8AC7E-8BF4-C04B-A662-64FBC3E77836}"/>
              </a:ext>
            </a:extLst>
          </p:cNvPr>
          <p:cNvPicPr>
            <a:picLocks noChangeAspect="1"/>
          </p:cNvPicPr>
          <p:nvPr/>
        </p:nvPicPr>
        <p:blipFill>
          <a:blip r:embed="rId5"/>
          <a:stretch>
            <a:fillRect/>
          </a:stretch>
        </p:blipFill>
        <p:spPr>
          <a:xfrm>
            <a:off x="5679247" y="2519647"/>
            <a:ext cx="5826591" cy="649691"/>
          </a:xfrm>
          <a:prstGeom prst="rect">
            <a:avLst/>
          </a:prstGeom>
        </p:spPr>
      </p:pic>
      <p:pic>
        <p:nvPicPr>
          <p:cNvPr id="12" name="Picture 11">
            <a:extLst>
              <a:ext uri="{FF2B5EF4-FFF2-40B4-BE49-F238E27FC236}">
                <a16:creationId xmlns:a16="http://schemas.microsoft.com/office/drawing/2014/main" id="{C8BFECD7-64C4-24C2-CEC1-5EA401AEBB79}"/>
              </a:ext>
            </a:extLst>
          </p:cNvPr>
          <p:cNvPicPr>
            <a:picLocks noChangeAspect="1"/>
          </p:cNvPicPr>
          <p:nvPr/>
        </p:nvPicPr>
        <p:blipFill>
          <a:blip r:embed="rId6"/>
          <a:stretch>
            <a:fillRect/>
          </a:stretch>
        </p:blipFill>
        <p:spPr>
          <a:xfrm>
            <a:off x="5679247" y="3162506"/>
            <a:ext cx="5826591" cy="654239"/>
          </a:xfrm>
          <a:prstGeom prst="rect">
            <a:avLst/>
          </a:prstGeom>
        </p:spPr>
      </p:pic>
      <p:pic>
        <p:nvPicPr>
          <p:cNvPr id="13" name="Picture 12">
            <a:extLst>
              <a:ext uri="{FF2B5EF4-FFF2-40B4-BE49-F238E27FC236}">
                <a16:creationId xmlns:a16="http://schemas.microsoft.com/office/drawing/2014/main" id="{81645700-834D-9964-8AF6-487216F5ED53}"/>
              </a:ext>
            </a:extLst>
          </p:cNvPr>
          <p:cNvPicPr>
            <a:picLocks noChangeAspect="1"/>
          </p:cNvPicPr>
          <p:nvPr/>
        </p:nvPicPr>
        <p:blipFill>
          <a:blip r:embed="rId7"/>
          <a:stretch>
            <a:fillRect/>
          </a:stretch>
        </p:blipFill>
        <p:spPr>
          <a:xfrm>
            <a:off x="5679247" y="3790956"/>
            <a:ext cx="5826591" cy="217140"/>
          </a:xfrm>
          <a:prstGeom prst="rect">
            <a:avLst/>
          </a:prstGeom>
        </p:spPr>
      </p:pic>
      <p:pic>
        <p:nvPicPr>
          <p:cNvPr id="14" name="Picture 13">
            <a:extLst>
              <a:ext uri="{FF2B5EF4-FFF2-40B4-BE49-F238E27FC236}">
                <a16:creationId xmlns:a16="http://schemas.microsoft.com/office/drawing/2014/main" id="{9CAA9C2F-A1CE-B0D3-1152-EA25F3B1BE77}"/>
              </a:ext>
            </a:extLst>
          </p:cNvPr>
          <p:cNvPicPr>
            <a:picLocks noChangeAspect="1"/>
          </p:cNvPicPr>
          <p:nvPr/>
        </p:nvPicPr>
        <p:blipFill>
          <a:blip r:embed="rId8"/>
          <a:stretch>
            <a:fillRect/>
          </a:stretch>
        </p:blipFill>
        <p:spPr>
          <a:xfrm>
            <a:off x="5679247" y="4001259"/>
            <a:ext cx="5826591" cy="217140"/>
          </a:xfrm>
          <a:prstGeom prst="rect">
            <a:avLst/>
          </a:prstGeom>
        </p:spPr>
      </p:pic>
      <p:pic>
        <p:nvPicPr>
          <p:cNvPr id="15" name="Picture 14">
            <a:extLst>
              <a:ext uri="{FF2B5EF4-FFF2-40B4-BE49-F238E27FC236}">
                <a16:creationId xmlns:a16="http://schemas.microsoft.com/office/drawing/2014/main" id="{EB340BAA-A075-F05C-DE04-BE0325DE8F03}"/>
              </a:ext>
            </a:extLst>
          </p:cNvPr>
          <p:cNvPicPr>
            <a:picLocks noChangeAspect="1"/>
          </p:cNvPicPr>
          <p:nvPr/>
        </p:nvPicPr>
        <p:blipFill>
          <a:blip r:embed="rId9"/>
          <a:stretch>
            <a:fillRect/>
          </a:stretch>
        </p:blipFill>
        <p:spPr>
          <a:xfrm>
            <a:off x="5679247" y="4435755"/>
            <a:ext cx="5826591" cy="217139"/>
          </a:xfrm>
          <a:prstGeom prst="rect">
            <a:avLst/>
          </a:prstGeom>
        </p:spPr>
      </p:pic>
      <p:pic>
        <p:nvPicPr>
          <p:cNvPr id="16" name="Picture 15">
            <a:extLst>
              <a:ext uri="{FF2B5EF4-FFF2-40B4-BE49-F238E27FC236}">
                <a16:creationId xmlns:a16="http://schemas.microsoft.com/office/drawing/2014/main" id="{D8D4BB20-3177-B7C3-C083-5D0318BD1C96}"/>
              </a:ext>
            </a:extLst>
          </p:cNvPr>
          <p:cNvPicPr>
            <a:picLocks noChangeAspect="1"/>
          </p:cNvPicPr>
          <p:nvPr/>
        </p:nvPicPr>
        <p:blipFill>
          <a:blip r:embed="rId10"/>
          <a:stretch>
            <a:fillRect/>
          </a:stretch>
        </p:blipFill>
        <p:spPr>
          <a:xfrm>
            <a:off x="5679247" y="4218399"/>
            <a:ext cx="5826591" cy="217356"/>
          </a:xfrm>
          <a:prstGeom prst="rect">
            <a:avLst/>
          </a:prstGeom>
        </p:spPr>
      </p:pic>
      <p:pic>
        <p:nvPicPr>
          <p:cNvPr id="17" name="Picture 16" descr="A white paper with black text&#10;&#10;Description automatically generated">
            <a:extLst>
              <a:ext uri="{FF2B5EF4-FFF2-40B4-BE49-F238E27FC236}">
                <a16:creationId xmlns:a16="http://schemas.microsoft.com/office/drawing/2014/main" id="{C61941A0-C637-5CB5-D529-60EE44F4A2A2}"/>
              </a:ext>
            </a:extLst>
          </p:cNvPr>
          <p:cNvPicPr>
            <a:picLocks noChangeAspect="1"/>
          </p:cNvPicPr>
          <p:nvPr/>
        </p:nvPicPr>
        <p:blipFill>
          <a:blip r:embed="rId11"/>
          <a:stretch>
            <a:fillRect/>
          </a:stretch>
        </p:blipFill>
        <p:spPr>
          <a:xfrm>
            <a:off x="5679247" y="4654144"/>
            <a:ext cx="5826591" cy="1278206"/>
          </a:xfrm>
          <a:prstGeom prst="rect">
            <a:avLst/>
          </a:prstGeom>
        </p:spPr>
      </p:pic>
    </p:spTree>
    <p:extLst>
      <p:ext uri="{BB962C8B-B14F-4D97-AF65-F5344CB8AC3E}">
        <p14:creationId xmlns:p14="http://schemas.microsoft.com/office/powerpoint/2010/main" val="2398764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A61C-E39B-D6F2-D06E-AB73C8BE19B0}"/>
              </a:ext>
            </a:extLst>
          </p:cNvPr>
          <p:cNvSpPr>
            <a:spLocks noGrp="1"/>
          </p:cNvSpPr>
          <p:nvPr>
            <p:ph type="title"/>
          </p:nvPr>
        </p:nvSpPr>
        <p:spPr>
          <a:xfrm>
            <a:off x="457200" y="1594644"/>
            <a:ext cx="5972175" cy="1325563"/>
          </a:xfrm>
        </p:spPr>
        <p:txBody>
          <a:bodyPr/>
          <a:lstStyle/>
          <a:p>
            <a:r>
              <a:rPr lang="en-US" dirty="0">
                <a:solidFill>
                  <a:schemeClr val="tx2"/>
                </a:solidFill>
              </a:rPr>
              <a:t>GLM and Logistic Regression</a:t>
            </a:r>
            <a:endParaRPr lang="en-US" dirty="0"/>
          </a:p>
        </p:txBody>
      </p:sp>
      <p:pic>
        <p:nvPicPr>
          <p:cNvPr id="7" name="Content Placeholder 6">
            <a:extLst>
              <a:ext uri="{FF2B5EF4-FFF2-40B4-BE49-F238E27FC236}">
                <a16:creationId xmlns:a16="http://schemas.microsoft.com/office/drawing/2014/main" id="{AFA062A9-BF21-8CBD-74E8-E46261027159}"/>
              </a:ext>
            </a:extLst>
          </p:cNvPr>
          <p:cNvPicPr>
            <a:picLocks noGrp="1" noChangeAspect="1"/>
          </p:cNvPicPr>
          <p:nvPr>
            <p:ph idx="1"/>
          </p:nvPr>
        </p:nvPicPr>
        <p:blipFill>
          <a:blip r:embed="rId2"/>
          <a:stretch>
            <a:fillRect/>
          </a:stretch>
        </p:blipFill>
        <p:spPr>
          <a:xfrm>
            <a:off x="7049153" y="0"/>
            <a:ext cx="5142847" cy="3189288"/>
          </a:xfrm>
          <a:prstGeom prst="rect">
            <a:avLst/>
          </a:prstGeom>
        </p:spPr>
      </p:pic>
      <p:pic>
        <p:nvPicPr>
          <p:cNvPr id="8" name="Picture 7">
            <a:extLst>
              <a:ext uri="{FF2B5EF4-FFF2-40B4-BE49-F238E27FC236}">
                <a16:creationId xmlns:a16="http://schemas.microsoft.com/office/drawing/2014/main" id="{E990017D-FEE9-88D4-3317-AC0A79B3DCA1}"/>
              </a:ext>
            </a:extLst>
          </p:cNvPr>
          <p:cNvPicPr>
            <a:picLocks noChangeAspect="1"/>
          </p:cNvPicPr>
          <p:nvPr/>
        </p:nvPicPr>
        <p:blipFill>
          <a:blip r:embed="rId3"/>
          <a:stretch>
            <a:fillRect/>
          </a:stretch>
        </p:blipFill>
        <p:spPr>
          <a:xfrm>
            <a:off x="7049153" y="3189288"/>
            <a:ext cx="5142847" cy="3668712"/>
          </a:xfrm>
          <a:prstGeom prst="rect">
            <a:avLst/>
          </a:prstGeom>
        </p:spPr>
      </p:pic>
      <p:pic>
        <p:nvPicPr>
          <p:cNvPr id="9" name="Picture 8" descr="A graph with a line&#10;&#10;Description automatically generated">
            <a:extLst>
              <a:ext uri="{FF2B5EF4-FFF2-40B4-BE49-F238E27FC236}">
                <a16:creationId xmlns:a16="http://schemas.microsoft.com/office/drawing/2014/main" id="{F5C60D8C-6A82-2795-EDB4-61668D0BCDA3}"/>
              </a:ext>
            </a:extLst>
          </p:cNvPr>
          <p:cNvPicPr>
            <a:picLocks noChangeAspect="1"/>
          </p:cNvPicPr>
          <p:nvPr/>
        </p:nvPicPr>
        <p:blipFill>
          <a:blip r:embed="rId4"/>
          <a:stretch>
            <a:fillRect/>
          </a:stretch>
        </p:blipFill>
        <p:spPr>
          <a:xfrm>
            <a:off x="0" y="3626775"/>
            <a:ext cx="7049153" cy="3239770"/>
          </a:xfrm>
          <a:prstGeom prst="rect">
            <a:avLst/>
          </a:prstGeom>
        </p:spPr>
      </p:pic>
      <p:pic>
        <p:nvPicPr>
          <p:cNvPr id="10" name="Picture 9" descr="A white background with black text&#10;&#10;Description automatically generated">
            <a:extLst>
              <a:ext uri="{FF2B5EF4-FFF2-40B4-BE49-F238E27FC236}">
                <a16:creationId xmlns:a16="http://schemas.microsoft.com/office/drawing/2014/main" id="{43F2A1DB-0844-3BFA-0353-E8758595AAB6}"/>
              </a:ext>
            </a:extLst>
          </p:cNvPr>
          <p:cNvPicPr>
            <a:picLocks noChangeAspect="1"/>
          </p:cNvPicPr>
          <p:nvPr/>
        </p:nvPicPr>
        <p:blipFill>
          <a:blip r:embed="rId5"/>
          <a:stretch>
            <a:fillRect/>
          </a:stretch>
        </p:blipFill>
        <p:spPr>
          <a:xfrm>
            <a:off x="457200" y="3848736"/>
            <a:ext cx="2735580" cy="701040"/>
          </a:xfrm>
          <a:prstGeom prst="rect">
            <a:avLst/>
          </a:prstGeom>
        </p:spPr>
      </p:pic>
    </p:spTree>
    <p:extLst>
      <p:ext uri="{BB962C8B-B14F-4D97-AF65-F5344CB8AC3E}">
        <p14:creationId xmlns:p14="http://schemas.microsoft.com/office/powerpoint/2010/main" val="1382326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CFA2-424A-D7EF-A0D4-83645520451C}"/>
              </a:ext>
            </a:extLst>
          </p:cNvPr>
          <p:cNvSpPr>
            <a:spLocks noGrp="1"/>
          </p:cNvSpPr>
          <p:nvPr>
            <p:ph type="title"/>
          </p:nvPr>
        </p:nvSpPr>
        <p:spPr/>
        <p:txBody>
          <a:bodyPr/>
          <a:lstStyle/>
          <a:p>
            <a:r>
              <a:rPr lang="en-US" dirty="0"/>
              <a:t>Regularization with Ridge/LASSO</a:t>
            </a:r>
          </a:p>
        </p:txBody>
      </p:sp>
      <p:pic>
        <p:nvPicPr>
          <p:cNvPr id="6" name="Content Placeholder 5">
            <a:extLst>
              <a:ext uri="{FF2B5EF4-FFF2-40B4-BE49-F238E27FC236}">
                <a16:creationId xmlns:a16="http://schemas.microsoft.com/office/drawing/2014/main" id="{1AA00C74-07FA-D132-FA84-6356014D2EE9}"/>
              </a:ext>
            </a:extLst>
          </p:cNvPr>
          <p:cNvPicPr>
            <a:picLocks noGrp="1" noChangeAspect="1"/>
          </p:cNvPicPr>
          <p:nvPr>
            <p:ph idx="1"/>
          </p:nvPr>
        </p:nvPicPr>
        <p:blipFill>
          <a:blip r:embed="rId2"/>
          <a:stretch>
            <a:fillRect/>
          </a:stretch>
        </p:blipFill>
        <p:spPr>
          <a:xfrm>
            <a:off x="0" y="1993612"/>
            <a:ext cx="7215188" cy="4864388"/>
          </a:xfrm>
          <a:prstGeom prst="rect">
            <a:avLst/>
          </a:prstGeom>
        </p:spPr>
      </p:pic>
      <p:pic>
        <p:nvPicPr>
          <p:cNvPr id="4" name="Picture 3">
            <a:extLst>
              <a:ext uri="{FF2B5EF4-FFF2-40B4-BE49-F238E27FC236}">
                <a16:creationId xmlns:a16="http://schemas.microsoft.com/office/drawing/2014/main" id="{D4B9351B-DF82-BAE0-B907-89EE33570284}"/>
              </a:ext>
            </a:extLst>
          </p:cNvPr>
          <p:cNvPicPr>
            <a:picLocks noChangeAspect="1"/>
          </p:cNvPicPr>
          <p:nvPr/>
        </p:nvPicPr>
        <p:blipFill>
          <a:blip r:embed="rId3"/>
          <a:stretch>
            <a:fillRect/>
          </a:stretch>
        </p:blipFill>
        <p:spPr>
          <a:xfrm>
            <a:off x="7215188" y="0"/>
            <a:ext cx="4976812" cy="2192979"/>
          </a:xfrm>
          <a:prstGeom prst="rect">
            <a:avLst/>
          </a:prstGeom>
        </p:spPr>
      </p:pic>
      <p:pic>
        <p:nvPicPr>
          <p:cNvPr id="5" name="Picture 4">
            <a:extLst>
              <a:ext uri="{FF2B5EF4-FFF2-40B4-BE49-F238E27FC236}">
                <a16:creationId xmlns:a16="http://schemas.microsoft.com/office/drawing/2014/main" id="{0328A64D-2676-2CA7-3F6F-1DA939994E6A}"/>
              </a:ext>
            </a:extLst>
          </p:cNvPr>
          <p:cNvPicPr>
            <a:picLocks noChangeAspect="1"/>
          </p:cNvPicPr>
          <p:nvPr/>
        </p:nvPicPr>
        <p:blipFill>
          <a:blip r:embed="rId4"/>
          <a:stretch>
            <a:fillRect/>
          </a:stretch>
        </p:blipFill>
        <p:spPr>
          <a:xfrm>
            <a:off x="7215188" y="2218387"/>
            <a:ext cx="4976812" cy="4639613"/>
          </a:xfrm>
          <a:prstGeom prst="rect">
            <a:avLst/>
          </a:prstGeom>
        </p:spPr>
      </p:pic>
    </p:spTree>
    <p:extLst>
      <p:ext uri="{BB962C8B-B14F-4D97-AF65-F5344CB8AC3E}">
        <p14:creationId xmlns:p14="http://schemas.microsoft.com/office/powerpoint/2010/main" val="304996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Override1.xml><?xml version="1.0" encoding="utf-8"?>
<a:themeOverride xmlns:a="http://schemas.openxmlformats.org/drawingml/2006/main">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themeOverride>
</file>

<file path=docProps/app.xml><?xml version="1.0" encoding="utf-8"?>
<Properties xmlns="http://schemas.openxmlformats.org/officeDocument/2006/extended-properties" xmlns:vt="http://schemas.openxmlformats.org/officeDocument/2006/docPropsVTypes">
  <Template>{46C92635-D899-CC47-8722-24430FA031E6}tf10001063</Template>
  <TotalTime>150</TotalTime>
  <Words>658</Words>
  <Application>Microsoft Macintosh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Nova</vt:lpstr>
      <vt:lpstr>Lato Extended</vt:lpstr>
      <vt:lpstr>Times New Roman</vt:lpstr>
      <vt:lpstr>TropicVTI</vt:lpstr>
      <vt:lpstr>ALY 6015 Intermediate Analytics Project- Motor Vehicle Collisions </vt:lpstr>
      <vt:lpstr>Introducing the dataset</vt:lpstr>
      <vt:lpstr>EDA</vt:lpstr>
      <vt:lpstr>EDA</vt:lpstr>
      <vt:lpstr>Multiple Regression</vt:lpstr>
      <vt:lpstr>Anova and Chi-Square</vt:lpstr>
      <vt:lpstr>GLM and Logistic Regression</vt:lpstr>
      <vt:lpstr>GLM and Logistic Regression</vt:lpstr>
      <vt:lpstr>Regularization with Ridge/LASSO</vt:lpstr>
      <vt:lpstr>LASSO</vt:lpstr>
      <vt:lpstr>Ridge</vt:lpstr>
      <vt:lpstr>Conclusion</vt:lpstr>
      <vt:lpstr>Recommendations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6015 Intermediate Analytics Project- Motor Vehicle Collisions </dc:title>
  <dc:creator>Nithin Reddy Penta Reddy</dc:creator>
  <cp:lastModifiedBy>Nithin Reddy Penta Reddy</cp:lastModifiedBy>
  <cp:revision>7</cp:revision>
  <dcterms:created xsi:type="dcterms:W3CDTF">2024-02-12T14:14:58Z</dcterms:created>
  <dcterms:modified xsi:type="dcterms:W3CDTF">2024-05-10T01:51:51Z</dcterms:modified>
</cp:coreProperties>
</file>