
<file path=[Content_Types].xml><?xml version="1.0" encoding="utf-8"?>
<Types xmlns="http://schemas.openxmlformats.org/package/2006/content-types">
  <Default Extension="jfif"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7" r:id="rId4"/>
  </p:sldMasterIdLst>
  <p:notesMasterIdLst>
    <p:notesMasterId r:id="rId18"/>
  </p:notesMasterIdLst>
  <p:handoutMasterIdLst>
    <p:handoutMasterId r:id="rId19"/>
  </p:handoutMasterIdLst>
  <p:sldIdLst>
    <p:sldId id="338" r:id="rId5"/>
    <p:sldId id="327" r:id="rId6"/>
    <p:sldId id="315" r:id="rId7"/>
    <p:sldId id="341" r:id="rId8"/>
    <p:sldId id="329" r:id="rId9"/>
    <p:sldId id="302" r:id="rId10"/>
    <p:sldId id="342" r:id="rId11"/>
    <p:sldId id="343" r:id="rId12"/>
    <p:sldId id="344" r:id="rId13"/>
    <p:sldId id="345" r:id="rId14"/>
    <p:sldId id="346" r:id="rId15"/>
    <p:sldId id="347" r:id="rId16"/>
    <p:sldId id="304"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68" userDrawn="1">
          <p15:clr>
            <a:srgbClr val="A4A3A4"/>
          </p15:clr>
        </p15:guide>
        <p15:guide id="2" pos="408" userDrawn="1">
          <p15:clr>
            <a:srgbClr val="A4A3A4"/>
          </p15:clr>
        </p15:guide>
        <p15:guide id="3" orient="horz" pos="3912" userDrawn="1">
          <p15:clr>
            <a:srgbClr val="A4A3A4"/>
          </p15:clr>
        </p15:guide>
        <p15:guide id="4" pos="7272" userDrawn="1">
          <p15:clr>
            <a:srgbClr val="A4A3A4"/>
          </p15:clr>
        </p15:guide>
        <p15:guide id="5" orient="horz" pos="16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E25E649-3F16-4E02-A733-19D2CDBF48F0}">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85" autoAdjust="0"/>
    <p:restoredTop sz="95033" autoAdjust="0"/>
  </p:normalViewPr>
  <p:slideViewPr>
    <p:cSldViewPr snapToGrid="0">
      <p:cViewPr varScale="1">
        <p:scale>
          <a:sx n="86" d="100"/>
          <a:sy n="86" d="100"/>
        </p:scale>
        <p:origin x="466" y="67"/>
      </p:cViewPr>
      <p:guideLst>
        <p:guide orient="horz" pos="1968"/>
        <p:guide pos="408"/>
        <p:guide orient="horz" pos="3912"/>
        <p:guide pos="7272"/>
        <p:guide orient="horz" pos="1656"/>
      </p:guideLst>
    </p:cSldViewPr>
  </p:slideViewPr>
  <p:outlineViewPr>
    <p:cViewPr>
      <p:scale>
        <a:sx n="33" d="100"/>
        <a:sy n="33" d="100"/>
      </p:scale>
      <p:origin x="0" y="-4886"/>
    </p:cViewPr>
  </p:outlineViewPr>
  <p:notesTextViewPr>
    <p:cViewPr>
      <p:scale>
        <a:sx n="3" d="2"/>
        <a:sy n="3" d="2"/>
      </p:scale>
      <p:origin x="0" y="0"/>
    </p:cViewPr>
  </p:notesTextViewPr>
  <p:sorterViewPr>
    <p:cViewPr>
      <p:scale>
        <a:sx n="110" d="100"/>
        <a:sy n="110" d="100"/>
      </p:scale>
      <p:origin x="0" y="-965"/>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11/19/2024</a:t>
            </a:fld>
            <a:endParaRPr lang="en-US"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11/19/2024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dirty="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6</a:t>
            </a:fld>
            <a:endParaRPr lang="en-US" noProof="0" dirty="0"/>
          </a:p>
        </p:txBody>
      </p:sp>
    </p:spTree>
    <p:extLst>
      <p:ext uri="{BB962C8B-B14F-4D97-AF65-F5344CB8AC3E}">
        <p14:creationId xmlns:p14="http://schemas.microsoft.com/office/powerpoint/2010/main" val="2507912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70022032"/>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38109717"/>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22563127"/>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8478255"/>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26250616"/>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33561930"/>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11/19/2024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877920135"/>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5619384"/>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6FDA3C6F-5F6A-4D64-8BFE-AFFF58B1A047}"/>
              </a:ext>
            </a:extLst>
          </p:cNvPr>
          <p:cNvSpPr>
            <a:spLocks noGrp="1"/>
          </p:cNvSpPr>
          <p:nvPr>
            <p:ph type="body" sz="quarter" idx="11"/>
          </p:nvPr>
        </p:nvSpPr>
        <p:spPr>
          <a:xfrm>
            <a:off x="6312871" y="4141999"/>
            <a:ext cx="4220845" cy="861497"/>
          </a:xfrm>
          <a:prstGeom prst="rect">
            <a:avLst/>
          </a:prstGeom>
        </p:spPr>
        <p:txBody>
          <a:bodyPr/>
          <a:lstStyle>
            <a:lvl1pPr marL="0" indent="0">
              <a:buNone/>
              <a:defRPr sz="2000" b="1">
                <a:solidFill>
                  <a:schemeClr val="accent4"/>
                </a:solidFill>
                <a:latin typeface="+mj-lt"/>
              </a:defRPr>
            </a:lvl1pPr>
            <a:lvl2pPr>
              <a:buNone/>
              <a:defRPr sz="2000"/>
            </a:lvl2pPr>
          </a:lstStyle>
          <a:p>
            <a:pPr lvl="0"/>
            <a:r>
              <a:rPr lang="en-US"/>
              <a:t>Click to edit Master text styles</a:t>
            </a:r>
          </a:p>
          <a:p>
            <a:pPr lvl="1"/>
            <a:r>
              <a:rPr lang="en-US"/>
              <a:t>Second level</a:t>
            </a:r>
          </a:p>
        </p:txBody>
      </p:sp>
      <p:sp>
        <p:nvSpPr>
          <p:cNvPr id="15" name="Hexagon 14">
            <a:extLst>
              <a:ext uri="{FF2B5EF4-FFF2-40B4-BE49-F238E27FC236}">
                <a16:creationId xmlns:a16="http://schemas.microsoft.com/office/drawing/2014/main" id="{AC159667-7690-4645-986D-BE501438455F}"/>
              </a:ext>
            </a:extLst>
          </p:cNvPr>
          <p:cNvSpPr/>
          <p:nvPr userDrawn="1"/>
        </p:nvSpPr>
        <p:spPr>
          <a:xfrm>
            <a:off x="740309" y="1382809"/>
            <a:ext cx="1229566" cy="1059971"/>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54667EE4-E77F-453B-BF8B-B1EE2AE80715}"/>
              </a:ext>
            </a:extLst>
          </p:cNvPr>
          <p:cNvSpPr/>
          <p:nvPr userDrawn="1"/>
        </p:nvSpPr>
        <p:spPr>
          <a:xfrm>
            <a:off x="3755031" y="1194620"/>
            <a:ext cx="1666162" cy="143634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Hexagon 16">
            <a:extLst>
              <a:ext uri="{FF2B5EF4-FFF2-40B4-BE49-F238E27FC236}">
                <a16:creationId xmlns:a16="http://schemas.microsoft.com/office/drawing/2014/main" id="{FC050232-A229-425F-BFC8-D50374F2D171}"/>
              </a:ext>
            </a:extLst>
          </p:cNvPr>
          <p:cNvSpPr/>
          <p:nvPr userDrawn="1"/>
        </p:nvSpPr>
        <p:spPr>
          <a:xfrm>
            <a:off x="3804994" y="5233183"/>
            <a:ext cx="718261" cy="61919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53E4EBC7-340A-43A5-9E23-4B73A6F700B6}"/>
              </a:ext>
            </a:extLst>
          </p:cNvPr>
          <p:cNvSpPr/>
          <p:nvPr userDrawn="1"/>
        </p:nvSpPr>
        <p:spPr>
          <a:xfrm>
            <a:off x="1837838" y="1101306"/>
            <a:ext cx="651613" cy="561736"/>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Picture Placeholder 18">
            <a:extLst>
              <a:ext uri="{FF2B5EF4-FFF2-40B4-BE49-F238E27FC236}">
                <a16:creationId xmlns:a16="http://schemas.microsoft.com/office/drawing/2014/main" id="{1ED0E31A-F0A3-481D-8D9C-E3C4531FD21D}"/>
              </a:ext>
            </a:extLst>
          </p:cNvPr>
          <p:cNvSpPr>
            <a:spLocks noGrp="1"/>
          </p:cNvSpPr>
          <p:nvPr>
            <p:ph type="pic" sz="quarter" idx="12"/>
          </p:nvPr>
        </p:nvSpPr>
        <p:spPr>
          <a:xfrm>
            <a:off x="1571515" y="1914044"/>
            <a:ext cx="3993624" cy="3617848"/>
          </a:xfrm>
          <a:custGeom>
            <a:avLst/>
            <a:gdLst>
              <a:gd name="connsiteX0" fmla="*/ 1223161 w 3993624"/>
              <a:gd name="connsiteY0" fmla="*/ 2354088 h 3617848"/>
              <a:gd name="connsiteX1" fmla="*/ 2057242 w 3993624"/>
              <a:gd name="connsiteY1" fmla="*/ 2354088 h 3617848"/>
              <a:gd name="connsiteX2" fmla="*/ 2373182 w 3993624"/>
              <a:gd name="connsiteY2" fmla="*/ 2985968 h 3617848"/>
              <a:gd name="connsiteX3" fmla="*/ 2057242 w 3993624"/>
              <a:gd name="connsiteY3" fmla="*/ 3617848 h 3617848"/>
              <a:gd name="connsiteX4" fmla="*/ 1223161 w 3993624"/>
              <a:gd name="connsiteY4" fmla="*/ 3617848 h 3617848"/>
              <a:gd name="connsiteX5" fmla="*/ 907221 w 3993624"/>
              <a:gd name="connsiteY5" fmla="*/ 2985968 h 3617848"/>
              <a:gd name="connsiteX6" fmla="*/ 2569631 w 3993624"/>
              <a:gd name="connsiteY6" fmla="*/ 1425984 h 3617848"/>
              <a:gd name="connsiteX7" fmla="*/ 3602417 w 3993624"/>
              <a:gd name="connsiteY7" fmla="*/ 1425984 h 3617848"/>
              <a:gd name="connsiteX8" fmla="*/ 3993624 w 3993624"/>
              <a:gd name="connsiteY8" fmla="*/ 2208398 h 3617848"/>
              <a:gd name="connsiteX9" fmla="*/ 3602417 w 3993624"/>
              <a:gd name="connsiteY9" fmla="*/ 2990812 h 3617848"/>
              <a:gd name="connsiteX10" fmla="*/ 2569631 w 3993624"/>
              <a:gd name="connsiteY10" fmla="*/ 2990812 h 3617848"/>
              <a:gd name="connsiteX11" fmla="*/ 2178424 w 3993624"/>
              <a:gd name="connsiteY11" fmla="*/ 2208398 h 3617848"/>
              <a:gd name="connsiteX12" fmla="*/ 551406 w 3993624"/>
              <a:gd name="connsiteY12" fmla="*/ 0 h 3617848"/>
              <a:gd name="connsiteX13" fmla="*/ 2007117 w 3993624"/>
              <a:gd name="connsiteY13" fmla="*/ 0 h 3617848"/>
              <a:gd name="connsiteX14" fmla="*/ 2558523 w 3993624"/>
              <a:gd name="connsiteY14" fmla="*/ 1102811 h 3617848"/>
              <a:gd name="connsiteX15" fmla="*/ 2007117 w 3993624"/>
              <a:gd name="connsiteY15" fmla="*/ 2205622 h 3617848"/>
              <a:gd name="connsiteX16" fmla="*/ 551406 w 3993624"/>
              <a:gd name="connsiteY16" fmla="*/ 2205622 h 3617848"/>
              <a:gd name="connsiteX17" fmla="*/ 0 w 3993624"/>
              <a:gd name="connsiteY17" fmla="*/ 1102811 h 361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93624" h="3617848">
                <a:moveTo>
                  <a:pt x="1223161" y="2354088"/>
                </a:moveTo>
                <a:lnTo>
                  <a:pt x="2057242" y="2354088"/>
                </a:lnTo>
                <a:lnTo>
                  <a:pt x="2373182" y="2985968"/>
                </a:lnTo>
                <a:lnTo>
                  <a:pt x="2057242" y="3617848"/>
                </a:lnTo>
                <a:lnTo>
                  <a:pt x="1223161" y="3617848"/>
                </a:lnTo>
                <a:lnTo>
                  <a:pt x="907221" y="2985968"/>
                </a:lnTo>
                <a:close/>
                <a:moveTo>
                  <a:pt x="2569631" y="1425984"/>
                </a:moveTo>
                <a:lnTo>
                  <a:pt x="3602417" y="1425984"/>
                </a:lnTo>
                <a:lnTo>
                  <a:pt x="3993624" y="2208398"/>
                </a:lnTo>
                <a:lnTo>
                  <a:pt x="3602417" y="2990812"/>
                </a:lnTo>
                <a:lnTo>
                  <a:pt x="2569631" y="2990812"/>
                </a:lnTo>
                <a:lnTo>
                  <a:pt x="2178424" y="2208398"/>
                </a:lnTo>
                <a:close/>
                <a:moveTo>
                  <a:pt x="551406" y="0"/>
                </a:moveTo>
                <a:lnTo>
                  <a:pt x="2007117" y="0"/>
                </a:lnTo>
                <a:lnTo>
                  <a:pt x="2558523" y="1102811"/>
                </a:lnTo>
                <a:lnTo>
                  <a:pt x="2007117" y="2205622"/>
                </a:lnTo>
                <a:lnTo>
                  <a:pt x="551406" y="2205622"/>
                </a:lnTo>
                <a:lnTo>
                  <a:pt x="0" y="1102811"/>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3E68100-C56F-4515-A4FD-3F301797E78F}"/>
              </a:ext>
            </a:extLst>
          </p:cNvPr>
          <p:cNvSpPr>
            <a:spLocks noGrp="1"/>
          </p:cNvSpPr>
          <p:nvPr>
            <p:ph type="title"/>
          </p:nvPr>
        </p:nvSpPr>
        <p:spPr>
          <a:xfrm>
            <a:off x="6312871" y="2050552"/>
            <a:ext cx="4998720" cy="1748983"/>
          </a:xfrm>
          <a:prstGeom prst="rect">
            <a:avLst/>
          </a:prstGeom>
        </p:spPr>
        <p:txBody>
          <a:bodyPr/>
          <a:lstStyle>
            <a:lvl1pPr>
              <a:defRPr sz="2800">
                <a:solidFill>
                  <a:schemeClr val="tx1"/>
                </a:solidFill>
                <a:latin typeface="+mn-lt"/>
              </a:defRPr>
            </a:lvl1pPr>
          </a:lstStyle>
          <a:p>
            <a:r>
              <a:rPr lang="en-US"/>
              <a:t>Click to edit Master title style</a:t>
            </a:r>
          </a:p>
        </p:txBody>
      </p:sp>
    </p:spTree>
    <p:extLst>
      <p:ext uri="{BB962C8B-B14F-4D97-AF65-F5344CB8AC3E}">
        <p14:creationId xmlns:p14="http://schemas.microsoft.com/office/powerpoint/2010/main" val="1409194673"/>
      </p:ext>
    </p:extLst>
  </p:cSld>
  <p:clrMapOvr>
    <a:masterClrMapping/>
  </p:clrMapOvr>
  <p:extLst>
    <p:ext uri="{DCECCB84-F9BA-43D5-87BE-67443E8EF086}">
      <p15:sldGuideLst xmlns:p15="http://schemas.microsoft.com/office/powerpoint/2012/main">
        <p15:guide id="1" orient="horz" pos="1272">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4FAA9D0-7C9C-4043-9931-A15819ABB9B5}"/>
              </a:ext>
            </a:extLst>
          </p:cNvPr>
          <p:cNvSpPr/>
          <p:nvPr userDrawn="1"/>
        </p:nvSpPr>
        <p:spPr>
          <a:xfrm>
            <a:off x="7362825" y="443263"/>
            <a:ext cx="361950" cy="36195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4" name="Oval 13">
            <a:extLst>
              <a:ext uri="{FF2B5EF4-FFF2-40B4-BE49-F238E27FC236}">
                <a16:creationId xmlns:a16="http://schemas.microsoft.com/office/drawing/2014/main" id="{E232AB2D-843E-4B5F-8793-6A263DA356BB}"/>
              </a:ext>
            </a:extLst>
          </p:cNvPr>
          <p:cNvSpPr/>
          <p:nvPr userDrawn="1"/>
        </p:nvSpPr>
        <p:spPr>
          <a:xfrm>
            <a:off x="11007246" y="5605994"/>
            <a:ext cx="654227" cy="6542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6" name="Oval 15">
            <a:extLst>
              <a:ext uri="{FF2B5EF4-FFF2-40B4-BE49-F238E27FC236}">
                <a16:creationId xmlns:a16="http://schemas.microsoft.com/office/drawing/2014/main" id="{FA75A12B-C399-4072-BD69-D872D2C2AD1F}"/>
              </a:ext>
            </a:extLst>
          </p:cNvPr>
          <p:cNvSpPr/>
          <p:nvPr userDrawn="1"/>
        </p:nvSpPr>
        <p:spPr>
          <a:xfrm>
            <a:off x="10683791" y="6132439"/>
            <a:ext cx="251152" cy="251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3" name="Picture Placeholder 22">
            <a:extLst>
              <a:ext uri="{FF2B5EF4-FFF2-40B4-BE49-F238E27FC236}">
                <a16:creationId xmlns:a16="http://schemas.microsoft.com/office/drawing/2014/main" id="{423AE48B-50E9-4BEA-B66A-B2D2B9CCFE9C}"/>
              </a:ext>
            </a:extLst>
          </p:cNvPr>
          <p:cNvSpPr>
            <a:spLocks noGrp="1"/>
          </p:cNvSpPr>
          <p:nvPr>
            <p:ph type="pic" sz="quarter" idx="10"/>
          </p:nvPr>
        </p:nvSpPr>
        <p:spPr>
          <a:xfrm>
            <a:off x="5733416" y="624239"/>
            <a:ext cx="5855754" cy="5631571"/>
          </a:xfrm>
          <a:custGeom>
            <a:avLst/>
            <a:gdLst>
              <a:gd name="connsiteX0" fmla="*/ 3433020 w 5855754"/>
              <a:gd name="connsiteY0" fmla="*/ 786103 h 5631571"/>
              <a:gd name="connsiteX1" fmla="*/ 5855754 w 5855754"/>
              <a:gd name="connsiteY1" fmla="*/ 3208837 h 5631571"/>
              <a:gd name="connsiteX2" fmla="*/ 3433020 w 5855754"/>
              <a:gd name="connsiteY2" fmla="*/ 5631571 h 5631571"/>
              <a:gd name="connsiteX3" fmla="*/ 1010286 w 5855754"/>
              <a:gd name="connsiteY3" fmla="*/ 3208837 h 5631571"/>
              <a:gd name="connsiteX4" fmla="*/ 3433020 w 5855754"/>
              <a:gd name="connsiteY4" fmla="*/ 786103 h 5631571"/>
              <a:gd name="connsiteX5" fmla="*/ 828675 w 5855754"/>
              <a:gd name="connsiteY5" fmla="*/ 0 h 5631571"/>
              <a:gd name="connsiteX6" fmla="*/ 1657350 w 5855754"/>
              <a:gd name="connsiteY6" fmla="*/ 828675 h 5631571"/>
              <a:gd name="connsiteX7" fmla="*/ 828675 w 5855754"/>
              <a:gd name="connsiteY7" fmla="*/ 1657350 h 5631571"/>
              <a:gd name="connsiteX8" fmla="*/ 0 w 5855754"/>
              <a:gd name="connsiteY8" fmla="*/ 828675 h 5631571"/>
              <a:gd name="connsiteX9" fmla="*/ 828675 w 5855754"/>
              <a:gd name="connsiteY9" fmla="*/ 0 h 5631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55754" h="5631571">
                <a:moveTo>
                  <a:pt x="3433020" y="786103"/>
                </a:moveTo>
                <a:cubicBezTo>
                  <a:pt x="4771059" y="786103"/>
                  <a:pt x="5855754" y="1870798"/>
                  <a:pt x="5855754" y="3208837"/>
                </a:cubicBezTo>
                <a:cubicBezTo>
                  <a:pt x="5855754" y="4546876"/>
                  <a:pt x="4771059" y="5631571"/>
                  <a:pt x="3433020" y="5631571"/>
                </a:cubicBezTo>
                <a:cubicBezTo>
                  <a:pt x="2094981" y="5631571"/>
                  <a:pt x="1010286" y="4546876"/>
                  <a:pt x="1010286" y="3208837"/>
                </a:cubicBezTo>
                <a:cubicBezTo>
                  <a:pt x="1010286" y="1870798"/>
                  <a:pt x="2094981" y="786103"/>
                  <a:pt x="3433020" y="786103"/>
                </a:cubicBezTo>
                <a:close/>
                <a:moveTo>
                  <a:pt x="828675" y="0"/>
                </a:moveTo>
                <a:cubicBezTo>
                  <a:pt x="1286340" y="0"/>
                  <a:pt x="1657350" y="371010"/>
                  <a:pt x="1657350" y="828675"/>
                </a:cubicBezTo>
                <a:cubicBezTo>
                  <a:pt x="1657350" y="1286340"/>
                  <a:pt x="1286340" y="1657350"/>
                  <a:pt x="828675" y="1657350"/>
                </a:cubicBezTo>
                <a:cubicBezTo>
                  <a:pt x="371010" y="1657350"/>
                  <a:pt x="0" y="1286340"/>
                  <a:pt x="0" y="828675"/>
                </a:cubicBezTo>
                <a:cubicBezTo>
                  <a:pt x="0" y="371010"/>
                  <a:pt x="371010" y="0"/>
                  <a:pt x="828675"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7" name="Text Placeholder 26">
            <a:extLst>
              <a:ext uri="{FF2B5EF4-FFF2-40B4-BE49-F238E27FC236}">
                <a16:creationId xmlns:a16="http://schemas.microsoft.com/office/drawing/2014/main" id="{282D3E62-6D1A-4E9D-BE54-2EED9BF429A4}"/>
              </a:ext>
            </a:extLst>
          </p:cNvPr>
          <p:cNvSpPr>
            <a:spLocks noGrp="1"/>
          </p:cNvSpPr>
          <p:nvPr>
            <p:ph type="body" sz="quarter" idx="12"/>
          </p:nvPr>
        </p:nvSpPr>
        <p:spPr>
          <a:xfrm>
            <a:off x="660400" y="2044700"/>
            <a:ext cx="4275138" cy="3560763"/>
          </a:xfrm>
          <a:prstGeom prst="rect">
            <a:avLst/>
          </a:prstGeom>
        </p:spPr>
        <p:txBody>
          <a:bodyPr/>
          <a:lstStyle>
            <a:lvl1pPr>
              <a:lnSpc>
                <a:spcPct val="150000"/>
              </a:lnSpc>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2000"/>
            </a:lvl2pPr>
            <a:lvl3pPr>
              <a:buClr>
                <a:schemeClr val="accent4"/>
              </a:buClr>
              <a:buFont typeface="Wingdings" panose="05000000000000000000" pitchFamily="2" charset="2"/>
              <a:buChar char="§"/>
              <a:defRPr sz="1800"/>
            </a:lvl3pPr>
            <a:lvl4pPr>
              <a:buClr>
                <a:schemeClr val="accent4"/>
              </a:buClr>
              <a:buFont typeface="Wingdings" panose="05000000000000000000" pitchFamily="2" charset="2"/>
              <a:buChar char="§"/>
              <a:defRPr sz="1800"/>
            </a:lvl4pPr>
            <a:lvl5pPr>
              <a:buClr>
                <a:schemeClr val="accent4"/>
              </a:buClr>
              <a:buFont typeface="Wingdings" panose="05000000000000000000" pitchFamily="2" charset="2"/>
              <a:buChar char="§"/>
              <a:defRPr sz="1800"/>
            </a:lvl5pPr>
          </a:lstStyle>
          <a:p>
            <a:pPr lvl="0"/>
            <a:r>
              <a:rPr lang="en-US"/>
              <a:t>Click to edit Master text styles</a:t>
            </a:r>
          </a:p>
        </p:txBody>
      </p:sp>
      <p:sp>
        <p:nvSpPr>
          <p:cNvPr id="8" name="Title 1">
            <a:extLst>
              <a:ext uri="{FF2B5EF4-FFF2-40B4-BE49-F238E27FC236}">
                <a16:creationId xmlns:a16="http://schemas.microsoft.com/office/drawing/2014/main" id="{DEB8F0E5-B89F-48AD-87BD-534EA9463CD3}"/>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75139580"/>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10" name="Text Placeholder 26">
            <a:extLst>
              <a:ext uri="{FF2B5EF4-FFF2-40B4-BE49-F238E27FC236}">
                <a16:creationId xmlns:a16="http://schemas.microsoft.com/office/drawing/2014/main" id="{4AA38E8C-A334-4183-8ABC-112B8517F487}"/>
              </a:ext>
            </a:extLst>
          </p:cNvPr>
          <p:cNvSpPr>
            <a:spLocks noGrp="1"/>
          </p:cNvSpPr>
          <p:nvPr>
            <p:ph type="body" sz="quarter" idx="12"/>
          </p:nvPr>
        </p:nvSpPr>
        <p:spPr>
          <a:xfrm>
            <a:off x="660400" y="2044700"/>
            <a:ext cx="4275138" cy="3560763"/>
          </a:xfrm>
          <a:prstGeom prst="rect">
            <a:avLst/>
          </a:prstGeom>
        </p:spPr>
        <p:txBody>
          <a:bodyPr/>
          <a:lstStyle>
            <a:lvl1pPr>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1800"/>
            </a:lvl2pPr>
            <a:lvl3pPr>
              <a:buClr>
                <a:schemeClr val="accent4"/>
              </a:buClr>
              <a:buFont typeface="Wingdings" panose="05000000000000000000" pitchFamily="2" charset="2"/>
              <a:buChar char="§"/>
              <a:defRPr sz="1600"/>
            </a:lvl3pPr>
            <a:lvl4pPr>
              <a:buClr>
                <a:schemeClr val="accent4"/>
              </a:buClr>
              <a:buFont typeface="Wingdings" panose="05000000000000000000" pitchFamily="2" charset="2"/>
              <a:buChar char="§"/>
              <a:defRPr sz="1600"/>
            </a:lvl4pPr>
            <a:lvl5pPr>
              <a:buClr>
                <a:schemeClr val="accent4"/>
              </a:buClr>
              <a:buFont typeface="Wingdings" panose="05000000000000000000" pitchFamily="2" charset="2"/>
              <a:buChar char="§"/>
              <a:defRPr sz="1600"/>
            </a:lvl5pPr>
          </a:lstStyle>
          <a:p>
            <a:pPr lvl="0"/>
            <a:r>
              <a:rPr lang="en-US"/>
              <a:t>Click to edit Master text styles</a:t>
            </a:r>
          </a:p>
        </p:txBody>
      </p:sp>
      <p:sp>
        <p:nvSpPr>
          <p:cNvPr id="19" name="Rectangle 18">
            <a:extLst>
              <a:ext uri="{FF2B5EF4-FFF2-40B4-BE49-F238E27FC236}">
                <a16:creationId xmlns:a16="http://schemas.microsoft.com/office/drawing/2014/main" id="{B80624A4-5116-4AAF-8C31-C25D1DB16FEC}"/>
              </a:ext>
            </a:extLst>
          </p:cNvPr>
          <p:cNvSpPr/>
          <p:nvPr userDrawn="1"/>
        </p:nvSpPr>
        <p:spPr>
          <a:xfrm>
            <a:off x="9354457" y="5363987"/>
            <a:ext cx="457200" cy="457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1D07EC8A-6024-4DEA-9C4D-AE4228E17854}"/>
              </a:ext>
            </a:extLst>
          </p:cNvPr>
          <p:cNvSpPr/>
          <p:nvPr userDrawn="1"/>
        </p:nvSpPr>
        <p:spPr>
          <a:xfrm>
            <a:off x="6692791" y="1699889"/>
            <a:ext cx="319749" cy="3197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D1C8FAEF-DF78-48CC-AEEF-F9B802055C05}"/>
              </a:ext>
            </a:extLst>
          </p:cNvPr>
          <p:cNvSpPr/>
          <p:nvPr userDrawn="1"/>
        </p:nvSpPr>
        <p:spPr>
          <a:xfrm>
            <a:off x="9354457" y="5897738"/>
            <a:ext cx="179977" cy="1799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icture Placeholder 10">
            <a:extLst>
              <a:ext uri="{FF2B5EF4-FFF2-40B4-BE49-F238E27FC236}">
                <a16:creationId xmlns:a16="http://schemas.microsoft.com/office/drawing/2014/main" id="{566F72D6-AEEE-4CF3-8136-F6782F1E489E}"/>
              </a:ext>
            </a:extLst>
          </p:cNvPr>
          <p:cNvSpPr>
            <a:spLocks noGrp="1"/>
          </p:cNvSpPr>
          <p:nvPr>
            <p:ph type="pic" sz="quarter" idx="13"/>
          </p:nvPr>
        </p:nvSpPr>
        <p:spPr>
          <a:xfrm>
            <a:off x="7090227" y="786181"/>
            <a:ext cx="4441372" cy="5393036"/>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59DADC7-BE21-4434-A6E4-BAF809005389}"/>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591254852"/>
      </p:ext>
    </p:extLst>
  </p:cSld>
  <p:clrMapOvr>
    <a:masterClrMapping/>
  </p:clrMapOvr>
  <p:extLst>
    <p:ext uri="{DCECCB84-F9BA-43D5-87BE-67443E8EF086}">
      <p15:sldGuideLst xmlns:p15="http://schemas.microsoft.com/office/powerpoint/2012/main">
        <p15:guide id="1" orient="horz" pos="504">
          <p15:clr>
            <a:srgbClr val="FBAE40"/>
          </p15:clr>
        </p15:guide>
        <p15:guide id="2" pos="3840">
          <p15:clr>
            <a:srgbClr val="FBAE40"/>
          </p15:clr>
        </p15:guide>
        <p15:guide id="3" orient="horz" pos="141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60528460"/>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eam">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id="{CF421413-161E-4B36-B693-FB38DF14EDAB}"/>
              </a:ext>
            </a:extLst>
          </p:cNvPr>
          <p:cNvSpPr>
            <a:spLocks noGrp="1"/>
          </p:cNvSpPr>
          <p:nvPr>
            <p:ph type="pic" sz="quarter" idx="22"/>
          </p:nvPr>
        </p:nvSpPr>
        <p:spPr>
          <a:xfrm>
            <a:off x="5353508"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38" name="Picture Placeholder 37">
            <a:extLst>
              <a:ext uri="{FF2B5EF4-FFF2-40B4-BE49-F238E27FC236}">
                <a16:creationId xmlns:a16="http://schemas.microsoft.com/office/drawing/2014/main" id="{B5D207AE-9C9C-410A-9F31-2402BAD6DDFF}"/>
              </a:ext>
            </a:extLst>
          </p:cNvPr>
          <p:cNvSpPr>
            <a:spLocks noGrp="1"/>
          </p:cNvSpPr>
          <p:nvPr>
            <p:ph type="pic" sz="quarter" idx="21"/>
          </p:nvPr>
        </p:nvSpPr>
        <p:spPr>
          <a:xfrm>
            <a:off x="311592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DE3344FC-C4DE-481F-9C31-667EDD563C47}"/>
              </a:ext>
            </a:extLst>
          </p:cNvPr>
          <p:cNvSpPr>
            <a:spLocks noGrp="1"/>
          </p:cNvSpPr>
          <p:nvPr>
            <p:ph type="pic" sz="quarter" idx="23"/>
          </p:nvPr>
        </p:nvSpPr>
        <p:spPr>
          <a:xfrm>
            <a:off x="7602465"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59094D7D-3613-49C1-BB58-A65B41A9738D}"/>
              </a:ext>
            </a:extLst>
          </p:cNvPr>
          <p:cNvSpPr>
            <a:spLocks noGrp="1"/>
          </p:cNvSpPr>
          <p:nvPr>
            <p:ph type="pic" sz="quarter" idx="24"/>
          </p:nvPr>
        </p:nvSpPr>
        <p:spPr>
          <a:xfrm>
            <a:off x="984005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
        <p:nvSpPr>
          <p:cNvPr id="9" name="Hexagon 8">
            <a:extLst>
              <a:ext uri="{FF2B5EF4-FFF2-40B4-BE49-F238E27FC236}">
                <a16:creationId xmlns:a16="http://schemas.microsoft.com/office/drawing/2014/main" id="{476CA45F-A66A-4AD8-A004-10DB55A5D7B2}"/>
              </a:ext>
            </a:extLst>
          </p:cNvPr>
          <p:cNvSpPr/>
          <p:nvPr userDrawn="1"/>
        </p:nvSpPr>
        <p:spPr>
          <a:xfrm>
            <a:off x="546669" y="3467555"/>
            <a:ext cx="458268" cy="39505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Hexagon 9">
            <a:extLst>
              <a:ext uri="{FF2B5EF4-FFF2-40B4-BE49-F238E27FC236}">
                <a16:creationId xmlns:a16="http://schemas.microsoft.com/office/drawing/2014/main" id="{27A66A3D-2437-4015-9F5F-380C4D23D83C}"/>
              </a:ext>
            </a:extLst>
          </p:cNvPr>
          <p:cNvSpPr/>
          <p:nvPr userDrawn="1"/>
        </p:nvSpPr>
        <p:spPr>
          <a:xfrm>
            <a:off x="11113337" y="2394722"/>
            <a:ext cx="358391" cy="308958"/>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Hexagon 10">
            <a:extLst>
              <a:ext uri="{FF2B5EF4-FFF2-40B4-BE49-F238E27FC236}">
                <a16:creationId xmlns:a16="http://schemas.microsoft.com/office/drawing/2014/main" id="{FFB14F3B-E7EF-4546-8D74-71FFB45C77C0}"/>
              </a:ext>
            </a:extLst>
          </p:cNvPr>
          <p:cNvSpPr/>
          <p:nvPr userDrawn="1"/>
        </p:nvSpPr>
        <p:spPr>
          <a:xfrm>
            <a:off x="10882649" y="2202202"/>
            <a:ext cx="230688" cy="19886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22">
            <a:extLst>
              <a:ext uri="{FF2B5EF4-FFF2-40B4-BE49-F238E27FC236}">
                <a16:creationId xmlns:a16="http://schemas.microsoft.com/office/drawing/2014/main" id="{591F943B-ED0D-49A1-844A-E23BA9A4871B}"/>
              </a:ext>
            </a:extLst>
          </p:cNvPr>
          <p:cNvSpPr>
            <a:spLocks noGrp="1"/>
          </p:cNvSpPr>
          <p:nvPr>
            <p:ph type="body" sz="quarter" idx="10"/>
          </p:nvPr>
        </p:nvSpPr>
        <p:spPr>
          <a:xfrm>
            <a:off x="546668"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4" name="Text Placeholder 22">
            <a:extLst>
              <a:ext uri="{FF2B5EF4-FFF2-40B4-BE49-F238E27FC236}">
                <a16:creationId xmlns:a16="http://schemas.microsoft.com/office/drawing/2014/main" id="{9AC6B9A8-053C-4828-B705-901C6018F30D}"/>
              </a:ext>
            </a:extLst>
          </p:cNvPr>
          <p:cNvSpPr>
            <a:spLocks noGrp="1"/>
          </p:cNvSpPr>
          <p:nvPr>
            <p:ph type="body" sz="quarter" idx="11"/>
          </p:nvPr>
        </p:nvSpPr>
        <p:spPr>
          <a:xfrm>
            <a:off x="556692"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7" name="Text Placeholder 22">
            <a:extLst>
              <a:ext uri="{FF2B5EF4-FFF2-40B4-BE49-F238E27FC236}">
                <a16:creationId xmlns:a16="http://schemas.microsoft.com/office/drawing/2014/main" id="{BBA6FD52-E179-41F8-AE78-9AF3D65F28B6}"/>
              </a:ext>
            </a:extLst>
          </p:cNvPr>
          <p:cNvSpPr>
            <a:spLocks noGrp="1"/>
          </p:cNvSpPr>
          <p:nvPr>
            <p:ph type="body" sz="quarter" idx="12"/>
          </p:nvPr>
        </p:nvSpPr>
        <p:spPr>
          <a:xfrm>
            <a:off x="2789482"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8" name="Text Placeholder 22">
            <a:extLst>
              <a:ext uri="{FF2B5EF4-FFF2-40B4-BE49-F238E27FC236}">
                <a16:creationId xmlns:a16="http://schemas.microsoft.com/office/drawing/2014/main" id="{C49A82AB-D328-4DB0-841B-186884119EBF}"/>
              </a:ext>
            </a:extLst>
          </p:cNvPr>
          <p:cNvSpPr>
            <a:spLocks noGrp="1"/>
          </p:cNvSpPr>
          <p:nvPr>
            <p:ph type="body" sz="quarter" idx="13"/>
          </p:nvPr>
        </p:nvSpPr>
        <p:spPr>
          <a:xfrm>
            <a:off x="278948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9" name="Text Placeholder 22">
            <a:extLst>
              <a:ext uri="{FF2B5EF4-FFF2-40B4-BE49-F238E27FC236}">
                <a16:creationId xmlns:a16="http://schemas.microsoft.com/office/drawing/2014/main" id="{84E23D5D-9866-48F9-8E08-DD2DBE4C4E32}"/>
              </a:ext>
            </a:extLst>
          </p:cNvPr>
          <p:cNvSpPr>
            <a:spLocks noGrp="1"/>
          </p:cNvSpPr>
          <p:nvPr>
            <p:ph type="body" sz="quarter" idx="14"/>
          </p:nvPr>
        </p:nvSpPr>
        <p:spPr>
          <a:xfrm>
            <a:off x="5032296"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0" name="Text Placeholder 22">
            <a:extLst>
              <a:ext uri="{FF2B5EF4-FFF2-40B4-BE49-F238E27FC236}">
                <a16:creationId xmlns:a16="http://schemas.microsoft.com/office/drawing/2014/main" id="{E671C9E6-A1A5-4EE5-8642-94AA7635DB05}"/>
              </a:ext>
            </a:extLst>
          </p:cNvPr>
          <p:cNvSpPr>
            <a:spLocks noGrp="1"/>
          </p:cNvSpPr>
          <p:nvPr>
            <p:ph type="body" sz="quarter" idx="15"/>
          </p:nvPr>
        </p:nvSpPr>
        <p:spPr>
          <a:xfrm>
            <a:off x="502920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1" name="Text Placeholder 22">
            <a:extLst>
              <a:ext uri="{FF2B5EF4-FFF2-40B4-BE49-F238E27FC236}">
                <a16:creationId xmlns:a16="http://schemas.microsoft.com/office/drawing/2014/main" id="{DF6BB5C9-B678-435A-830F-4C10EB1A957C}"/>
              </a:ext>
            </a:extLst>
          </p:cNvPr>
          <p:cNvSpPr>
            <a:spLocks noGrp="1"/>
          </p:cNvSpPr>
          <p:nvPr>
            <p:ph type="body" sz="quarter" idx="16"/>
          </p:nvPr>
        </p:nvSpPr>
        <p:spPr>
          <a:xfrm>
            <a:off x="7275110"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2" name="Text Placeholder 22">
            <a:extLst>
              <a:ext uri="{FF2B5EF4-FFF2-40B4-BE49-F238E27FC236}">
                <a16:creationId xmlns:a16="http://schemas.microsoft.com/office/drawing/2014/main" id="{1861EC87-A9E2-4FC3-B8BC-06C520B8A17F}"/>
              </a:ext>
            </a:extLst>
          </p:cNvPr>
          <p:cNvSpPr>
            <a:spLocks noGrp="1"/>
          </p:cNvSpPr>
          <p:nvPr>
            <p:ph type="body" sz="quarter" idx="17"/>
          </p:nvPr>
        </p:nvSpPr>
        <p:spPr>
          <a:xfrm>
            <a:off x="727511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3" name="Text Placeholder 22">
            <a:extLst>
              <a:ext uri="{FF2B5EF4-FFF2-40B4-BE49-F238E27FC236}">
                <a16:creationId xmlns:a16="http://schemas.microsoft.com/office/drawing/2014/main" id="{FC3EDE91-631F-4947-94DC-557685FD23E0}"/>
              </a:ext>
            </a:extLst>
          </p:cNvPr>
          <p:cNvSpPr>
            <a:spLocks noGrp="1"/>
          </p:cNvSpPr>
          <p:nvPr>
            <p:ph type="body" sz="quarter" idx="18"/>
          </p:nvPr>
        </p:nvSpPr>
        <p:spPr>
          <a:xfrm>
            <a:off x="9517923"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4" name="Text Placeholder 22">
            <a:extLst>
              <a:ext uri="{FF2B5EF4-FFF2-40B4-BE49-F238E27FC236}">
                <a16:creationId xmlns:a16="http://schemas.microsoft.com/office/drawing/2014/main" id="{8FDDBEF4-1329-49DF-B043-D51B34F5EE34}"/>
              </a:ext>
            </a:extLst>
          </p:cNvPr>
          <p:cNvSpPr>
            <a:spLocks noGrp="1"/>
          </p:cNvSpPr>
          <p:nvPr>
            <p:ph type="body" sz="quarter" idx="19"/>
          </p:nvPr>
        </p:nvSpPr>
        <p:spPr>
          <a:xfrm>
            <a:off x="951792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7" name="Picture Placeholder 36">
            <a:extLst>
              <a:ext uri="{FF2B5EF4-FFF2-40B4-BE49-F238E27FC236}">
                <a16:creationId xmlns:a16="http://schemas.microsoft.com/office/drawing/2014/main" id="{FBDB3FD3-4F52-4E28-B639-5F73070E47D9}"/>
              </a:ext>
            </a:extLst>
          </p:cNvPr>
          <p:cNvSpPr>
            <a:spLocks noGrp="1"/>
          </p:cNvSpPr>
          <p:nvPr>
            <p:ph type="pic" sz="quarter" idx="20"/>
          </p:nvPr>
        </p:nvSpPr>
        <p:spPr>
          <a:xfrm>
            <a:off x="878337"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179588483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1_Custom Layout">
    <p:bg>
      <p:bgPr>
        <a:solidFill>
          <a:schemeClr val="tx1"/>
        </a:solidFill>
        <a:effectLst/>
      </p:bgPr>
    </p:bg>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2" name="Rectangle 1" descr="Tall office building looking up">
            <a:extLst>
              <a:ext uri="{FF2B5EF4-FFF2-40B4-BE49-F238E27FC236}">
                <a16:creationId xmlns:a16="http://schemas.microsoft.com/office/drawing/2014/main" id="{AF7FA146-2A75-4EA7-A9AD-EBCE6F17FB42}"/>
              </a:ext>
            </a:extLst>
          </p:cNvPr>
          <p:cNvSpPr/>
          <p:nvPr userDrawn="1"/>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 Placeholder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149139" y="4859469"/>
            <a:ext cx="3924934" cy="490538"/>
          </a:xfrm>
          <a:prstGeom prst="rect">
            <a:avLst/>
          </a:prstGeom>
        </p:spPr>
        <p:txBody>
          <a:bodyPr/>
          <a:lstStyle>
            <a:lvl1pPr algn="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6" name="Title 1">
            <a:extLst>
              <a:ext uri="{FF2B5EF4-FFF2-40B4-BE49-F238E27FC236}">
                <a16:creationId xmlns:a16="http://schemas.microsoft.com/office/drawing/2014/main" id="{162BE5D7-9E35-49F8-A8E4-2093183A6404}"/>
              </a:ext>
            </a:extLst>
          </p:cNvPr>
          <p:cNvSpPr>
            <a:spLocks noGrp="1"/>
          </p:cNvSpPr>
          <p:nvPr>
            <p:ph type="title"/>
          </p:nvPr>
        </p:nvSpPr>
        <p:spPr>
          <a:xfrm>
            <a:off x="4149139" y="1529685"/>
            <a:ext cx="3924934"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14399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37669602"/>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11/19/2024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2397459935"/>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11/19/2024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63239096"/>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11/19/2024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91965439"/>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11/19/2024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86897335"/>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11/19/2024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589620618"/>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11/19/2024</a:t>
            </a:fld>
            <a:endParaRPr lang="en-US" dirty="0"/>
          </a:p>
        </p:txBody>
      </p:sp>
    </p:spTree>
    <p:extLst>
      <p:ext uri="{BB962C8B-B14F-4D97-AF65-F5344CB8AC3E}">
        <p14:creationId xmlns:p14="http://schemas.microsoft.com/office/powerpoint/2010/main" val="353030451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11/19/2024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
        <p:nvSpPr>
          <p:cNvPr id="18" name="Date Placeholder 3">
            <a:extLst>
              <a:ext uri="{FF2B5EF4-FFF2-40B4-BE49-F238E27FC236}">
                <a16:creationId xmlns:a16="http://schemas.microsoft.com/office/drawing/2014/main" id="{2CD6B789-4B66-4BD0-9623-80E9542A65FE}"/>
              </a:ext>
            </a:extLst>
          </p:cNvPr>
          <p:cNvSpPr txBox="1">
            <a:spLocks/>
          </p:cNvSpPr>
          <p:nvPr userDrawn="1"/>
        </p:nvSpPr>
        <p:spPr>
          <a:xfrm>
            <a:off x="660396"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7BD5F78-1C10-49D6-8616-C9F20406C112}" type="datetime1">
              <a:rPr lang="en-US" sz="1100" smtClean="0">
                <a:solidFill>
                  <a:schemeClr val="accent2"/>
                </a:solidFill>
              </a:rPr>
              <a:pPr/>
              <a:t>11/19/2024</a:t>
            </a:fld>
            <a:endParaRPr lang="en-US" sz="1100" dirty="0">
              <a:solidFill>
                <a:schemeClr val="accent2"/>
              </a:solidFill>
            </a:endParaRPr>
          </a:p>
        </p:txBody>
      </p:sp>
      <p:sp>
        <p:nvSpPr>
          <p:cNvPr id="29" name="Footer Placeholder 4">
            <a:extLst>
              <a:ext uri="{FF2B5EF4-FFF2-40B4-BE49-F238E27FC236}">
                <a16:creationId xmlns:a16="http://schemas.microsoft.com/office/drawing/2014/main" id="{A3BB5234-44A4-4506-BD19-5808475EBB7F}"/>
              </a:ext>
            </a:extLst>
          </p:cNvPr>
          <p:cNvSpPr txBox="1">
            <a:spLocks/>
          </p:cNvSpPr>
          <p:nvPr userDrawn="1"/>
        </p:nvSpPr>
        <p:spPr>
          <a:xfrm>
            <a:off x="1445526" y="6378906"/>
            <a:ext cx="41148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b="1" dirty="0">
                <a:solidFill>
                  <a:schemeClr val="accent2"/>
                </a:solidFill>
              </a:rPr>
              <a:t>Annual Review</a:t>
            </a:r>
          </a:p>
        </p:txBody>
      </p:sp>
      <p:sp>
        <p:nvSpPr>
          <p:cNvPr id="30" name="Slide Number Placeholder 5">
            <a:extLst>
              <a:ext uri="{FF2B5EF4-FFF2-40B4-BE49-F238E27FC236}">
                <a16:creationId xmlns:a16="http://schemas.microsoft.com/office/drawing/2014/main" id="{68D89618-7EE9-46BF-BEAC-45E6F98ACA1A}"/>
              </a:ext>
            </a:extLst>
          </p:cNvPr>
          <p:cNvSpPr txBox="1">
            <a:spLocks/>
          </p:cNvSpPr>
          <p:nvPr userDrawn="1"/>
        </p:nvSpPr>
        <p:spPr>
          <a:xfrm>
            <a:off x="8805338"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C18C1E5-FB55-42F5-BD6D-9CC153FCDBE6}" type="slidenum">
              <a:rPr lang="en-US" sz="1100" smtClean="0">
                <a:solidFill>
                  <a:schemeClr val="accent4"/>
                </a:solidFill>
              </a:rPr>
              <a:pPr algn="r"/>
              <a:t>‹#›</a:t>
            </a:fld>
            <a:endParaRPr lang="en-US" sz="1100" dirty="0">
              <a:solidFill>
                <a:schemeClr val="accent4"/>
              </a:solidFill>
            </a:endParaRPr>
          </a:p>
        </p:txBody>
      </p:sp>
    </p:spTree>
    <p:extLst>
      <p:ext uri="{BB962C8B-B14F-4D97-AF65-F5344CB8AC3E}">
        <p14:creationId xmlns:p14="http://schemas.microsoft.com/office/powerpoint/2010/main" val="3064259027"/>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 id="2147483762" r:id="rId15"/>
    <p:sldLayoutId id="2147483763" r:id="rId16"/>
    <p:sldLayoutId id="2147483764" r:id="rId17"/>
    <p:sldLayoutId id="2147483765" r:id="rId18"/>
    <p:sldLayoutId id="2147483766" r:id="rId19"/>
    <p:sldLayoutId id="2147483769" r:id="rId20"/>
    <p:sldLayoutId id="2147483690" r:id="rId21"/>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hyperlink" Target="https://colab.research.google.com/drive/16tOvk8HzVTC0zZhCWPnUcoweBADoMrxQ?usp=sharing" TargetMode="External"/><Relationship Id="rId2" Type="http://schemas.openxmlformats.org/officeDocument/2006/relationships/image" Target="../media/image1.jfif"/><Relationship Id="rId1" Type="http://schemas.openxmlformats.org/officeDocument/2006/relationships/slideLayout" Target="../slideLayouts/slideLayout19.xml"/><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hyperlink" Target="https://colab.research.google.com/drive/16tOvk8HzVTC0zZhCWPnUcoweBADoMrxQ?usp=sharing" TargetMode="External"/><Relationship Id="rId2" Type="http://schemas.openxmlformats.org/officeDocument/2006/relationships/image" Target="../media/image1.jfif"/><Relationship Id="rId1" Type="http://schemas.openxmlformats.org/officeDocument/2006/relationships/slideLayout" Target="../slideLayouts/slideLayout19.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3" Type="http://schemas.openxmlformats.org/officeDocument/2006/relationships/image" Target="../media/image1.jfif"/><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hyperlink" Target="https://colab.research.google.com/drive/16tOvk8HzVTC0zZhCWPnUcoweBADoMrxQ?usp=sharing" TargetMode="External"/><Relationship Id="rId2" Type="http://schemas.openxmlformats.org/officeDocument/2006/relationships/image" Target="../media/image1.jfif"/><Relationship Id="rId1" Type="http://schemas.openxmlformats.org/officeDocument/2006/relationships/slideLayout" Target="../slideLayouts/slideLayout19.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hyperlink" Target="https://colab.research.google.com/drive/16tOvk8HzVTC0zZhCWPnUcoweBADoMrxQ?usp=sharing" TargetMode="External"/><Relationship Id="rId2" Type="http://schemas.openxmlformats.org/officeDocument/2006/relationships/image" Target="../media/image1.jfif"/><Relationship Id="rId1" Type="http://schemas.openxmlformats.org/officeDocument/2006/relationships/slideLayout" Target="../slideLayouts/slideLayout19.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hyperlink" Target="https://colab.research.google.com/drive/16tOvk8HzVTC0zZhCWPnUcoweBADoMrxQ?usp=sharing" TargetMode="External"/><Relationship Id="rId2" Type="http://schemas.openxmlformats.org/officeDocument/2006/relationships/image" Target="../media/image1.jfif"/><Relationship Id="rId1" Type="http://schemas.openxmlformats.org/officeDocument/2006/relationships/slideLayout" Target="../slideLayouts/slideLayout19.xml"/><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201737A-B873-4D1D-8A41-5ABF5184BC8F}"/>
              </a:ext>
            </a:extLst>
          </p:cNvPr>
          <p:cNvSpPr>
            <a:spLocks noGrp="1"/>
          </p:cNvSpPr>
          <p:nvPr>
            <p:ph type="body" sz="quarter" idx="11"/>
          </p:nvPr>
        </p:nvSpPr>
        <p:spPr>
          <a:xfrm>
            <a:off x="5463785" y="3880742"/>
            <a:ext cx="4561958" cy="2030201"/>
          </a:xfrm>
        </p:spPr>
        <p:txBody>
          <a:bodyPr>
            <a:normAutofit fontScale="85000" lnSpcReduction="10000"/>
          </a:bodyPr>
          <a:lstStyle/>
          <a:p>
            <a:r>
              <a:rPr lang="en-US" dirty="0">
                <a:solidFill>
                  <a:schemeClr val="tx1"/>
                </a:solidFill>
              </a:rPr>
              <a:t>K NITHINRAM</a:t>
            </a:r>
          </a:p>
          <a:p>
            <a:r>
              <a:rPr lang="en-US" dirty="0">
                <a:solidFill>
                  <a:schemeClr val="tx1"/>
                </a:solidFill>
              </a:rPr>
              <a:t>Lakshmi Narayana Arts and Science College, Kerala</a:t>
            </a:r>
          </a:p>
          <a:p>
            <a:r>
              <a:rPr lang="en-US" dirty="0">
                <a:solidFill>
                  <a:schemeClr val="tx1"/>
                </a:solidFill>
              </a:rPr>
              <a:t>B.Sc. Computer Science 2023 graduate </a:t>
            </a:r>
          </a:p>
          <a:p>
            <a:r>
              <a:rPr lang="en-US" dirty="0">
                <a:solidFill>
                  <a:schemeClr val="tx1"/>
                </a:solidFill>
              </a:rPr>
              <a:t>AICTE ID/</a:t>
            </a:r>
            <a:r>
              <a:rPr lang="en-IN" dirty="0">
                <a:solidFill>
                  <a:schemeClr val="tx1"/>
                </a:solidFill>
              </a:rPr>
              <a:t>Apply ID: APPLY_172684756366ed9a4b66be3 </a:t>
            </a:r>
            <a:endParaRPr lang="en-US" dirty="0">
              <a:solidFill>
                <a:schemeClr val="tx1"/>
              </a:solidFill>
            </a:endParaRPr>
          </a:p>
          <a:p>
            <a:endParaRPr lang="en-US" dirty="0"/>
          </a:p>
          <a:p>
            <a:endParaRPr lang="en-IN" dirty="0"/>
          </a:p>
        </p:txBody>
      </p:sp>
      <p:sp>
        <p:nvSpPr>
          <p:cNvPr id="4" name="Title 3">
            <a:extLst>
              <a:ext uri="{FF2B5EF4-FFF2-40B4-BE49-F238E27FC236}">
                <a16:creationId xmlns:a16="http://schemas.microsoft.com/office/drawing/2014/main" id="{92056599-CDAA-4367-BEF8-31D6E32518C8}"/>
              </a:ext>
            </a:extLst>
          </p:cNvPr>
          <p:cNvSpPr>
            <a:spLocks noGrp="1"/>
          </p:cNvSpPr>
          <p:nvPr>
            <p:ph type="title"/>
          </p:nvPr>
        </p:nvSpPr>
        <p:spPr>
          <a:xfrm>
            <a:off x="5232965" y="1951978"/>
            <a:ext cx="6059431" cy="1155207"/>
          </a:xfrm>
        </p:spPr>
        <p:txBody>
          <a:bodyPr>
            <a:noAutofit/>
          </a:bodyPr>
          <a:lstStyle/>
          <a:p>
            <a:r>
              <a:rPr lang="en-IN" sz="3600" b="1" dirty="0"/>
              <a:t>Sales Optimization Analysis</a:t>
            </a:r>
          </a:p>
        </p:txBody>
      </p:sp>
      <p:pic>
        <p:nvPicPr>
          <p:cNvPr id="6" name="Picture 5">
            <a:extLst>
              <a:ext uri="{FF2B5EF4-FFF2-40B4-BE49-F238E27FC236}">
                <a16:creationId xmlns:a16="http://schemas.microsoft.com/office/drawing/2014/main" id="{E30DEFF0-8DEE-4B0B-9B30-675FE9E288A2}"/>
              </a:ext>
            </a:extLst>
          </p:cNvPr>
          <p:cNvPicPr>
            <a:picLocks noChangeAspect="1"/>
          </p:cNvPicPr>
          <p:nvPr/>
        </p:nvPicPr>
        <p:blipFill rotWithShape="1">
          <a:blip r:embed="rId2"/>
          <a:srcRect t="96181"/>
          <a:stretch/>
        </p:blipFill>
        <p:spPr>
          <a:xfrm>
            <a:off x="675957" y="6471920"/>
            <a:ext cx="2143125" cy="193040"/>
          </a:xfrm>
          <a:prstGeom prst="rect">
            <a:avLst/>
          </a:prstGeom>
        </p:spPr>
      </p:pic>
    </p:spTree>
    <p:extLst>
      <p:ext uri="{BB962C8B-B14F-4D97-AF65-F5344CB8AC3E}">
        <p14:creationId xmlns:p14="http://schemas.microsoft.com/office/powerpoint/2010/main" val="1604013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grpId="0" nodeType="clickEffect">
                                  <p:stCondLst>
                                    <p:cond delay="0"/>
                                  </p:stCondLst>
                                  <p:childTnLst>
                                    <p:set>
                                      <p:cBhvr>
                                        <p:cTn id="24" dur="1" fill="hold">
                                          <p:stCondLst>
                                            <p:cond delay="0"/>
                                          </p:stCondLst>
                                        </p:cTn>
                                        <p:tgtEl>
                                          <p:spTgt spid="2">
                                            <p:txEl>
                                              <p:pRg st="0" end="0"/>
                                            </p:txEl>
                                          </p:spTgt>
                                        </p:tgtEl>
                                        <p:attrNameLst>
                                          <p:attrName>style.visibility</p:attrName>
                                        </p:attrNameLst>
                                      </p:cBhvr>
                                      <p:to>
                                        <p:strVal val="visible"/>
                                      </p:to>
                                    </p:set>
                                    <p:animEffect transition="in" filter="randombar(horizontal)">
                                      <p:cBhvr>
                                        <p:cTn id="25" dur="500"/>
                                        <p:tgtEl>
                                          <p:spTgt spid="2">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grpId="0" nodeType="clickEffect">
                                  <p:stCondLst>
                                    <p:cond delay="0"/>
                                  </p:stCondLst>
                                  <p:childTnLst>
                                    <p:set>
                                      <p:cBhvr>
                                        <p:cTn id="29" dur="1" fill="hold">
                                          <p:stCondLst>
                                            <p:cond delay="0"/>
                                          </p:stCondLst>
                                        </p:cTn>
                                        <p:tgtEl>
                                          <p:spTgt spid="2">
                                            <p:txEl>
                                              <p:pRg st="1" end="1"/>
                                            </p:txEl>
                                          </p:spTgt>
                                        </p:tgtEl>
                                        <p:attrNameLst>
                                          <p:attrName>style.visibility</p:attrName>
                                        </p:attrNameLst>
                                      </p:cBhvr>
                                      <p:to>
                                        <p:strVal val="visible"/>
                                      </p:to>
                                    </p:set>
                                    <p:animEffect transition="in" filter="randombar(horizontal)">
                                      <p:cBhvr>
                                        <p:cTn id="30" dur="500"/>
                                        <p:tgtEl>
                                          <p:spTgt spid="2">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4" presetClass="entr" presetSubtype="10" fill="hold" grpId="0" nodeType="clickEffect">
                                  <p:stCondLst>
                                    <p:cond delay="0"/>
                                  </p:stCondLst>
                                  <p:childTnLst>
                                    <p:set>
                                      <p:cBhvr>
                                        <p:cTn id="34" dur="1" fill="hold">
                                          <p:stCondLst>
                                            <p:cond delay="0"/>
                                          </p:stCondLst>
                                        </p:cTn>
                                        <p:tgtEl>
                                          <p:spTgt spid="2">
                                            <p:txEl>
                                              <p:pRg st="2" end="2"/>
                                            </p:txEl>
                                          </p:spTgt>
                                        </p:tgtEl>
                                        <p:attrNameLst>
                                          <p:attrName>style.visibility</p:attrName>
                                        </p:attrNameLst>
                                      </p:cBhvr>
                                      <p:to>
                                        <p:strVal val="visible"/>
                                      </p:to>
                                    </p:set>
                                    <p:animEffect transition="in" filter="randombar(horizontal)">
                                      <p:cBhvr>
                                        <p:cTn id="35" dur="500"/>
                                        <p:tgtEl>
                                          <p:spTgt spid="2">
                                            <p:txEl>
                                              <p:pRg st="2" end="2"/>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4" presetClass="entr" presetSubtype="10" fill="hold" grpId="0" nodeType="clickEffect">
                                  <p:stCondLst>
                                    <p:cond delay="0"/>
                                  </p:stCondLst>
                                  <p:childTnLst>
                                    <p:set>
                                      <p:cBhvr>
                                        <p:cTn id="39" dur="1" fill="hold">
                                          <p:stCondLst>
                                            <p:cond delay="0"/>
                                          </p:stCondLst>
                                        </p:cTn>
                                        <p:tgtEl>
                                          <p:spTgt spid="2">
                                            <p:txEl>
                                              <p:pRg st="3" end="3"/>
                                            </p:txEl>
                                          </p:spTgt>
                                        </p:tgtEl>
                                        <p:attrNameLst>
                                          <p:attrName>style.visibility</p:attrName>
                                        </p:attrNameLst>
                                      </p:cBhvr>
                                      <p:to>
                                        <p:strVal val="visible"/>
                                      </p:to>
                                    </p:set>
                                    <p:animEffect transition="in" filter="randombar(horizontal)">
                                      <p:cBhvr>
                                        <p:cTn id="40"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2BCB48-7718-5DAD-08CC-4F0933A88D32}"/>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7CE3E7EE-7347-DCF2-A249-51139BF9CD26}"/>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C9C60F6A-F042-C0A8-5DEC-1FC16D1AEB23}"/>
              </a:ext>
            </a:extLst>
          </p:cNvPr>
          <p:cNvSpPr>
            <a:spLocks noGrp="1"/>
          </p:cNvSpPr>
          <p:nvPr>
            <p:ph type="title"/>
          </p:nvPr>
        </p:nvSpPr>
        <p:spPr>
          <a:xfrm>
            <a:off x="360990" y="312327"/>
            <a:ext cx="10448523" cy="1140916"/>
          </a:xfrm>
        </p:spPr>
        <p:txBody>
          <a:bodyPr>
            <a:normAutofit/>
          </a:bodyPr>
          <a:lstStyle/>
          <a:p>
            <a:r>
              <a:rPr lang="en-GB" sz="3600" dirty="0"/>
              <a:t>RESULTS – Sales and Profits by States</a:t>
            </a:r>
            <a:endParaRPr lang="en-IN" sz="3600" dirty="0"/>
          </a:p>
        </p:txBody>
      </p:sp>
      <p:sp>
        <p:nvSpPr>
          <p:cNvPr id="7" name="Text Placeholder 30">
            <a:extLst>
              <a:ext uri="{FF2B5EF4-FFF2-40B4-BE49-F238E27FC236}">
                <a16:creationId xmlns:a16="http://schemas.microsoft.com/office/drawing/2014/main" id="{71B76768-AB79-9005-29FA-04E0880CC963}"/>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E29AE83F-44AE-8DDB-D149-0B4AEAB3C148}"/>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a:extLst>
              <a:ext uri="{FF2B5EF4-FFF2-40B4-BE49-F238E27FC236}">
                <a16:creationId xmlns:a16="http://schemas.microsoft.com/office/drawing/2014/main" id="{FD81E1CE-5D14-D5B7-48F1-08D3E8EB4E80}"/>
              </a:ext>
            </a:extLst>
          </p:cNvPr>
          <p:cNvSpPr txBox="1">
            <a:spLocks/>
          </p:cNvSpPr>
          <p:nvPr/>
        </p:nvSpPr>
        <p:spPr>
          <a:xfrm>
            <a:off x="360991" y="5849968"/>
            <a:ext cx="2981643" cy="8309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 </a:t>
            </a:r>
            <a:r>
              <a:rPr lang="en-GB" sz="2000" b="0" u="sng" dirty="0">
                <a:solidFill>
                  <a:srgbClr val="0070C0"/>
                </a:solidFill>
                <a:hlinkClick r:id="rId3">
                  <a:extLst>
                    <a:ext uri="{A12FA001-AC4F-418D-AE19-62706E023703}">
                      <ahyp:hlinkClr xmlns:ahyp="http://schemas.microsoft.com/office/drawing/2018/hyperlinkcolor" val="tx"/>
                    </a:ext>
                  </a:extLst>
                </a:hlinkClick>
              </a:rPr>
              <a:t>Demo Link</a:t>
            </a:r>
            <a:endParaRPr lang="en-IN" b="0" u="sng" dirty="0">
              <a:solidFill>
                <a:srgbClr val="0070C0"/>
              </a:solidFill>
            </a:endParaRPr>
          </a:p>
        </p:txBody>
      </p:sp>
      <p:sp>
        <p:nvSpPr>
          <p:cNvPr id="10" name="Text Placeholder 1">
            <a:extLst>
              <a:ext uri="{FF2B5EF4-FFF2-40B4-BE49-F238E27FC236}">
                <a16:creationId xmlns:a16="http://schemas.microsoft.com/office/drawing/2014/main" id="{CCA092A0-B4AE-27F3-9ACA-7365F49EB9D6}"/>
              </a:ext>
            </a:extLst>
          </p:cNvPr>
          <p:cNvSpPr>
            <a:spLocks noGrp="1"/>
          </p:cNvSpPr>
          <p:nvPr>
            <p:ph type="body" sz="quarter" idx="12"/>
          </p:nvPr>
        </p:nvSpPr>
        <p:spPr>
          <a:xfrm>
            <a:off x="205616" y="1291700"/>
            <a:ext cx="5411214" cy="4513870"/>
          </a:xfrm>
        </p:spPr>
        <p:txBody>
          <a:bodyPr>
            <a:normAutofit/>
          </a:bodyPr>
          <a:lstStyle/>
          <a:p>
            <a:r>
              <a:rPr lang="en-US" dirty="0"/>
              <a:t>In terms of Sales of Profits with respect to various states of the country, California and New York are the best performers and Texas makes the least profits</a:t>
            </a:r>
            <a:endParaRPr lang="en-IN" dirty="0"/>
          </a:p>
        </p:txBody>
      </p:sp>
      <p:pic>
        <p:nvPicPr>
          <p:cNvPr id="2" name="Picture 1">
            <a:extLst>
              <a:ext uri="{FF2B5EF4-FFF2-40B4-BE49-F238E27FC236}">
                <a16:creationId xmlns:a16="http://schemas.microsoft.com/office/drawing/2014/main" id="{99A4E60D-0C11-44AF-0E29-97533C867735}"/>
              </a:ext>
            </a:extLst>
          </p:cNvPr>
          <p:cNvPicPr>
            <a:picLocks noChangeAspect="1"/>
          </p:cNvPicPr>
          <p:nvPr/>
        </p:nvPicPr>
        <p:blipFill>
          <a:blip r:embed="rId4"/>
          <a:stretch>
            <a:fillRect/>
          </a:stretch>
        </p:blipFill>
        <p:spPr>
          <a:xfrm>
            <a:off x="6575172" y="929612"/>
            <a:ext cx="5255837" cy="2754808"/>
          </a:xfrm>
          <a:prstGeom prst="rect">
            <a:avLst/>
          </a:prstGeom>
        </p:spPr>
      </p:pic>
      <p:pic>
        <p:nvPicPr>
          <p:cNvPr id="3076" name="Picture 4">
            <a:extLst>
              <a:ext uri="{FF2B5EF4-FFF2-40B4-BE49-F238E27FC236}">
                <a16:creationId xmlns:a16="http://schemas.microsoft.com/office/drawing/2014/main" id="{EF45E905-E5B2-0CC6-0DDA-6A11B0F6647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75172" y="3740747"/>
            <a:ext cx="5255837" cy="29402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2163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00760E-5A64-A751-B372-09A63D6CABE2}"/>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4399BF8A-9A02-CD55-188D-FB9B62559905}"/>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DDA16CB4-CF44-5B02-A30F-C46FAD4531C8}"/>
              </a:ext>
            </a:extLst>
          </p:cNvPr>
          <p:cNvSpPr>
            <a:spLocks noGrp="1"/>
          </p:cNvSpPr>
          <p:nvPr>
            <p:ph type="title"/>
          </p:nvPr>
        </p:nvSpPr>
        <p:spPr>
          <a:xfrm>
            <a:off x="360990" y="312327"/>
            <a:ext cx="10448523" cy="1140916"/>
          </a:xfrm>
        </p:spPr>
        <p:txBody>
          <a:bodyPr>
            <a:normAutofit/>
          </a:bodyPr>
          <a:lstStyle/>
          <a:p>
            <a:r>
              <a:rPr lang="en-GB" sz="3600" dirty="0"/>
              <a:t>RESULTS – Discount vs Profit Correlation</a:t>
            </a:r>
            <a:endParaRPr lang="en-IN" sz="3600" dirty="0"/>
          </a:p>
        </p:txBody>
      </p:sp>
      <p:sp>
        <p:nvSpPr>
          <p:cNvPr id="7" name="Text Placeholder 30">
            <a:extLst>
              <a:ext uri="{FF2B5EF4-FFF2-40B4-BE49-F238E27FC236}">
                <a16:creationId xmlns:a16="http://schemas.microsoft.com/office/drawing/2014/main" id="{4A8416F0-0073-5A96-CB33-12DECD624CE4}"/>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86506C63-7DCF-852D-B3C8-C6C410930372}"/>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a:extLst>
              <a:ext uri="{FF2B5EF4-FFF2-40B4-BE49-F238E27FC236}">
                <a16:creationId xmlns:a16="http://schemas.microsoft.com/office/drawing/2014/main" id="{4C70630F-A934-7852-E717-CED24C652573}"/>
              </a:ext>
            </a:extLst>
          </p:cNvPr>
          <p:cNvSpPr txBox="1">
            <a:spLocks/>
          </p:cNvSpPr>
          <p:nvPr/>
        </p:nvSpPr>
        <p:spPr>
          <a:xfrm>
            <a:off x="360991" y="5849968"/>
            <a:ext cx="2981643" cy="8309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 </a:t>
            </a:r>
            <a:r>
              <a:rPr lang="en-GB" sz="2000" b="0" u="sng" dirty="0">
                <a:solidFill>
                  <a:srgbClr val="0070C0"/>
                </a:solidFill>
                <a:hlinkClick r:id="rId3">
                  <a:extLst>
                    <a:ext uri="{A12FA001-AC4F-418D-AE19-62706E023703}">
                      <ahyp:hlinkClr xmlns:ahyp="http://schemas.microsoft.com/office/drawing/2018/hyperlinkcolor" val="tx"/>
                    </a:ext>
                  </a:extLst>
                </a:hlinkClick>
              </a:rPr>
              <a:t>Demo Link</a:t>
            </a:r>
            <a:endParaRPr lang="en-IN" b="0" u="sng" dirty="0">
              <a:solidFill>
                <a:srgbClr val="0070C0"/>
              </a:solidFill>
            </a:endParaRPr>
          </a:p>
        </p:txBody>
      </p:sp>
      <p:sp>
        <p:nvSpPr>
          <p:cNvPr id="10" name="Text Placeholder 1">
            <a:extLst>
              <a:ext uri="{FF2B5EF4-FFF2-40B4-BE49-F238E27FC236}">
                <a16:creationId xmlns:a16="http://schemas.microsoft.com/office/drawing/2014/main" id="{94AE7E33-ABC3-4676-F0EB-B8F919D65B6B}"/>
              </a:ext>
            </a:extLst>
          </p:cNvPr>
          <p:cNvSpPr>
            <a:spLocks noGrp="1"/>
          </p:cNvSpPr>
          <p:nvPr>
            <p:ph type="body" sz="quarter" idx="12"/>
          </p:nvPr>
        </p:nvSpPr>
        <p:spPr>
          <a:xfrm>
            <a:off x="205616" y="1291700"/>
            <a:ext cx="4449275" cy="4513870"/>
          </a:xfrm>
        </p:spPr>
        <p:txBody>
          <a:bodyPr>
            <a:normAutofit/>
          </a:bodyPr>
          <a:lstStyle/>
          <a:p>
            <a:r>
              <a:rPr lang="en-US" dirty="0"/>
              <a:t>There's a negative correlation between discounts and profits, suggesting careful discount strategy is needed The overall profit margin was 12.47% indicating suggestions or improvements and strategic decisions</a:t>
            </a:r>
            <a:endParaRPr lang="en-IN" dirty="0"/>
          </a:p>
        </p:txBody>
      </p:sp>
      <p:pic>
        <p:nvPicPr>
          <p:cNvPr id="4098" name="Picture 2">
            <a:extLst>
              <a:ext uri="{FF2B5EF4-FFF2-40B4-BE49-F238E27FC236}">
                <a16:creationId xmlns:a16="http://schemas.microsoft.com/office/drawing/2014/main" id="{D2BF4CB3-48C4-116B-C64B-848B1EA26DA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3486" y="1477128"/>
            <a:ext cx="7187532" cy="45138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0856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BF03D6-F9A4-D3CF-213F-9F03400D9700}"/>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8A4418E3-297F-17BD-CEAD-08EC46909FCA}"/>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39378827-9D22-011F-5C0C-298DFD2FC370}"/>
              </a:ext>
            </a:extLst>
          </p:cNvPr>
          <p:cNvSpPr>
            <a:spLocks noGrp="1"/>
          </p:cNvSpPr>
          <p:nvPr>
            <p:ph type="title"/>
          </p:nvPr>
        </p:nvSpPr>
        <p:spPr>
          <a:xfrm>
            <a:off x="360990" y="312327"/>
            <a:ext cx="10448523" cy="1140916"/>
          </a:xfrm>
        </p:spPr>
        <p:txBody>
          <a:bodyPr>
            <a:normAutofit/>
          </a:bodyPr>
          <a:lstStyle/>
          <a:p>
            <a:r>
              <a:rPr lang="en-GB" sz="3600" dirty="0"/>
              <a:t>Conclusion</a:t>
            </a:r>
            <a:endParaRPr lang="en-IN" sz="3600" dirty="0"/>
          </a:p>
        </p:txBody>
      </p:sp>
      <p:sp>
        <p:nvSpPr>
          <p:cNvPr id="7" name="Text Placeholder 30">
            <a:extLst>
              <a:ext uri="{FF2B5EF4-FFF2-40B4-BE49-F238E27FC236}">
                <a16:creationId xmlns:a16="http://schemas.microsoft.com/office/drawing/2014/main" id="{76058BE1-8B9C-8685-CC20-BECFEBB24582}"/>
              </a:ext>
            </a:extLst>
          </p:cNvPr>
          <p:cNvSpPr txBox="1">
            <a:spLocks/>
          </p:cNvSpPr>
          <p:nvPr/>
        </p:nvSpPr>
        <p:spPr>
          <a:xfrm>
            <a:off x="320982" y="1275371"/>
            <a:ext cx="6079818" cy="4749872"/>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285750" indent="-285750" algn="l">
              <a:buFont typeface="Arial" panose="020B0604020202020204" pitchFamily="34" charset="0"/>
              <a:buChar char="•"/>
            </a:pPr>
            <a:r>
              <a:rPr lang="en-US" sz="2000" dirty="0"/>
              <a:t>Technology is the highest-performing category with sales of $836,154, followed by Furniture and Office Supplies Consumer Customer Segment leads in sales ($1,161,401), representing about 50% of total sales </a:t>
            </a:r>
          </a:p>
          <a:p>
            <a:pPr marL="285750" indent="-285750" algn="l">
              <a:buFont typeface="Arial" panose="020B0604020202020204" pitchFamily="34" charset="0"/>
              <a:buChar char="•"/>
            </a:pPr>
            <a:r>
              <a:rPr lang="en-US" sz="2000" dirty="0"/>
              <a:t>There's a negative correlation between discounts and profits, suggesting careful discount strategy is needed The overall profit margin of 12.47% indicates room for improvement in operational efficiency.</a:t>
            </a:r>
            <a:endParaRPr lang="en-GB" sz="2000" dirty="0"/>
          </a:p>
        </p:txBody>
      </p:sp>
      <p:sp>
        <p:nvSpPr>
          <p:cNvPr id="8" name="Text Placeholder 30">
            <a:extLst>
              <a:ext uri="{FF2B5EF4-FFF2-40B4-BE49-F238E27FC236}">
                <a16:creationId xmlns:a16="http://schemas.microsoft.com/office/drawing/2014/main" id="{517CE8FE-F1A1-DFE6-48DB-7000A021D1D2}"/>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a:extLst>
              <a:ext uri="{FF2B5EF4-FFF2-40B4-BE49-F238E27FC236}">
                <a16:creationId xmlns:a16="http://schemas.microsoft.com/office/drawing/2014/main" id="{6DEAD1CF-ED15-FEE8-39BC-8236938DB393}"/>
              </a:ext>
            </a:extLst>
          </p:cNvPr>
          <p:cNvSpPr txBox="1">
            <a:spLocks/>
          </p:cNvSpPr>
          <p:nvPr/>
        </p:nvSpPr>
        <p:spPr>
          <a:xfrm>
            <a:off x="360991" y="5849968"/>
            <a:ext cx="2981643" cy="8309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IN" b="0" u="sng" dirty="0">
              <a:solidFill>
                <a:srgbClr val="0070C0"/>
              </a:solidFill>
            </a:endParaRPr>
          </a:p>
        </p:txBody>
      </p:sp>
      <p:graphicFrame>
        <p:nvGraphicFramePr>
          <p:cNvPr id="2" name="Table 1">
            <a:extLst>
              <a:ext uri="{FF2B5EF4-FFF2-40B4-BE49-F238E27FC236}">
                <a16:creationId xmlns:a16="http://schemas.microsoft.com/office/drawing/2014/main" id="{097E36ED-1E7A-C580-6FB3-AA207F0ADDB4}"/>
              </a:ext>
            </a:extLst>
          </p:cNvPr>
          <p:cNvGraphicFramePr>
            <a:graphicFrameLocks noGrp="1"/>
          </p:cNvGraphicFramePr>
          <p:nvPr>
            <p:extLst>
              <p:ext uri="{D42A27DB-BD31-4B8C-83A1-F6EECF244321}">
                <p14:modId xmlns:p14="http://schemas.microsoft.com/office/powerpoint/2010/main" val="3332068519"/>
              </p:ext>
            </p:extLst>
          </p:nvPr>
        </p:nvGraphicFramePr>
        <p:xfrm>
          <a:off x="6954312" y="358831"/>
          <a:ext cx="4876698" cy="2111030"/>
        </p:xfrm>
        <a:graphic>
          <a:graphicData uri="http://schemas.openxmlformats.org/drawingml/2006/table">
            <a:tbl>
              <a:tblPr firstRow="1" bandRow="1">
                <a:tableStyleId>{6E25E649-3F16-4E02-A733-19D2CDBF48F0}</a:tableStyleId>
              </a:tblPr>
              <a:tblGrid>
                <a:gridCol w="2425286">
                  <a:extLst>
                    <a:ext uri="{9D8B030D-6E8A-4147-A177-3AD203B41FA5}">
                      <a16:colId xmlns:a16="http://schemas.microsoft.com/office/drawing/2014/main" val="438251341"/>
                    </a:ext>
                  </a:extLst>
                </a:gridCol>
                <a:gridCol w="2451412">
                  <a:extLst>
                    <a:ext uri="{9D8B030D-6E8A-4147-A177-3AD203B41FA5}">
                      <a16:colId xmlns:a16="http://schemas.microsoft.com/office/drawing/2014/main" val="3571529683"/>
                    </a:ext>
                  </a:extLst>
                </a:gridCol>
              </a:tblGrid>
              <a:tr h="417566">
                <a:tc gridSpan="2">
                  <a:txBody>
                    <a:bodyPr/>
                    <a:lstStyle/>
                    <a:p>
                      <a:pPr algn="ctr"/>
                      <a:r>
                        <a:rPr lang="en-US" dirty="0">
                          <a:solidFill>
                            <a:schemeClr val="tx1"/>
                          </a:solidFill>
                        </a:rPr>
                        <a:t>Key Performance Metrices</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50866466"/>
                  </a:ext>
                </a:extLst>
              </a:tr>
              <a:tr h="423366">
                <a:tc>
                  <a:txBody>
                    <a:bodyPr/>
                    <a:lstStyle/>
                    <a:p>
                      <a:r>
                        <a:rPr lang="en-US" dirty="0"/>
                        <a:t>Total Sales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b="0" i="0" kern="1200" dirty="0">
                          <a:solidFill>
                            <a:schemeClr val="dk1"/>
                          </a:solidFill>
                          <a:effectLst/>
                          <a:latin typeface="+mn-lt"/>
                          <a:ea typeface="+mn-ea"/>
                          <a:cs typeface="+mn-cs"/>
                        </a:rPr>
                        <a:t>$ 2297200.86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68382567"/>
                  </a:ext>
                </a:extLst>
              </a:tr>
              <a:tr h="423366">
                <a:tc>
                  <a:txBody>
                    <a:bodyPr/>
                    <a:lstStyle/>
                    <a:p>
                      <a:r>
                        <a:rPr lang="en-US" dirty="0"/>
                        <a:t>Total Profits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b="0" i="0" kern="1200" dirty="0">
                          <a:solidFill>
                            <a:schemeClr val="dk1"/>
                          </a:solidFill>
                          <a:effectLst/>
                          <a:latin typeface="+mn-lt"/>
                          <a:ea typeface="+mn-ea"/>
                          <a:cs typeface="+mn-cs"/>
                        </a:rPr>
                        <a:t>$ 286397.02</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74753457"/>
                  </a:ext>
                </a:extLst>
              </a:tr>
              <a:tr h="423366">
                <a:tc>
                  <a:txBody>
                    <a:bodyPr/>
                    <a:lstStyle/>
                    <a:p>
                      <a:r>
                        <a:rPr lang="en-US" dirty="0"/>
                        <a:t>Profit Margin</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b="0" i="0" kern="1200" dirty="0">
                          <a:solidFill>
                            <a:schemeClr val="dk1"/>
                          </a:solidFill>
                          <a:effectLst/>
                          <a:latin typeface="+mn-lt"/>
                          <a:ea typeface="+mn-ea"/>
                          <a:cs typeface="+mn-cs"/>
                        </a:rPr>
                        <a:t>12.47 %</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91121135"/>
                  </a:ext>
                </a:extLst>
              </a:tr>
              <a:tr h="423366">
                <a:tc>
                  <a:txBody>
                    <a:bodyPr/>
                    <a:lstStyle/>
                    <a:p>
                      <a:r>
                        <a:rPr lang="en-US" dirty="0"/>
                        <a:t>Total Orders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b="0" i="0" kern="1200" dirty="0">
                          <a:solidFill>
                            <a:schemeClr val="dk1"/>
                          </a:solidFill>
                          <a:effectLst/>
                          <a:latin typeface="+mn-lt"/>
                          <a:ea typeface="+mn-ea"/>
                          <a:cs typeface="+mn-cs"/>
                        </a:rPr>
                        <a:t>9994</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72203399"/>
                  </a:ext>
                </a:extLst>
              </a:tr>
            </a:tbl>
          </a:graphicData>
        </a:graphic>
      </p:graphicFrame>
      <p:graphicFrame>
        <p:nvGraphicFramePr>
          <p:cNvPr id="6" name="Table 5">
            <a:extLst>
              <a:ext uri="{FF2B5EF4-FFF2-40B4-BE49-F238E27FC236}">
                <a16:creationId xmlns:a16="http://schemas.microsoft.com/office/drawing/2014/main" id="{1AE3C5DC-86A6-9EE0-5747-18FCB9305EC9}"/>
              </a:ext>
            </a:extLst>
          </p:cNvPr>
          <p:cNvGraphicFramePr>
            <a:graphicFrameLocks noGrp="1"/>
          </p:cNvGraphicFramePr>
          <p:nvPr>
            <p:extLst>
              <p:ext uri="{D42A27DB-BD31-4B8C-83A1-F6EECF244321}">
                <p14:modId xmlns:p14="http://schemas.microsoft.com/office/powerpoint/2010/main" val="2444005859"/>
              </p:ext>
            </p:extLst>
          </p:nvPr>
        </p:nvGraphicFramePr>
        <p:xfrm>
          <a:off x="6954312" y="2738063"/>
          <a:ext cx="4876698" cy="1789252"/>
        </p:xfrm>
        <a:graphic>
          <a:graphicData uri="http://schemas.openxmlformats.org/drawingml/2006/table">
            <a:tbl>
              <a:tblPr firstRow="1" bandRow="1">
                <a:tableStyleId>{6E25E649-3F16-4E02-A733-19D2CDBF48F0}</a:tableStyleId>
              </a:tblPr>
              <a:tblGrid>
                <a:gridCol w="2438349">
                  <a:extLst>
                    <a:ext uri="{9D8B030D-6E8A-4147-A177-3AD203B41FA5}">
                      <a16:colId xmlns:a16="http://schemas.microsoft.com/office/drawing/2014/main" val="3525699035"/>
                    </a:ext>
                  </a:extLst>
                </a:gridCol>
                <a:gridCol w="2438349">
                  <a:extLst>
                    <a:ext uri="{9D8B030D-6E8A-4147-A177-3AD203B41FA5}">
                      <a16:colId xmlns:a16="http://schemas.microsoft.com/office/drawing/2014/main" val="992040790"/>
                    </a:ext>
                  </a:extLst>
                </a:gridCol>
              </a:tblGrid>
              <a:tr h="447313">
                <a:tc gridSpan="2">
                  <a:txBody>
                    <a:bodyPr/>
                    <a:lstStyle/>
                    <a:p>
                      <a:pPr algn="ctr"/>
                      <a:r>
                        <a:rPr lang="en-IN" sz="1800" b="1" kern="1200" dirty="0">
                          <a:solidFill>
                            <a:schemeClr val="tx1"/>
                          </a:solidFill>
                          <a:effectLst/>
                          <a:latin typeface="+mn-lt"/>
                          <a:ea typeface="+mn-ea"/>
                          <a:cs typeface="+mn-cs"/>
                        </a:rPr>
                        <a:t>Top Performing Categories by Sale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73136693"/>
                  </a:ext>
                </a:extLst>
              </a:tr>
              <a:tr h="447313">
                <a:tc>
                  <a:txBody>
                    <a:bodyPr/>
                    <a:lstStyle/>
                    <a:p>
                      <a:r>
                        <a:rPr lang="en-IN" sz="1800" b="0" i="0" kern="1200" dirty="0">
                          <a:solidFill>
                            <a:schemeClr val="dk1"/>
                          </a:solidFill>
                          <a:effectLst/>
                          <a:latin typeface="+mn-lt"/>
                          <a:ea typeface="+mn-ea"/>
                          <a:cs typeface="+mn-cs"/>
                        </a:rPr>
                        <a:t>Technology</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b="0" i="0" kern="1200" dirty="0">
                          <a:solidFill>
                            <a:schemeClr val="dk1"/>
                          </a:solidFill>
                          <a:effectLst/>
                          <a:latin typeface="+mn-lt"/>
                          <a:ea typeface="+mn-ea"/>
                          <a:cs typeface="+mn-cs"/>
                        </a:rPr>
                        <a:t>$836154.03</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9546387"/>
                  </a:ext>
                </a:extLst>
              </a:tr>
              <a:tr h="447313">
                <a:tc>
                  <a:txBody>
                    <a:bodyPr/>
                    <a:lstStyle/>
                    <a:p>
                      <a:r>
                        <a:rPr lang="en-IN" sz="1800" b="0" i="0" kern="1200" dirty="0">
                          <a:solidFill>
                            <a:schemeClr val="dk1"/>
                          </a:solidFill>
                          <a:effectLst/>
                          <a:latin typeface="+mn-lt"/>
                          <a:ea typeface="+mn-ea"/>
                          <a:cs typeface="+mn-cs"/>
                        </a:rPr>
                        <a:t>Furniture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b="0" i="0" kern="1200" dirty="0">
                          <a:solidFill>
                            <a:schemeClr val="dk1"/>
                          </a:solidFill>
                          <a:effectLst/>
                          <a:latin typeface="+mn-lt"/>
                          <a:ea typeface="+mn-ea"/>
                          <a:cs typeface="+mn-cs"/>
                        </a:rPr>
                        <a:t>$741999.80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29317669"/>
                  </a:ext>
                </a:extLst>
              </a:tr>
              <a:tr h="447313">
                <a:tc>
                  <a:txBody>
                    <a:bodyPr/>
                    <a:lstStyle/>
                    <a:p>
                      <a:r>
                        <a:rPr lang="en-IN" sz="1800" b="0" i="0" kern="1200" dirty="0">
                          <a:solidFill>
                            <a:schemeClr val="dk1"/>
                          </a:solidFill>
                          <a:effectLst/>
                          <a:latin typeface="+mn-lt"/>
                          <a:ea typeface="+mn-ea"/>
                          <a:cs typeface="+mn-cs"/>
                        </a:rPr>
                        <a:t>Office Supplies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b="0" i="0" kern="1200" dirty="0">
                          <a:solidFill>
                            <a:schemeClr val="dk1"/>
                          </a:solidFill>
                          <a:effectLst/>
                          <a:latin typeface="+mn-lt"/>
                          <a:ea typeface="+mn-ea"/>
                          <a:cs typeface="+mn-cs"/>
                        </a:rPr>
                        <a:t>$719047.03</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84741225"/>
                  </a:ext>
                </a:extLst>
              </a:tr>
            </a:tbl>
          </a:graphicData>
        </a:graphic>
      </p:graphicFrame>
      <p:graphicFrame>
        <p:nvGraphicFramePr>
          <p:cNvPr id="11" name="Table 10">
            <a:extLst>
              <a:ext uri="{FF2B5EF4-FFF2-40B4-BE49-F238E27FC236}">
                <a16:creationId xmlns:a16="http://schemas.microsoft.com/office/drawing/2014/main" id="{07EB2B3C-1665-52F2-786E-20EFAE1CE8B8}"/>
              </a:ext>
            </a:extLst>
          </p:cNvPr>
          <p:cNvGraphicFramePr>
            <a:graphicFrameLocks noGrp="1"/>
          </p:cNvGraphicFramePr>
          <p:nvPr>
            <p:extLst>
              <p:ext uri="{D42A27DB-BD31-4B8C-83A1-F6EECF244321}">
                <p14:modId xmlns:p14="http://schemas.microsoft.com/office/powerpoint/2010/main" val="1858950027"/>
              </p:ext>
            </p:extLst>
          </p:nvPr>
        </p:nvGraphicFramePr>
        <p:xfrm>
          <a:off x="6954312" y="4795517"/>
          <a:ext cx="4899484" cy="1789252"/>
        </p:xfrm>
        <a:graphic>
          <a:graphicData uri="http://schemas.openxmlformats.org/drawingml/2006/table">
            <a:tbl>
              <a:tblPr firstRow="1" bandRow="1">
                <a:tableStyleId>{6E25E649-3F16-4E02-A733-19D2CDBF48F0}</a:tableStyleId>
              </a:tblPr>
              <a:tblGrid>
                <a:gridCol w="2449742">
                  <a:extLst>
                    <a:ext uri="{9D8B030D-6E8A-4147-A177-3AD203B41FA5}">
                      <a16:colId xmlns:a16="http://schemas.microsoft.com/office/drawing/2014/main" val="3416028127"/>
                    </a:ext>
                  </a:extLst>
                </a:gridCol>
                <a:gridCol w="2449742">
                  <a:extLst>
                    <a:ext uri="{9D8B030D-6E8A-4147-A177-3AD203B41FA5}">
                      <a16:colId xmlns:a16="http://schemas.microsoft.com/office/drawing/2014/main" val="3808954983"/>
                    </a:ext>
                  </a:extLst>
                </a:gridCol>
              </a:tblGrid>
              <a:tr h="442702">
                <a:tc gridSpan="2">
                  <a:txBody>
                    <a:bodyPr/>
                    <a:lstStyle/>
                    <a:p>
                      <a:pPr algn="ctr"/>
                      <a:r>
                        <a:rPr lang="en-IN" sz="1800" b="1" i="0" kern="1200" dirty="0">
                          <a:solidFill>
                            <a:schemeClr val="tx1"/>
                          </a:solidFill>
                          <a:effectLst/>
                          <a:latin typeface="+mn-lt"/>
                          <a:ea typeface="+mn-ea"/>
                          <a:cs typeface="+mn-cs"/>
                        </a:rPr>
                        <a:t>Customer Segment-wise Sales Performance</a:t>
                      </a:r>
                      <a:endParaRPr lang="en-IN"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7126778"/>
                  </a:ext>
                </a:extLst>
              </a:tr>
              <a:tr h="448850">
                <a:tc>
                  <a:txBody>
                    <a:bodyPr/>
                    <a:lstStyle/>
                    <a:p>
                      <a:r>
                        <a:rPr lang="en-IN" sz="1800" b="0" i="0" kern="1200" dirty="0">
                          <a:solidFill>
                            <a:schemeClr val="dk1"/>
                          </a:solidFill>
                          <a:effectLst/>
                          <a:latin typeface="+mn-lt"/>
                          <a:ea typeface="+mn-ea"/>
                          <a:cs typeface="+mn-cs"/>
                        </a:rPr>
                        <a:t>Consumer </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b="0" i="0" kern="1200" dirty="0">
                          <a:solidFill>
                            <a:schemeClr val="dk1"/>
                          </a:solidFill>
                          <a:effectLst/>
                          <a:latin typeface="+mn-lt"/>
                          <a:ea typeface="+mn-ea"/>
                          <a:cs typeface="+mn-cs"/>
                        </a:rPr>
                        <a:t>$1161401.34</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84504160"/>
                  </a:ext>
                </a:extLst>
              </a:tr>
              <a:tr h="448850">
                <a:tc>
                  <a:txBody>
                    <a:bodyPr/>
                    <a:lstStyle/>
                    <a:p>
                      <a:r>
                        <a:rPr lang="en-IN" sz="1800" b="0" i="0" kern="1200" dirty="0">
                          <a:solidFill>
                            <a:schemeClr val="dk1"/>
                          </a:solidFill>
                          <a:effectLst/>
                          <a:latin typeface="+mn-lt"/>
                          <a:ea typeface="+mn-ea"/>
                          <a:cs typeface="+mn-cs"/>
                        </a:rPr>
                        <a:t>Corporate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b="0" i="0" kern="1200" dirty="0">
                          <a:solidFill>
                            <a:schemeClr val="dk1"/>
                          </a:solidFill>
                          <a:effectLst/>
                          <a:latin typeface="+mn-lt"/>
                          <a:ea typeface="+mn-ea"/>
                          <a:cs typeface="+mn-cs"/>
                        </a:rPr>
                        <a:t>$706146.37</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81349797"/>
                  </a:ext>
                </a:extLst>
              </a:tr>
              <a:tr h="448850">
                <a:tc>
                  <a:txBody>
                    <a:bodyPr/>
                    <a:lstStyle/>
                    <a:p>
                      <a:r>
                        <a:rPr lang="en-IN" sz="1800" b="0" i="0" kern="1200" dirty="0">
                          <a:solidFill>
                            <a:schemeClr val="dk1"/>
                          </a:solidFill>
                          <a:effectLst/>
                          <a:latin typeface="+mn-lt"/>
                          <a:ea typeface="+mn-ea"/>
                          <a:cs typeface="+mn-cs"/>
                        </a:rPr>
                        <a:t>Home Office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b="0" i="0" kern="1200" dirty="0">
                          <a:solidFill>
                            <a:schemeClr val="dk1"/>
                          </a:solidFill>
                          <a:effectLst/>
                          <a:latin typeface="+mn-lt"/>
                          <a:ea typeface="+mn-ea"/>
                          <a:cs typeface="+mn-cs"/>
                        </a:rPr>
                        <a:t>$429653.15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37090375"/>
                  </a:ext>
                </a:extLst>
              </a:tr>
            </a:tbl>
          </a:graphicData>
        </a:graphic>
      </p:graphicFrame>
    </p:spTree>
    <p:extLst>
      <p:ext uri="{BB962C8B-B14F-4D97-AF65-F5344CB8AC3E}">
        <p14:creationId xmlns:p14="http://schemas.microsoft.com/office/powerpoint/2010/main" val="4056566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88C20CF-C1EE-4092-B52D-FD4AB2AB2508}"/>
              </a:ext>
            </a:extLst>
          </p:cNvPr>
          <p:cNvSpPr>
            <a:spLocks noGrp="1"/>
          </p:cNvSpPr>
          <p:nvPr>
            <p:ph type="title"/>
          </p:nvPr>
        </p:nvSpPr>
        <p:spPr>
          <a:prstGeom prst="rect">
            <a:avLst/>
          </a:prstGeom>
        </p:spPr>
        <p:txBody>
          <a:bodyPr anchor="ctr">
            <a:normAutofit fontScale="90000"/>
          </a:bodyPr>
          <a:lstStyle/>
          <a:p>
            <a:pPr algn="ctr"/>
            <a:r>
              <a:rPr lang="en-US" sz="4800" b="1" dirty="0">
                <a:solidFill>
                  <a:schemeClr val="tx1"/>
                </a:solidFill>
              </a:rPr>
              <a:t>Thank you</a:t>
            </a:r>
          </a:p>
        </p:txBody>
      </p:sp>
      <p:sp>
        <p:nvSpPr>
          <p:cNvPr id="31" name="Text Placeholder 30">
            <a:extLst>
              <a:ext uri="{FF2B5EF4-FFF2-40B4-BE49-F238E27FC236}">
                <a16:creationId xmlns:a16="http://schemas.microsoft.com/office/drawing/2014/main" id="{97AB1F14-3A1E-4057-A473-9975BA59F012}"/>
              </a:ext>
            </a:extLst>
          </p:cNvPr>
          <p:cNvSpPr>
            <a:spLocks noGrp="1"/>
          </p:cNvSpPr>
          <p:nvPr>
            <p:ph type="body" sz="quarter" idx="13"/>
          </p:nvPr>
        </p:nvSpPr>
        <p:spPr>
          <a:xfrm>
            <a:off x="3727865" y="4641925"/>
            <a:ext cx="2139695" cy="1108635"/>
          </a:xfrm>
        </p:spPr>
        <p:txBody>
          <a:bodyPr>
            <a:normAutofit/>
          </a:bodyPr>
          <a:lstStyle/>
          <a:p>
            <a:r>
              <a:rPr lang="en-US" dirty="0"/>
              <a:t>.</a:t>
            </a:r>
          </a:p>
        </p:txBody>
      </p:sp>
      <p:sp>
        <p:nvSpPr>
          <p:cNvPr id="17" name="Text Placeholder 28">
            <a:extLst>
              <a:ext uri="{FF2B5EF4-FFF2-40B4-BE49-F238E27FC236}">
                <a16:creationId xmlns:a16="http://schemas.microsoft.com/office/drawing/2014/main" id="{E212CE24-374D-44D0-8F39-0F5A36E42ED7}"/>
              </a:ext>
            </a:extLst>
          </p:cNvPr>
          <p:cNvSpPr txBox="1">
            <a:spLocks/>
          </p:cNvSpPr>
          <p:nvPr/>
        </p:nvSpPr>
        <p:spPr>
          <a:xfrm>
            <a:off x="878337" y="4134780"/>
            <a:ext cx="2596574" cy="453919"/>
          </a:xfrm>
          <a:prstGeom prst="rect">
            <a:avLst/>
          </a:prstGeom>
        </p:spPr>
        <p:txBody>
          <a:bodyPr vert="horz" lIns="91440" tIns="45720" rIns="91440" bIns="45720" rtlCol="0">
            <a:normAutofit lnSpcReduction="10000"/>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400" dirty="0"/>
          </a:p>
        </p:txBody>
      </p:sp>
      <p:sp>
        <p:nvSpPr>
          <p:cNvPr id="20" name="Text Placeholder 28">
            <a:extLst>
              <a:ext uri="{FF2B5EF4-FFF2-40B4-BE49-F238E27FC236}">
                <a16:creationId xmlns:a16="http://schemas.microsoft.com/office/drawing/2014/main" id="{A09A5BC1-0E62-4E6B-A590-951A87D4B4FE}"/>
              </a:ext>
            </a:extLst>
          </p:cNvPr>
          <p:cNvSpPr txBox="1">
            <a:spLocks/>
          </p:cNvSpPr>
          <p:nvPr/>
        </p:nvSpPr>
        <p:spPr>
          <a:xfrm>
            <a:off x="5353508" y="3962573"/>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23" name="Text Placeholder 28">
            <a:extLst>
              <a:ext uri="{FF2B5EF4-FFF2-40B4-BE49-F238E27FC236}">
                <a16:creationId xmlns:a16="http://schemas.microsoft.com/office/drawing/2014/main" id="{9E6B148F-F3B6-4E6B-9B85-645C039858E8}"/>
              </a:ext>
            </a:extLst>
          </p:cNvPr>
          <p:cNvSpPr txBox="1">
            <a:spLocks/>
          </p:cNvSpPr>
          <p:nvPr/>
        </p:nvSpPr>
        <p:spPr>
          <a:xfrm>
            <a:off x="7789163" y="3962572"/>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30" name="Text Placeholder 30">
            <a:extLst>
              <a:ext uri="{FF2B5EF4-FFF2-40B4-BE49-F238E27FC236}">
                <a16:creationId xmlns:a16="http://schemas.microsoft.com/office/drawing/2014/main" id="{D3BF02F6-2753-476A-8046-A85AE3A49748}"/>
              </a:ext>
            </a:extLst>
          </p:cNvPr>
          <p:cNvSpPr txBox="1">
            <a:spLocks/>
          </p:cNvSpPr>
          <p:nvPr/>
        </p:nvSpPr>
        <p:spPr>
          <a:xfrm>
            <a:off x="6096000"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dirty="0"/>
          </a:p>
        </p:txBody>
      </p:sp>
      <p:sp>
        <p:nvSpPr>
          <p:cNvPr id="32" name="Text Placeholder 30">
            <a:extLst>
              <a:ext uri="{FF2B5EF4-FFF2-40B4-BE49-F238E27FC236}">
                <a16:creationId xmlns:a16="http://schemas.microsoft.com/office/drawing/2014/main" id="{B993AB29-3A3A-4473-8AC8-86E859C97321}"/>
              </a:ext>
            </a:extLst>
          </p:cNvPr>
          <p:cNvSpPr txBox="1">
            <a:spLocks/>
          </p:cNvSpPr>
          <p:nvPr/>
        </p:nvSpPr>
        <p:spPr>
          <a:xfrm>
            <a:off x="8591363"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GB" dirty="0"/>
              <a:t>.</a:t>
            </a:r>
          </a:p>
        </p:txBody>
      </p:sp>
      <p:pic>
        <p:nvPicPr>
          <p:cNvPr id="15" name="Picture 14">
            <a:extLst>
              <a:ext uri="{FF2B5EF4-FFF2-40B4-BE49-F238E27FC236}">
                <a16:creationId xmlns:a16="http://schemas.microsoft.com/office/drawing/2014/main" id="{BD3F9E86-2FB3-4DB3-9343-59D594F350A0}"/>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12" name="Text Placeholder 11">
            <a:extLst>
              <a:ext uri="{FF2B5EF4-FFF2-40B4-BE49-F238E27FC236}">
                <a16:creationId xmlns:a16="http://schemas.microsoft.com/office/drawing/2014/main" id="{BC277FD7-925B-4C3D-A364-118403201507}"/>
              </a:ext>
            </a:extLst>
          </p:cNvPr>
          <p:cNvSpPr>
            <a:spLocks noGrp="1"/>
          </p:cNvSpPr>
          <p:nvPr>
            <p:ph type="body" sz="quarter" idx="12"/>
          </p:nvPr>
        </p:nvSpPr>
        <p:spPr>
          <a:xfrm>
            <a:off x="2090057" y="1763486"/>
            <a:ext cx="7609114" cy="3216727"/>
          </a:xfrm>
        </p:spPr>
        <p:txBody>
          <a:bodyPr>
            <a:normAutofit/>
          </a:bodyPr>
          <a:lstStyle/>
          <a:p>
            <a:r>
              <a:rPr lang="en-US" dirty="0"/>
              <a:t>My Sincere Gratitude to Connecting Dreams Foundation and Vodafone _VOICE for tech for providing the dataset and resources.</a:t>
            </a:r>
          </a:p>
          <a:p>
            <a:endParaRPr lang="en-US" dirty="0"/>
          </a:p>
          <a:p>
            <a:r>
              <a:rPr lang="en-US" dirty="0"/>
              <a:t>K NITHINRAM</a:t>
            </a:r>
          </a:p>
          <a:p>
            <a:r>
              <a:rPr lang="en-US" dirty="0"/>
              <a:t>Lakshmi Narayana Arts and Science College, Kerala</a:t>
            </a:r>
          </a:p>
          <a:p>
            <a:r>
              <a:rPr lang="en-US" dirty="0"/>
              <a:t>B.Sc. Computer Science 2023 graduate </a:t>
            </a:r>
          </a:p>
          <a:p>
            <a:r>
              <a:rPr lang="en-US" dirty="0"/>
              <a:t>AICTE ID/</a:t>
            </a:r>
            <a:r>
              <a:rPr lang="en-IN" dirty="0"/>
              <a:t>Apply ID: APPLY_172684756366ed9a4b66be3 </a:t>
            </a:r>
            <a:endParaRPr lang="en-US" dirty="0"/>
          </a:p>
          <a:p>
            <a:endParaRPr lang="en-US" dirty="0"/>
          </a:p>
          <a:p>
            <a:endParaRPr lang="en-IN" dirty="0"/>
          </a:p>
        </p:txBody>
      </p:sp>
    </p:spTree>
    <p:extLst>
      <p:ext uri="{BB962C8B-B14F-4D97-AF65-F5344CB8AC3E}">
        <p14:creationId xmlns:p14="http://schemas.microsoft.com/office/powerpoint/2010/main" val="3401748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12" presetClass="entr" presetSubtype="4" fill="hold" grpId="0" nodeType="clickEffect" nodePh="1">
                                  <p:stCondLst>
                                    <p:cond delay="0"/>
                                  </p:stCondLst>
                                  <p:endCondLst>
                                    <p:cond evt="begin" delay="0">
                                      <p:tn val="12"/>
                                    </p:cond>
                                  </p:endCondLst>
                                  <p:childTnLst>
                                    <p:set>
                                      <p:cBhvr>
                                        <p:cTn id="13" dur="1" fill="hold">
                                          <p:stCondLst>
                                            <p:cond delay="0"/>
                                          </p:stCondLst>
                                        </p:cTn>
                                        <p:tgtEl>
                                          <p:spTgt spid="17"/>
                                        </p:tgtEl>
                                        <p:attrNameLst>
                                          <p:attrName>style.visibility</p:attrName>
                                        </p:attrNameLst>
                                      </p:cBhvr>
                                      <p:to>
                                        <p:strVal val="visible"/>
                                      </p:to>
                                    </p:set>
                                    <p:anim calcmode="lin" valueType="num">
                                      <p:cBhvr additive="base">
                                        <p:cTn id="14" dur="500"/>
                                        <p:tgtEl>
                                          <p:spTgt spid="17"/>
                                        </p:tgtEl>
                                        <p:attrNameLst>
                                          <p:attrName>ppt_y</p:attrName>
                                        </p:attrNameLst>
                                      </p:cBhvr>
                                      <p:tavLst>
                                        <p:tav tm="0">
                                          <p:val>
                                            <p:strVal val="#ppt_y+#ppt_h*1.125000"/>
                                          </p:val>
                                        </p:tav>
                                        <p:tav tm="100000">
                                          <p:val>
                                            <p:strVal val="#ppt_y"/>
                                          </p:val>
                                        </p:tav>
                                      </p:tavLst>
                                    </p:anim>
                                    <p:animEffect transition="in" filter="wipe(up)">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31">
                                            <p:txEl>
                                              <p:pRg st="0" end="0"/>
                                            </p:txEl>
                                          </p:spTgt>
                                        </p:tgtEl>
                                        <p:attrNameLst>
                                          <p:attrName>style.visibility</p:attrName>
                                        </p:attrNameLst>
                                      </p:cBhvr>
                                      <p:to>
                                        <p:strVal val="visible"/>
                                      </p:to>
                                    </p:set>
                                    <p:anim calcmode="lin" valueType="num">
                                      <p:cBhvr additive="base">
                                        <p:cTn id="20" dur="500"/>
                                        <p:tgtEl>
                                          <p:spTgt spid="31">
                                            <p:txEl>
                                              <p:pRg st="0" end="0"/>
                                            </p:txEl>
                                          </p:spTgt>
                                        </p:tgtEl>
                                        <p:attrNameLst>
                                          <p:attrName>ppt_y</p:attrName>
                                        </p:attrNameLst>
                                      </p:cBhvr>
                                      <p:tavLst>
                                        <p:tav tm="0">
                                          <p:val>
                                            <p:strVal val="#ppt_y+#ppt_h*1.125000"/>
                                          </p:val>
                                        </p:tav>
                                        <p:tav tm="100000">
                                          <p:val>
                                            <p:strVal val="#ppt_y"/>
                                          </p:val>
                                        </p:tav>
                                      </p:tavLst>
                                    </p:anim>
                                    <p:animEffect transition="in" filter="wipe(up)">
                                      <p:cBhvr>
                                        <p:cTn id="21" dur="500"/>
                                        <p:tgtEl>
                                          <p:spTgt spid="31">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4" fill="hold" grpId="0" nodeType="clickEffect" nodePh="1">
                                  <p:stCondLst>
                                    <p:cond delay="0"/>
                                  </p:stCondLst>
                                  <p:endCondLst>
                                    <p:cond evt="begin" delay="0">
                                      <p:tn val="24"/>
                                    </p:cond>
                                  </p:endCondLst>
                                  <p:childTnLst>
                                    <p:set>
                                      <p:cBhvr>
                                        <p:cTn id="25" dur="1" fill="hold">
                                          <p:stCondLst>
                                            <p:cond delay="0"/>
                                          </p:stCondLst>
                                        </p:cTn>
                                        <p:tgtEl>
                                          <p:spTgt spid="20"/>
                                        </p:tgtEl>
                                        <p:attrNameLst>
                                          <p:attrName>style.visibility</p:attrName>
                                        </p:attrNameLst>
                                      </p:cBhvr>
                                      <p:to>
                                        <p:strVal val="visible"/>
                                      </p:to>
                                    </p:set>
                                    <p:anim calcmode="lin" valueType="num">
                                      <p:cBhvr additive="base">
                                        <p:cTn id="26" dur="500"/>
                                        <p:tgtEl>
                                          <p:spTgt spid="20"/>
                                        </p:tgtEl>
                                        <p:attrNameLst>
                                          <p:attrName>ppt_y</p:attrName>
                                        </p:attrNameLst>
                                      </p:cBhvr>
                                      <p:tavLst>
                                        <p:tav tm="0">
                                          <p:val>
                                            <p:strVal val="#ppt_y+#ppt_h*1.125000"/>
                                          </p:val>
                                        </p:tav>
                                        <p:tav tm="100000">
                                          <p:val>
                                            <p:strVal val="#ppt_y"/>
                                          </p:val>
                                        </p:tav>
                                      </p:tavLst>
                                    </p:anim>
                                    <p:animEffect transition="in" filter="wipe(up)">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nodePh="1">
                                  <p:stCondLst>
                                    <p:cond delay="0"/>
                                  </p:stCondLst>
                                  <p:endCondLst>
                                    <p:cond evt="begin" delay="0">
                                      <p:tn val="30"/>
                                    </p:cond>
                                  </p:endCondLst>
                                  <p:childTnLst>
                                    <p:set>
                                      <p:cBhvr>
                                        <p:cTn id="31" dur="1" fill="hold">
                                          <p:stCondLst>
                                            <p:cond delay="0"/>
                                          </p:stCondLst>
                                        </p:cTn>
                                        <p:tgtEl>
                                          <p:spTgt spid="30"/>
                                        </p:tgtEl>
                                        <p:attrNameLst>
                                          <p:attrName>style.visibility</p:attrName>
                                        </p:attrNameLst>
                                      </p:cBhvr>
                                      <p:to>
                                        <p:strVal val="visible"/>
                                      </p:to>
                                    </p:set>
                                    <p:anim calcmode="lin" valueType="num">
                                      <p:cBhvr additive="base">
                                        <p:cTn id="32" dur="500"/>
                                        <p:tgtEl>
                                          <p:spTgt spid="30"/>
                                        </p:tgtEl>
                                        <p:attrNameLst>
                                          <p:attrName>ppt_y</p:attrName>
                                        </p:attrNameLst>
                                      </p:cBhvr>
                                      <p:tavLst>
                                        <p:tav tm="0">
                                          <p:val>
                                            <p:strVal val="#ppt_y+#ppt_h*1.125000"/>
                                          </p:val>
                                        </p:tav>
                                        <p:tav tm="100000">
                                          <p:val>
                                            <p:strVal val="#ppt_y"/>
                                          </p:val>
                                        </p:tav>
                                      </p:tavLst>
                                    </p:anim>
                                    <p:animEffect transition="in" filter="wipe(up)">
                                      <p:cBhvr>
                                        <p:cTn id="33" dur="500"/>
                                        <p:tgtEl>
                                          <p:spTgt spid="30"/>
                                        </p:tgtEl>
                                      </p:cBhvr>
                                    </p:animEffect>
                                  </p:childTnLst>
                                </p:cTn>
                              </p:par>
                            </p:childTnLst>
                          </p:cTn>
                        </p:par>
                      </p:childTnLst>
                    </p:cTn>
                  </p:par>
                  <p:par>
                    <p:cTn id="34" fill="hold">
                      <p:stCondLst>
                        <p:cond delay="indefinite"/>
                      </p:stCondLst>
                      <p:childTnLst>
                        <p:par>
                          <p:cTn id="35" fill="hold">
                            <p:stCondLst>
                              <p:cond delay="0"/>
                            </p:stCondLst>
                            <p:childTnLst>
                              <p:par>
                                <p:cTn id="36" presetID="12" presetClass="entr" presetSubtype="4" fill="hold" grpId="0" nodeType="clickEffect" nodePh="1">
                                  <p:stCondLst>
                                    <p:cond delay="0"/>
                                  </p:stCondLst>
                                  <p:endCondLst>
                                    <p:cond evt="begin" delay="0">
                                      <p:tn val="36"/>
                                    </p:cond>
                                  </p:endCondLst>
                                  <p:childTnLst>
                                    <p:set>
                                      <p:cBhvr>
                                        <p:cTn id="37" dur="1" fill="hold">
                                          <p:stCondLst>
                                            <p:cond delay="0"/>
                                          </p:stCondLst>
                                        </p:cTn>
                                        <p:tgtEl>
                                          <p:spTgt spid="23"/>
                                        </p:tgtEl>
                                        <p:attrNameLst>
                                          <p:attrName>style.visibility</p:attrName>
                                        </p:attrNameLst>
                                      </p:cBhvr>
                                      <p:to>
                                        <p:strVal val="visible"/>
                                      </p:to>
                                    </p:set>
                                    <p:anim calcmode="lin" valueType="num">
                                      <p:cBhvr additive="base">
                                        <p:cTn id="38" dur="500"/>
                                        <p:tgtEl>
                                          <p:spTgt spid="23"/>
                                        </p:tgtEl>
                                        <p:attrNameLst>
                                          <p:attrName>ppt_y</p:attrName>
                                        </p:attrNameLst>
                                      </p:cBhvr>
                                      <p:tavLst>
                                        <p:tav tm="0">
                                          <p:val>
                                            <p:strVal val="#ppt_y+#ppt_h*1.125000"/>
                                          </p:val>
                                        </p:tav>
                                        <p:tav tm="100000">
                                          <p:val>
                                            <p:strVal val="#ppt_y"/>
                                          </p:val>
                                        </p:tav>
                                      </p:tavLst>
                                    </p:anim>
                                    <p:animEffect transition="in" filter="wipe(up)">
                                      <p:cBhvr>
                                        <p:cTn id="39" dur="500"/>
                                        <p:tgtEl>
                                          <p:spTgt spid="23"/>
                                        </p:tgtEl>
                                      </p:cBhvr>
                                    </p:animEffect>
                                  </p:childTnLst>
                                </p:cTn>
                              </p:par>
                            </p:childTnLst>
                          </p:cTn>
                        </p:par>
                      </p:childTnLst>
                    </p:cTn>
                  </p:par>
                  <p:par>
                    <p:cTn id="40" fill="hold">
                      <p:stCondLst>
                        <p:cond delay="indefinite"/>
                      </p:stCondLst>
                      <p:childTnLst>
                        <p:par>
                          <p:cTn id="41" fill="hold">
                            <p:stCondLst>
                              <p:cond delay="0"/>
                            </p:stCondLst>
                            <p:childTnLst>
                              <p:par>
                                <p:cTn id="42" presetID="12" presetClass="entr" presetSubtype="4" fill="hold" grpId="0" nodeType="clickEffect">
                                  <p:stCondLst>
                                    <p:cond delay="0"/>
                                  </p:stCondLst>
                                  <p:childTnLst>
                                    <p:set>
                                      <p:cBhvr>
                                        <p:cTn id="43" dur="1" fill="hold">
                                          <p:stCondLst>
                                            <p:cond delay="0"/>
                                          </p:stCondLst>
                                        </p:cTn>
                                        <p:tgtEl>
                                          <p:spTgt spid="32"/>
                                        </p:tgtEl>
                                        <p:attrNameLst>
                                          <p:attrName>style.visibility</p:attrName>
                                        </p:attrNameLst>
                                      </p:cBhvr>
                                      <p:to>
                                        <p:strVal val="visible"/>
                                      </p:to>
                                    </p:set>
                                    <p:anim calcmode="lin" valueType="num">
                                      <p:cBhvr additive="base">
                                        <p:cTn id="44" dur="500"/>
                                        <p:tgtEl>
                                          <p:spTgt spid="32"/>
                                        </p:tgtEl>
                                        <p:attrNameLst>
                                          <p:attrName>ppt_y</p:attrName>
                                        </p:attrNameLst>
                                      </p:cBhvr>
                                      <p:tavLst>
                                        <p:tav tm="0">
                                          <p:val>
                                            <p:strVal val="#ppt_y+#ppt_h*1.125000"/>
                                          </p:val>
                                        </p:tav>
                                        <p:tav tm="100000">
                                          <p:val>
                                            <p:strVal val="#ppt_y"/>
                                          </p:val>
                                        </p:tav>
                                      </p:tavLst>
                                    </p:anim>
                                    <p:animEffect transition="in" filter="wipe(up)">
                                      <p:cBhvr>
                                        <p:cTn id="4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1" grpId="0" build="p"/>
      <p:bldP spid="17" grpId="0"/>
      <p:bldP spid="20" grpId="0"/>
      <p:bldP spid="23" grpId="0"/>
      <p:bldP spid="30" grpId="0"/>
      <p:bldP spid="3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46E4DD1-270B-4C80-AFF0-EB26F132AF36}"/>
              </a:ext>
            </a:extLst>
          </p:cNvPr>
          <p:cNvSpPr>
            <a:spLocks noGrp="1"/>
          </p:cNvSpPr>
          <p:nvPr>
            <p:ph type="body" sz="quarter" idx="12"/>
          </p:nvPr>
        </p:nvSpPr>
        <p:spPr>
          <a:xfrm>
            <a:off x="1046480" y="1875556"/>
            <a:ext cx="6431280" cy="3607987"/>
          </a:xfrm>
        </p:spPr>
        <p:txBody>
          <a:bodyPr>
            <a:normAutofit fontScale="85000" lnSpcReduction="20000"/>
          </a:bodyPr>
          <a:lstStyle/>
          <a:p>
            <a:pPr marL="0" indent="0">
              <a:lnSpc>
                <a:spcPct val="150000"/>
              </a:lnSpc>
              <a:buNone/>
            </a:pPr>
            <a:r>
              <a:rPr lang="en-US" sz="2800" dirty="0"/>
              <a:t>Optimizing the Superstore dataset in its business operations by understanding sales patterns, profitability across different regions, categories, and customer segment performance to make data-driven decisions for improving business efficiency and profitability.</a:t>
            </a:r>
            <a:endParaRPr lang="en-IN" sz="2800" dirty="0"/>
          </a:p>
        </p:txBody>
      </p:sp>
      <p:sp>
        <p:nvSpPr>
          <p:cNvPr id="4" name="Title 3">
            <a:extLst>
              <a:ext uri="{FF2B5EF4-FFF2-40B4-BE49-F238E27FC236}">
                <a16:creationId xmlns:a16="http://schemas.microsoft.com/office/drawing/2014/main" id="{777CC02B-F7C6-47A8-8C3E-C57C417D9EA3}"/>
              </a:ext>
            </a:extLst>
          </p:cNvPr>
          <p:cNvSpPr>
            <a:spLocks noGrp="1"/>
          </p:cNvSpPr>
          <p:nvPr>
            <p:ph type="title"/>
          </p:nvPr>
        </p:nvSpPr>
        <p:spPr>
          <a:xfrm>
            <a:off x="754602" y="550417"/>
            <a:ext cx="6995604" cy="790111"/>
          </a:xfrm>
        </p:spPr>
        <p:txBody>
          <a:bodyPr>
            <a:normAutofit fontScale="90000"/>
          </a:bodyPr>
          <a:lstStyle/>
          <a:p>
            <a:r>
              <a:rPr lang="en-US" dirty="0"/>
              <a:t>PROBLEM  STATEMENT</a:t>
            </a:r>
            <a:endParaRPr lang="en-IN" dirty="0"/>
          </a:p>
        </p:txBody>
      </p:sp>
      <p:pic>
        <p:nvPicPr>
          <p:cNvPr id="5" name="Picture 4">
            <a:extLst>
              <a:ext uri="{FF2B5EF4-FFF2-40B4-BE49-F238E27FC236}">
                <a16:creationId xmlns:a16="http://schemas.microsoft.com/office/drawing/2014/main" id="{C8FE02DE-D7B2-433D-BFE4-2F564022AD89}"/>
              </a:ext>
            </a:extLst>
          </p:cNvPr>
          <p:cNvPicPr>
            <a:picLocks noChangeAspect="1"/>
          </p:cNvPicPr>
          <p:nvPr/>
        </p:nvPicPr>
        <p:blipFill>
          <a:blip r:embed="rId2"/>
          <a:stretch>
            <a:fillRect/>
          </a:stretch>
        </p:blipFill>
        <p:spPr>
          <a:xfrm>
            <a:off x="7995684" y="2930834"/>
            <a:ext cx="2760758" cy="3264409"/>
          </a:xfrm>
          <a:prstGeom prst="rect">
            <a:avLst/>
          </a:prstGeom>
        </p:spPr>
      </p:pic>
      <p:pic>
        <p:nvPicPr>
          <p:cNvPr id="6" name="Picture 5">
            <a:extLst>
              <a:ext uri="{FF2B5EF4-FFF2-40B4-BE49-F238E27FC236}">
                <a16:creationId xmlns:a16="http://schemas.microsoft.com/office/drawing/2014/main" id="{736DEFE3-051A-494A-949C-BB2FF86F9ED7}"/>
              </a:ext>
            </a:extLst>
          </p:cNvPr>
          <p:cNvPicPr>
            <a:picLocks noChangeAspect="1"/>
          </p:cNvPicPr>
          <p:nvPr/>
        </p:nvPicPr>
        <p:blipFill rotWithShape="1">
          <a:blip r:embed="rId3"/>
          <a:srcRect t="96181"/>
          <a:stretch/>
        </p:blipFill>
        <p:spPr>
          <a:xfrm>
            <a:off x="675957" y="6471920"/>
            <a:ext cx="2143125" cy="193040"/>
          </a:xfrm>
          <a:prstGeom prst="rect">
            <a:avLst/>
          </a:prstGeom>
        </p:spPr>
      </p:pic>
    </p:spTree>
    <p:extLst>
      <p:ext uri="{BB962C8B-B14F-4D97-AF65-F5344CB8AC3E}">
        <p14:creationId xmlns:p14="http://schemas.microsoft.com/office/powerpoint/2010/main" val="3098548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BF2FBC7-3552-4F01-BB27-8BEEE74F7277}"/>
              </a:ext>
            </a:extLst>
          </p:cNvPr>
          <p:cNvSpPr>
            <a:spLocks noGrp="1"/>
          </p:cNvSpPr>
          <p:nvPr>
            <p:ph type="title"/>
          </p:nvPr>
        </p:nvSpPr>
        <p:spPr>
          <a:xfrm>
            <a:off x="467359" y="625599"/>
            <a:ext cx="6276109" cy="830997"/>
          </a:xfrm>
        </p:spPr>
        <p:txBody>
          <a:bodyPr>
            <a:normAutofit fontScale="90000"/>
          </a:bodyPr>
          <a:lstStyle/>
          <a:p>
            <a:r>
              <a:rPr lang="en-GB" dirty="0"/>
              <a:t>Project Description</a:t>
            </a:r>
            <a:br>
              <a:rPr lang="en-GB" dirty="0"/>
            </a:br>
            <a:br>
              <a:rPr lang="en-GB" dirty="0"/>
            </a:br>
            <a:r>
              <a:rPr lang="en-US" sz="2700" dirty="0"/>
              <a:t>The SuperStore Data Analysis examines sales data from a Superstore, focusing on:</a:t>
            </a:r>
            <a:br>
              <a:rPr lang="en-US" sz="2700" dirty="0"/>
            </a:br>
            <a:br>
              <a:rPr lang="en-US" sz="2700" dirty="0"/>
            </a:br>
            <a:endParaRPr lang="en-IN" sz="2700" dirty="0"/>
          </a:p>
        </p:txBody>
      </p:sp>
      <p:pic>
        <p:nvPicPr>
          <p:cNvPr id="5" name="Picture 4">
            <a:extLst>
              <a:ext uri="{FF2B5EF4-FFF2-40B4-BE49-F238E27FC236}">
                <a16:creationId xmlns:a16="http://schemas.microsoft.com/office/drawing/2014/main" id="{09D8A2BA-6C1D-4A33-85F2-E44A4FF54A1C}"/>
              </a:ext>
            </a:extLst>
          </p:cNvPr>
          <p:cNvPicPr>
            <a:picLocks noChangeAspect="1"/>
          </p:cNvPicPr>
          <p:nvPr/>
        </p:nvPicPr>
        <p:blipFill rotWithShape="1">
          <a:blip r:embed="rId2"/>
          <a:srcRect t="96181"/>
          <a:stretch/>
        </p:blipFill>
        <p:spPr>
          <a:xfrm>
            <a:off x="675957" y="6471920"/>
            <a:ext cx="2143125" cy="193040"/>
          </a:xfrm>
          <a:prstGeom prst="rect">
            <a:avLst/>
          </a:prstGeom>
        </p:spPr>
      </p:pic>
      <p:pic>
        <p:nvPicPr>
          <p:cNvPr id="6" name="Picture 5">
            <a:extLst>
              <a:ext uri="{FF2B5EF4-FFF2-40B4-BE49-F238E27FC236}">
                <a16:creationId xmlns:a16="http://schemas.microsoft.com/office/drawing/2014/main" id="{6BED3D6A-DC10-4985-B01B-735F2CBA6E47}"/>
              </a:ext>
            </a:extLst>
          </p:cNvPr>
          <p:cNvPicPr>
            <a:picLocks noChangeAspect="1"/>
          </p:cNvPicPr>
          <p:nvPr/>
        </p:nvPicPr>
        <p:blipFill>
          <a:blip r:embed="rId3"/>
          <a:stretch>
            <a:fillRect/>
          </a:stretch>
        </p:blipFill>
        <p:spPr>
          <a:xfrm>
            <a:off x="467359" y="6410461"/>
            <a:ext cx="3706253" cy="296092"/>
          </a:xfrm>
          <a:prstGeom prst="rect">
            <a:avLst/>
          </a:prstGeom>
        </p:spPr>
      </p:pic>
      <p:sp>
        <p:nvSpPr>
          <p:cNvPr id="7" name="Title 2">
            <a:extLst>
              <a:ext uri="{FF2B5EF4-FFF2-40B4-BE49-F238E27FC236}">
                <a16:creationId xmlns:a16="http://schemas.microsoft.com/office/drawing/2014/main" id="{CFBC041E-C8AC-BF55-D738-E07CF96D3B70}"/>
              </a:ext>
            </a:extLst>
          </p:cNvPr>
          <p:cNvSpPr txBox="1">
            <a:spLocks/>
          </p:cNvSpPr>
          <p:nvPr/>
        </p:nvSpPr>
        <p:spPr>
          <a:xfrm>
            <a:off x="534501" y="3110316"/>
            <a:ext cx="6276109" cy="2220583"/>
          </a:xfrm>
          <a:prstGeom prst="rect">
            <a:avLst/>
          </a:prstGeom>
        </p:spPr>
        <p:txBody>
          <a:bodyPr vert="horz" lIns="91440" tIns="45720" rIns="91440" bIns="45720" rtlCol="0" anchor="t">
            <a:no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457200" indent="-457200">
              <a:buFont typeface="Arial" panose="020B0604020202020204" pitchFamily="34" charset="0"/>
              <a:buChar char="•"/>
            </a:pPr>
            <a:r>
              <a:rPr lang="en-US" sz="2400" dirty="0"/>
              <a:t>Regional sales and profits distribution</a:t>
            </a:r>
            <a:br>
              <a:rPr lang="en-US" sz="2400" dirty="0"/>
            </a:br>
            <a:r>
              <a:rPr lang="en-US" sz="2400" dirty="0"/>
              <a:t>Category-wise sales and profits distribution.</a:t>
            </a:r>
          </a:p>
          <a:p>
            <a:pPr marL="457200" indent="-457200">
              <a:buFont typeface="Arial" panose="020B0604020202020204" pitchFamily="34" charset="0"/>
              <a:buChar char="•"/>
            </a:pPr>
            <a:r>
              <a:rPr lang="en-US" sz="2400" dirty="0"/>
              <a:t>Customer segment analysis.</a:t>
            </a:r>
          </a:p>
          <a:p>
            <a:pPr marL="457200" indent="-457200">
              <a:buFont typeface="Arial" panose="020B0604020202020204" pitchFamily="34" charset="0"/>
              <a:buChar char="•"/>
            </a:pPr>
            <a:r>
              <a:rPr lang="en-US" sz="2400" dirty="0"/>
              <a:t>Impact of discounts on profits</a:t>
            </a:r>
          </a:p>
          <a:p>
            <a:pPr marL="457200" indent="-457200">
              <a:buFont typeface="Arial" panose="020B0604020202020204" pitchFamily="34" charset="0"/>
              <a:buChar char="•"/>
            </a:pPr>
            <a:r>
              <a:rPr lang="en-US" sz="2400" dirty="0"/>
              <a:t>Overall business performance metrics</a:t>
            </a:r>
            <a:endParaRPr lang="en-IN" sz="2400" dirty="0"/>
          </a:p>
        </p:txBody>
      </p:sp>
    </p:spTree>
    <p:extLst>
      <p:ext uri="{BB962C8B-B14F-4D97-AF65-F5344CB8AC3E}">
        <p14:creationId xmlns:p14="http://schemas.microsoft.com/office/powerpoint/2010/main" val="3696770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p:cTn id="14" dur="500" fill="hold"/>
                                        <p:tgtEl>
                                          <p:spTgt spid="7"/>
                                        </p:tgtEl>
                                        <p:attrNameLst>
                                          <p:attrName>ppt_w</p:attrName>
                                        </p:attrNameLst>
                                      </p:cBhvr>
                                      <p:tavLst>
                                        <p:tav tm="0">
                                          <p:val>
                                            <p:fltVal val="0"/>
                                          </p:val>
                                        </p:tav>
                                        <p:tav tm="100000">
                                          <p:val>
                                            <p:strVal val="#ppt_w"/>
                                          </p:val>
                                        </p:tav>
                                      </p:tavLst>
                                    </p:anim>
                                    <p:anim calcmode="lin" valueType="num">
                                      <p:cBhvr>
                                        <p:cTn id="15" dur="500" fill="hold"/>
                                        <p:tgtEl>
                                          <p:spTgt spid="7"/>
                                        </p:tgtEl>
                                        <p:attrNameLst>
                                          <p:attrName>ppt_h</p:attrName>
                                        </p:attrNameLst>
                                      </p:cBhvr>
                                      <p:tavLst>
                                        <p:tav tm="0">
                                          <p:val>
                                            <p:fltVal val="0"/>
                                          </p:val>
                                        </p:tav>
                                        <p:tav tm="100000">
                                          <p:val>
                                            <p:strVal val="#ppt_h"/>
                                          </p:val>
                                        </p:tav>
                                      </p:tavLst>
                                    </p:anim>
                                    <p:animEffect transition="in" filter="fade">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a:extLst>
            <a:ext uri="{FF2B5EF4-FFF2-40B4-BE49-F238E27FC236}">
              <a16:creationId xmlns:a16="http://schemas.microsoft.com/office/drawing/2014/main" id="{2E639A69-ADDB-2A78-6448-2600D393756F}"/>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9E7D612A-3567-02C2-05C1-249E7FB9401F}"/>
              </a:ext>
            </a:extLst>
          </p:cNvPr>
          <p:cNvSpPr>
            <a:spLocks noGrp="1"/>
          </p:cNvSpPr>
          <p:nvPr>
            <p:ph type="title"/>
          </p:nvPr>
        </p:nvSpPr>
        <p:spPr>
          <a:xfrm>
            <a:off x="467359" y="492760"/>
            <a:ext cx="9542055" cy="993140"/>
          </a:xfrm>
        </p:spPr>
        <p:txBody>
          <a:bodyPr>
            <a:normAutofit fontScale="90000"/>
          </a:bodyPr>
          <a:lstStyle/>
          <a:p>
            <a:r>
              <a:rPr lang="en-GB" dirty="0"/>
              <a:t>About the dataset</a:t>
            </a:r>
            <a:br>
              <a:rPr lang="en-GB" dirty="0"/>
            </a:br>
            <a:br>
              <a:rPr lang="en-GB" dirty="0"/>
            </a:br>
            <a:br>
              <a:rPr lang="en-GB" sz="2700" dirty="0"/>
            </a:br>
            <a:endParaRPr lang="en-IN" sz="2200" b="0" dirty="0"/>
          </a:p>
        </p:txBody>
      </p:sp>
      <p:pic>
        <p:nvPicPr>
          <p:cNvPr id="5" name="Picture 4">
            <a:extLst>
              <a:ext uri="{FF2B5EF4-FFF2-40B4-BE49-F238E27FC236}">
                <a16:creationId xmlns:a16="http://schemas.microsoft.com/office/drawing/2014/main" id="{9FA59E41-B890-5247-6CEB-43F71DB132AF}"/>
              </a:ext>
            </a:extLst>
          </p:cNvPr>
          <p:cNvPicPr>
            <a:picLocks noChangeAspect="1"/>
          </p:cNvPicPr>
          <p:nvPr/>
        </p:nvPicPr>
        <p:blipFill rotWithShape="1">
          <a:blip r:embed="rId2"/>
          <a:srcRect t="96181"/>
          <a:stretch/>
        </p:blipFill>
        <p:spPr>
          <a:xfrm>
            <a:off x="675957" y="6471920"/>
            <a:ext cx="2143125" cy="193040"/>
          </a:xfrm>
          <a:prstGeom prst="rect">
            <a:avLst/>
          </a:prstGeom>
        </p:spPr>
      </p:pic>
      <p:pic>
        <p:nvPicPr>
          <p:cNvPr id="6" name="Picture 5">
            <a:extLst>
              <a:ext uri="{FF2B5EF4-FFF2-40B4-BE49-F238E27FC236}">
                <a16:creationId xmlns:a16="http://schemas.microsoft.com/office/drawing/2014/main" id="{D8084699-C416-0B1B-1C61-C85EF4E08109}"/>
              </a:ext>
            </a:extLst>
          </p:cNvPr>
          <p:cNvPicPr>
            <a:picLocks noChangeAspect="1"/>
          </p:cNvPicPr>
          <p:nvPr/>
        </p:nvPicPr>
        <p:blipFill>
          <a:blip r:embed="rId3"/>
          <a:stretch>
            <a:fillRect/>
          </a:stretch>
        </p:blipFill>
        <p:spPr>
          <a:xfrm>
            <a:off x="467359" y="6410461"/>
            <a:ext cx="3706253" cy="296092"/>
          </a:xfrm>
          <a:prstGeom prst="rect">
            <a:avLst/>
          </a:prstGeom>
        </p:spPr>
      </p:pic>
      <p:sp>
        <p:nvSpPr>
          <p:cNvPr id="2" name="TextBox 1">
            <a:extLst>
              <a:ext uri="{FF2B5EF4-FFF2-40B4-BE49-F238E27FC236}">
                <a16:creationId xmlns:a16="http://schemas.microsoft.com/office/drawing/2014/main" id="{BC22382C-85EC-D061-5442-3105AB40BA83}"/>
              </a:ext>
            </a:extLst>
          </p:cNvPr>
          <p:cNvSpPr txBox="1"/>
          <p:nvPr/>
        </p:nvSpPr>
        <p:spPr>
          <a:xfrm>
            <a:off x="472802" y="1338943"/>
            <a:ext cx="9770655" cy="4401205"/>
          </a:xfrm>
          <a:prstGeom prst="rect">
            <a:avLst/>
          </a:prstGeom>
          <a:noFill/>
        </p:spPr>
        <p:txBody>
          <a:bodyPr wrap="square" rtlCol="0">
            <a:spAutoFit/>
          </a:bodyPr>
          <a:lstStyle/>
          <a:p>
            <a:r>
              <a:rPr lang="en-GB" sz="2000" b="0" dirty="0"/>
              <a:t>The dataset contains 9994 rows and 13 columns of data</a:t>
            </a:r>
            <a:r>
              <a:rPr lang="en-GB" sz="2000" dirty="0"/>
              <a:t>.</a:t>
            </a:r>
          </a:p>
          <a:p>
            <a:r>
              <a:rPr lang="en-US" sz="2000" dirty="0"/>
              <a:t>The dataset features are </a:t>
            </a:r>
            <a:r>
              <a:rPr lang="en-US" sz="2000" u="sng" dirty="0"/>
              <a:t>Ship Mode, Segment, </a:t>
            </a:r>
          </a:p>
          <a:p>
            <a:r>
              <a:rPr lang="en-US" sz="2000" u="sng" dirty="0"/>
              <a:t>Country, City, State, Postal Code, Region, Category, Discount, and Profit</a:t>
            </a:r>
            <a:r>
              <a:rPr lang="en-US" sz="2000" dirty="0"/>
              <a:t>.</a:t>
            </a:r>
            <a:r>
              <a:rPr lang="en-GB" sz="2000" dirty="0"/>
              <a:t> </a:t>
            </a:r>
            <a:r>
              <a:rPr lang="en-US" sz="2000" b="0" dirty="0"/>
              <a:t>It </a:t>
            </a:r>
            <a:r>
              <a:rPr lang="en-US" sz="2000" dirty="0"/>
              <a:t>comprised </a:t>
            </a:r>
            <a:r>
              <a:rPr lang="en-US" sz="2000" b="0" dirty="0"/>
              <a:t>of only sales and profits data of only one country i.e., United States and it does cover all states through out South, West, Central, and East regions of the nation. The postal code column was dropped since it did not contribute much to our objective.</a:t>
            </a:r>
          </a:p>
          <a:p>
            <a:r>
              <a:rPr lang="en-US" sz="2000" b="0" dirty="0"/>
              <a:t>The type of ship modes are: Second Class, Standard Class, First class, and Same Day.</a:t>
            </a:r>
          </a:p>
          <a:p>
            <a:r>
              <a:rPr lang="en-US" sz="2000" b="0" dirty="0"/>
              <a:t>The Segment types are: 'Consumer' 'Corporate' 'Home Office’.</a:t>
            </a:r>
          </a:p>
          <a:p>
            <a:r>
              <a:rPr lang="en-US" sz="2000" b="0" dirty="0"/>
              <a:t>The Product categories are: 'Furniture' 'Office Supplies' 'Technology'. and their sub-categories are: 'Bookcases' 'Chairs' 'Labels' 'Tables' 'Storage' 'Furnishings' 'Art' 'Phones' 'Binders' 'Appliances' 'Paper' 'Accessories' 'Envelopes' 'Fasteners' 'Supplies' 'Machines' 'Copiers'.</a:t>
            </a:r>
            <a:endParaRPr lang="en-IN" sz="2000" dirty="0"/>
          </a:p>
        </p:txBody>
      </p:sp>
    </p:spTree>
    <p:extLst>
      <p:ext uri="{BB962C8B-B14F-4D97-AF65-F5344CB8AC3E}">
        <p14:creationId xmlns:p14="http://schemas.microsoft.com/office/powerpoint/2010/main" val="1809674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4E3B60-2780-459A-8583-F095D5E7463A}"/>
              </a:ext>
            </a:extLst>
          </p:cNvPr>
          <p:cNvSpPr>
            <a:spLocks noGrp="1"/>
          </p:cNvSpPr>
          <p:nvPr>
            <p:ph type="body" sz="quarter" idx="12"/>
          </p:nvPr>
        </p:nvSpPr>
        <p:spPr>
          <a:xfrm>
            <a:off x="721359" y="1991360"/>
            <a:ext cx="7904481" cy="3990023"/>
          </a:xfrm>
        </p:spPr>
        <p:txBody>
          <a:bodyPr>
            <a:normAutofit/>
          </a:bodyPr>
          <a:lstStyle/>
          <a:p>
            <a:r>
              <a:rPr lang="en-US" sz="2400" dirty="0"/>
              <a:t>Store managers and administrators</a:t>
            </a:r>
          </a:p>
          <a:p>
            <a:r>
              <a:rPr lang="en-US" sz="2400" dirty="0"/>
              <a:t>Sales team</a:t>
            </a:r>
          </a:p>
          <a:p>
            <a:r>
              <a:rPr lang="en-US" sz="2400" dirty="0"/>
              <a:t>Marketing department</a:t>
            </a:r>
          </a:p>
          <a:p>
            <a:r>
              <a:rPr lang="en-US" sz="2400" dirty="0"/>
              <a:t>Business strategists</a:t>
            </a:r>
          </a:p>
          <a:p>
            <a:r>
              <a:rPr lang="en-US" sz="2400" dirty="0"/>
              <a:t>Category managers</a:t>
            </a:r>
          </a:p>
          <a:p>
            <a:pPr algn="just">
              <a:lnSpc>
                <a:spcPct val="150000"/>
              </a:lnSpc>
            </a:pPr>
            <a:endParaRPr lang="en-IN" sz="3600" dirty="0"/>
          </a:p>
        </p:txBody>
      </p:sp>
      <p:sp>
        <p:nvSpPr>
          <p:cNvPr id="4" name="Title 3">
            <a:extLst>
              <a:ext uri="{FF2B5EF4-FFF2-40B4-BE49-F238E27FC236}">
                <a16:creationId xmlns:a16="http://schemas.microsoft.com/office/drawing/2014/main" id="{1A4A072B-83C6-4607-AE6A-5AD61CC72C44}"/>
              </a:ext>
            </a:extLst>
          </p:cNvPr>
          <p:cNvSpPr>
            <a:spLocks noGrp="1"/>
          </p:cNvSpPr>
          <p:nvPr>
            <p:ph type="title"/>
          </p:nvPr>
        </p:nvSpPr>
        <p:spPr>
          <a:xfrm>
            <a:off x="620008" y="876617"/>
            <a:ext cx="10046070" cy="802641"/>
          </a:xfrm>
        </p:spPr>
        <p:txBody>
          <a:bodyPr>
            <a:normAutofit/>
          </a:bodyPr>
          <a:lstStyle/>
          <a:p>
            <a:r>
              <a:rPr lang="en-US" sz="3200" dirty="0"/>
              <a:t>WHO ARE THE END USERS?</a:t>
            </a:r>
            <a:endParaRPr lang="en-IN" sz="2000" dirty="0"/>
          </a:p>
        </p:txBody>
      </p:sp>
      <p:pic>
        <p:nvPicPr>
          <p:cNvPr id="6" name="Picture 5">
            <a:extLst>
              <a:ext uri="{FF2B5EF4-FFF2-40B4-BE49-F238E27FC236}">
                <a16:creationId xmlns:a16="http://schemas.microsoft.com/office/drawing/2014/main" id="{E8B153BB-61B9-403F-8AE5-F75400450AC0}"/>
              </a:ext>
            </a:extLst>
          </p:cNvPr>
          <p:cNvPicPr>
            <a:picLocks noChangeAspect="1"/>
          </p:cNvPicPr>
          <p:nvPr/>
        </p:nvPicPr>
        <p:blipFill>
          <a:blip r:embed="rId2"/>
          <a:stretch>
            <a:fillRect/>
          </a:stretch>
        </p:blipFill>
        <p:spPr>
          <a:xfrm>
            <a:off x="721359" y="6176804"/>
            <a:ext cx="2181225" cy="485775"/>
          </a:xfrm>
          <a:prstGeom prst="rect">
            <a:avLst/>
          </a:prstGeom>
        </p:spPr>
      </p:pic>
    </p:spTree>
    <p:extLst>
      <p:ext uri="{BB962C8B-B14F-4D97-AF65-F5344CB8AC3E}">
        <p14:creationId xmlns:p14="http://schemas.microsoft.com/office/powerpoint/2010/main" val="48075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animEffect transition="in" filter="fade">
                                      <p:cBhvr>
                                        <p:cTn id="21" dur="1000"/>
                                        <p:tgtEl>
                                          <p:spTgt spid="2">
                                            <p:txEl>
                                              <p:pRg st="1" end="1"/>
                                            </p:txEl>
                                          </p:spTgt>
                                        </p:tgtEl>
                                      </p:cBhvr>
                                    </p:animEffect>
                                    <p:anim calcmode="lin" valueType="num">
                                      <p:cBhvr>
                                        <p:cTn id="22"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
                                            <p:txEl>
                                              <p:pRg st="2" end="2"/>
                                            </p:txEl>
                                          </p:spTgt>
                                        </p:tgtEl>
                                        <p:attrNameLst>
                                          <p:attrName>style.visibility</p:attrName>
                                        </p:attrNameLst>
                                      </p:cBhvr>
                                      <p:to>
                                        <p:strVal val="visible"/>
                                      </p:to>
                                    </p:set>
                                    <p:animEffect transition="in" filter="fade">
                                      <p:cBhvr>
                                        <p:cTn id="28" dur="1000"/>
                                        <p:tgtEl>
                                          <p:spTgt spid="2">
                                            <p:txEl>
                                              <p:pRg st="2" end="2"/>
                                            </p:txEl>
                                          </p:spTgt>
                                        </p:tgtEl>
                                      </p:cBhvr>
                                    </p:animEffect>
                                    <p:anim calcmode="lin" valueType="num">
                                      <p:cBhvr>
                                        <p:cTn id="29"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2">
                                            <p:txEl>
                                              <p:pRg st="3" end="3"/>
                                            </p:txEl>
                                          </p:spTgt>
                                        </p:tgtEl>
                                        <p:attrNameLst>
                                          <p:attrName>style.visibility</p:attrName>
                                        </p:attrNameLst>
                                      </p:cBhvr>
                                      <p:to>
                                        <p:strVal val="visible"/>
                                      </p:to>
                                    </p:set>
                                    <p:animEffect transition="in" filter="fade">
                                      <p:cBhvr>
                                        <p:cTn id="35" dur="1000"/>
                                        <p:tgtEl>
                                          <p:spTgt spid="2">
                                            <p:txEl>
                                              <p:pRg st="3" end="3"/>
                                            </p:txEl>
                                          </p:spTgt>
                                        </p:tgtEl>
                                      </p:cBhvr>
                                    </p:animEffect>
                                    <p:anim calcmode="lin" valueType="num">
                                      <p:cBhvr>
                                        <p:cTn id="36"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2">
                                            <p:txEl>
                                              <p:pRg st="4" end="4"/>
                                            </p:txEl>
                                          </p:spTgt>
                                        </p:tgtEl>
                                        <p:attrNameLst>
                                          <p:attrName>style.visibility</p:attrName>
                                        </p:attrNameLst>
                                      </p:cBhvr>
                                      <p:to>
                                        <p:strVal val="visible"/>
                                      </p:to>
                                    </p:set>
                                    <p:animEffect transition="in" filter="fade">
                                      <p:cBhvr>
                                        <p:cTn id="42" dur="1000"/>
                                        <p:tgtEl>
                                          <p:spTgt spid="2">
                                            <p:txEl>
                                              <p:pRg st="4" end="4"/>
                                            </p:txEl>
                                          </p:spTgt>
                                        </p:tgtEl>
                                      </p:cBhvr>
                                    </p:animEffect>
                                    <p:anim calcmode="lin" valueType="num">
                                      <p:cBhvr>
                                        <p:cTn id="43"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B7C27C4-3E14-490A-B132-CBBEDA1E905A}"/>
              </a:ext>
            </a:extLst>
          </p:cNvPr>
          <p:cNvPicPr>
            <a:picLocks noChangeAspect="1"/>
          </p:cNvPicPr>
          <p:nvPr/>
        </p:nvPicPr>
        <p:blipFill>
          <a:blip r:embed="rId3"/>
          <a:stretch>
            <a:fillRect/>
          </a:stretch>
        </p:blipFill>
        <p:spPr>
          <a:xfrm>
            <a:off x="467359" y="6410461"/>
            <a:ext cx="3706253" cy="296092"/>
          </a:xfrm>
          <a:prstGeom prst="rect">
            <a:avLst/>
          </a:prstGeom>
        </p:spPr>
      </p:pic>
      <p:sp>
        <p:nvSpPr>
          <p:cNvPr id="7" name="Text Placeholder 6">
            <a:extLst>
              <a:ext uri="{FF2B5EF4-FFF2-40B4-BE49-F238E27FC236}">
                <a16:creationId xmlns:a16="http://schemas.microsoft.com/office/drawing/2014/main" id="{B21C28F5-3CA3-4B78-B5C9-550C00BB3174}"/>
              </a:ext>
            </a:extLst>
          </p:cNvPr>
          <p:cNvSpPr>
            <a:spLocks noGrp="1"/>
          </p:cNvSpPr>
          <p:nvPr>
            <p:ph type="body" sz="quarter" idx="12"/>
          </p:nvPr>
        </p:nvSpPr>
        <p:spPr>
          <a:xfrm>
            <a:off x="390618" y="1432560"/>
            <a:ext cx="9027702" cy="5243448"/>
          </a:xfrm>
        </p:spPr>
        <p:txBody>
          <a:bodyPr>
            <a:normAutofit/>
          </a:bodyPr>
          <a:lstStyle/>
          <a:p>
            <a:pPr lvl="1">
              <a:lnSpc>
                <a:spcPct val="150000"/>
              </a:lnSpc>
            </a:pPr>
            <a:r>
              <a:rPr lang="en-US" sz="2400" dirty="0"/>
              <a:t>Programming Language: Python </a:t>
            </a:r>
          </a:p>
          <a:p>
            <a:pPr lvl="1">
              <a:lnSpc>
                <a:spcPct val="150000"/>
              </a:lnSpc>
            </a:pPr>
            <a:r>
              <a:rPr lang="en-US" sz="2400" dirty="0"/>
              <a:t>Libraries: NumPy, Pandas, Matplotlib, Seaborn</a:t>
            </a:r>
          </a:p>
          <a:p>
            <a:pPr lvl="1">
              <a:lnSpc>
                <a:spcPct val="150000"/>
              </a:lnSpc>
            </a:pPr>
            <a:r>
              <a:rPr lang="en-US" sz="2400" dirty="0"/>
              <a:t>IDE: Google Colab</a:t>
            </a:r>
            <a:endParaRPr lang="en-IN" sz="2400" dirty="0"/>
          </a:p>
        </p:txBody>
      </p:sp>
      <p:sp>
        <p:nvSpPr>
          <p:cNvPr id="9" name="Title 8">
            <a:extLst>
              <a:ext uri="{FF2B5EF4-FFF2-40B4-BE49-F238E27FC236}">
                <a16:creationId xmlns:a16="http://schemas.microsoft.com/office/drawing/2014/main" id="{FEF304F5-32C5-4869-B185-859B567855A8}"/>
              </a:ext>
            </a:extLst>
          </p:cNvPr>
          <p:cNvSpPr>
            <a:spLocks noGrp="1"/>
          </p:cNvSpPr>
          <p:nvPr>
            <p:ph type="title"/>
          </p:nvPr>
        </p:nvSpPr>
        <p:spPr>
          <a:xfrm>
            <a:off x="660399" y="430567"/>
            <a:ext cx="5306291" cy="847817"/>
          </a:xfrm>
        </p:spPr>
        <p:txBody>
          <a:bodyPr>
            <a:normAutofit/>
          </a:bodyPr>
          <a:lstStyle/>
          <a:p>
            <a:r>
              <a:rPr lang="en-US" dirty="0"/>
              <a:t>Technology Used</a:t>
            </a:r>
          </a:p>
        </p:txBody>
      </p:sp>
    </p:spTree>
    <p:extLst>
      <p:ext uri="{BB962C8B-B14F-4D97-AF65-F5344CB8AC3E}">
        <p14:creationId xmlns:p14="http://schemas.microsoft.com/office/powerpoint/2010/main" val="1341901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fade">
                                      <p:cBhvr>
                                        <p:cTn id="14" dur="1000"/>
                                        <p:tgtEl>
                                          <p:spTgt spid="7">
                                            <p:txEl>
                                              <p:pRg st="0" end="0"/>
                                            </p:txEl>
                                          </p:spTgt>
                                        </p:tgtEl>
                                      </p:cBhvr>
                                    </p:animEffect>
                                    <p:anim calcmode="lin" valueType="num">
                                      <p:cBhvr>
                                        <p:cTn id="15"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xEl>
                                              <p:pRg st="1" end="1"/>
                                            </p:txEl>
                                          </p:spTgt>
                                        </p:tgtEl>
                                        <p:attrNameLst>
                                          <p:attrName>style.visibility</p:attrName>
                                        </p:attrNameLst>
                                      </p:cBhvr>
                                      <p:to>
                                        <p:strVal val="visible"/>
                                      </p:to>
                                    </p:set>
                                    <p:animEffect transition="in" filter="fade">
                                      <p:cBhvr>
                                        <p:cTn id="21" dur="1000"/>
                                        <p:tgtEl>
                                          <p:spTgt spid="7">
                                            <p:txEl>
                                              <p:pRg st="1" end="1"/>
                                            </p:txEl>
                                          </p:spTgt>
                                        </p:tgtEl>
                                      </p:cBhvr>
                                    </p:animEffect>
                                    <p:anim calcmode="lin" valueType="num">
                                      <p:cBhvr>
                                        <p:cTn id="22"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7">
                                            <p:txEl>
                                              <p:pRg st="1" end="1"/>
                                            </p:txEl>
                                          </p:spTgt>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7">
                                            <p:txEl>
                                              <p:pRg st="2" end="2"/>
                                            </p:txEl>
                                          </p:spTgt>
                                        </p:tgtEl>
                                        <p:attrNameLst>
                                          <p:attrName>style.visibility</p:attrName>
                                        </p:attrNameLst>
                                      </p:cBhvr>
                                      <p:to>
                                        <p:strVal val="visible"/>
                                      </p:to>
                                    </p:set>
                                    <p:animEffect transition="in" filter="fade">
                                      <p:cBhvr>
                                        <p:cTn id="26" dur="1000"/>
                                        <p:tgtEl>
                                          <p:spTgt spid="7">
                                            <p:txEl>
                                              <p:pRg st="2" end="2"/>
                                            </p:txEl>
                                          </p:spTgt>
                                        </p:tgtEl>
                                      </p:cBhvr>
                                    </p:animEffect>
                                    <p:anim calcmode="lin" valueType="num">
                                      <p:cBhvr>
                                        <p:cTn id="27"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78EA9F-520F-158A-3295-FE27A9C281AD}"/>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A1B5EB3E-906D-25FC-9839-9C2EF053523E}"/>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58711621-8652-57F3-CD26-6DA4C2122449}"/>
              </a:ext>
            </a:extLst>
          </p:cNvPr>
          <p:cNvSpPr>
            <a:spLocks noGrp="1"/>
          </p:cNvSpPr>
          <p:nvPr>
            <p:ph type="title"/>
          </p:nvPr>
        </p:nvSpPr>
        <p:spPr>
          <a:xfrm>
            <a:off x="360990" y="312327"/>
            <a:ext cx="10448523" cy="1140916"/>
          </a:xfrm>
        </p:spPr>
        <p:txBody>
          <a:bodyPr>
            <a:normAutofit/>
          </a:bodyPr>
          <a:lstStyle/>
          <a:p>
            <a:r>
              <a:rPr lang="en-GB" sz="3200" dirty="0"/>
              <a:t>RESULTS – Sales and Profits by Region</a:t>
            </a:r>
            <a:endParaRPr lang="en-IN" sz="3200" dirty="0"/>
          </a:p>
        </p:txBody>
      </p:sp>
      <p:sp>
        <p:nvSpPr>
          <p:cNvPr id="7" name="Text Placeholder 30">
            <a:extLst>
              <a:ext uri="{FF2B5EF4-FFF2-40B4-BE49-F238E27FC236}">
                <a16:creationId xmlns:a16="http://schemas.microsoft.com/office/drawing/2014/main" id="{B598C03D-2EC2-2420-E6B7-8C09169BA2B4}"/>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7A28F232-4054-529E-2EBE-3CF4A9ACAD6C}"/>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a:extLst>
              <a:ext uri="{FF2B5EF4-FFF2-40B4-BE49-F238E27FC236}">
                <a16:creationId xmlns:a16="http://schemas.microsoft.com/office/drawing/2014/main" id="{FC50343F-50CC-EC4C-5823-90C82D2A4B4F}"/>
              </a:ext>
            </a:extLst>
          </p:cNvPr>
          <p:cNvSpPr txBox="1">
            <a:spLocks/>
          </p:cNvSpPr>
          <p:nvPr/>
        </p:nvSpPr>
        <p:spPr>
          <a:xfrm>
            <a:off x="360991" y="5849968"/>
            <a:ext cx="2981643" cy="8309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 </a:t>
            </a:r>
            <a:r>
              <a:rPr lang="en-GB" sz="2000" b="0" u="sng" dirty="0">
                <a:solidFill>
                  <a:srgbClr val="0070C0"/>
                </a:solidFill>
                <a:hlinkClick r:id="rId3">
                  <a:extLst>
                    <a:ext uri="{A12FA001-AC4F-418D-AE19-62706E023703}">
                      <ahyp:hlinkClr xmlns:ahyp="http://schemas.microsoft.com/office/drawing/2018/hyperlinkcolor" val="tx"/>
                    </a:ext>
                  </a:extLst>
                </a:hlinkClick>
              </a:rPr>
              <a:t>Demo Link</a:t>
            </a:r>
            <a:endParaRPr lang="en-IN" b="0" u="sng" dirty="0">
              <a:solidFill>
                <a:srgbClr val="0070C0"/>
              </a:solidFill>
            </a:endParaRPr>
          </a:p>
        </p:txBody>
      </p:sp>
      <p:sp>
        <p:nvSpPr>
          <p:cNvPr id="10" name="Text Placeholder 1">
            <a:extLst>
              <a:ext uri="{FF2B5EF4-FFF2-40B4-BE49-F238E27FC236}">
                <a16:creationId xmlns:a16="http://schemas.microsoft.com/office/drawing/2014/main" id="{99A3600A-FA47-9722-1E06-4EF0B64B0B98}"/>
              </a:ext>
            </a:extLst>
          </p:cNvPr>
          <p:cNvSpPr>
            <a:spLocks noGrp="1"/>
          </p:cNvSpPr>
          <p:nvPr>
            <p:ph type="body" sz="quarter" idx="12"/>
          </p:nvPr>
        </p:nvSpPr>
        <p:spPr>
          <a:xfrm>
            <a:off x="205616" y="1291700"/>
            <a:ext cx="5411214" cy="4513870"/>
          </a:xfrm>
        </p:spPr>
        <p:txBody>
          <a:bodyPr>
            <a:normAutofit fontScale="92500" lnSpcReduction="20000"/>
          </a:bodyPr>
          <a:lstStyle/>
          <a:p>
            <a:r>
              <a:rPr lang="en-US" dirty="0"/>
              <a:t>We see that Eastern and Western regions has the most sales followed by Central and South. Out of which Western region makes 31.6% percent out of total sales making it the leading region in sales.</a:t>
            </a:r>
          </a:p>
          <a:p>
            <a:r>
              <a:rPr lang="en-US" dirty="0"/>
              <a:t>Here in Profits by Region we can see that Western region makes the most profits i.e., 37.9% out of total profits followed by Eastern region with 32% of profits. But the key point to notice is that although Central region was top 3rd sales maker but it falls behind in making profits.</a:t>
            </a:r>
          </a:p>
          <a:p>
            <a:r>
              <a:rPr lang="en-US" dirty="0"/>
              <a:t>As Central region made more sales than Southern region but made less profits than Southern region, this difference has to be closely observed further.</a:t>
            </a:r>
            <a:endParaRPr lang="en-IN" dirty="0"/>
          </a:p>
        </p:txBody>
      </p:sp>
      <p:pic>
        <p:nvPicPr>
          <p:cNvPr id="2" name="Picture 1">
            <a:extLst>
              <a:ext uri="{FF2B5EF4-FFF2-40B4-BE49-F238E27FC236}">
                <a16:creationId xmlns:a16="http://schemas.microsoft.com/office/drawing/2014/main" id="{6A1AB194-A1F3-B5B0-20F3-4EA970D11891}"/>
              </a:ext>
            </a:extLst>
          </p:cNvPr>
          <p:cNvPicPr>
            <a:picLocks noChangeAspect="1"/>
          </p:cNvPicPr>
          <p:nvPr/>
        </p:nvPicPr>
        <p:blipFill>
          <a:blip r:embed="rId4"/>
          <a:stretch>
            <a:fillRect/>
          </a:stretch>
        </p:blipFill>
        <p:spPr>
          <a:xfrm>
            <a:off x="5616830" y="3301600"/>
            <a:ext cx="6238182" cy="3363360"/>
          </a:xfrm>
          <a:prstGeom prst="rect">
            <a:avLst/>
          </a:prstGeom>
        </p:spPr>
      </p:pic>
      <p:pic>
        <p:nvPicPr>
          <p:cNvPr id="3" name="Picture 2">
            <a:extLst>
              <a:ext uri="{FF2B5EF4-FFF2-40B4-BE49-F238E27FC236}">
                <a16:creationId xmlns:a16="http://schemas.microsoft.com/office/drawing/2014/main" id="{1194E2FF-39F9-6198-F4A3-85BC304067AF}"/>
              </a:ext>
            </a:extLst>
          </p:cNvPr>
          <p:cNvPicPr>
            <a:picLocks noChangeAspect="1"/>
          </p:cNvPicPr>
          <p:nvPr/>
        </p:nvPicPr>
        <p:blipFill>
          <a:blip r:embed="rId5"/>
          <a:stretch>
            <a:fillRect/>
          </a:stretch>
        </p:blipFill>
        <p:spPr>
          <a:xfrm>
            <a:off x="6581770" y="891290"/>
            <a:ext cx="5249240" cy="2360659"/>
          </a:xfrm>
          <a:prstGeom prst="rect">
            <a:avLst/>
          </a:prstGeom>
        </p:spPr>
      </p:pic>
    </p:spTree>
    <p:extLst>
      <p:ext uri="{BB962C8B-B14F-4D97-AF65-F5344CB8AC3E}">
        <p14:creationId xmlns:p14="http://schemas.microsoft.com/office/powerpoint/2010/main" val="782930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0">
                                            <p:txEl>
                                              <p:pRg st="1" end="1"/>
                                            </p:txEl>
                                          </p:spTgt>
                                        </p:tgtEl>
                                        <p:attrNameLst>
                                          <p:attrName>style.visibility</p:attrName>
                                        </p:attrNameLst>
                                      </p:cBhvr>
                                      <p:to>
                                        <p:strVal val="visible"/>
                                      </p:to>
                                    </p:set>
                                    <p:animEffect transition="in" filter="fade">
                                      <p:cBhvr>
                                        <p:cTn id="35" dur="1000"/>
                                        <p:tgtEl>
                                          <p:spTgt spid="10">
                                            <p:txEl>
                                              <p:pRg st="1" end="1"/>
                                            </p:txEl>
                                          </p:spTgt>
                                        </p:tgtEl>
                                      </p:cBhvr>
                                    </p:animEffect>
                                    <p:anim calcmode="lin" valueType="num">
                                      <p:cBhvr>
                                        <p:cTn id="36" dur="1000" fill="hold"/>
                                        <p:tgtEl>
                                          <p:spTgt spid="10">
                                            <p:txEl>
                                              <p:pRg st="1" end="1"/>
                                            </p:txEl>
                                          </p:spTgt>
                                        </p:tgtEl>
                                        <p:attrNameLst>
                                          <p:attrName>ppt_x</p:attrName>
                                        </p:attrNameLst>
                                      </p:cBhvr>
                                      <p:tavLst>
                                        <p:tav tm="0">
                                          <p:val>
                                            <p:strVal val="#ppt_x"/>
                                          </p:val>
                                        </p:tav>
                                        <p:tav tm="100000">
                                          <p:val>
                                            <p:strVal val="#ppt_x"/>
                                          </p:val>
                                        </p:tav>
                                      </p:tavLst>
                                    </p:anim>
                                    <p:anim calcmode="lin" valueType="num">
                                      <p:cBhvr>
                                        <p:cTn id="37" dur="1000" fill="hold"/>
                                        <p:tgtEl>
                                          <p:spTgt spid="10">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10">
                                            <p:txEl>
                                              <p:pRg st="2" end="2"/>
                                            </p:txEl>
                                          </p:spTgt>
                                        </p:tgtEl>
                                        <p:attrNameLst>
                                          <p:attrName>style.visibility</p:attrName>
                                        </p:attrNameLst>
                                      </p:cBhvr>
                                      <p:to>
                                        <p:strVal val="visible"/>
                                      </p:to>
                                    </p:set>
                                    <p:animEffect transition="in" filter="fade">
                                      <p:cBhvr>
                                        <p:cTn id="42" dur="1000"/>
                                        <p:tgtEl>
                                          <p:spTgt spid="10">
                                            <p:txEl>
                                              <p:pRg st="2" end="2"/>
                                            </p:txEl>
                                          </p:spTgt>
                                        </p:tgtEl>
                                      </p:cBhvr>
                                    </p:animEffect>
                                    <p:anim calcmode="lin" valueType="num">
                                      <p:cBhvr>
                                        <p:cTn id="43" dur="1000" fill="hold"/>
                                        <p:tgtEl>
                                          <p:spTgt spid="10">
                                            <p:txEl>
                                              <p:pRg st="2" end="2"/>
                                            </p:txEl>
                                          </p:spTgt>
                                        </p:tgtEl>
                                        <p:attrNameLst>
                                          <p:attrName>ppt_x</p:attrName>
                                        </p:attrNameLst>
                                      </p:cBhvr>
                                      <p:tavLst>
                                        <p:tav tm="0">
                                          <p:val>
                                            <p:strVal val="#ppt_x"/>
                                          </p:val>
                                        </p:tav>
                                        <p:tav tm="100000">
                                          <p:val>
                                            <p:strVal val="#ppt_x"/>
                                          </p:val>
                                        </p:tav>
                                      </p:tavLst>
                                    </p:anim>
                                    <p:anim calcmode="lin" valueType="num">
                                      <p:cBhvr>
                                        <p:cTn id="44" dur="1000" fill="hold"/>
                                        <p:tgtEl>
                                          <p:spTgt spid="10">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86063F-8956-4C72-34B3-F7DBAFF05141}"/>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E9244A51-CC7E-DC14-EDA3-3CB73063ACC9}"/>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50A56297-47EC-5ED0-BA3F-32D540A1F822}"/>
              </a:ext>
            </a:extLst>
          </p:cNvPr>
          <p:cNvSpPr>
            <a:spLocks noGrp="1"/>
          </p:cNvSpPr>
          <p:nvPr>
            <p:ph type="title"/>
          </p:nvPr>
        </p:nvSpPr>
        <p:spPr>
          <a:xfrm>
            <a:off x="360990" y="312327"/>
            <a:ext cx="10448523" cy="1140916"/>
          </a:xfrm>
        </p:spPr>
        <p:txBody>
          <a:bodyPr>
            <a:normAutofit/>
          </a:bodyPr>
          <a:lstStyle/>
          <a:p>
            <a:r>
              <a:rPr lang="en-GB" sz="3200" dirty="0"/>
              <a:t>RESULTS – Sales and Profits by Category</a:t>
            </a:r>
            <a:endParaRPr lang="en-IN" sz="3200" dirty="0"/>
          </a:p>
        </p:txBody>
      </p:sp>
      <p:sp>
        <p:nvSpPr>
          <p:cNvPr id="7" name="Text Placeholder 30">
            <a:extLst>
              <a:ext uri="{FF2B5EF4-FFF2-40B4-BE49-F238E27FC236}">
                <a16:creationId xmlns:a16="http://schemas.microsoft.com/office/drawing/2014/main" id="{8E70804E-50FD-7951-2BEF-329745DC8A99}"/>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EC4C476C-F9C6-70F4-7452-A38C9DF45F69}"/>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a:extLst>
              <a:ext uri="{FF2B5EF4-FFF2-40B4-BE49-F238E27FC236}">
                <a16:creationId xmlns:a16="http://schemas.microsoft.com/office/drawing/2014/main" id="{3083FFD0-04E6-E85C-212C-ECD6CD846634}"/>
              </a:ext>
            </a:extLst>
          </p:cNvPr>
          <p:cNvSpPr txBox="1">
            <a:spLocks/>
          </p:cNvSpPr>
          <p:nvPr/>
        </p:nvSpPr>
        <p:spPr>
          <a:xfrm>
            <a:off x="360991" y="5849968"/>
            <a:ext cx="2981643" cy="8309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 </a:t>
            </a:r>
            <a:r>
              <a:rPr lang="en-GB" sz="2000" b="0" u="sng" dirty="0">
                <a:solidFill>
                  <a:srgbClr val="0070C0"/>
                </a:solidFill>
                <a:hlinkClick r:id="rId3">
                  <a:extLst>
                    <a:ext uri="{A12FA001-AC4F-418D-AE19-62706E023703}">
                      <ahyp:hlinkClr xmlns:ahyp="http://schemas.microsoft.com/office/drawing/2018/hyperlinkcolor" val="tx"/>
                    </a:ext>
                  </a:extLst>
                </a:hlinkClick>
              </a:rPr>
              <a:t>Demo Link</a:t>
            </a:r>
            <a:endParaRPr lang="en-IN" b="0" u="sng" dirty="0">
              <a:solidFill>
                <a:srgbClr val="0070C0"/>
              </a:solidFill>
            </a:endParaRPr>
          </a:p>
        </p:txBody>
      </p:sp>
      <p:sp>
        <p:nvSpPr>
          <p:cNvPr id="10" name="Text Placeholder 1">
            <a:extLst>
              <a:ext uri="{FF2B5EF4-FFF2-40B4-BE49-F238E27FC236}">
                <a16:creationId xmlns:a16="http://schemas.microsoft.com/office/drawing/2014/main" id="{A891EC55-E716-B205-9CF5-68B97F2DAD68}"/>
              </a:ext>
            </a:extLst>
          </p:cNvPr>
          <p:cNvSpPr>
            <a:spLocks noGrp="1"/>
          </p:cNvSpPr>
          <p:nvPr>
            <p:ph type="body" sz="quarter" idx="12"/>
          </p:nvPr>
        </p:nvSpPr>
        <p:spPr>
          <a:xfrm>
            <a:off x="205616" y="1291700"/>
            <a:ext cx="5411214" cy="4513870"/>
          </a:xfrm>
        </p:spPr>
        <p:txBody>
          <a:bodyPr>
            <a:normAutofit/>
          </a:bodyPr>
          <a:lstStyle/>
          <a:p>
            <a:r>
              <a:rPr lang="en-US" dirty="0"/>
              <a:t>We can observe that technology category products has the most 836154.03$ sales and 145454.95$ profits followed by office supplies and furniture in profits, but in sales all three categories has almost the same percentage in sales.</a:t>
            </a:r>
            <a:endParaRPr lang="en-IN" dirty="0"/>
          </a:p>
        </p:txBody>
      </p:sp>
      <p:pic>
        <p:nvPicPr>
          <p:cNvPr id="11" name="Picture 10">
            <a:extLst>
              <a:ext uri="{FF2B5EF4-FFF2-40B4-BE49-F238E27FC236}">
                <a16:creationId xmlns:a16="http://schemas.microsoft.com/office/drawing/2014/main" id="{A3F32C06-3950-3B4E-3DEC-679355FAEDFA}"/>
              </a:ext>
            </a:extLst>
          </p:cNvPr>
          <p:cNvPicPr>
            <a:picLocks noChangeAspect="1"/>
          </p:cNvPicPr>
          <p:nvPr/>
        </p:nvPicPr>
        <p:blipFill>
          <a:blip r:embed="rId4"/>
          <a:stretch>
            <a:fillRect/>
          </a:stretch>
        </p:blipFill>
        <p:spPr>
          <a:xfrm>
            <a:off x="5517287" y="3820886"/>
            <a:ext cx="6291039" cy="2772220"/>
          </a:xfrm>
          <a:prstGeom prst="rect">
            <a:avLst/>
          </a:prstGeom>
        </p:spPr>
      </p:pic>
      <p:pic>
        <p:nvPicPr>
          <p:cNvPr id="2054" name="Picture 6">
            <a:extLst>
              <a:ext uri="{FF2B5EF4-FFF2-40B4-BE49-F238E27FC236}">
                <a16:creationId xmlns:a16="http://schemas.microsoft.com/office/drawing/2014/main" id="{F6C06B82-F0B1-F9C0-5D70-5920D41A265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04758" y="1275371"/>
            <a:ext cx="5961954" cy="23540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6558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1962C1-E83A-A08F-3426-4DD6D66D0835}"/>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DFCD66EE-544E-10AA-EFE5-9C701F011638}"/>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A6776AC3-EABE-AE98-6FE9-B7076B048FE9}"/>
              </a:ext>
            </a:extLst>
          </p:cNvPr>
          <p:cNvSpPr>
            <a:spLocks noGrp="1"/>
          </p:cNvSpPr>
          <p:nvPr>
            <p:ph type="title"/>
          </p:nvPr>
        </p:nvSpPr>
        <p:spPr>
          <a:xfrm>
            <a:off x="360990" y="312327"/>
            <a:ext cx="10448523" cy="1140916"/>
          </a:xfrm>
        </p:spPr>
        <p:txBody>
          <a:bodyPr>
            <a:normAutofit/>
          </a:bodyPr>
          <a:lstStyle/>
          <a:p>
            <a:r>
              <a:rPr lang="en-GB" sz="3200" dirty="0"/>
              <a:t>RESULTS – Sales and Profits by Customer Segment </a:t>
            </a:r>
            <a:endParaRPr lang="en-IN" sz="3200" dirty="0"/>
          </a:p>
        </p:txBody>
      </p:sp>
      <p:sp>
        <p:nvSpPr>
          <p:cNvPr id="7" name="Text Placeholder 30">
            <a:extLst>
              <a:ext uri="{FF2B5EF4-FFF2-40B4-BE49-F238E27FC236}">
                <a16:creationId xmlns:a16="http://schemas.microsoft.com/office/drawing/2014/main" id="{3EF3FBDB-58C9-92AF-0960-8BA7F50C5EEA}"/>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38B56CB4-40F4-C098-43E9-3704C91E4D44}"/>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a:extLst>
              <a:ext uri="{FF2B5EF4-FFF2-40B4-BE49-F238E27FC236}">
                <a16:creationId xmlns:a16="http://schemas.microsoft.com/office/drawing/2014/main" id="{2C51F95C-3318-2FD7-A4C5-8F712F5E72BE}"/>
              </a:ext>
            </a:extLst>
          </p:cNvPr>
          <p:cNvSpPr txBox="1">
            <a:spLocks/>
          </p:cNvSpPr>
          <p:nvPr/>
        </p:nvSpPr>
        <p:spPr>
          <a:xfrm>
            <a:off x="360991" y="5849968"/>
            <a:ext cx="2981643" cy="8309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 </a:t>
            </a:r>
            <a:r>
              <a:rPr lang="en-GB" sz="2000" b="0" u="sng" dirty="0">
                <a:solidFill>
                  <a:srgbClr val="0070C0"/>
                </a:solidFill>
                <a:hlinkClick r:id="rId3">
                  <a:extLst>
                    <a:ext uri="{A12FA001-AC4F-418D-AE19-62706E023703}">
                      <ahyp:hlinkClr xmlns:ahyp="http://schemas.microsoft.com/office/drawing/2018/hyperlinkcolor" val="tx"/>
                    </a:ext>
                  </a:extLst>
                </a:hlinkClick>
              </a:rPr>
              <a:t>Demo Link</a:t>
            </a:r>
            <a:endParaRPr lang="en-IN" b="0" u="sng" dirty="0">
              <a:solidFill>
                <a:srgbClr val="0070C0"/>
              </a:solidFill>
            </a:endParaRPr>
          </a:p>
        </p:txBody>
      </p:sp>
      <p:sp>
        <p:nvSpPr>
          <p:cNvPr id="10" name="Text Placeholder 1">
            <a:extLst>
              <a:ext uri="{FF2B5EF4-FFF2-40B4-BE49-F238E27FC236}">
                <a16:creationId xmlns:a16="http://schemas.microsoft.com/office/drawing/2014/main" id="{F54ED0E7-E8FF-65D1-FF5D-946F7A36125F}"/>
              </a:ext>
            </a:extLst>
          </p:cNvPr>
          <p:cNvSpPr>
            <a:spLocks noGrp="1"/>
          </p:cNvSpPr>
          <p:nvPr>
            <p:ph type="body" sz="quarter" idx="12"/>
          </p:nvPr>
        </p:nvSpPr>
        <p:spPr>
          <a:xfrm>
            <a:off x="205616" y="1291700"/>
            <a:ext cx="5411214" cy="4513870"/>
          </a:xfrm>
        </p:spPr>
        <p:txBody>
          <a:bodyPr>
            <a:normAutofit/>
          </a:bodyPr>
          <a:lstStyle/>
          <a:p>
            <a:r>
              <a:rPr lang="en-US" dirty="0"/>
              <a:t>The Consumer Segment customers are notably the most involved in sales with 50.6% of total sales followed by Corporate with 30.7% and Home Office with 18.7% of total sales.</a:t>
            </a:r>
          </a:p>
          <a:p>
            <a:endParaRPr lang="en-US" dirty="0"/>
          </a:p>
          <a:p>
            <a:r>
              <a:rPr lang="en-US" dirty="0"/>
              <a:t>Similarly to Sales Consumer Segment customers contributes to the most profit with 46.8% out of total profits, followed by Corporate customers with 32.1% and Home Offices Segment customers with 21.2% profits.</a:t>
            </a:r>
            <a:endParaRPr lang="en-IN" dirty="0"/>
          </a:p>
        </p:txBody>
      </p:sp>
      <p:pic>
        <p:nvPicPr>
          <p:cNvPr id="2050" name="Picture 2">
            <a:extLst>
              <a:ext uri="{FF2B5EF4-FFF2-40B4-BE49-F238E27FC236}">
                <a16:creationId xmlns:a16="http://schemas.microsoft.com/office/drawing/2014/main" id="{4568B2F4-09D9-9406-F80F-430F04C50D7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85251" y="3885024"/>
            <a:ext cx="6245758" cy="274634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9C0183D1-0CA3-4F30-1EBB-B78F57E80D6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0" y="1133126"/>
            <a:ext cx="5735009" cy="24962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1008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0">
                                            <p:txEl>
                                              <p:pRg st="2" end="2"/>
                                            </p:txEl>
                                          </p:spTgt>
                                        </p:tgtEl>
                                        <p:attrNameLst>
                                          <p:attrName>style.visibility</p:attrName>
                                        </p:attrNameLst>
                                      </p:cBhvr>
                                      <p:to>
                                        <p:strVal val="visible"/>
                                      </p:to>
                                    </p:set>
                                    <p:animEffect transition="in" filter="fade">
                                      <p:cBhvr>
                                        <p:cTn id="35" dur="1000"/>
                                        <p:tgtEl>
                                          <p:spTgt spid="10">
                                            <p:txEl>
                                              <p:pRg st="2" end="2"/>
                                            </p:txEl>
                                          </p:spTgt>
                                        </p:tgtEl>
                                      </p:cBhvr>
                                    </p:animEffect>
                                    <p:anim calcmode="lin" valueType="num">
                                      <p:cBhvr>
                                        <p:cTn id="36" dur="1000" fill="hold"/>
                                        <p:tgtEl>
                                          <p:spTgt spid="10">
                                            <p:txEl>
                                              <p:pRg st="2" end="2"/>
                                            </p:txEl>
                                          </p:spTgt>
                                        </p:tgtEl>
                                        <p:attrNameLst>
                                          <p:attrName>ppt_x</p:attrName>
                                        </p:attrNameLst>
                                      </p:cBhvr>
                                      <p:tavLst>
                                        <p:tav tm="0">
                                          <p:val>
                                            <p:strVal val="#ppt_x"/>
                                          </p:val>
                                        </p:tav>
                                        <p:tav tm="100000">
                                          <p:val>
                                            <p:strVal val="#ppt_x"/>
                                          </p:val>
                                        </p:tav>
                                      </p:tavLst>
                                    </p:anim>
                                    <p:anim calcmode="lin" valueType="num">
                                      <p:cBhvr>
                                        <p:cTn id="37" dur="1000" fill="hold"/>
                                        <p:tgtEl>
                                          <p:spTgt spid="10">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19EB750-A6DA-4BE8-B87B-FC499FE733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DEA9014-ED64-4558-B1E1-D03F0EE32BEB}">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05D99ABA-76CE-4A8E-B5F0-C051B96628D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Facet</Template>
  <TotalTime>684</TotalTime>
  <Words>834</Words>
  <Application>Microsoft Office PowerPoint</Application>
  <PresentationFormat>Widescreen</PresentationFormat>
  <Paragraphs>84</Paragraphs>
  <Slides>13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Trebuchet MS</vt:lpstr>
      <vt:lpstr>Wingdings</vt:lpstr>
      <vt:lpstr>Wingdings 3</vt:lpstr>
      <vt:lpstr>Facet</vt:lpstr>
      <vt:lpstr>Sales Optimization Analysis</vt:lpstr>
      <vt:lpstr>PROBLEM  STATEMENT</vt:lpstr>
      <vt:lpstr>Project Description  The SuperStore Data Analysis examines sales data from a Superstore, focusing on:  </vt:lpstr>
      <vt:lpstr>About the dataset   </vt:lpstr>
      <vt:lpstr>WHO ARE THE END USERS?</vt:lpstr>
      <vt:lpstr>Technology Used</vt:lpstr>
      <vt:lpstr>RESULTS – Sales and Profits by Region</vt:lpstr>
      <vt:lpstr>RESULTS – Sales and Profits by Category</vt:lpstr>
      <vt:lpstr>RESULTS – Sales and Profits by Customer Segment </vt:lpstr>
      <vt:lpstr>RESULTS – Sales and Profits by States</vt:lpstr>
      <vt:lpstr>RESULTS – Discount vs Profit Correlation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MASKED HUNTERS</dc:title>
  <dc:creator>Venkataswamy</dc:creator>
  <cp:lastModifiedBy>Nithin Prabha</cp:lastModifiedBy>
  <cp:revision>80</cp:revision>
  <dcterms:created xsi:type="dcterms:W3CDTF">2021-07-11T13:13:15Z</dcterms:created>
  <dcterms:modified xsi:type="dcterms:W3CDTF">2024-11-19T12:29:36Z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