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5"/>
  </p:notesMasterIdLst>
  <p:handoutMasterIdLst>
    <p:handoutMasterId r:id="rId16"/>
  </p:handoutMasterIdLst>
  <p:sldIdLst>
    <p:sldId id="338" r:id="rId5"/>
    <p:sldId id="327" r:id="rId6"/>
    <p:sldId id="315" r:id="rId7"/>
    <p:sldId id="329" r:id="rId8"/>
    <p:sldId id="340" r:id="rId9"/>
    <p:sldId id="339" r:id="rId10"/>
    <p:sldId id="341" r:id="rId11"/>
    <p:sldId id="342" r:id="rId12"/>
    <p:sldId id="343" r:id="rId13"/>
    <p:sldId id="34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5FCBEF"/>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6" d="100"/>
          <a:sy n="86" d="100"/>
        </p:scale>
        <p:origin x="466"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11/19/2024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11/19/2024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7aDnZe8y7o-B9jW7z3rnNApQLCwtEIu8?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7aDnZe8y7o-B9jW7z3rnNApQLCwtEIu8?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7aDnZe8y7o-B9jW7z3rnNApQLCwtEIu8?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052241" y="4035655"/>
            <a:ext cx="5814027" cy="2343138"/>
          </a:xfrm>
        </p:spPr>
        <p:txBody>
          <a:bodyPr>
            <a:noAutofit/>
          </a:bodyPr>
          <a:lstStyle/>
          <a:p>
            <a:r>
              <a:rPr lang="en-US" dirty="0">
                <a:solidFill>
                  <a:schemeClr val="tx1"/>
                </a:solidFill>
              </a:rPr>
              <a:t>K NITHINRAM</a:t>
            </a:r>
          </a:p>
          <a:p>
            <a:r>
              <a:rPr lang="en-US" dirty="0">
                <a:solidFill>
                  <a:schemeClr val="tx1"/>
                </a:solidFill>
              </a:rPr>
              <a:t>Lakshmi Narayana Arts and Science College, Kerala</a:t>
            </a:r>
          </a:p>
          <a:p>
            <a:r>
              <a:rPr lang="en-US" dirty="0">
                <a:solidFill>
                  <a:schemeClr val="tx1"/>
                </a:solidFill>
              </a:rPr>
              <a:t>B.Sc. Computer Science 2023 graduate </a:t>
            </a:r>
          </a:p>
          <a:p>
            <a:r>
              <a:rPr lang="en-US" dirty="0">
                <a:solidFill>
                  <a:schemeClr val="tx1"/>
                </a:solidFill>
              </a:rPr>
              <a:t>AICTE ID/</a:t>
            </a:r>
            <a:r>
              <a:rPr lang="en-IN" dirty="0">
                <a:solidFill>
                  <a:schemeClr val="tx1"/>
                </a:solidFill>
              </a:rPr>
              <a:t>Apply ID: APPLY_172684756366ed9a4b66be3 </a:t>
            </a:r>
            <a:endParaRPr lang="en-US" dirty="0">
              <a:solidFill>
                <a:schemeClr val="tx1"/>
              </a:solidFill>
            </a:endParaRPr>
          </a:p>
        </p:txBody>
      </p:sp>
      <p:sp>
        <p:nvSpPr>
          <p:cNvPr id="3" name="Rectangle 2">
            <a:extLst>
              <a:ext uri="{FF2B5EF4-FFF2-40B4-BE49-F238E27FC236}">
                <a16:creationId xmlns:a16="http://schemas.microsoft.com/office/drawing/2014/main" id="{73587337-B84B-643D-1308-9F381792186C}"/>
              </a:ext>
            </a:extLst>
          </p:cNvPr>
          <p:cNvSpPr/>
          <p:nvPr/>
        </p:nvSpPr>
        <p:spPr>
          <a:xfrm>
            <a:off x="3693111" y="905522"/>
            <a:ext cx="1748901" cy="1784412"/>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2479040" y="905522"/>
            <a:ext cx="8502638" cy="2018881"/>
          </a:xfrm>
        </p:spPr>
        <p:txBody>
          <a:bodyPr>
            <a:normAutofit/>
          </a:bodyPr>
          <a:lstStyle/>
          <a:p>
            <a:r>
              <a:rPr lang="en-IN" sz="3200" b="1" dirty="0"/>
              <a:t>Healthcare Utilization Analysis</a:t>
            </a:r>
            <a:r>
              <a:rPr lang="en-US" sz="3200" dirty="0"/>
              <a:t>: </a:t>
            </a:r>
            <a:r>
              <a:rPr lang="en-IN" sz="3200" dirty="0"/>
              <a:t>Analysing Trends in Doctor-Patient Visits</a:t>
            </a:r>
            <a:r>
              <a:rPr lang="en-US" sz="3200" dirty="0"/>
              <a:t>,</a:t>
            </a:r>
            <a:r>
              <a:rPr lang="en-IN" sz="3200" dirty="0"/>
              <a:t> Gender Dynamics,</a:t>
            </a:r>
            <a:r>
              <a:rPr lang="en-US" sz="3200" dirty="0"/>
              <a:t> and Insurance Patterns.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090057" y="1763486"/>
            <a:ext cx="7609114" cy="3216727"/>
          </a:xfrm>
        </p:spPr>
        <p:txBody>
          <a:bodyPr>
            <a:normAutofit/>
          </a:bodyPr>
          <a:lstStyle/>
          <a:p>
            <a:r>
              <a:rPr lang="en-US" dirty="0"/>
              <a:t>My Sincere Gratitude to Connecting Dreams Foundation and Vodafone _VOICE for tech for providing the dataset and resources.</a:t>
            </a:r>
          </a:p>
          <a:p>
            <a:endParaRPr lang="en-US" dirty="0"/>
          </a:p>
          <a:p>
            <a:r>
              <a:rPr lang="en-US" dirty="0"/>
              <a:t>K NITHINRAM</a:t>
            </a:r>
          </a:p>
          <a:p>
            <a:r>
              <a:rPr lang="en-US" dirty="0"/>
              <a:t>Lakshmi Narayana Arts and Science College, Kerala</a:t>
            </a:r>
          </a:p>
          <a:p>
            <a:r>
              <a:rPr lang="en-US" dirty="0"/>
              <a:t>B.Sc. Computer Science 2023 graduate </a:t>
            </a:r>
          </a:p>
          <a:p>
            <a:r>
              <a:rPr lang="en-US" dirty="0"/>
              <a:t>AICTE ID/</a:t>
            </a:r>
            <a:r>
              <a:rPr lang="en-IN" dirty="0"/>
              <a:t>Apply ID: APPLY_172684756366ed9a4b66be3 </a:t>
            </a:r>
            <a:endParaRPr lang="en-US" dirty="0"/>
          </a:p>
          <a:p>
            <a:endParaRPr lang="en-US" dirty="0"/>
          </a:p>
          <a:p>
            <a:endParaRPr lang="en-IN" dirty="0"/>
          </a:p>
        </p:txBody>
      </p:sp>
    </p:spTree>
    <p:extLst>
      <p:ext uri="{BB962C8B-B14F-4D97-AF65-F5344CB8AC3E}">
        <p14:creationId xmlns:p14="http://schemas.microsoft.com/office/powerpoint/2010/main" val="171458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381741" y="1970843"/>
            <a:ext cx="7613943" cy="4501077"/>
          </a:xfrm>
        </p:spPr>
        <p:txBody>
          <a:bodyPr>
            <a:normAutofit fontScale="92500" lnSpcReduction="20000"/>
          </a:bodyPr>
          <a:lstStyle/>
          <a:p>
            <a:pPr>
              <a:lnSpc>
                <a:spcPct val="150000"/>
              </a:lnSpc>
            </a:pPr>
            <a:r>
              <a:rPr lang="en-US" sz="2400" dirty="0"/>
              <a:t>Understanding Healthcare Utilization: Analyze the factors influencing the number of doctor visits, such as age, income, and health status.</a:t>
            </a:r>
          </a:p>
          <a:p>
            <a:pPr>
              <a:lnSpc>
                <a:spcPct val="150000"/>
              </a:lnSpc>
            </a:pPr>
            <a:r>
              <a:rPr lang="en-US" sz="2400" dirty="0"/>
              <a:t>Gender Disparities: Investigate if there are any significant differences in healthcare utilization between genders.</a:t>
            </a:r>
          </a:p>
          <a:p>
            <a:pPr>
              <a:lnSpc>
                <a:spcPct val="150000"/>
              </a:lnSpc>
            </a:pPr>
            <a:r>
              <a:rPr lang="en-US" sz="2400" dirty="0"/>
              <a:t>Impact of Socioeconomic Status: Examine how income and access to private health insurance affect healthcare utilization.</a:t>
            </a:r>
            <a:endParaRPr lang="en-IN" sz="24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381741" y="654679"/>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83248" y="308573"/>
            <a:ext cx="6276109" cy="830997"/>
          </a:xfrm>
        </p:spPr>
        <p:txBody>
          <a:bodyPr>
            <a:noAutofit/>
          </a:bodyPr>
          <a:lstStyle/>
          <a:p>
            <a:r>
              <a:rPr lang="en-GB" sz="4000" dirty="0"/>
              <a:t>Project Description</a:t>
            </a:r>
            <a:br>
              <a:rPr lang="en-GB" sz="4000" dirty="0"/>
            </a:br>
            <a:br>
              <a:rPr lang="en-GB" sz="4000" dirty="0"/>
            </a:br>
            <a:endParaRPr lang="en-IN" sz="40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Rectangle 6">
            <a:extLst>
              <a:ext uri="{FF2B5EF4-FFF2-40B4-BE49-F238E27FC236}">
                <a16:creationId xmlns:a16="http://schemas.microsoft.com/office/drawing/2014/main" id="{CDAEF04F-9734-CA40-5182-260625EFC4A5}"/>
              </a:ext>
            </a:extLst>
          </p:cNvPr>
          <p:cNvSpPr/>
          <p:nvPr/>
        </p:nvSpPr>
        <p:spPr>
          <a:xfrm>
            <a:off x="6383045" y="1367161"/>
            <a:ext cx="1020932" cy="830997"/>
          </a:xfrm>
          <a:prstGeom prst="rect">
            <a:avLst/>
          </a:prstGeom>
          <a:solidFill>
            <a:srgbClr val="F2F2F2"/>
          </a:solidFill>
          <a:ln>
            <a:solidFill>
              <a:srgbClr val="F2F2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F8DF3E3-51DE-AD3A-3230-AF5D34007E89}"/>
              </a:ext>
            </a:extLst>
          </p:cNvPr>
          <p:cNvSpPr txBox="1"/>
          <p:nvPr/>
        </p:nvSpPr>
        <p:spPr>
          <a:xfrm>
            <a:off x="483247" y="1139571"/>
            <a:ext cx="8829429" cy="5078313"/>
          </a:xfrm>
          <a:prstGeom prst="rect">
            <a:avLst/>
          </a:prstGeom>
          <a:noFill/>
        </p:spPr>
        <p:txBody>
          <a:bodyPr wrap="square">
            <a:spAutoFit/>
          </a:bodyPr>
          <a:lstStyle/>
          <a:p>
            <a:r>
              <a:rPr lang="en-US" dirty="0"/>
              <a:t>This project explores healthcare utilization patterns with a focus on the relationship between doctor visits, socioeconomic factors, and insurance coverage. Using the dataset which includes variables such as age, income, insurance status (private, government-provided, and government old-age insurance), gender, and chronic health conditions, the analysis aims to uncover trends and associations in healthcare-seeking behavior.</a:t>
            </a:r>
          </a:p>
          <a:p>
            <a:endParaRPr lang="en-US" dirty="0"/>
          </a:p>
          <a:p>
            <a:r>
              <a:rPr lang="en-US" dirty="0"/>
              <a:t>Key objectives include evaluating how different types of insurance influence healthcare visits, determining the impact of income levels, and examining demographic factors like gender. The study also analyzes the frequency and purpose of visits, highlighting whether visits are predominantly for routine checkups, consultations, or more serious medical conditions.</a:t>
            </a:r>
          </a:p>
          <a:p>
            <a:endParaRPr lang="en-US" dirty="0"/>
          </a:p>
          <a:p>
            <a:r>
              <a:rPr lang="en-US" dirty="0"/>
              <a:t>Through various data visualizations and statistical analysis, the project sheds light on how socioeconomic status and insurance access shape healthcare engagement, providing insights that may guide policy decisions, resource allocation, and strategies for improving healthcare access and effectiveness.</a:t>
            </a:r>
          </a:p>
          <a:p>
            <a:endParaRPr lang="en-US"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70000" lnSpcReduction="20000"/>
          </a:bodyPr>
          <a:lstStyle/>
          <a:p>
            <a:pPr algn="just">
              <a:lnSpc>
                <a:spcPct val="150000"/>
              </a:lnSpc>
            </a:pPr>
            <a:r>
              <a:rPr lang="en-US" sz="3600" b="1" dirty="0"/>
              <a:t>Healthcare Providers</a:t>
            </a:r>
            <a:r>
              <a:rPr lang="en-US" sz="3600" dirty="0"/>
              <a:t>: To optimize resource allocation and improve patient care strategies.</a:t>
            </a:r>
          </a:p>
          <a:p>
            <a:pPr algn="just">
              <a:lnSpc>
                <a:spcPct val="150000"/>
              </a:lnSpc>
            </a:pPr>
            <a:r>
              <a:rPr lang="en-US" sz="3600" b="1" dirty="0"/>
              <a:t>Policy Makers</a:t>
            </a:r>
            <a:r>
              <a:rPr lang="en-US" sz="3600" dirty="0"/>
              <a:t>: To design policies that address disparities in healthcare access and utilization.</a:t>
            </a:r>
          </a:p>
          <a:p>
            <a:pPr algn="just">
              <a:lnSpc>
                <a:spcPct val="150000"/>
              </a:lnSpc>
            </a:pPr>
            <a:r>
              <a:rPr lang="en-US" sz="3600" b="1" dirty="0"/>
              <a:t>Researchers</a:t>
            </a:r>
            <a:r>
              <a:rPr lang="en-US" sz="3600" dirty="0"/>
              <a:t>: To study the socio-economic factors affecting healthcare utilization.</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normAutofit/>
          </a:bodyPr>
          <a:lstStyle/>
          <a:p>
            <a:pPr lvl="1">
              <a:lnSpc>
                <a:spcPct val="150000"/>
              </a:lnSpc>
            </a:pPr>
            <a:r>
              <a:rPr lang="en-US" sz="2400" dirty="0"/>
              <a:t>Programming Language: Python </a:t>
            </a:r>
          </a:p>
          <a:p>
            <a:pPr lvl="1">
              <a:lnSpc>
                <a:spcPct val="150000"/>
              </a:lnSpc>
            </a:pPr>
            <a:r>
              <a:rPr lang="en-US" sz="2400" dirty="0"/>
              <a:t>Libraries: NumPy, Pandas, Matplotlib, Seaborn</a:t>
            </a:r>
          </a:p>
          <a:p>
            <a:pPr lvl="1">
              <a:lnSpc>
                <a:spcPct val="150000"/>
              </a:lnSpc>
            </a:pPr>
            <a:r>
              <a:rPr lang="en-US" sz="2400" dirty="0"/>
              <a:t>IDE: Google Colab</a:t>
            </a:r>
            <a:endParaRPr lang="en-IN" sz="2400"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350204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256697" y="0"/>
            <a:ext cx="5646954" cy="830997"/>
          </a:xfrm>
        </p:spPr>
        <p:txBody>
          <a:bodyPr>
            <a:normAutofit fontScale="90000"/>
          </a:bodyPr>
          <a:lstStyle/>
          <a:p>
            <a:r>
              <a:rPr lang="en-GB" sz="3200" dirty="0"/>
              <a:t>RESULTS -</a:t>
            </a:r>
            <a:r>
              <a:rPr lang="en-GB" dirty="0"/>
              <a:t> </a:t>
            </a:r>
            <a:r>
              <a:rPr lang="en-US" sz="3100" dirty="0"/>
              <a:t>Health Care Utilization and Gender Analysis</a:t>
            </a:r>
            <a:br>
              <a:rPr lang="en-US" b="0" dirty="0"/>
            </a:b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377418" y="6145616"/>
            <a:ext cx="2925207" cy="51934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dirty="0"/>
              <a:t> </a:t>
            </a:r>
            <a:r>
              <a:rPr lang="en-GB" sz="2400" b="0" u="sng" dirty="0">
                <a:solidFill>
                  <a:srgbClr val="0070C0"/>
                </a:solidFill>
                <a:hlinkClick r:id="rId3">
                  <a:extLst>
                    <a:ext uri="{A12FA001-AC4F-418D-AE19-62706E023703}">
                      <ahyp:hlinkClr xmlns:ahyp="http://schemas.microsoft.com/office/drawing/2018/hyperlinkcolor" val="tx"/>
                    </a:ext>
                  </a:extLst>
                </a:hlinkClick>
              </a:rPr>
              <a:t>Demo Link</a:t>
            </a:r>
            <a:endParaRPr lang="en-IN" sz="2400"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320983" y="1284249"/>
            <a:ext cx="5646954" cy="4870245"/>
          </a:xfrm>
        </p:spPr>
        <p:txBody>
          <a:bodyPr>
            <a:normAutofit/>
          </a:bodyPr>
          <a:lstStyle/>
          <a:p>
            <a:pPr marL="0" indent="0">
              <a:buNone/>
            </a:pPr>
            <a:r>
              <a:rPr lang="en-US" sz="1800" dirty="0"/>
              <a:t>We can see that patients aged 72 years has the most doctors' visits followed by 22 years aged patients, and out of the total records, females are dominant receiving with 62% of total doctors' visits.</a:t>
            </a:r>
            <a:endParaRPr lang="en-IN" sz="1800" dirty="0"/>
          </a:p>
        </p:txBody>
      </p:sp>
      <p:sp>
        <p:nvSpPr>
          <p:cNvPr id="2" name="Rectangle 1">
            <a:extLst>
              <a:ext uri="{FF2B5EF4-FFF2-40B4-BE49-F238E27FC236}">
                <a16:creationId xmlns:a16="http://schemas.microsoft.com/office/drawing/2014/main" id="{59CC64F8-7F9F-39DD-ACDB-A508F5571585}"/>
              </a:ext>
            </a:extLst>
          </p:cNvPr>
          <p:cNvSpPr/>
          <p:nvPr/>
        </p:nvSpPr>
        <p:spPr>
          <a:xfrm>
            <a:off x="6569476" y="1624614"/>
            <a:ext cx="540224" cy="477520"/>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A0FE087-959B-5B9F-D6FB-E23ED03470E7}"/>
              </a:ext>
            </a:extLst>
          </p:cNvPr>
          <p:cNvPicPr>
            <a:picLocks noChangeAspect="1"/>
          </p:cNvPicPr>
          <p:nvPr/>
        </p:nvPicPr>
        <p:blipFill>
          <a:blip r:embed="rId4"/>
          <a:srcRect r="44502"/>
          <a:stretch/>
        </p:blipFill>
        <p:spPr>
          <a:xfrm>
            <a:off x="6017474" y="80290"/>
            <a:ext cx="6033882" cy="3566167"/>
          </a:xfrm>
          <a:prstGeom prst="rect">
            <a:avLst/>
          </a:prstGeom>
        </p:spPr>
      </p:pic>
      <p:pic>
        <p:nvPicPr>
          <p:cNvPr id="14" name="Picture 13">
            <a:extLst>
              <a:ext uri="{FF2B5EF4-FFF2-40B4-BE49-F238E27FC236}">
                <a16:creationId xmlns:a16="http://schemas.microsoft.com/office/drawing/2014/main" id="{B6238A80-B849-7859-9291-7E6569FCB51F}"/>
              </a:ext>
            </a:extLst>
          </p:cNvPr>
          <p:cNvPicPr>
            <a:picLocks noChangeAspect="1"/>
          </p:cNvPicPr>
          <p:nvPr/>
        </p:nvPicPr>
        <p:blipFill>
          <a:blip r:embed="rId4"/>
          <a:srcRect l="54594" r="3779" b="9150"/>
          <a:stretch/>
        </p:blipFill>
        <p:spPr>
          <a:xfrm>
            <a:off x="7806256" y="3738736"/>
            <a:ext cx="4245100" cy="3038974"/>
          </a:xfrm>
          <a:prstGeom prst="rect">
            <a:avLst/>
          </a:prstGeom>
        </p:spPr>
      </p:pic>
      <p:graphicFrame>
        <p:nvGraphicFramePr>
          <p:cNvPr id="11" name="Table 10">
            <a:extLst>
              <a:ext uri="{FF2B5EF4-FFF2-40B4-BE49-F238E27FC236}">
                <a16:creationId xmlns:a16="http://schemas.microsoft.com/office/drawing/2014/main" id="{0D0DDD79-9C5C-6533-BB8F-D8190F363DB0}"/>
              </a:ext>
            </a:extLst>
          </p:cNvPr>
          <p:cNvGraphicFramePr>
            <a:graphicFrameLocks noGrp="1"/>
          </p:cNvGraphicFramePr>
          <p:nvPr>
            <p:extLst>
              <p:ext uri="{D42A27DB-BD31-4B8C-83A1-F6EECF244321}">
                <p14:modId xmlns:p14="http://schemas.microsoft.com/office/powerpoint/2010/main" val="886194216"/>
              </p:ext>
            </p:extLst>
          </p:nvPr>
        </p:nvGraphicFramePr>
        <p:xfrm>
          <a:off x="377418" y="4128121"/>
          <a:ext cx="5718582" cy="640080"/>
        </p:xfrm>
        <a:graphic>
          <a:graphicData uri="http://schemas.openxmlformats.org/drawingml/2006/table">
            <a:tbl>
              <a:tblPr firstRow="1" bandRow="1">
                <a:tableStyleId>{6E25E649-3F16-4E02-A733-19D2CDBF48F0}</a:tableStyleId>
              </a:tblPr>
              <a:tblGrid>
                <a:gridCol w="2859291">
                  <a:extLst>
                    <a:ext uri="{9D8B030D-6E8A-4147-A177-3AD203B41FA5}">
                      <a16:colId xmlns:a16="http://schemas.microsoft.com/office/drawing/2014/main" val="2390096739"/>
                    </a:ext>
                  </a:extLst>
                </a:gridCol>
                <a:gridCol w="2859291">
                  <a:extLst>
                    <a:ext uri="{9D8B030D-6E8A-4147-A177-3AD203B41FA5}">
                      <a16:colId xmlns:a16="http://schemas.microsoft.com/office/drawing/2014/main" val="1085508627"/>
                    </a:ext>
                  </a:extLst>
                </a:gridCol>
              </a:tblGrid>
              <a:tr h="370840">
                <a:tc>
                  <a:txBody>
                    <a:bodyPr/>
                    <a:lstStyle/>
                    <a:p>
                      <a:r>
                        <a:rPr lang="en-US" sz="1800" b="0" i="0" kern="1200" dirty="0">
                          <a:solidFill>
                            <a:schemeClr val="tx1"/>
                          </a:solidFill>
                          <a:effectLst/>
                          <a:latin typeface="+mn-lt"/>
                          <a:ea typeface="+mn-ea"/>
                          <a:cs typeface="+mn-cs"/>
                        </a:rPr>
                        <a:t>Correlation between age and visits: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tx1"/>
                          </a:solidFill>
                          <a:effectLst/>
                          <a:latin typeface="+mn-lt"/>
                          <a:ea typeface="+mn-ea"/>
                          <a:cs typeface="+mn-cs"/>
                        </a:rPr>
                        <a:t>0.12453676134371779</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6390685"/>
                  </a:ext>
                </a:extLst>
              </a:tr>
            </a:tbl>
          </a:graphicData>
        </a:graphic>
      </p:graphicFrame>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F8586-C6F9-BA37-F57E-50530A385CE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3469815-5A91-FC54-047B-F2D856F3C25A}"/>
              </a:ext>
            </a:extLst>
          </p:cNvPr>
          <p:cNvSpPr/>
          <p:nvPr/>
        </p:nvSpPr>
        <p:spPr>
          <a:xfrm>
            <a:off x="6569476" y="1624614"/>
            <a:ext cx="540224" cy="477520"/>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529C5A6-E611-0145-7834-A817E3609759}"/>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1EAEDA32-391B-07AD-9ED6-814C6294619E}"/>
              </a:ext>
            </a:extLst>
          </p:cNvPr>
          <p:cNvSpPr>
            <a:spLocks noGrp="1"/>
          </p:cNvSpPr>
          <p:nvPr>
            <p:ph type="title"/>
          </p:nvPr>
        </p:nvSpPr>
        <p:spPr>
          <a:xfrm>
            <a:off x="256697" y="0"/>
            <a:ext cx="5646954" cy="830997"/>
          </a:xfrm>
        </p:spPr>
        <p:txBody>
          <a:bodyPr>
            <a:normAutofit fontScale="90000"/>
          </a:bodyPr>
          <a:lstStyle/>
          <a:p>
            <a:r>
              <a:rPr lang="en-GB" sz="3200" dirty="0"/>
              <a:t>RESULTS -</a:t>
            </a:r>
            <a:r>
              <a:rPr lang="en-GB" dirty="0"/>
              <a:t> </a:t>
            </a:r>
            <a:r>
              <a:rPr lang="en-US" sz="3100" dirty="0"/>
              <a:t>Health Care Utilization and Gender Analysis</a:t>
            </a:r>
            <a:br>
              <a:rPr lang="en-US" b="0" dirty="0"/>
            </a:br>
            <a:endParaRPr lang="en-IN" dirty="0"/>
          </a:p>
        </p:txBody>
      </p:sp>
      <p:sp>
        <p:nvSpPr>
          <p:cNvPr id="7" name="Text Placeholder 30">
            <a:extLst>
              <a:ext uri="{FF2B5EF4-FFF2-40B4-BE49-F238E27FC236}">
                <a16:creationId xmlns:a16="http://schemas.microsoft.com/office/drawing/2014/main" id="{A9955FA4-73F6-E077-5C2B-47AC01654ABC}"/>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948FD0B3-AD64-E04B-94E7-0B4AF2A64AC6}"/>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B3DB32E-0218-332E-789A-C1DE28BCBA47}"/>
              </a:ext>
            </a:extLst>
          </p:cNvPr>
          <p:cNvSpPr txBox="1">
            <a:spLocks/>
          </p:cNvSpPr>
          <p:nvPr/>
        </p:nvSpPr>
        <p:spPr>
          <a:xfrm>
            <a:off x="377418" y="6145616"/>
            <a:ext cx="2925207" cy="51934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dirty="0"/>
              <a:t> </a:t>
            </a:r>
            <a:r>
              <a:rPr lang="en-GB" sz="2400" b="0" u="sng" dirty="0">
                <a:solidFill>
                  <a:srgbClr val="0070C0"/>
                </a:solidFill>
                <a:hlinkClick r:id="rId3">
                  <a:extLst>
                    <a:ext uri="{A12FA001-AC4F-418D-AE19-62706E023703}">
                      <ahyp:hlinkClr xmlns:ahyp="http://schemas.microsoft.com/office/drawing/2018/hyperlinkcolor" val="tx"/>
                    </a:ext>
                  </a:extLst>
                </a:hlinkClick>
              </a:rPr>
              <a:t>Demo Link</a:t>
            </a:r>
            <a:endParaRPr lang="en-IN" sz="2400" b="0" u="sng" dirty="0">
              <a:solidFill>
                <a:srgbClr val="0070C0"/>
              </a:solidFill>
            </a:endParaRPr>
          </a:p>
        </p:txBody>
      </p:sp>
      <p:sp>
        <p:nvSpPr>
          <p:cNvPr id="10" name="Text Placeholder 1">
            <a:extLst>
              <a:ext uri="{FF2B5EF4-FFF2-40B4-BE49-F238E27FC236}">
                <a16:creationId xmlns:a16="http://schemas.microsoft.com/office/drawing/2014/main" id="{900AAAA0-FB7C-600A-7961-014495393FA7}"/>
              </a:ext>
            </a:extLst>
          </p:cNvPr>
          <p:cNvSpPr>
            <a:spLocks noGrp="1"/>
          </p:cNvSpPr>
          <p:nvPr>
            <p:ph type="body" sz="quarter" idx="12"/>
          </p:nvPr>
        </p:nvSpPr>
        <p:spPr>
          <a:xfrm>
            <a:off x="320983" y="1275372"/>
            <a:ext cx="6710132" cy="4870244"/>
          </a:xfrm>
        </p:spPr>
        <p:txBody>
          <a:bodyPr>
            <a:normAutofit fontScale="85000" lnSpcReduction="20000"/>
          </a:bodyPr>
          <a:lstStyle/>
          <a:p>
            <a:pPr marL="0" indent="0">
              <a:buNone/>
            </a:pPr>
            <a:r>
              <a:rPr lang="en-US" sz="1800" b="1" u="sng" dirty="0"/>
              <a:t>Understanding Healthcare Utilization:</a:t>
            </a:r>
          </a:p>
          <a:p>
            <a:r>
              <a:rPr lang="en-US" sz="1800" b="1" dirty="0"/>
              <a:t>Age vs. Doctor Visits: </a:t>
            </a:r>
            <a:r>
              <a:rPr lang="en-US" sz="1800" dirty="0"/>
              <a:t>The correlation between age and visits is weak at 0.125, indicating age is not a strong predictor of doctor visits.</a:t>
            </a:r>
          </a:p>
          <a:p>
            <a:r>
              <a:rPr lang="en-US" sz="1800" b="1" dirty="0"/>
              <a:t>Health Status vs. Doctor Visits</a:t>
            </a:r>
            <a:r>
              <a:rPr lang="en-US" sz="1800" dirty="0"/>
              <a:t>: As expected, poorer health status correlates with more doctor visits.</a:t>
            </a:r>
          </a:p>
          <a:p>
            <a:r>
              <a:rPr lang="en-US" sz="1800" b="1" dirty="0"/>
              <a:t>Illness Level vs. Doctor Visits: </a:t>
            </a:r>
            <a:r>
              <a:rPr lang="en-US" sz="1800" dirty="0"/>
              <a:t>Higher illness levels are associated with increased doctor visits.</a:t>
            </a:r>
          </a:p>
          <a:p>
            <a:r>
              <a:rPr lang="en-US" sz="1800" b="1" dirty="0"/>
              <a:t>nchronic vs. lchronic: </a:t>
            </a:r>
            <a:r>
              <a:rPr lang="en-US" sz="1800" dirty="0"/>
              <a:t>it appears that patients without chronic conditions (whether limiting or non-limiting) have more doctor visits than those who do.</a:t>
            </a:r>
          </a:p>
          <a:p>
            <a:pPr marL="0" indent="0">
              <a:buNone/>
            </a:pPr>
            <a:r>
              <a:rPr lang="en-US" sz="1800" dirty="0"/>
              <a:t>This can provide insights into healthcare needs and service utilization, suggesting that factors other than the presence of chronic conditions may drive visits, such as prevention, check-ups, or other health concerns. For those with limiting chronic conditions, fewer visits might be due to accessibility challenges or other healthcare barriers.</a:t>
            </a:r>
          </a:p>
          <a:p>
            <a:pPr marL="0" indent="0">
              <a:buNone/>
            </a:pPr>
            <a:r>
              <a:rPr lang="en-US" sz="1800" b="1" u="sng" dirty="0"/>
              <a:t>Gender Disparities:</a:t>
            </a:r>
          </a:p>
          <a:p>
            <a:pPr marL="0" indent="0">
              <a:buNone/>
            </a:pPr>
            <a:r>
              <a:rPr lang="en-US" sz="1800" dirty="0"/>
              <a:t>As we observed earlier, females have a higher average number of doctor visits compared to males, suggesting potential gender differences in healthcare utilization.</a:t>
            </a:r>
            <a:endParaRPr lang="en-IN" sz="1800" dirty="0"/>
          </a:p>
        </p:txBody>
      </p:sp>
      <p:pic>
        <p:nvPicPr>
          <p:cNvPr id="18" name="Picture 17">
            <a:extLst>
              <a:ext uri="{FF2B5EF4-FFF2-40B4-BE49-F238E27FC236}">
                <a16:creationId xmlns:a16="http://schemas.microsoft.com/office/drawing/2014/main" id="{3F2EC439-3F0F-D8C1-4180-B8A8A681281E}"/>
              </a:ext>
            </a:extLst>
          </p:cNvPr>
          <p:cNvPicPr>
            <a:picLocks noChangeAspect="1"/>
          </p:cNvPicPr>
          <p:nvPr/>
        </p:nvPicPr>
        <p:blipFill>
          <a:blip r:embed="rId4"/>
          <a:srcRect r="50000"/>
          <a:stretch/>
        </p:blipFill>
        <p:spPr>
          <a:xfrm>
            <a:off x="7109699" y="80291"/>
            <a:ext cx="4975508" cy="3264000"/>
          </a:xfrm>
          <a:prstGeom prst="rect">
            <a:avLst/>
          </a:prstGeom>
        </p:spPr>
      </p:pic>
      <p:pic>
        <p:nvPicPr>
          <p:cNvPr id="20" name="Picture 19">
            <a:extLst>
              <a:ext uri="{FF2B5EF4-FFF2-40B4-BE49-F238E27FC236}">
                <a16:creationId xmlns:a16="http://schemas.microsoft.com/office/drawing/2014/main" id="{4853D9FB-63D6-C0E5-51B8-F44C85FF41AC}"/>
              </a:ext>
            </a:extLst>
          </p:cNvPr>
          <p:cNvPicPr>
            <a:picLocks noChangeAspect="1"/>
          </p:cNvPicPr>
          <p:nvPr/>
        </p:nvPicPr>
        <p:blipFill>
          <a:blip r:embed="rId4"/>
          <a:srcRect l="49968"/>
          <a:stretch/>
        </p:blipFill>
        <p:spPr>
          <a:xfrm>
            <a:off x="7109699" y="3515804"/>
            <a:ext cx="4975507" cy="3261906"/>
          </a:xfrm>
          <a:prstGeom prst="rect">
            <a:avLst/>
          </a:prstGeom>
        </p:spPr>
      </p:pic>
    </p:spTree>
    <p:extLst>
      <p:ext uri="{BB962C8B-B14F-4D97-AF65-F5344CB8AC3E}">
        <p14:creationId xmlns:p14="http://schemas.microsoft.com/office/powerpoint/2010/main" val="251122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1000"/>
                                        <p:tgtEl>
                                          <p:spTgt spid="10">
                                            <p:txEl>
                                              <p:pRg st="2" end="2"/>
                                            </p:txEl>
                                          </p:spTgt>
                                        </p:tgtEl>
                                      </p:cBhvr>
                                    </p:animEffect>
                                    <p:anim calcmode="lin" valueType="num">
                                      <p:cBhvr>
                                        <p:cTn id="4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Effect transition="in" filter="fade">
                                      <p:cBhvr>
                                        <p:cTn id="49" dur="1000"/>
                                        <p:tgtEl>
                                          <p:spTgt spid="10">
                                            <p:txEl>
                                              <p:pRg st="3" end="3"/>
                                            </p:txEl>
                                          </p:spTgt>
                                        </p:tgtEl>
                                      </p:cBhvr>
                                    </p:animEffect>
                                    <p:anim calcmode="lin" valueType="num">
                                      <p:cBhvr>
                                        <p:cTn id="5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xEl>
                                              <p:pRg st="4" end="4"/>
                                            </p:txEl>
                                          </p:spTgt>
                                        </p:tgtEl>
                                        <p:attrNameLst>
                                          <p:attrName>style.visibility</p:attrName>
                                        </p:attrNameLst>
                                      </p:cBhvr>
                                      <p:to>
                                        <p:strVal val="visible"/>
                                      </p:to>
                                    </p:set>
                                    <p:animEffect transition="in" filter="fade">
                                      <p:cBhvr>
                                        <p:cTn id="56" dur="1000"/>
                                        <p:tgtEl>
                                          <p:spTgt spid="10">
                                            <p:txEl>
                                              <p:pRg st="4" end="4"/>
                                            </p:txEl>
                                          </p:spTgt>
                                        </p:tgtEl>
                                      </p:cBhvr>
                                    </p:animEffect>
                                    <p:anim calcmode="lin" valueType="num">
                                      <p:cBhvr>
                                        <p:cTn id="5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xEl>
                                              <p:pRg st="5" end="5"/>
                                            </p:txEl>
                                          </p:spTgt>
                                        </p:tgtEl>
                                        <p:attrNameLst>
                                          <p:attrName>style.visibility</p:attrName>
                                        </p:attrNameLst>
                                      </p:cBhvr>
                                      <p:to>
                                        <p:strVal val="visible"/>
                                      </p:to>
                                    </p:set>
                                    <p:animEffect transition="in" filter="fade">
                                      <p:cBhvr>
                                        <p:cTn id="63" dur="1000"/>
                                        <p:tgtEl>
                                          <p:spTgt spid="10">
                                            <p:txEl>
                                              <p:pRg st="5" end="5"/>
                                            </p:txEl>
                                          </p:spTgt>
                                        </p:tgtEl>
                                      </p:cBhvr>
                                    </p:animEffect>
                                    <p:anim calcmode="lin" valueType="num">
                                      <p:cBhvr>
                                        <p:cTn id="64"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0">
                                            <p:txEl>
                                              <p:pRg st="6" end="6"/>
                                            </p:txEl>
                                          </p:spTgt>
                                        </p:tgtEl>
                                        <p:attrNameLst>
                                          <p:attrName>style.visibility</p:attrName>
                                        </p:attrNameLst>
                                      </p:cBhvr>
                                      <p:to>
                                        <p:strVal val="visible"/>
                                      </p:to>
                                    </p:set>
                                    <p:animEffect transition="in" filter="fade">
                                      <p:cBhvr>
                                        <p:cTn id="70" dur="1000"/>
                                        <p:tgtEl>
                                          <p:spTgt spid="10">
                                            <p:txEl>
                                              <p:pRg st="6" end="6"/>
                                            </p:txEl>
                                          </p:spTgt>
                                        </p:tgtEl>
                                      </p:cBhvr>
                                    </p:animEffect>
                                    <p:anim calcmode="lin" valueType="num">
                                      <p:cBhvr>
                                        <p:cTn id="71"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0">
                                            <p:txEl>
                                              <p:pRg st="7" end="7"/>
                                            </p:txEl>
                                          </p:spTgt>
                                        </p:tgtEl>
                                        <p:attrNameLst>
                                          <p:attrName>style.visibility</p:attrName>
                                        </p:attrNameLst>
                                      </p:cBhvr>
                                      <p:to>
                                        <p:strVal val="visible"/>
                                      </p:to>
                                    </p:set>
                                    <p:animEffect transition="in" filter="fade">
                                      <p:cBhvr>
                                        <p:cTn id="77" dur="1000"/>
                                        <p:tgtEl>
                                          <p:spTgt spid="10">
                                            <p:txEl>
                                              <p:pRg st="7" end="7"/>
                                            </p:txEl>
                                          </p:spTgt>
                                        </p:tgtEl>
                                      </p:cBhvr>
                                    </p:animEffect>
                                    <p:anim calcmode="lin" valueType="num">
                                      <p:cBhvr>
                                        <p:cTn id="78"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72CBF-E8B0-640F-9470-7B7F6195543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479A511-5A60-1D8D-1915-7CC5FE4F2775}"/>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2C6B0FDD-D36F-2315-CCB4-23F2B6F9E0E5}"/>
              </a:ext>
            </a:extLst>
          </p:cNvPr>
          <p:cNvSpPr>
            <a:spLocks noGrp="1"/>
          </p:cNvSpPr>
          <p:nvPr>
            <p:ph type="title"/>
          </p:nvPr>
        </p:nvSpPr>
        <p:spPr>
          <a:xfrm>
            <a:off x="256697" y="0"/>
            <a:ext cx="6010938" cy="830997"/>
          </a:xfrm>
        </p:spPr>
        <p:txBody>
          <a:bodyPr>
            <a:normAutofit fontScale="90000"/>
          </a:bodyPr>
          <a:lstStyle/>
          <a:p>
            <a:r>
              <a:rPr lang="en-GB" sz="3200" dirty="0"/>
              <a:t>RESULTS -</a:t>
            </a:r>
            <a:r>
              <a:rPr lang="en-GB" dirty="0"/>
              <a:t> </a:t>
            </a:r>
            <a:r>
              <a:rPr lang="en-US" sz="3200" dirty="0"/>
              <a:t>Socio Economic Status</a:t>
            </a:r>
            <a:br>
              <a:rPr lang="en-US" sz="3200" u="sng" dirty="0"/>
            </a:br>
            <a:endParaRPr lang="en-IN" dirty="0"/>
          </a:p>
        </p:txBody>
      </p:sp>
      <p:sp>
        <p:nvSpPr>
          <p:cNvPr id="7" name="Text Placeholder 30">
            <a:extLst>
              <a:ext uri="{FF2B5EF4-FFF2-40B4-BE49-F238E27FC236}">
                <a16:creationId xmlns:a16="http://schemas.microsoft.com/office/drawing/2014/main" id="{EDF8CEC8-6212-28D1-8459-FB178A6B86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97209AF5-E9BA-5421-D498-21137ABD2145}"/>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B494E827-0551-1A32-AD15-C2D84B9CC75B}"/>
              </a:ext>
            </a:extLst>
          </p:cNvPr>
          <p:cNvSpPr txBox="1">
            <a:spLocks/>
          </p:cNvSpPr>
          <p:nvPr/>
        </p:nvSpPr>
        <p:spPr>
          <a:xfrm>
            <a:off x="377418" y="6145616"/>
            <a:ext cx="2925207" cy="51934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dirty="0"/>
              <a:t> </a:t>
            </a:r>
            <a:r>
              <a:rPr lang="en-GB" sz="2400" b="0" u="sng" dirty="0">
                <a:solidFill>
                  <a:srgbClr val="0070C0"/>
                </a:solidFill>
                <a:hlinkClick r:id="rId3">
                  <a:extLst>
                    <a:ext uri="{A12FA001-AC4F-418D-AE19-62706E023703}">
                      <ahyp:hlinkClr xmlns:ahyp="http://schemas.microsoft.com/office/drawing/2018/hyperlinkcolor" val="tx"/>
                    </a:ext>
                  </a:extLst>
                </a:hlinkClick>
              </a:rPr>
              <a:t>Demo Link</a:t>
            </a:r>
            <a:endParaRPr lang="en-IN" sz="2400" b="0" u="sng" dirty="0">
              <a:solidFill>
                <a:srgbClr val="0070C0"/>
              </a:solidFill>
            </a:endParaRPr>
          </a:p>
        </p:txBody>
      </p:sp>
      <p:sp>
        <p:nvSpPr>
          <p:cNvPr id="10" name="Text Placeholder 1">
            <a:extLst>
              <a:ext uri="{FF2B5EF4-FFF2-40B4-BE49-F238E27FC236}">
                <a16:creationId xmlns:a16="http://schemas.microsoft.com/office/drawing/2014/main" id="{AF289EFE-B198-35F4-64A7-8A407A04E0E9}"/>
              </a:ext>
            </a:extLst>
          </p:cNvPr>
          <p:cNvSpPr>
            <a:spLocks noGrp="1"/>
          </p:cNvSpPr>
          <p:nvPr>
            <p:ph type="body" sz="quarter" idx="12"/>
          </p:nvPr>
        </p:nvSpPr>
        <p:spPr>
          <a:xfrm>
            <a:off x="256697" y="763481"/>
            <a:ext cx="6372780" cy="5291090"/>
          </a:xfrm>
        </p:spPr>
        <p:txBody>
          <a:bodyPr>
            <a:normAutofit lnSpcReduction="10000"/>
          </a:bodyPr>
          <a:lstStyle/>
          <a:p>
            <a:r>
              <a:rPr lang="en-US" sz="1500" b="1" dirty="0"/>
              <a:t>Among the three categories (Private, Freepoor(Government), and Freerepat(government Old age) Insurance), the plot indicates a majority of patients are not reliant on insurance, with Private being the more preferred option among those with insurance.</a:t>
            </a:r>
          </a:p>
          <a:p>
            <a:endParaRPr lang="en-US" sz="1500" b="1" dirty="0"/>
          </a:p>
          <a:p>
            <a:endParaRPr lang="en-US" sz="1500" b="1" dirty="0"/>
          </a:p>
          <a:p>
            <a:endParaRPr lang="en-US" sz="1500" b="1" dirty="0"/>
          </a:p>
          <a:p>
            <a:pPr marL="0" indent="0">
              <a:buNone/>
            </a:pPr>
            <a:endParaRPr lang="en-US" sz="1500" b="1" dirty="0"/>
          </a:p>
          <a:p>
            <a:pPr marL="0" indent="0">
              <a:buNone/>
            </a:pPr>
            <a:endParaRPr lang="en-US" sz="1500" b="1" dirty="0"/>
          </a:p>
          <a:p>
            <a:r>
              <a:rPr lang="en-US" sz="1500" b="1" dirty="0"/>
              <a:t>Income shows a weak negative correlation with doctor visits, indicating it is not a significant predictor.</a:t>
            </a:r>
          </a:p>
          <a:p>
            <a:r>
              <a:rPr lang="en-US" sz="1500" b="1" dirty="0"/>
              <a:t>Private insurance status shows a slight difference in the average number of visits, with insured individuals having slightly fewer visits.</a:t>
            </a:r>
          </a:p>
          <a:p>
            <a:r>
              <a:rPr lang="en-US" sz="1500" b="1" dirty="0"/>
              <a:t>This might indicate that many doctor visits are for routine checkups or consultations that do not require insurance claims, and Patients may rarely seek serious treatment or chronic condition management through their insurance.</a:t>
            </a:r>
            <a:endParaRPr lang="en-IN" sz="1500" dirty="0"/>
          </a:p>
        </p:txBody>
      </p:sp>
      <p:sp>
        <p:nvSpPr>
          <p:cNvPr id="2" name="Rectangle 1">
            <a:extLst>
              <a:ext uri="{FF2B5EF4-FFF2-40B4-BE49-F238E27FC236}">
                <a16:creationId xmlns:a16="http://schemas.microsoft.com/office/drawing/2014/main" id="{B6E346A8-C4C7-7C68-5726-FA42448D418E}"/>
              </a:ext>
            </a:extLst>
          </p:cNvPr>
          <p:cNvSpPr/>
          <p:nvPr/>
        </p:nvSpPr>
        <p:spPr>
          <a:xfrm>
            <a:off x="6569476" y="1624614"/>
            <a:ext cx="540224" cy="477520"/>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9E70C04-C35F-9B7B-A1D3-3F143ABCA95C}"/>
              </a:ext>
            </a:extLst>
          </p:cNvPr>
          <p:cNvPicPr>
            <a:picLocks noChangeAspect="1"/>
          </p:cNvPicPr>
          <p:nvPr/>
        </p:nvPicPr>
        <p:blipFill>
          <a:blip r:embed="rId4"/>
          <a:srcRect r="50000"/>
          <a:stretch/>
        </p:blipFill>
        <p:spPr>
          <a:xfrm>
            <a:off x="7031114" y="92838"/>
            <a:ext cx="5082359" cy="3049858"/>
          </a:xfrm>
          <a:prstGeom prst="rect">
            <a:avLst/>
          </a:prstGeom>
        </p:spPr>
      </p:pic>
      <p:pic>
        <p:nvPicPr>
          <p:cNvPr id="12" name="Picture 11">
            <a:extLst>
              <a:ext uri="{FF2B5EF4-FFF2-40B4-BE49-F238E27FC236}">
                <a16:creationId xmlns:a16="http://schemas.microsoft.com/office/drawing/2014/main" id="{F7C055F6-526E-9E7C-6FEC-546E51892572}"/>
              </a:ext>
            </a:extLst>
          </p:cNvPr>
          <p:cNvPicPr>
            <a:picLocks noChangeAspect="1"/>
          </p:cNvPicPr>
          <p:nvPr/>
        </p:nvPicPr>
        <p:blipFill>
          <a:blip r:embed="rId4"/>
          <a:srcRect l="49442"/>
          <a:stretch/>
        </p:blipFill>
        <p:spPr>
          <a:xfrm>
            <a:off x="6693763" y="3231842"/>
            <a:ext cx="5419710" cy="3533321"/>
          </a:xfrm>
          <a:prstGeom prst="rect">
            <a:avLst/>
          </a:prstGeom>
        </p:spPr>
      </p:pic>
      <p:graphicFrame>
        <p:nvGraphicFramePr>
          <p:cNvPr id="15" name="Table 14">
            <a:extLst>
              <a:ext uri="{FF2B5EF4-FFF2-40B4-BE49-F238E27FC236}">
                <a16:creationId xmlns:a16="http://schemas.microsoft.com/office/drawing/2014/main" id="{E64310A7-4A13-A2E1-70B2-8463EE1FC9F6}"/>
              </a:ext>
            </a:extLst>
          </p:cNvPr>
          <p:cNvGraphicFramePr>
            <a:graphicFrameLocks noGrp="1"/>
          </p:cNvGraphicFramePr>
          <p:nvPr>
            <p:extLst>
              <p:ext uri="{D42A27DB-BD31-4B8C-83A1-F6EECF244321}">
                <p14:modId xmlns:p14="http://schemas.microsoft.com/office/powerpoint/2010/main" val="4196763626"/>
              </p:ext>
            </p:extLst>
          </p:nvPr>
        </p:nvGraphicFramePr>
        <p:xfrm>
          <a:off x="661584" y="2453339"/>
          <a:ext cx="5893518" cy="1000149"/>
        </p:xfrm>
        <a:graphic>
          <a:graphicData uri="http://schemas.openxmlformats.org/drawingml/2006/table">
            <a:tbl>
              <a:tblPr firstRow="1" bandRow="1">
                <a:tableStyleId>{6E25E649-3F16-4E02-A733-19D2CDBF48F0}</a:tableStyleId>
              </a:tblPr>
              <a:tblGrid>
                <a:gridCol w="2946759">
                  <a:extLst>
                    <a:ext uri="{9D8B030D-6E8A-4147-A177-3AD203B41FA5}">
                      <a16:colId xmlns:a16="http://schemas.microsoft.com/office/drawing/2014/main" val="2103394989"/>
                    </a:ext>
                  </a:extLst>
                </a:gridCol>
                <a:gridCol w="2946759">
                  <a:extLst>
                    <a:ext uri="{9D8B030D-6E8A-4147-A177-3AD203B41FA5}">
                      <a16:colId xmlns:a16="http://schemas.microsoft.com/office/drawing/2014/main" val="580681389"/>
                    </a:ext>
                  </a:extLst>
                </a:gridCol>
              </a:tblGrid>
              <a:tr h="333383">
                <a:tc>
                  <a:txBody>
                    <a:bodyPr/>
                    <a:lstStyle/>
                    <a:p>
                      <a:pPr algn="ctr"/>
                      <a:r>
                        <a:rPr lang="en-US" sz="1500" dirty="0">
                          <a:solidFill>
                            <a:schemeClr val="tx1"/>
                          </a:solidFill>
                        </a:rPr>
                        <a:t>Private Insurance</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solidFill>
                            <a:schemeClr val="tx1"/>
                          </a:solidFill>
                        </a:rPr>
                        <a:t>Doctors’ Visits</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9490800"/>
                  </a:ext>
                </a:extLst>
              </a:tr>
              <a:tr h="333383">
                <a:tc>
                  <a:txBody>
                    <a:bodyPr/>
                    <a:lstStyle/>
                    <a:p>
                      <a:pPr algn="ctr"/>
                      <a:r>
                        <a:rPr lang="en-US" sz="1500" b="1" dirty="0"/>
                        <a:t>No</a:t>
                      </a:r>
                      <a:endParaRPr lang="en-IN" sz="15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CBEF"/>
                    </a:solidFill>
                  </a:tcPr>
                </a:tc>
                <a:tc>
                  <a:txBody>
                    <a:bodyPr/>
                    <a:lstStyle/>
                    <a:p>
                      <a:pPr algn="ctr"/>
                      <a:r>
                        <a:rPr lang="en-IN" sz="1500" b="0" i="0" kern="1200" dirty="0">
                          <a:solidFill>
                            <a:schemeClr val="dk1"/>
                          </a:solidFill>
                          <a:effectLst/>
                          <a:latin typeface="+mn-lt"/>
                          <a:ea typeface="+mn-ea"/>
                          <a:cs typeface="+mn-cs"/>
                        </a:rPr>
                        <a:t>0.307400</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757500"/>
                  </a:ext>
                </a:extLst>
              </a:tr>
              <a:tr h="333383">
                <a:tc>
                  <a:txBody>
                    <a:bodyPr/>
                    <a:lstStyle/>
                    <a:p>
                      <a:pPr algn="ctr"/>
                      <a:r>
                        <a:rPr lang="en-US" sz="1500" b="1" dirty="0"/>
                        <a:t>Yes</a:t>
                      </a:r>
                      <a:endParaRPr lang="en-IN" sz="15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CBEF"/>
                    </a:solidFill>
                  </a:tcPr>
                </a:tc>
                <a:tc>
                  <a:txBody>
                    <a:bodyPr/>
                    <a:lstStyle/>
                    <a:p>
                      <a:pPr algn="ctr"/>
                      <a:r>
                        <a:rPr lang="en-IN" sz="1500" dirty="0">
                          <a:effectLst/>
                        </a:rPr>
                        <a:t>0.294604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936583752"/>
                  </a:ext>
                </a:extLst>
              </a:tr>
            </a:tbl>
          </a:graphicData>
        </a:graphic>
      </p:graphicFrame>
      <p:graphicFrame>
        <p:nvGraphicFramePr>
          <p:cNvPr id="16" name="Table 15">
            <a:extLst>
              <a:ext uri="{FF2B5EF4-FFF2-40B4-BE49-F238E27FC236}">
                <a16:creationId xmlns:a16="http://schemas.microsoft.com/office/drawing/2014/main" id="{4ACA4D8E-D3FA-C7F4-5159-5A62C6A707E1}"/>
              </a:ext>
            </a:extLst>
          </p:cNvPr>
          <p:cNvGraphicFramePr>
            <a:graphicFrameLocks noGrp="1"/>
          </p:cNvGraphicFramePr>
          <p:nvPr>
            <p:extLst>
              <p:ext uri="{D42A27DB-BD31-4B8C-83A1-F6EECF244321}">
                <p14:modId xmlns:p14="http://schemas.microsoft.com/office/powerpoint/2010/main" val="2486798435"/>
              </p:ext>
            </p:extLst>
          </p:nvPr>
        </p:nvGraphicFramePr>
        <p:xfrm>
          <a:off x="668557" y="1914614"/>
          <a:ext cx="5908317" cy="343752"/>
        </p:xfrm>
        <a:graphic>
          <a:graphicData uri="http://schemas.openxmlformats.org/drawingml/2006/table">
            <a:tbl>
              <a:tblPr firstRow="1" bandRow="1">
                <a:tableStyleId>{6E25E649-3F16-4E02-A733-19D2CDBF48F0}</a:tableStyleId>
              </a:tblPr>
              <a:tblGrid>
                <a:gridCol w="3646028">
                  <a:extLst>
                    <a:ext uri="{9D8B030D-6E8A-4147-A177-3AD203B41FA5}">
                      <a16:colId xmlns:a16="http://schemas.microsoft.com/office/drawing/2014/main" val="2768417278"/>
                    </a:ext>
                  </a:extLst>
                </a:gridCol>
                <a:gridCol w="2262289">
                  <a:extLst>
                    <a:ext uri="{9D8B030D-6E8A-4147-A177-3AD203B41FA5}">
                      <a16:colId xmlns:a16="http://schemas.microsoft.com/office/drawing/2014/main" val="2172714723"/>
                    </a:ext>
                  </a:extLst>
                </a:gridCol>
              </a:tblGrid>
              <a:tr h="3437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b="1" i="0" kern="1200" dirty="0">
                          <a:solidFill>
                            <a:schemeClr val="tx1"/>
                          </a:solidFill>
                          <a:effectLst/>
                          <a:latin typeface="+mn-lt"/>
                          <a:ea typeface="+mn-ea"/>
                          <a:cs typeface="+mn-cs"/>
                        </a:rPr>
                        <a:t>Correlation between Income and Visits</a:t>
                      </a:r>
                      <a:endParaRPr lang="en-IN" sz="15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mn-lt"/>
                          <a:ea typeface="+mn-ea"/>
                          <a:cs typeface="+mn-cs"/>
                        </a:rPr>
                        <a:t>-0.07683982934758839</a:t>
                      </a:r>
                      <a:endParaRPr lang="en-IN" sz="15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0532120"/>
                  </a:ext>
                </a:extLst>
              </a:tr>
            </a:tbl>
          </a:graphicData>
        </a:graphic>
      </p:graphicFrame>
    </p:spTree>
    <p:extLst>
      <p:ext uri="{BB962C8B-B14F-4D97-AF65-F5344CB8AC3E}">
        <p14:creationId xmlns:p14="http://schemas.microsoft.com/office/powerpoint/2010/main" val="206379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Effect transition="in" filter="fade">
                                      <p:cBhvr>
                                        <p:cTn id="35" dur="1000"/>
                                        <p:tgtEl>
                                          <p:spTgt spid="10">
                                            <p:txEl>
                                              <p:pRg st="6" end="6"/>
                                            </p:txEl>
                                          </p:spTgt>
                                        </p:tgtEl>
                                      </p:cBhvr>
                                    </p:animEffect>
                                    <p:anim calcmode="lin" valueType="num">
                                      <p:cBhvr>
                                        <p:cTn id="36"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1000"/>
                                        <p:tgtEl>
                                          <p:spTgt spid="10">
                                            <p:txEl>
                                              <p:pRg st="7" end="7"/>
                                            </p:txEl>
                                          </p:spTgt>
                                        </p:tgtEl>
                                      </p:cBhvr>
                                    </p:animEffect>
                                    <p:anim calcmode="lin" valueType="num">
                                      <p:cBhvr>
                                        <p:cTn id="43"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animEffect transition="in" filter="fade">
                                      <p:cBhvr>
                                        <p:cTn id="49" dur="1000"/>
                                        <p:tgtEl>
                                          <p:spTgt spid="10">
                                            <p:txEl>
                                              <p:pRg st="8" end="8"/>
                                            </p:txEl>
                                          </p:spTgt>
                                        </p:tgtEl>
                                      </p:cBhvr>
                                    </p:animEffect>
                                    <p:anim calcmode="lin" valueType="num">
                                      <p:cBhvr>
                                        <p:cTn id="50"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EAC3E-1FD8-5C1F-89D3-8F6AD6318F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8B220CD-D55A-5528-7D26-C1D8FF4C3012}"/>
              </a:ext>
            </a:extLst>
          </p:cNvPr>
          <p:cNvSpPr/>
          <p:nvPr/>
        </p:nvSpPr>
        <p:spPr>
          <a:xfrm>
            <a:off x="6569476" y="1624614"/>
            <a:ext cx="540224" cy="477520"/>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6390C4F-AACA-40DB-B3BF-53D4D4DC419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857770DC-BCE1-07C1-12AC-D82AE16DCF0C}"/>
              </a:ext>
            </a:extLst>
          </p:cNvPr>
          <p:cNvSpPr>
            <a:spLocks noGrp="1"/>
          </p:cNvSpPr>
          <p:nvPr>
            <p:ph type="title"/>
          </p:nvPr>
        </p:nvSpPr>
        <p:spPr>
          <a:xfrm>
            <a:off x="377418" y="219673"/>
            <a:ext cx="6010938" cy="830997"/>
          </a:xfrm>
        </p:spPr>
        <p:txBody>
          <a:bodyPr>
            <a:normAutofit fontScale="90000"/>
          </a:bodyPr>
          <a:lstStyle/>
          <a:p>
            <a:r>
              <a:rPr lang="en-US" sz="4400" dirty="0"/>
              <a:t>Conclusion</a:t>
            </a:r>
            <a:br>
              <a:rPr lang="en-US" sz="3200" u="sng" dirty="0"/>
            </a:br>
            <a:endParaRPr lang="en-IN" dirty="0"/>
          </a:p>
        </p:txBody>
      </p:sp>
      <p:sp>
        <p:nvSpPr>
          <p:cNvPr id="7" name="Text Placeholder 30">
            <a:extLst>
              <a:ext uri="{FF2B5EF4-FFF2-40B4-BE49-F238E27FC236}">
                <a16:creationId xmlns:a16="http://schemas.microsoft.com/office/drawing/2014/main" id="{E3688D88-B224-9A02-7DB4-34CA13B671F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CA5F0BA-A006-D49A-00A6-9528B1B0F6F5}"/>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E1A8AE44-A9FD-9674-9C70-E7E7525D2DE5}"/>
              </a:ext>
            </a:extLst>
          </p:cNvPr>
          <p:cNvSpPr>
            <a:spLocks noGrp="1"/>
          </p:cNvSpPr>
          <p:nvPr>
            <p:ph type="body" sz="quarter" idx="12"/>
          </p:nvPr>
        </p:nvSpPr>
        <p:spPr>
          <a:xfrm>
            <a:off x="363436" y="1482572"/>
            <a:ext cx="7432558" cy="4474345"/>
          </a:xfrm>
        </p:spPr>
        <p:txBody>
          <a:bodyPr>
            <a:normAutofit/>
          </a:bodyPr>
          <a:lstStyle/>
          <a:p>
            <a:r>
              <a:rPr lang="en-US" dirty="0"/>
              <a:t>The analysis highlights that health status and illness levels are significant factors influencing healthcare utilization, while age and income are not strong predictors.</a:t>
            </a:r>
          </a:p>
          <a:p>
            <a:r>
              <a:rPr lang="en-US" dirty="0"/>
              <a:t>Gender differences exist, with females utilizing healthcare services more than males.</a:t>
            </a:r>
          </a:p>
          <a:p>
            <a:r>
              <a:rPr lang="en-US" dirty="0"/>
              <a:t>Socioeconomic factors like private insurance have a modest impact on healthcare utilization.</a:t>
            </a:r>
          </a:p>
          <a:p>
            <a:r>
              <a:rPr lang="en-US" dirty="0"/>
              <a:t>These insights can guide healthcare providers and policymakers in designing targeted interventions to improve healthcare access and efficiency. Further research could explore additional variables or external factors influencing healthcare utilization.</a:t>
            </a:r>
          </a:p>
          <a:p>
            <a:endParaRPr lang="en-IN" sz="1500" dirty="0"/>
          </a:p>
        </p:txBody>
      </p:sp>
    </p:spTree>
    <p:extLst>
      <p:ext uri="{BB962C8B-B14F-4D97-AF65-F5344CB8AC3E}">
        <p14:creationId xmlns:p14="http://schemas.microsoft.com/office/powerpoint/2010/main" val="42245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1000"/>
                                        <p:tgtEl>
                                          <p:spTgt spid="10">
                                            <p:txEl>
                                              <p:pRg st="2" end="2"/>
                                            </p:txEl>
                                          </p:spTgt>
                                        </p:tgtEl>
                                      </p:cBhvr>
                                    </p:animEffect>
                                    <p:anim calcmode="lin" valueType="num">
                                      <p:cBhvr>
                                        <p:cTn id="4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Effect transition="in" filter="fade">
                                      <p:cBhvr>
                                        <p:cTn id="49" dur="1000"/>
                                        <p:tgtEl>
                                          <p:spTgt spid="10">
                                            <p:txEl>
                                              <p:pRg st="3" end="3"/>
                                            </p:txEl>
                                          </p:spTgt>
                                        </p:tgtEl>
                                      </p:cBhvr>
                                    </p:animEffect>
                                    <p:anim calcmode="lin" valueType="num">
                                      <p:cBhvr>
                                        <p:cTn id="5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952</TotalTime>
  <Words>870</Words>
  <Application>Microsoft Office PowerPoint</Application>
  <PresentationFormat>Widescreen</PresentationFormat>
  <Paragraphs>72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Healthcare Utilization Analysis: Analysing Trends in Doctor-Patient Visits, Gender Dynamics, and Insurance Patterns.</vt:lpstr>
      <vt:lpstr>PROBLEM  STATEMENT</vt:lpstr>
      <vt:lpstr>Project Description  </vt:lpstr>
      <vt:lpstr>WHO ARE THE END USERS?</vt:lpstr>
      <vt:lpstr>Technology Used</vt:lpstr>
      <vt:lpstr>RESULTS - Health Care Utilization and Gender Analysis </vt:lpstr>
      <vt:lpstr>RESULTS - Health Care Utilization and Gender Analysis </vt:lpstr>
      <vt:lpstr>RESULTS - Socio Economic Status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Nithin Prabha</cp:lastModifiedBy>
  <cp:revision>82</cp:revision>
  <dcterms:created xsi:type="dcterms:W3CDTF">2021-07-11T13:13:15Z</dcterms:created>
  <dcterms:modified xsi:type="dcterms:W3CDTF">2024-11-19T12:28:47Z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