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9" r:id="rId5"/>
    <p:sldId id="264" r:id="rId6"/>
    <p:sldId id="260" r:id="rId7"/>
    <p:sldId id="261" r:id="rId8"/>
    <p:sldId id="271" r:id="rId9"/>
    <p:sldId id="262" r:id="rId10"/>
    <p:sldId id="263" r:id="rId11"/>
    <p:sldId id="266" r:id="rId12"/>
    <p:sldId id="269" r:id="rId13"/>
    <p:sldId id="265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DF07-50FE-4349-A8AA-D160B9E7CB48}" type="datetimeFigureOut">
              <a:rPr lang="en-IN" smtClean="0"/>
              <a:t>01-06-2017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99FA-9C0A-40B0-B05D-14AD431BF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58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DF07-50FE-4349-A8AA-D160B9E7CB48}" type="datetimeFigureOut">
              <a:rPr lang="en-IN" smtClean="0"/>
              <a:t>01-06-2017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99FA-9C0A-40B0-B05D-14AD431BF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02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DF07-50FE-4349-A8AA-D160B9E7CB48}" type="datetimeFigureOut">
              <a:rPr lang="en-IN" smtClean="0"/>
              <a:t>01-06-2017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99FA-9C0A-40B0-B05D-14AD431BF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16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DF07-50FE-4349-A8AA-D160B9E7CB48}" type="datetimeFigureOut">
              <a:rPr lang="en-IN" smtClean="0"/>
              <a:t>01-06-2017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99FA-9C0A-40B0-B05D-14AD431BF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60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DF07-50FE-4349-A8AA-D160B9E7CB48}" type="datetimeFigureOut">
              <a:rPr lang="en-IN" smtClean="0"/>
              <a:t>01-06-2017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99FA-9C0A-40B0-B05D-14AD431BF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55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DF07-50FE-4349-A8AA-D160B9E7CB48}" type="datetimeFigureOut">
              <a:rPr lang="en-IN" smtClean="0"/>
              <a:t>01-06-2017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99FA-9C0A-40B0-B05D-14AD431BF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46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DF07-50FE-4349-A8AA-D160B9E7CB48}" type="datetimeFigureOut">
              <a:rPr lang="en-IN" smtClean="0"/>
              <a:t>01-06-2017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99FA-9C0A-40B0-B05D-14AD431BF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48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DF07-50FE-4349-A8AA-D160B9E7CB48}" type="datetimeFigureOut">
              <a:rPr lang="en-IN" smtClean="0"/>
              <a:t>01-06-2017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99FA-9C0A-40B0-B05D-14AD431BF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41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DF07-50FE-4349-A8AA-D160B9E7CB48}" type="datetimeFigureOut">
              <a:rPr lang="en-IN" smtClean="0"/>
              <a:t>01-06-2017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99FA-9C0A-40B0-B05D-14AD431BF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65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DF07-50FE-4349-A8AA-D160B9E7CB48}" type="datetimeFigureOut">
              <a:rPr lang="en-IN" smtClean="0"/>
              <a:t>01-06-2017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99FA-9C0A-40B0-B05D-14AD431BF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15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DF07-50FE-4349-A8AA-D160B9E7CB48}" type="datetimeFigureOut">
              <a:rPr lang="en-IN" smtClean="0"/>
              <a:t>01-06-2017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99FA-9C0A-40B0-B05D-14AD431BF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47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7DF07-50FE-4349-A8AA-D160B9E7CB48}" type="datetimeFigureOut">
              <a:rPr lang="en-IN" smtClean="0"/>
              <a:t>01-06-2017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999FA-9C0A-40B0-B05D-14AD431BF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58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5369"/>
            <a:ext cx="12192000" cy="3371988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SAE Aero Design 2017 , Regular Class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Gokaraju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Rangaraju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Institute of Engineering &amp; Technology, Hyderabad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(Department of Mechanical Engineering )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Technical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653" y="6082747"/>
            <a:ext cx="4038600" cy="622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BRUISER HEADS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703"/>
            <a:ext cx="1655693" cy="16048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1" y="3049598"/>
            <a:ext cx="4069116" cy="28211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49" y="3397216"/>
            <a:ext cx="7023651" cy="35728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058" y="124474"/>
            <a:ext cx="4812403" cy="77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794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607934" cy="73218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 flow and Stress Analysis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98" y="1126371"/>
            <a:ext cx="4363059" cy="282590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765" y="798961"/>
            <a:ext cx="11728173" cy="3811588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Analysis on Wing					Stress Analysis on Fuselage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							</a:t>
            </a:r>
          </a:p>
          <a:p>
            <a:r>
              <a:rPr lang="en-US" sz="2000" b="1" dirty="0"/>
              <a:t>								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 Analysis on Main Landing Gear</a:t>
            </a:r>
          </a:p>
          <a:p>
            <a:endParaRPr lang="en-US" sz="2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132479"/>
            <a:ext cx="5724133" cy="28197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35" y="4822043"/>
            <a:ext cx="3988904" cy="1844254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658258"/>
              </p:ext>
            </p:extLst>
          </p:nvPr>
        </p:nvGraphicFramePr>
        <p:xfrm>
          <a:off x="-1" y="4389119"/>
          <a:ext cx="7368208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12">
                  <a:extLst>
                    <a:ext uri="{9D8B030D-6E8A-4147-A177-3AD203B41FA5}">
                      <a16:colId xmlns:a16="http://schemas.microsoft.com/office/drawing/2014/main" val="2910109257"/>
                    </a:ext>
                  </a:extLst>
                </a:gridCol>
                <a:gridCol w="983034">
                  <a:extLst>
                    <a:ext uri="{9D8B030D-6E8A-4147-A177-3AD203B41FA5}">
                      <a16:colId xmlns:a16="http://schemas.microsoft.com/office/drawing/2014/main" val="2640843089"/>
                    </a:ext>
                  </a:extLst>
                </a:gridCol>
                <a:gridCol w="1560565">
                  <a:extLst>
                    <a:ext uri="{9D8B030D-6E8A-4147-A177-3AD203B41FA5}">
                      <a16:colId xmlns:a16="http://schemas.microsoft.com/office/drawing/2014/main" val="3735509334"/>
                    </a:ext>
                  </a:extLst>
                </a:gridCol>
                <a:gridCol w="933882">
                  <a:extLst>
                    <a:ext uri="{9D8B030D-6E8A-4147-A177-3AD203B41FA5}">
                      <a16:colId xmlns:a16="http://schemas.microsoft.com/office/drawing/2014/main" val="2065383747"/>
                    </a:ext>
                  </a:extLst>
                </a:gridCol>
                <a:gridCol w="2784815">
                  <a:extLst>
                    <a:ext uri="{9D8B030D-6E8A-4147-A177-3AD203B41FA5}">
                      <a16:colId xmlns:a16="http://schemas.microsoft.com/office/drawing/2014/main" val="3819017662"/>
                    </a:ext>
                  </a:extLst>
                </a:gridCol>
              </a:tblGrid>
              <a:tr h="1082106">
                <a:tc>
                  <a:txBody>
                    <a:bodyPr/>
                    <a:lstStyle/>
                    <a:p>
                      <a:r>
                        <a:rPr lang="en-US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Analysis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Failure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 of safety &gt;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Failure 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80307"/>
                  </a:ext>
                </a:extLst>
              </a:tr>
              <a:tr h="582672">
                <a:tc>
                  <a:txBody>
                    <a:bodyPr/>
                    <a:lstStyle/>
                    <a:p>
                      <a:r>
                        <a:rPr lang="en-US" dirty="0"/>
                        <a:t>Fuselage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Vonmises</a:t>
                      </a:r>
                      <a:r>
                        <a:rPr lang="en-US" dirty="0"/>
                        <a:t> Stresses During Landing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025688"/>
                  </a:ext>
                </a:extLst>
              </a:tr>
              <a:tr h="582672">
                <a:tc>
                  <a:txBody>
                    <a:bodyPr/>
                    <a:lstStyle/>
                    <a:p>
                      <a:r>
                        <a:rPr lang="en-US" dirty="0"/>
                        <a:t>Main Gear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Bending and Shearing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Vonmises</a:t>
                      </a:r>
                      <a:r>
                        <a:rPr lang="en-US" dirty="0"/>
                        <a:t> Stresses During landing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55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9381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469" y="-25632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Selection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360" y="5964860"/>
            <a:ext cx="515778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0531" y="4409560"/>
            <a:ext cx="5157787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 Specifications :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1229" y="5508709"/>
            <a:ext cx="5183188" cy="8239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8" name="Content Placeholder 7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18" y="4769056"/>
            <a:ext cx="10515600" cy="2031102"/>
          </a:xfrm>
        </p:spPr>
      </p:pic>
      <p:sp>
        <p:nvSpPr>
          <p:cNvPr id="7" name="Rectangle: Rounded Corners 6"/>
          <p:cNvSpPr/>
          <p:nvPr/>
        </p:nvSpPr>
        <p:spPr>
          <a:xfrm>
            <a:off x="1159277" y="1001205"/>
            <a:ext cx="1974162" cy="6188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Thrust to weight ratio (0.6)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311593" y="2207533"/>
            <a:ext cx="1974162" cy="712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Chosen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Kv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 (560)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8233878" y="947110"/>
            <a:ext cx="1952176" cy="7876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 of Plane (2.7 kg)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4460666" y="1009837"/>
            <a:ext cx="1855305" cy="6132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Thrust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4834609" y="2224764"/>
            <a:ext cx="1921565" cy="6900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to Thrust Ratio (0.22)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330749" y="2224764"/>
            <a:ext cx="1811270" cy="6900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2396904" y="3462158"/>
            <a:ext cx="2221877" cy="6868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 Recommendations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069655" y="3539966"/>
            <a:ext cx="1497496" cy="6868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 </a:t>
            </a:r>
          </a:p>
        </p:txBody>
      </p:sp>
      <p:sp>
        <p:nvSpPr>
          <p:cNvPr id="15" name="Oval 14"/>
          <p:cNvSpPr/>
          <p:nvPr/>
        </p:nvSpPr>
        <p:spPr>
          <a:xfrm>
            <a:off x="9724367" y="3539966"/>
            <a:ext cx="1583745" cy="6868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Propeller</a:t>
            </a:r>
          </a:p>
        </p:txBody>
      </p:sp>
      <p:cxnSp>
        <p:nvCxnSpPr>
          <p:cNvPr id="17" name="Straight Arrow Connector 16"/>
          <p:cNvCxnSpPr>
            <a:cxnSpLocks/>
            <a:stCxn id="7" idx="3"/>
            <a:endCxn id="10" idx="1"/>
          </p:cNvCxnSpPr>
          <p:nvPr/>
        </p:nvCxnSpPr>
        <p:spPr>
          <a:xfrm>
            <a:off x="3133439" y="1310613"/>
            <a:ext cx="1327227" cy="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9" idx="1"/>
            <a:endCxn id="10" idx="3"/>
          </p:cNvCxnSpPr>
          <p:nvPr/>
        </p:nvCxnSpPr>
        <p:spPr>
          <a:xfrm flipH="1" flipV="1">
            <a:off x="6315971" y="1316449"/>
            <a:ext cx="1917907" cy="2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  <a:endCxn id="11" idx="1"/>
          </p:cNvCxnSpPr>
          <p:nvPr/>
        </p:nvCxnSpPr>
        <p:spPr>
          <a:xfrm>
            <a:off x="3285755" y="2563702"/>
            <a:ext cx="1548854" cy="6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/>
          <p:cNvCxnSpPr>
            <a:cxnSpLocks/>
          </p:cNvCxnSpPr>
          <p:nvPr/>
        </p:nvCxnSpPr>
        <p:spPr>
          <a:xfrm>
            <a:off x="6315971" y="1559252"/>
            <a:ext cx="2014778" cy="8226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11" idx="3"/>
            <a:endCxn id="12" idx="1"/>
          </p:cNvCxnSpPr>
          <p:nvPr/>
        </p:nvCxnSpPr>
        <p:spPr>
          <a:xfrm>
            <a:off x="6756174" y="2569767"/>
            <a:ext cx="1574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14" idx="3"/>
            <a:endCxn id="15" idx="2"/>
          </p:cNvCxnSpPr>
          <p:nvPr/>
        </p:nvCxnSpPr>
        <p:spPr>
          <a:xfrm>
            <a:off x="8567151" y="3883368"/>
            <a:ext cx="1157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/>
          <p:cNvCxnSpPr>
            <a:cxnSpLocks/>
          </p:cNvCxnSpPr>
          <p:nvPr/>
        </p:nvCxnSpPr>
        <p:spPr>
          <a:xfrm rot="5400000">
            <a:off x="8459326" y="3001999"/>
            <a:ext cx="652838" cy="5123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/>
          <p:cNvCxnSpPr>
            <a:cxnSpLocks/>
          </p:cNvCxnSpPr>
          <p:nvPr/>
        </p:nvCxnSpPr>
        <p:spPr>
          <a:xfrm>
            <a:off x="3931391" y="3212657"/>
            <a:ext cx="3080855" cy="6546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/>
          <p:cNvCxnSpPr/>
          <p:nvPr/>
        </p:nvCxnSpPr>
        <p:spPr>
          <a:xfrm>
            <a:off x="3215532" y="2817221"/>
            <a:ext cx="1018173" cy="395436"/>
          </a:xfrm>
          <a:prstGeom prst="bentConnector3">
            <a:avLst>
              <a:gd name="adj1" fmla="val 278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/>
          <p:cNvCxnSpPr>
            <a:stCxn id="13" idx="1"/>
            <a:endCxn id="8" idx="2"/>
          </p:cNvCxnSpPr>
          <p:nvPr/>
        </p:nvCxnSpPr>
        <p:spPr>
          <a:xfrm rot="10800000">
            <a:off x="2298674" y="2919872"/>
            <a:ext cx="98230" cy="8856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/>
          <p:cNvCxnSpPr>
            <a:cxnSpLocks/>
            <a:endCxn id="7" idx="1"/>
          </p:cNvCxnSpPr>
          <p:nvPr/>
        </p:nvCxnSpPr>
        <p:spPr>
          <a:xfrm rot="16200000" flipV="1">
            <a:off x="516608" y="1953282"/>
            <a:ext cx="2506180" cy="1220842"/>
          </a:xfrm>
          <a:prstGeom prst="bentConnector4">
            <a:avLst>
              <a:gd name="adj1" fmla="val 467"/>
              <a:gd name="adj2" fmla="val 1187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0621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 of Gravity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4423" y="365125"/>
            <a:ext cx="45793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</a:p>
          <a:p>
            <a:pPr marL="0" indent="0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(KG) = 3 – ( 4.62  X 10-4)  X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23" y="927652"/>
            <a:ext cx="5303434" cy="56321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409" y="1179443"/>
            <a:ext cx="4050087" cy="20419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571" y="3862926"/>
            <a:ext cx="5334744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363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6426"/>
            <a:ext cx="8609012" cy="66278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Used</a:t>
            </a:r>
            <a:br>
              <a:rPr lang="en-US" sz="400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163" y="3311180"/>
            <a:ext cx="5157787" cy="82391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Distribution 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88852861"/>
              </p:ext>
            </p:extLst>
          </p:nvPr>
        </p:nvGraphicFramePr>
        <p:xfrm>
          <a:off x="665163" y="1027906"/>
          <a:ext cx="1098349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820">
                  <a:extLst>
                    <a:ext uri="{9D8B030D-6E8A-4147-A177-3AD203B41FA5}">
                      <a16:colId xmlns:a16="http://schemas.microsoft.com/office/drawing/2014/main" val="2563913164"/>
                    </a:ext>
                  </a:extLst>
                </a:gridCol>
                <a:gridCol w="1497495">
                  <a:extLst>
                    <a:ext uri="{9D8B030D-6E8A-4147-A177-3AD203B41FA5}">
                      <a16:colId xmlns:a16="http://schemas.microsoft.com/office/drawing/2014/main" val="1025211864"/>
                    </a:ext>
                  </a:extLst>
                </a:gridCol>
                <a:gridCol w="7209183">
                  <a:extLst>
                    <a:ext uri="{9D8B030D-6E8A-4147-A177-3AD203B41FA5}">
                      <a16:colId xmlns:a16="http://schemas.microsoft.com/office/drawing/2014/main" val="2232837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5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Wing &amp; 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Balsa 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Balsa wood has better strength to weight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3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Fuselage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fuselage should carry even payload , strength is quite considerable factor. MDF has greater strength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281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Landing Gear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Aluminium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During landing , Landing Gear is subjected to shocks and impact load. So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aluminium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better for that 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789081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418" y="3363464"/>
            <a:ext cx="5183188" cy="82391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Distribution 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418" y="4501094"/>
            <a:ext cx="4496427" cy="2210108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27" y="4396526"/>
            <a:ext cx="4519247" cy="23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861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54005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</a:t>
            </a:r>
            <a:b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u="sng" dirty="0"/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unique element in team design is steering of plane 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ground.This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greatly improved controllability and safety of plane. </a:t>
            </a:r>
            <a:endParaRPr lang="en-US" sz="2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1913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0" indent="0">
              <a:buNone/>
            </a:pPr>
            <a:endParaRPr lang="en-US" sz="4000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33374"/>
              </p:ext>
            </p:extLst>
          </p:nvPr>
        </p:nvGraphicFramePr>
        <p:xfrm>
          <a:off x="838200" y="3052049"/>
          <a:ext cx="10373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3285">
                  <a:extLst>
                    <a:ext uri="{9D8B030D-6E8A-4147-A177-3AD203B41FA5}">
                      <a16:colId xmlns:a16="http://schemas.microsoft.com/office/drawing/2014/main" val="2136010040"/>
                    </a:ext>
                  </a:extLst>
                </a:gridCol>
                <a:gridCol w="2593285">
                  <a:extLst>
                    <a:ext uri="{9D8B030D-6E8A-4147-A177-3AD203B41FA5}">
                      <a16:colId xmlns:a16="http://schemas.microsoft.com/office/drawing/2014/main" val="1557092150"/>
                    </a:ext>
                  </a:extLst>
                </a:gridCol>
                <a:gridCol w="2593285">
                  <a:extLst>
                    <a:ext uri="{9D8B030D-6E8A-4147-A177-3AD203B41FA5}">
                      <a16:colId xmlns:a16="http://schemas.microsoft.com/office/drawing/2014/main" val="1534445623"/>
                    </a:ext>
                  </a:extLst>
                </a:gridCol>
                <a:gridCol w="2593285">
                  <a:extLst>
                    <a:ext uri="{9D8B030D-6E8A-4147-A177-3AD203B41FA5}">
                      <a16:colId xmlns:a16="http://schemas.microsoft.com/office/drawing/2014/main" val="2177027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03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0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Flight Test (without Payload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r>
                        <a:rPr lang="en-US" sz="20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April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Unsuccessful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Improper attachment of landing gear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3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Flight Test (without payload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0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April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Successful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Stable in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10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0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Flight Test ( With Payload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20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April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Unsuccessful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C.O.G was not properly balanced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79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0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Flight Test ( with Payload)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20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April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Successful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Stable in flight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717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5295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50504" y="1179442"/>
            <a:ext cx="8958470" cy="4200940"/>
          </a:xfrm>
          <a:prstGeom prst="ellipse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979528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714500" y="-430469"/>
            <a:ext cx="7269480" cy="1171832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0" y="223710"/>
            <a:ext cx="11569700" cy="6634290"/>
          </a:xfrm>
        </p:spPr>
        <p:txBody>
          <a:bodyPr/>
          <a:lstStyle/>
          <a:p>
            <a:pPr algn="l"/>
            <a:endParaRPr lang="en-IN" dirty="0"/>
          </a:p>
          <a:p>
            <a:pPr algn="l"/>
            <a:endParaRPr lang="en-IN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Approach</a:t>
            </a:r>
          </a:p>
          <a:p>
            <a:pPr algn="l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Simulating a fully functional Aerospace Engineering Firm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Herarchical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Leadership Structure </a:t>
            </a:r>
          </a:p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Accountability , planning and safety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Compliance Officer</a:t>
            </a: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 student team member responsible to take compliance and safety</a:t>
            </a: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decisions. He has authority to take decisions in Safety and quality inspections.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 based on engineering product development cycle</a:t>
            </a:r>
          </a:p>
        </p:txBody>
      </p:sp>
      <p:sp>
        <p:nvSpPr>
          <p:cNvPr id="4" name="Rectangle 3"/>
          <p:cNvSpPr/>
          <p:nvPr/>
        </p:nvSpPr>
        <p:spPr>
          <a:xfrm>
            <a:off x="5193190" y="513796"/>
            <a:ext cx="1676400" cy="622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advisor</a:t>
            </a:r>
          </a:p>
        </p:txBody>
      </p:sp>
      <p:sp>
        <p:nvSpPr>
          <p:cNvPr id="5" name="Rectangle 4"/>
          <p:cNvSpPr/>
          <p:nvPr/>
        </p:nvSpPr>
        <p:spPr>
          <a:xfrm>
            <a:off x="7618890" y="994215"/>
            <a:ext cx="1460500" cy="7902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Captain</a:t>
            </a:r>
          </a:p>
        </p:txBody>
      </p:sp>
      <p:sp>
        <p:nvSpPr>
          <p:cNvPr id="6" name="Rectangle 5"/>
          <p:cNvSpPr/>
          <p:nvPr/>
        </p:nvSpPr>
        <p:spPr>
          <a:xfrm>
            <a:off x="7656989" y="2132978"/>
            <a:ext cx="1524000" cy="41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leads</a:t>
            </a:r>
          </a:p>
        </p:txBody>
      </p:sp>
      <p:sp>
        <p:nvSpPr>
          <p:cNvPr id="7" name="Rectangle 6"/>
          <p:cNvSpPr/>
          <p:nvPr/>
        </p:nvSpPr>
        <p:spPr>
          <a:xfrm>
            <a:off x="7656989" y="3081514"/>
            <a:ext cx="1511300" cy="393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9603263" y="1997971"/>
            <a:ext cx="1720851" cy="6891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Compliance officer</a:t>
            </a:r>
          </a:p>
        </p:txBody>
      </p:sp>
      <p:cxnSp>
        <p:nvCxnSpPr>
          <p:cNvPr id="12" name="Elbow Connector 11"/>
          <p:cNvCxnSpPr/>
          <p:nvPr/>
        </p:nvCxnSpPr>
        <p:spPr>
          <a:xfrm>
            <a:off x="6882290" y="805757"/>
            <a:ext cx="762000" cy="6177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cxnSpLocks/>
          </p:cNvCxnSpPr>
          <p:nvPr/>
        </p:nvCxnSpPr>
        <p:spPr>
          <a:xfrm rot="16200000" flipH="1">
            <a:off x="6990488" y="1661086"/>
            <a:ext cx="939304" cy="393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cxnSpLocks/>
          </p:cNvCxnSpPr>
          <p:nvPr/>
        </p:nvCxnSpPr>
        <p:spPr>
          <a:xfrm rot="16200000" flipH="1">
            <a:off x="7020507" y="2602123"/>
            <a:ext cx="879269" cy="3683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363496" y="2556187"/>
            <a:ext cx="0" cy="47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5" idx="2"/>
          </p:cNvCxnSpPr>
          <p:nvPr/>
        </p:nvCxnSpPr>
        <p:spPr>
          <a:xfrm>
            <a:off x="8349140" y="1784434"/>
            <a:ext cx="0" cy="361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8" idx="1"/>
            <a:endCxn id="6" idx="3"/>
          </p:cNvCxnSpPr>
          <p:nvPr/>
        </p:nvCxnSpPr>
        <p:spPr>
          <a:xfrm flipH="1">
            <a:off x="9180989" y="2342528"/>
            <a:ext cx="422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cxnSpLocks/>
          </p:cNvCxnSpPr>
          <p:nvPr/>
        </p:nvCxnSpPr>
        <p:spPr>
          <a:xfrm rot="16200000" flipV="1">
            <a:off x="8781188" y="1677740"/>
            <a:ext cx="939302" cy="387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Arrow 45"/>
          <p:cNvSpPr/>
          <p:nvPr/>
        </p:nvSpPr>
        <p:spPr>
          <a:xfrm>
            <a:off x="274876" y="4692778"/>
            <a:ext cx="2006600" cy="1041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Trade studies</a:t>
            </a:r>
          </a:p>
        </p:txBody>
      </p:sp>
      <p:sp>
        <p:nvSpPr>
          <p:cNvPr id="47" name="Right Arrow 46"/>
          <p:cNvSpPr/>
          <p:nvPr/>
        </p:nvSpPr>
        <p:spPr>
          <a:xfrm>
            <a:off x="2606358" y="4667378"/>
            <a:ext cx="1803717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and Analysis</a:t>
            </a:r>
          </a:p>
        </p:txBody>
      </p:sp>
      <p:sp>
        <p:nvSpPr>
          <p:cNvPr id="48" name="Right Arrow 47"/>
          <p:cNvSpPr/>
          <p:nvPr/>
        </p:nvSpPr>
        <p:spPr>
          <a:xfrm>
            <a:off x="4637721" y="4654678"/>
            <a:ext cx="2009617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</a:t>
            </a:r>
          </a:p>
        </p:txBody>
      </p:sp>
      <p:sp>
        <p:nvSpPr>
          <p:cNvPr id="49" name="Right Arrow 48"/>
          <p:cNvSpPr/>
          <p:nvPr/>
        </p:nvSpPr>
        <p:spPr>
          <a:xfrm>
            <a:off x="6803972" y="4620295"/>
            <a:ext cx="18796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Inspection</a:t>
            </a:r>
          </a:p>
        </p:txBody>
      </p:sp>
      <p:sp>
        <p:nvSpPr>
          <p:cNvPr id="50" name="Right Arrow 49"/>
          <p:cNvSpPr/>
          <p:nvPr/>
        </p:nvSpPr>
        <p:spPr>
          <a:xfrm>
            <a:off x="8915400" y="4692778"/>
            <a:ext cx="1879600" cy="1041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sp>
        <p:nvSpPr>
          <p:cNvPr id="54" name="Flowchart: Extract 53"/>
          <p:cNvSpPr/>
          <p:nvPr/>
        </p:nvSpPr>
        <p:spPr>
          <a:xfrm>
            <a:off x="716322" y="5479144"/>
            <a:ext cx="1384935" cy="1225422"/>
          </a:xfrm>
          <a:prstGeom prst="flowChartExtra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Sept &amp; </a:t>
            </a:r>
            <a:r>
              <a:rPr lang="en-I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</a:t>
            </a: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2016</a:t>
            </a:r>
          </a:p>
        </p:txBody>
      </p:sp>
      <p:sp>
        <p:nvSpPr>
          <p:cNvPr id="55" name="Flowchart: Extract 54"/>
          <p:cNvSpPr/>
          <p:nvPr/>
        </p:nvSpPr>
        <p:spPr>
          <a:xfrm>
            <a:off x="2607273" y="5520342"/>
            <a:ext cx="1708108" cy="1197958"/>
          </a:xfrm>
          <a:prstGeom prst="flowChartExtra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 2016-jan 2017</a:t>
            </a:r>
          </a:p>
        </p:txBody>
      </p:sp>
      <p:sp>
        <p:nvSpPr>
          <p:cNvPr id="56" name="Flowchart: Extract 55"/>
          <p:cNvSpPr/>
          <p:nvPr/>
        </p:nvSpPr>
        <p:spPr>
          <a:xfrm>
            <a:off x="4767580" y="5492876"/>
            <a:ext cx="1427401" cy="1225424"/>
          </a:xfrm>
          <a:prstGeom prst="flowChartExtra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Feb &amp; mar 2017</a:t>
            </a:r>
          </a:p>
        </p:txBody>
      </p:sp>
      <p:sp>
        <p:nvSpPr>
          <p:cNvPr id="57" name="Flowchart: Extract 56"/>
          <p:cNvSpPr/>
          <p:nvPr/>
        </p:nvSpPr>
        <p:spPr>
          <a:xfrm>
            <a:off x="7035800" y="5503656"/>
            <a:ext cx="1219200" cy="1214644"/>
          </a:xfrm>
          <a:prstGeom prst="flowChartExtra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 2017</a:t>
            </a:r>
          </a:p>
        </p:txBody>
      </p:sp>
      <p:sp>
        <p:nvSpPr>
          <p:cNvPr id="58" name="Flowchart: Extract 57"/>
          <p:cNvSpPr/>
          <p:nvPr/>
        </p:nvSpPr>
        <p:spPr>
          <a:xfrm>
            <a:off x="9180989" y="5492876"/>
            <a:ext cx="1277461" cy="1225424"/>
          </a:xfrm>
          <a:prstGeom prst="flowChartExtra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April 2017</a:t>
            </a:r>
          </a:p>
        </p:txBody>
      </p:sp>
    </p:spTree>
    <p:extLst>
      <p:ext uri="{BB962C8B-B14F-4D97-AF65-F5344CB8AC3E}">
        <p14:creationId xmlns:p14="http://schemas.microsoft.com/office/powerpoint/2010/main" val="29432156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604000" cy="725488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and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5022"/>
            <a:ext cx="12192000" cy="65229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	             	                Weight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                  				  Cost</a:t>
            </a:r>
          </a:p>
          <a:p>
            <a:pPr marL="0" indent="0">
              <a:buNone/>
            </a:pPr>
            <a:r>
              <a:rPr lang="en-IN" dirty="0"/>
              <a:t>							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>                                </a:t>
            </a:r>
          </a:p>
          <a:p>
            <a:pPr marL="0" indent="0">
              <a:buNone/>
            </a:pPr>
            <a:r>
              <a:rPr lang="en-IN" dirty="0"/>
              <a:t>					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Manufacturablility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</p:txBody>
      </p:sp>
      <p:sp>
        <p:nvSpPr>
          <p:cNvPr id="4" name="Regular Pentagon 3"/>
          <p:cNvSpPr/>
          <p:nvPr/>
        </p:nvSpPr>
        <p:spPr>
          <a:xfrm>
            <a:off x="3843509" y="1731963"/>
            <a:ext cx="4279900" cy="4445000"/>
          </a:xfrm>
          <a:prstGeom prst="pent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Bruiser Heads</a:t>
            </a:r>
          </a:p>
          <a:p>
            <a:pPr algn="ctr"/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 Envelope</a:t>
            </a:r>
          </a:p>
        </p:txBody>
      </p:sp>
      <p:sp>
        <p:nvSpPr>
          <p:cNvPr id="7" name="Left Arrow Callout 6"/>
          <p:cNvSpPr/>
          <p:nvPr/>
        </p:nvSpPr>
        <p:spPr>
          <a:xfrm>
            <a:off x="9241998" y="3362179"/>
            <a:ext cx="2724919" cy="1998858"/>
          </a:xfrm>
          <a:prstGeom prst="leftArrowCallou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Total Budget :</a:t>
            </a:r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Rs</a:t>
            </a:r>
            <a:r>
              <a:rPr lang="en-IN" dirty="0">
                <a:solidFill>
                  <a:srgbClr val="FF0000"/>
                </a:solidFill>
              </a:rPr>
              <a:t> 35,000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" y="1232931"/>
            <a:ext cx="2804637" cy="18254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09" y="421386"/>
            <a:ext cx="3715268" cy="1724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4505902"/>
            <a:ext cx="4144384" cy="235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409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4085"/>
          </a:xfrm>
        </p:spPr>
        <p:txBody>
          <a:bodyPr>
            <a:no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Studies and Configuration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34084"/>
            <a:ext cx="12192000" cy="61239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Wing configuration				            Tail Configuration</a:t>
            </a:r>
          </a:p>
          <a:p>
            <a:pPr marL="0" indent="0"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criteria 					 Evaluation Criteria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Induced Drag						Stability &amp; Control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coefficient of lift 						Weight and Drag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manufacturability						Manufacturability</a:t>
            </a:r>
          </a:p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 Gear Configuration   			Fuselage Configuration</a:t>
            </a:r>
          </a:p>
          <a:p>
            <a:pPr marL="0" indent="0">
              <a:buNone/>
            </a:pPr>
            <a:r>
              <a:rPr lang="en-IN" sz="1600" dirty="0"/>
              <a:t>									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Evaluation Criteria 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					                                 Ease of Mounting 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				                                                      Usable Space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                                                     Moment of Inertia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Evaluation Criteria 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Stability and controllability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overturn Angle  &amp;  Ease of Take Off</a:t>
            </a:r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2656"/>
            <a:ext cx="2766100" cy="9849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772" y="1242656"/>
            <a:ext cx="3091859" cy="9505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96626" y="1718303"/>
            <a:ext cx="1483181" cy="2424877"/>
          </a:xfrm>
          <a:prstGeom prst="rect">
            <a:avLst/>
          </a:prstGeom>
        </p:spPr>
      </p:pic>
      <p:cxnSp>
        <p:nvCxnSpPr>
          <p:cNvPr id="10" name="Elbow Connector 9"/>
          <p:cNvCxnSpPr/>
          <p:nvPr/>
        </p:nvCxnSpPr>
        <p:spPr>
          <a:xfrm rot="16200000" flipH="1">
            <a:off x="1772280" y="2219438"/>
            <a:ext cx="940442" cy="719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687" y="2295627"/>
            <a:ext cx="1818915" cy="13767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0" y="4618827"/>
            <a:ext cx="3448531" cy="952633"/>
          </a:xfrm>
          <a:prstGeom prst="rect">
            <a:avLst/>
          </a:prstGeom>
        </p:spPr>
      </p:pic>
      <p:cxnSp>
        <p:nvCxnSpPr>
          <p:cNvPr id="26" name="Elbow Connector 25"/>
          <p:cNvCxnSpPr/>
          <p:nvPr/>
        </p:nvCxnSpPr>
        <p:spPr>
          <a:xfrm>
            <a:off x="6879102" y="2189151"/>
            <a:ext cx="1730326" cy="4274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879102" y="1990299"/>
            <a:ext cx="0" cy="198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854" y="4658327"/>
            <a:ext cx="3581795" cy="91313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132" y="5605183"/>
            <a:ext cx="1798592" cy="1047351"/>
          </a:xfrm>
          <a:prstGeom prst="rect">
            <a:avLst/>
          </a:prstGeom>
        </p:spPr>
      </p:pic>
      <p:cxnSp>
        <p:nvCxnSpPr>
          <p:cNvPr id="32" name="Elbow Connector 31"/>
          <p:cNvCxnSpPr/>
          <p:nvPr/>
        </p:nvCxnSpPr>
        <p:spPr>
          <a:xfrm>
            <a:off x="5918197" y="5603714"/>
            <a:ext cx="1650221" cy="8814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79594" y="2089725"/>
            <a:ext cx="403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1251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65" y="239446"/>
            <a:ext cx="10780644" cy="72224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Airfoil Selection</a:t>
            </a:r>
            <a:br>
              <a:rPr lang="en-US" sz="4000" dirty="0"/>
            </a:br>
            <a:r>
              <a:rPr lang="en-US" sz="2200" dirty="0"/>
              <a:t>                                        </a:t>
            </a:r>
            <a:br>
              <a:rPr lang="en-US" sz="2200" dirty="0"/>
            </a:br>
            <a:r>
              <a:rPr lang="en-US" sz="2200" dirty="0"/>
              <a:t>                                 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Airfoils are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XFLR 5 analysis software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6311"/>
            <a:ext cx="5645426" cy="276286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65" y="3989178"/>
            <a:ext cx="11436626" cy="599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 vs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 for different airfoils                                  cl vs cd graph for different airfoils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178" y="1226311"/>
            <a:ext cx="4753213" cy="26305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3" y="4721012"/>
            <a:ext cx="11330608" cy="190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115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731" y="0"/>
            <a:ext cx="4063896" cy="65701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SIZING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177" y="5711720"/>
            <a:ext cx="5157787" cy="114627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wing length is 58 inches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Fuselage length is  49 inches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Fuselage width is   5 inches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16200000">
            <a:off x="-1936439" y="2014744"/>
            <a:ext cx="5203203" cy="542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8821" y="531088"/>
            <a:ext cx="2706757" cy="53836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Desi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 Decisions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5730046"/>
            <a:ext cx="5463210" cy="94180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 coefficient of horizontal stab is  0.5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 coefficient of vertical stab is 0.04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1339055" y="1480930"/>
            <a:ext cx="1814961" cy="10767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Lift Requirement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339055" y="3091517"/>
            <a:ext cx="1814959" cy="8367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Requirement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5102087" y="1557354"/>
            <a:ext cx="1640573" cy="1000316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Airfoil Selection</a:t>
            </a:r>
          </a:p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(Selig 1223)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8950118" y="1480930"/>
            <a:ext cx="1762539" cy="1076740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 Coefficients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5248341" y="3091517"/>
            <a:ext cx="1518337" cy="836717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Wing Dimension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950118" y="2968487"/>
            <a:ext cx="1762540" cy="10601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 Stabilizer Dimension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8950118" y="4669872"/>
            <a:ext cx="1762539" cy="9353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 Stabilizer Dimension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5248343" y="4780411"/>
            <a:ext cx="1518336" cy="8248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Fuselage Dimension</a:t>
            </a:r>
          </a:p>
        </p:txBody>
      </p:sp>
      <p:cxnSp>
        <p:nvCxnSpPr>
          <p:cNvPr id="16" name="Connector: Elbow 15"/>
          <p:cNvCxnSpPr>
            <a:cxnSpLocks/>
            <a:stCxn id="7" idx="3"/>
            <a:endCxn id="11" idx="1"/>
          </p:cNvCxnSpPr>
          <p:nvPr/>
        </p:nvCxnSpPr>
        <p:spPr>
          <a:xfrm>
            <a:off x="3154016" y="2019300"/>
            <a:ext cx="2094325" cy="149057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endCxn id="11" idx="0"/>
          </p:cNvCxnSpPr>
          <p:nvPr/>
        </p:nvCxnSpPr>
        <p:spPr>
          <a:xfrm>
            <a:off x="6007510" y="2557670"/>
            <a:ext cx="0" cy="533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1" idx="2"/>
            <a:endCxn id="14" idx="0"/>
          </p:cNvCxnSpPr>
          <p:nvPr/>
        </p:nvCxnSpPr>
        <p:spPr>
          <a:xfrm>
            <a:off x="6007510" y="3928234"/>
            <a:ext cx="1" cy="852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cxnSpLocks/>
            <a:stCxn id="8" idx="2"/>
            <a:endCxn id="14" idx="1"/>
          </p:cNvCxnSpPr>
          <p:nvPr/>
        </p:nvCxnSpPr>
        <p:spPr>
          <a:xfrm rot="16200000" flipH="1">
            <a:off x="3115144" y="3059625"/>
            <a:ext cx="1264591" cy="30018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cxnSpLocks/>
            <a:stCxn id="10" idx="3"/>
            <a:endCxn id="13" idx="3"/>
          </p:cNvCxnSpPr>
          <p:nvPr/>
        </p:nvCxnSpPr>
        <p:spPr>
          <a:xfrm>
            <a:off x="10712657" y="2019300"/>
            <a:ext cx="12700" cy="311825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10" idx="2"/>
            <a:endCxn id="12" idx="0"/>
          </p:cNvCxnSpPr>
          <p:nvPr/>
        </p:nvCxnSpPr>
        <p:spPr>
          <a:xfrm>
            <a:off x="9831388" y="2557670"/>
            <a:ext cx="0" cy="410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nector: Elbow 33"/>
          <p:cNvCxnSpPr>
            <a:cxnSpLocks/>
            <a:stCxn id="9" idx="3"/>
          </p:cNvCxnSpPr>
          <p:nvPr/>
        </p:nvCxnSpPr>
        <p:spPr>
          <a:xfrm>
            <a:off x="6742660" y="2057512"/>
            <a:ext cx="2170737" cy="13388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11" idx="3"/>
            <a:endCxn id="12" idx="1"/>
          </p:cNvCxnSpPr>
          <p:nvPr/>
        </p:nvCxnSpPr>
        <p:spPr>
          <a:xfrm flipV="1">
            <a:off x="6766678" y="3498574"/>
            <a:ext cx="2183440" cy="11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Connector: Elbow 54"/>
          <p:cNvCxnSpPr>
            <a:cxnSpLocks/>
          </p:cNvCxnSpPr>
          <p:nvPr/>
        </p:nvCxnSpPr>
        <p:spPr>
          <a:xfrm rot="16200000" flipH="1">
            <a:off x="7716473" y="3552539"/>
            <a:ext cx="1363635" cy="10782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768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30" y="92765"/>
            <a:ext cx="3361151" cy="60401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30" y="425830"/>
            <a:ext cx="5157787" cy="823912"/>
          </a:xfrm>
        </p:spPr>
        <p:txBody>
          <a:bodyPr>
            <a:normAutofit/>
          </a:bodyPr>
          <a:lstStyle/>
          <a:p>
            <a:r>
              <a:rPr lang="en-US" b="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407" y="2968487"/>
            <a:ext cx="5157787" cy="3684588"/>
          </a:xfrm>
        </p:spPr>
        <p:txBody>
          <a:bodyPr/>
          <a:lstStyle/>
          <a:p>
            <a:pPr marL="0" indent="0">
              <a:buNone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Stabilizer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are driven from volume coefficients and wing dimensions for pitch stability and wing downwash.</a:t>
            </a: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horizontal stab =  21.6 inches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 of horizontal stab  =  4.32 inches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18768519" flipH="1">
            <a:off x="121407" y="6185141"/>
            <a:ext cx="84056" cy="56633"/>
          </a:xfrm>
        </p:spPr>
        <p:txBody>
          <a:bodyPr>
            <a:normAutofit fontScale="25000" lnSpcReduction="20000"/>
          </a:bodyPr>
          <a:lstStyle/>
          <a:p>
            <a:endParaRPr 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0720" y="3799383"/>
            <a:ext cx="5183188" cy="36845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Stabilizer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Dimensions are driven by volume coefficients and wing dimensions to react propeller torque for roll stability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vertical stab =  11.4 inches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 of vertical stab   =  12 inches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813592" y="1250934"/>
            <a:ext cx="2674869" cy="13115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Required lift : 6000 g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Assumed Speed : 30 </a:t>
            </a:r>
            <a:r>
              <a:rPr lang="en-US" sz="1600" dirty="0" err="1">
                <a:solidFill>
                  <a:schemeClr val="tx1"/>
                </a:solidFill>
              </a:rPr>
              <a:t>kmph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Airfoil : Selig 1223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4826930" y="1250934"/>
            <a:ext cx="2044148" cy="13115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Optimisation</a:t>
            </a:r>
            <a:r>
              <a:rPr lang="en-US" dirty="0">
                <a:solidFill>
                  <a:schemeClr val="tx1"/>
                </a:solidFill>
              </a:rPr>
              <a:t> of Aspect Ratio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(AR = 5.27)</a:t>
            </a:r>
          </a:p>
        </p:txBody>
      </p:sp>
      <p:cxnSp>
        <p:nvCxnSpPr>
          <p:cNvPr id="10" name="Straight Arrow Connector 9"/>
          <p:cNvCxnSpPr>
            <a:cxnSpLocks/>
            <a:stCxn id="7" idx="3"/>
            <a:endCxn id="8" idx="1"/>
          </p:cNvCxnSpPr>
          <p:nvPr/>
        </p:nvCxnSpPr>
        <p:spPr>
          <a:xfrm>
            <a:off x="3488461" y="1906710"/>
            <a:ext cx="1338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/>
          <p:cNvSpPr/>
          <p:nvPr/>
        </p:nvSpPr>
        <p:spPr>
          <a:xfrm>
            <a:off x="7890186" y="1245755"/>
            <a:ext cx="2034382" cy="13115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Optimisation</a:t>
            </a:r>
            <a:r>
              <a:rPr lang="en-US" dirty="0">
                <a:solidFill>
                  <a:schemeClr val="tx1"/>
                </a:solidFill>
              </a:rPr>
              <a:t> of Angle of Attack</a:t>
            </a:r>
          </a:p>
        </p:txBody>
      </p:sp>
      <p:cxnSp>
        <p:nvCxnSpPr>
          <p:cNvPr id="18" name="Straight Arrow Connector 17"/>
          <p:cNvCxnSpPr>
            <a:cxnSpLocks/>
            <a:stCxn id="8" idx="3"/>
            <a:endCxn id="16" idx="1"/>
          </p:cNvCxnSpPr>
          <p:nvPr/>
        </p:nvCxnSpPr>
        <p:spPr>
          <a:xfrm flipV="1">
            <a:off x="6871078" y="1901531"/>
            <a:ext cx="1019108" cy="5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/>
          <p:cNvSpPr/>
          <p:nvPr/>
        </p:nvSpPr>
        <p:spPr>
          <a:xfrm>
            <a:off x="6526523" y="2727808"/>
            <a:ext cx="2034382" cy="9943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Solving Span and Chord length</a:t>
            </a:r>
          </a:p>
        </p:txBody>
      </p:sp>
      <p:cxnSp>
        <p:nvCxnSpPr>
          <p:cNvPr id="24" name="Connector: Elbow 23"/>
          <p:cNvCxnSpPr>
            <a:stCxn id="8" idx="2"/>
            <a:endCxn id="22" idx="1"/>
          </p:cNvCxnSpPr>
          <p:nvPr/>
        </p:nvCxnSpPr>
        <p:spPr>
          <a:xfrm rot="16200000" flipH="1">
            <a:off x="5856520" y="2554968"/>
            <a:ext cx="662486" cy="6775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506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498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Calculations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5788" y="773526"/>
            <a:ext cx="6718852" cy="6084473"/>
          </a:xfrm>
        </p:spPr>
        <p:txBody>
          <a:bodyPr>
            <a:normAutofit/>
          </a:bodyPr>
          <a:lstStyle/>
          <a:p>
            <a:r>
              <a:rPr lang="en-US" dirty="0"/>
              <a:t>Lift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Lift Force = CL * ½ * air density (rho) * V^2 * Wing Area</a:t>
            </a:r>
          </a:p>
          <a:p>
            <a:endParaRPr lang="en-US" dirty="0"/>
          </a:p>
          <a:p>
            <a:r>
              <a:rPr lang="en-US" dirty="0"/>
              <a:t>Drag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aircraft predicted take off time is 6 sec in 38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 off distance at a speed of 30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kmph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14640" y="773526"/>
            <a:ext cx="5181600" cy="6084474"/>
          </a:xfrm>
        </p:spPr>
        <p:txBody>
          <a:bodyPr>
            <a:normAutofit/>
          </a:bodyPr>
          <a:lstStyle/>
          <a:p>
            <a:r>
              <a:rPr lang="en-US" dirty="0"/>
              <a:t>Takeoff Distance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Takeoff velocity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Servo sizing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04" y="3426232"/>
            <a:ext cx="3569345" cy="6634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04" y="3987718"/>
            <a:ext cx="3650509" cy="858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72" y="1659855"/>
            <a:ext cx="4034198" cy="10602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381" y="3987719"/>
            <a:ext cx="3365189" cy="858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413" y="5416877"/>
            <a:ext cx="3451124" cy="87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135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284304" cy="61726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Surfaces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83" y="795130"/>
            <a:ext cx="105156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Ailerons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Flaps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Elevator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Rudder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477074" y="1253453"/>
            <a:ext cx="7341705" cy="4240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Chord ratio : 0.25     Span ratio :0.22    deflection angle: 25 degree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477075" y="4352937"/>
            <a:ext cx="7341705" cy="4505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Chord ratio : 0.4         Span ratio :  1    deflection angle : 30 degree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477077" y="5935808"/>
            <a:ext cx="7341703" cy="4505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Chord ratio: 0.4          Span ratio: 1         deflection angle : 30 degree     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477075" y="2809821"/>
            <a:ext cx="7341705" cy="4108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Chord ratio : 0.25      Span ratio :0.12      Deflection angle : 25 degree</a:t>
            </a:r>
          </a:p>
        </p:txBody>
      </p:sp>
    </p:spTree>
    <p:extLst>
      <p:ext uri="{BB962C8B-B14F-4D97-AF65-F5344CB8AC3E}">
        <p14:creationId xmlns:p14="http://schemas.microsoft.com/office/powerpoint/2010/main" val="23991013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649</Words>
  <Application>Microsoft Office PowerPoint</Application>
  <PresentationFormat>Widescreen</PresentationFormat>
  <Paragraphs>221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SAE Aero Design 2017 , Regular Class  Gokaraju Rangaraju Institute of Engineering &amp; Technology, Hyderabad   (Department of Mechanical Engineering )      Technical Presentation</vt:lpstr>
      <vt:lpstr>Project Planning</vt:lpstr>
      <vt:lpstr>Requirements and Constraints</vt:lpstr>
      <vt:lpstr>Trade Studies and Configuration Selection</vt:lpstr>
      <vt:lpstr>Airfoil Selection                                                                                  Different Airfoils are analysed in XFLR 5 analysis software</vt:lpstr>
      <vt:lpstr>VEHICLE SIZING</vt:lpstr>
      <vt:lpstr>Performance</vt:lpstr>
      <vt:lpstr>Performance Calculations </vt:lpstr>
      <vt:lpstr>Control Surfaces</vt:lpstr>
      <vt:lpstr>Fluid flow and Stress Analysis</vt:lpstr>
      <vt:lpstr>Motor Selection</vt:lpstr>
      <vt:lpstr>Center of Gravity  </vt:lpstr>
      <vt:lpstr>Materials Used  </vt:lpstr>
      <vt:lpstr>Innovation  The most unique element in team design is steering of plane on ground.This has greatly improved controllability and safety of plane.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Planning</dc:title>
  <dc:creator>Nithin sara</dc:creator>
  <cp:lastModifiedBy>Gouthami Vuppala</cp:lastModifiedBy>
  <cp:revision>63</cp:revision>
  <dcterms:created xsi:type="dcterms:W3CDTF">2017-05-30T01:05:45Z</dcterms:created>
  <dcterms:modified xsi:type="dcterms:W3CDTF">2017-06-01T20:17:39Z</dcterms:modified>
</cp:coreProperties>
</file>