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Roboto Bold" charset="1" panose="02000000000000000000"/>
      <p:regular r:id="rId18"/>
    </p:embeddedFont>
    <p:embeddedFont>
      <p:font typeface="Montserrat" charset="1" panose="00000500000000000000"/>
      <p:regular r:id="rId19"/>
    </p:embeddedFont>
    <p:embeddedFont>
      <p:font typeface="Montserrat Bold" charset="1" panose="00000800000000000000"/>
      <p:regular r:id="rId20"/>
    </p:embeddedFont>
    <p:embeddedFont>
      <p:font typeface="Canva Sans Bold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5567" y="3350951"/>
            <a:ext cx="17536865" cy="303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8"/>
              </a:lnSpc>
            </a:pPr>
            <a:r>
              <a:rPr lang="en-US" sz="12385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Fundamentals of </a:t>
            </a:r>
          </a:p>
          <a:p>
            <a:pPr algn="ctr">
              <a:lnSpc>
                <a:spcPts val="11518"/>
              </a:lnSpc>
            </a:pPr>
            <a:r>
              <a:rPr lang="en-US" sz="12385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Dotnet and C#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57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98905" y="2170908"/>
            <a:ext cx="17044076" cy="4679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8"/>
              </a:lnSpc>
            </a:pPr>
            <a:r>
              <a:rPr lang="en-US" sz="33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C# is a general purpose programming language </a:t>
            </a:r>
          </a:p>
          <a:p>
            <a:pPr algn="ctr">
              <a:lnSpc>
                <a:spcPts val="4658"/>
              </a:lnSpc>
            </a:pPr>
            <a:r>
              <a:rPr lang="en-US" sz="33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Microsoft </a:t>
            </a:r>
          </a:p>
          <a:p>
            <a:pPr algn="ctr">
              <a:lnSpc>
                <a:spcPts val="4658"/>
              </a:lnSpc>
            </a:pPr>
            <a:r>
              <a:rPr lang="en-US" sz="33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introduced in 2002, C# is an object oriented programming </a:t>
            </a:r>
          </a:p>
          <a:p>
            <a:pPr algn="ctr">
              <a:lnSpc>
                <a:spcPts val="4658"/>
              </a:lnSpc>
            </a:pPr>
            <a:r>
              <a:rPr lang="en-US" sz="33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language and contains a collection of classes.</a:t>
            </a:r>
          </a:p>
          <a:p>
            <a:pPr algn="ctr">
              <a:lnSpc>
                <a:spcPts val="4658"/>
              </a:lnSpc>
            </a:pPr>
            <a:r>
              <a:rPr lang="en-US" sz="33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</a:t>
            </a:r>
            <a:r>
              <a:rPr lang="en-US" sz="33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provides strong memory management, exception handling, and type safety, </a:t>
            </a:r>
          </a:p>
          <a:p>
            <a:pPr algn="ctr">
              <a:lnSpc>
                <a:spcPts val="4658"/>
              </a:lnSpc>
            </a:pPr>
            <a:r>
              <a:rPr lang="en-US" sz="33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</a:t>
            </a:r>
            <a:r>
              <a:rPr lang="en-US" sz="33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making it an ideal choice for building both large-scale enterprise applications and smaller projects.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387568" y="0"/>
            <a:ext cx="2967809" cy="4017338"/>
          </a:xfrm>
          <a:custGeom>
            <a:avLst/>
            <a:gdLst/>
            <a:ahLst/>
            <a:cxnLst/>
            <a:rect r="r" b="b" t="t" l="l"/>
            <a:pathLst>
              <a:path h="4017338" w="2967809">
                <a:moveTo>
                  <a:pt x="0" y="0"/>
                </a:moveTo>
                <a:lnTo>
                  <a:pt x="2967809" y="0"/>
                </a:lnTo>
                <a:lnTo>
                  <a:pt x="2967809" y="4017338"/>
                </a:lnTo>
                <a:lnTo>
                  <a:pt x="0" y="401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598905" y="663421"/>
            <a:ext cx="18490739" cy="111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3"/>
              </a:lnSpc>
            </a:pPr>
            <a:r>
              <a:rPr lang="en-US" sz="7232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Let’s learn about C#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57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12489" y="581364"/>
            <a:ext cx="11948452" cy="9124272"/>
          </a:xfrm>
          <a:custGeom>
            <a:avLst/>
            <a:gdLst/>
            <a:ahLst/>
            <a:cxnLst/>
            <a:rect r="r" b="b" t="t" l="l"/>
            <a:pathLst>
              <a:path h="9124272" w="11948452">
                <a:moveTo>
                  <a:pt x="0" y="0"/>
                </a:moveTo>
                <a:lnTo>
                  <a:pt x="11948452" y="0"/>
                </a:lnTo>
                <a:lnTo>
                  <a:pt x="11948452" y="9124272"/>
                </a:lnTo>
                <a:lnTo>
                  <a:pt x="0" y="91242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57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7534" y="1632108"/>
            <a:ext cx="3607574" cy="6356958"/>
          </a:xfrm>
          <a:custGeom>
            <a:avLst/>
            <a:gdLst/>
            <a:ahLst/>
            <a:cxnLst/>
            <a:rect r="r" b="b" t="t" l="l"/>
            <a:pathLst>
              <a:path h="6356958" w="3607574">
                <a:moveTo>
                  <a:pt x="0" y="0"/>
                </a:moveTo>
                <a:lnTo>
                  <a:pt x="3607574" y="0"/>
                </a:lnTo>
                <a:lnTo>
                  <a:pt x="3607574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10360" y="1393983"/>
            <a:ext cx="12045951" cy="4271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12"/>
              </a:lnSpc>
            </a:pPr>
            <a:r>
              <a:rPr lang="en-US" sz="1222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Let’s do some </a:t>
            </a:r>
          </a:p>
          <a:p>
            <a:pPr algn="ctr">
              <a:lnSpc>
                <a:spcPts val="17112"/>
              </a:lnSpc>
            </a:pPr>
            <a:r>
              <a:rPr lang="en-US" sz="12222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actual coding !!!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47775"/>
            <a:ext cx="8805974" cy="1096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8"/>
              </a:lnSpc>
            </a:pPr>
            <a:r>
              <a:rPr lang="en-US" sz="8632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What is Dotnet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007548"/>
            <a:ext cx="16230600" cy="5465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43"/>
              </a:lnSpc>
            </a:pPr>
            <a:r>
              <a:rPr lang="en-US" sz="34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.NET is a free, open-source platform created by Microsoft that allows developers to build different types of applications, such as web, desktop, mobile, and even games. Think of it as a toolbox full of resources and frameworks that make it easier to write and manage code. With .NET, developers can write code in multiple languages (like C# or F#), and it works across different devices and operating systems, including Windows, Linux, and macOS. Essentially, it simplifies the process of creating software by providing a unified, flexible environment to build applications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2386" y="673561"/>
            <a:ext cx="15858743" cy="2111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8"/>
              </a:lnSpc>
            </a:pPr>
            <a:r>
              <a:rPr lang="en-US" sz="8632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What all we can create using Dotnet 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3013249"/>
            <a:ext cx="7356348" cy="1411290"/>
            <a:chOff x="0" y="0"/>
            <a:chExt cx="2335355" cy="4480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35355" cy="448030"/>
            </a:xfrm>
            <a:custGeom>
              <a:avLst/>
              <a:gdLst/>
              <a:ahLst/>
              <a:cxnLst/>
              <a:rect r="r" b="b" t="t" l="l"/>
              <a:pathLst>
                <a:path h="448030" w="2335355">
                  <a:moveTo>
                    <a:pt x="0" y="0"/>
                  </a:moveTo>
                  <a:lnTo>
                    <a:pt x="2335355" y="0"/>
                  </a:lnTo>
                  <a:lnTo>
                    <a:pt x="2335355" y="448030"/>
                  </a:lnTo>
                  <a:lnTo>
                    <a:pt x="0" y="4480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335355" cy="46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4537533"/>
            <a:ext cx="7356348" cy="1411290"/>
            <a:chOff x="0" y="0"/>
            <a:chExt cx="2335355" cy="4480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35355" cy="448030"/>
            </a:xfrm>
            <a:custGeom>
              <a:avLst/>
              <a:gdLst/>
              <a:ahLst/>
              <a:cxnLst/>
              <a:rect r="r" b="b" t="t" l="l"/>
              <a:pathLst>
                <a:path h="448030" w="2335355">
                  <a:moveTo>
                    <a:pt x="0" y="0"/>
                  </a:moveTo>
                  <a:lnTo>
                    <a:pt x="2335355" y="0"/>
                  </a:lnTo>
                  <a:lnTo>
                    <a:pt x="2335355" y="448030"/>
                  </a:lnTo>
                  <a:lnTo>
                    <a:pt x="0" y="4480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335355" cy="46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6063122"/>
            <a:ext cx="7356348" cy="1411290"/>
            <a:chOff x="0" y="0"/>
            <a:chExt cx="2335355" cy="4480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35355" cy="448030"/>
            </a:xfrm>
            <a:custGeom>
              <a:avLst/>
              <a:gdLst/>
              <a:ahLst/>
              <a:cxnLst/>
              <a:rect r="r" b="b" t="t" l="l"/>
              <a:pathLst>
                <a:path h="448030" w="2335355">
                  <a:moveTo>
                    <a:pt x="0" y="0"/>
                  </a:moveTo>
                  <a:lnTo>
                    <a:pt x="2335355" y="0"/>
                  </a:lnTo>
                  <a:lnTo>
                    <a:pt x="2335355" y="448030"/>
                  </a:lnTo>
                  <a:lnTo>
                    <a:pt x="0" y="4480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2335355" cy="46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7588712"/>
            <a:ext cx="7356348" cy="1411290"/>
            <a:chOff x="0" y="0"/>
            <a:chExt cx="2335355" cy="44803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35355" cy="448030"/>
            </a:xfrm>
            <a:custGeom>
              <a:avLst/>
              <a:gdLst/>
              <a:ahLst/>
              <a:cxnLst/>
              <a:rect r="r" b="b" t="t" l="l"/>
              <a:pathLst>
                <a:path h="448030" w="2335355">
                  <a:moveTo>
                    <a:pt x="0" y="0"/>
                  </a:moveTo>
                  <a:lnTo>
                    <a:pt x="2335355" y="0"/>
                  </a:lnTo>
                  <a:lnTo>
                    <a:pt x="2335355" y="448030"/>
                  </a:lnTo>
                  <a:lnTo>
                    <a:pt x="0" y="4480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2335355" cy="46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902952" y="3127549"/>
            <a:ext cx="7356348" cy="1411290"/>
            <a:chOff x="0" y="0"/>
            <a:chExt cx="2335355" cy="44803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35355" cy="448030"/>
            </a:xfrm>
            <a:custGeom>
              <a:avLst/>
              <a:gdLst/>
              <a:ahLst/>
              <a:cxnLst/>
              <a:rect r="r" b="b" t="t" l="l"/>
              <a:pathLst>
                <a:path h="448030" w="2335355">
                  <a:moveTo>
                    <a:pt x="0" y="0"/>
                  </a:moveTo>
                  <a:lnTo>
                    <a:pt x="2335355" y="0"/>
                  </a:lnTo>
                  <a:lnTo>
                    <a:pt x="2335355" y="448030"/>
                  </a:lnTo>
                  <a:lnTo>
                    <a:pt x="0" y="4480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2335355" cy="46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902952" y="4651833"/>
            <a:ext cx="7356348" cy="1411290"/>
            <a:chOff x="0" y="0"/>
            <a:chExt cx="2335355" cy="44803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335355" cy="448030"/>
            </a:xfrm>
            <a:custGeom>
              <a:avLst/>
              <a:gdLst/>
              <a:ahLst/>
              <a:cxnLst/>
              <a:rect r="r" b="b" t="t" l="l"/>
              <a:pathLst>
                <a:path h="448030" w="2335355">
                  <a:moveTo>
                    <a:pt x="0" y="0"/>
                  </a:moveTo>
                  <a:lnTo>
                    <a:pt x="2335355" y="0"/>
                  </a:lnTo>
                  <a:lnTo>
                    <a:pt x="2335355" y="448030"/>
                  </a:lnTo>
                  <a:lnTo>
                    <a:pt x="0" y="4480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2335355" cy="46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902952" y="6177422"/>
            <a:ext cx="7356348" cy="1411290"/>
            <a:chOff x="0" y="0"/>
            <a:chExt cx="2335355" cy="4480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335355" cy="448030"/>
            </a:xfrm>
            <a:custGeom>
              <a:avLst/>
              <a:gdLst/>
              <a:ahLst/>
              <a:cxnLst/>
              <a:rect r="r" b="b" t="t" l="l"/>
              <a:pathLst>
                <a:path h="448030" w="2335355">
                  <a:moveTo>
                    <a:pt x="0" y="0"/>
                  </a:moveTo>
                  <a:lnTo>
                    <a:pt x="2335355" y="0"/>
                  </a:lnTo>
                  <a:lnTo>
                    <a:pt x="2335355" y="448030"/>
                  </a:lnTo>
                  <a:lnTo>
                    <a:pt x="0" y="44803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2335355" cy="46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158955" y="3280380"/>
            <a:ext cx="2460310" cy="1096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8"/>
              </a:lnSpc>
            </a:pPr>
            <a:r>
              <a:rPr lang="en-US" sz="8632" b="true">
                <a:solidFill>
                  <a:srgbClr val="BFBFBF"/>
                </a:solidFill>
                <a:latin typeface="Roboto Bold"/>
                <a:ea typeface="Roboto Bold"/>
                <a:cs typeface="Roboto Bold"/>
                <a:sym typeface="Roboto Bold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54956" y="3273557"/>
            <a:ext cx="5830091" cy="804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8"/>
              </a:lnSpc>
            </a:pPr>
            <a:r>
              <a:rPr lang="en-US" sz="4692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Desktop Apps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20671" y="4805316"/>
            <a:ext cx="2460310" cy="1096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8"/>
              </a:lnSpc>
            </a:pPr>
            <a:r>
              <a:rPr lang="en-US" sz="8632" b="true">
                <a:solidFill>
                  <a:srgbClr val="BFBFBF"/>
                </a:solidFill>
                <a:latin typeface="Roboto Bold"/>
                <a:ea typeface="Roboto Bold"/>
                <a:cs typeface="Roboto Bold"/>
                <a:sym typeface="Roboto Bold"/>
              </a:rPr>
              <a:t>02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616671" y="4798494"/>
            <a:ext cx="5045577" cy="804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8"/>
              </a:lnSpc>
            </a:pPr>
            <a:r>
              <a:rPr lang="en-US" sz="4692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Windows Services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82386" y="6330253"/>
            <a:ext cx="2460310" cy="1096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8"/>
              </a:lnSpc>
            </a:pPr>
            <a:r>
              <a:rPr lang="en-US" sz="8632" b="true">
                <a:solidFill>
                  <a:srgbClr val="BFBFBF"/>
                </a:solidFill>
                <a:latin typeface="Roboto Bold"/>
                <a:ea typeface="Roboto Bold"/>
                <a:cs typeface="Roboto Bold"/>
                <a:sym typeface="Roboto Bold"/>
              </a:rPr>
              <a:t>03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678387" y="6323430"/>
            <a:ext cx="6049182" cy="804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8"/>
              </a:lnSpc>
            </a:pPr>
            <a:r>
              <a:rPr lang="en-US" sz="4692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Console Application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44101" y="7855190"/>
            <a:ext cx="2460310" cy="1096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8"/>
              </a:lnSpc>
            </a:pPr>
            <a:r>
              <a:rPr lang="en-US" sz="8632" b="true">
                <a:solidFill>
                  <a:srgbClr val="BFBFBF"/>
                </a:solidFill>
                <a:latin typeface="Roboto Bold"/>
                <a:ea typeface="Roboto Bold"/>
                <a:cs typeface="Roboto Bold"/>
                <a:sym typeface="Roboto Bold"/>
              </a:rPr>
              <a:t>04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740102" y="7848367"/>
            <a:ext cx="3401188" cy="804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8"/>
              </a:lnSpc>
            </a:pPr>
            <a:r>
              <a:rPr lang="en-US" sz="4692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Websites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129857" y="3394027"/>
            <a:ext cx="2460310" cy="1096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8"/>
              </a:lnSpc>
            </a:pPr>
            <a:r>
              <a:rPr lang="en-US" sz="8632" b="true">
                <a:solidFill>
                  <a:srgbClr val="BFBFBF"/>
                </a:solidFill>
                <a:latin typeface="Roboto Bold"/>
                <a:ea typeface="Roboto Bold"/>
                <a:cs typeface="Roboto Bold"/>
                <a:sym typeface="Roboto Bold"/>
              </a:rPr>
              <a:t>05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525858" y="3387204"/>
            <a:ext cx="4729389" cy="804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8"/>
              </a:lnSpc>
            </a:pPr>
            <a:r>
              <a:rPr lang="en-US" sz="4692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Web Applications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191572" y="4918963"/>
            <a:ext cx="2460310" cy="1096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8"/>
              </a:lnSpc>
            </a:pPr>
            <a:r>
              <a:rPr lang="en-US" sz="8632" b="true">
                <a:solidFill>
                  <a:srgbClr val="BFBFBF"/>
                </a:solidFill>
                <a:latin typeface="Roboto Bold"/>
                <a:ea typeface="Roboto Bold"/>
                <a:cs typeface="Roboto Bold"/>
                <a:sym typeface="Roboto Bold"/>
              </a:rPr>
              <a:t>06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587573" y="4912141"/>
            <a:ext cx="5303746" cy="804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8"/>
              </a:lnSpc>
            </a:pPr>
            <a:r>
              <a:rPr lang="en-US" sz="4692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Web API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253288" y="6443900"/>
            <a:ext cx="2460310" cy="1096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8"/>
              </a:lnSpc>
            </a:pPr>
            <a:r>
              <a:rPr lang="en-US" sz="8632" b="true">
                <a:solidFill>
                  <a:srgbClr val="BFBFBF"/>
                </a:solidFill>
                <a:latin typeface="Roboto Bold"/>
                <a:ea typeface="Roboto Bold"/>
                <a:cs typeface="Roboto Bold"/>
                <a:sym typeface="Roboto Bold"/>
              </a:rPr>
              <a:t>07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649288" y="6437078"/>
            <a:ext cx="4983862" cy="804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8"/>
              </a:lnSpc>
            </a:pPr>
            <a:r>
              <a:rPr lang="en-US" sz="4692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Mobile Apps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437939"/>
            <a:ext cx="15907547" cy="6820361"/>
          </a:xfrm>
          <a:custGeom>
            <a:avLst/>
            <a:gdLst/>
            <a:ahLst/>
            <a:cxnLst/>
            <a:rect r="r" b="b" t="t" l="l"/>
            <a:pathLst>
              <a:path h="6820361" w="15907547">
                <a:moveTo>
                  <a:pt x="0" y="0"/>
                </a:moveTo>
                <a:lnTo>
                  <a:pt x="15907547" y="0"/>
                </a:lnTo>
                <a:lnTo>
                  <a:pt x="15907547" y="6820361"/>
                </a:lnTo>
                <a:lnTo>
                  <a:pt x="0" y="6820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9205" y="615241"/>
            <a:ext cx="17658795" cy="1096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8"/>
              </a:lnSpc>
            </a:pPr>
            <a:r>
              <a:rPr lang="en-US" sz="8632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Common Language Infrastructure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4577" y="613040"/>
            <a:ext cx="16514723" cy="907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9"/>
              </a:lnSpc>
            </a:pPr>
            <a:r>
              <a:rPr lang="en-US" sz="2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First the developer writes the application source code in the form of a programming language eg: C#.</a:t>
            </a:r>
          </a:p>
          <a:p>
            <a:pPr algn="ctr">
              <a:lnSpc>
                <a:spcPts val="4009"/>
              </a:lnSpc>
            </a:pPr>
          </a:p>
          <a:p>
            <a:pPr algn="ctr">
              <a:lnSpc>
                <a:spcPts val="4009"/>
              </a:lnSpc>
            </a:pPr>
            <a:r>
              <a:rPr lang="en-US" sz="2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But these application source code which is written in high level languages like C# can’t be understandable by the hardware directly.</a:t>
            </a:r>
          </a:p>
          <a:p>
            <a:pPr algn="ctr">
              <a:lnSpc>
                <a:spcPts val="4009"/>
              </a:lnSpc>
            </a:pPr>
            <a:r>
              <a:rPr lang="en-US" sz="2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ctr">
              <a:lnSpc>
                <a:spcPts val="4009"/>
              </a:lnSpc>
            </a:pPr>
            <a:r>
              <a:rPr lang="en-US" sz="2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 there is a necessity of </a:t>
            </a:r>
            <a:r>
              <a:rPr lang="en-US" sz="286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converting the application source code from C# into native machine code</a:t>
            </a:r>
            <a:r>
              <a:rPr lang="en-US" sz="2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ctr">
              <a:lnSpc>
                <a:spcPts val="4009"/>
              </a:lnSpc>
            </a:pPr>
          </a:p>
          <a:p>
            <a:pPr algn="ctr">
              <a:lnSpc>
                <a:spcPts val="4009"/>
              </a:lnSpc>
            </a:pPr>
            <a:r>
              <a:rPr lang="en-US" sz="2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conversion to native machine code will happen in two steps.</a:t>
            </a:r>
          </a:p>
          <a:p>
            <a:pPr algn="ctr">
              <a:lnSpc>
                <a:spcPts val="4009"/>
              </a:lnSpc>
            </a:pPr>
          </a:p>
          <a:p>
            <a:pPr algn="ctr">
              <a:lnSpc>
                <a:spcPts val="4009"/>
              </a:lnSpc>
            </a:pPr>
            <a:r>
              <a:rPr lang="en-US" sz="2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 the first step we will convert the application source code into</a:t>
            </a:r>
            <a:r>
              <a:rPr lang="en-US" sz="286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intermediate language</a:t>
            </a:r>
            <a:r>
              <a:rPr lang="en-US" sz="2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which is also called IL.</a:t>
            </a:r>
          </a:p>
          <a:p>
            <a:pPr algn="ctr">
              <a:lnSpc>
                <a:spcPts val="4009"/>
              </a:lnSpc>
            </a:pPr>
          </a:p>
          <a:p>
            <a:pPr algn="ctr">
              <a:lnSpc>
                <a:spcPts val="4009"/>
              </a:lnSpc>
            </a:pPr>
            <a:r>
              <a:rPr lang="en-US" sz="28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IL is mainly introduced to avoid the language specifics that means either C# or VB .NET and there is no separate execution environment for C# or VB .NET and.</a:t>
            </a:r>
          </a:p>
          <a:p>
            <a:pPr algn="ctr">
              <a:lnSpc>
                <a:spcPts val="4009"/>
              </a:lnSpc>
            </a:pPr>
          </a:p>
          <a:p>
            <a:pPr algn="ctr">
              <a:lnSpc>
                <a:spcPts val="400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2288" y="1639230"/>
            <a:ext cx="17543423" cy="6415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9"/>
              </a:lnSpc>
            </a:pPr>
            <a:r>
              <a:rPr lang="en-US" sz="304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IL is not a native machine language ( cannot be executed by machine directly).</a:t>
            </a:r>
          </a:p>
          <a:p>
            <a:pPr algn="ctr">
              <a:lnSpc>
                <a:spcPts val="4259"/>
              </a:lnSpc>
            </a:pPr>
          </a:p>
          <a:p>
            <a:pPr algn="ctr">
              <a:lnSpc>
                <a:spcPts val="4259"/>
              </a:lnSpc>
            </a:pPr>
            <a:r>
              <a:rPr lang="en-US" sz="304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 we require the execution engine called CLR (Common Language Runtime) which is the execution engine for all .NET programs.</a:t>
            </a:r>
          </a:p>
          <a:p>
            <a:pPr algn="ctr">
              <a:lnSpc>
                <a:spcPts val="4259"/>
              </a:lnSpc>
            </a:pPr>
          </a:p>
          <a:p>
            <a:pPr algn="ctr">
              <a:lnSpc>
                <a:spcPts val="4259"/>
              </a:lnSpc>
            </a:pPr>
            <a:r>
              <a:rPr lang="en-US" sz="304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CLR not only converts the IL into native machine code but also provides several run time services such as thread management, exception management, class loading, garbage collection etc.</a:t>
            </a:r>
          </a:p>
          <a:p>
            <a:pPr algn="ctr">
              <a:lnSpc>
                <a:spcPts val="4259"/>
              </a:lnSpc>
            </a:pPr>
          </a:p>
          <a:p>
            <a:pPr algn="ctr">
              <a:lnSpc>
                <a:spcPts val="4259"/>
              </a:lnSpc>
            </a:pPr>
            <a:r>
              <a:rPr lang="en-US" sz="304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 once the CLR converts the IL into native machine code then the native machine code will be executed by the machine hardware.</a:t>
            </a:r>
          </a:p>
          <a:p>
            <a:pPr algn="ctr">
              <a:lnSpc>
                <a:spcPts val="42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009650"/>
            <a:ext cx="18490739" cy="133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1"/>
              </a:lnSpc>
            </a:pPr>
            <a:r>
              <a:rPr lang="en-US" sz="8632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Common Language Runtime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22547"/>
            <a:ext cx="15728945" cy="649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30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CLR</a:t>
            </a:r>
            <a:r>
              <a:rPr lang="en-US" sz="307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stands for </a:t>
            </a:r>
            <a:r>
              <a:rPr lang="en-US" sz="30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Common Language Runtime</a:t>
            </a:r>
            <a:r>
              <a:rPr lang="en-US" sz="307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and it is the most important component in .NET.</a:t>
            </a:r>
          </a:p>
          <a:p>
            <a:pPr algn="ctr">
              <a:lnSpc>
                <a:spcPts val="4299"/>
              </a:lnSpc>
            </a:pPr>
          </a:p>
          <a:p>
            <a:pPr algn="ctr">
              <a:lnSpc>
                <a:spcPts val="4299"/>
              </a:lnSpc>
            </a:pPr>
            <a:r>
              <a:rPr lang="en-US" sz="307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CLR is the execution engine of .NET programs.</a:t>
            </a:r>
          </a:p>
          <a:p>
            <a:pPr algn="ctr">
              <a:lnSpc>
                <a:spcPts val="4299"/>
              </a:lnSpc>
            </a:pPr>
          </a:p>
          <a:p>
            <a:pPr algn="ctr">
              <a:lnSpc>
                <a:spcPts val="4299"/>
              </a:lnSpc>
            </a:pPr>
            <a:r>
              <a:rPr lang="en-US" sz="307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CLR is common for all types of .NET applications which includes desktop, web applications.</a:t>
            </a:r>
          </a:p>
          <a:p>
            <a:pPr algn="ctr">
              <a:lnSpc>
                <a:spcPts val="4299"/>
              </a:lnSpc>
            </a:pPr>
          </a:p>
          <a:p>
            <a:pPr algn="ctr">
              <a:lnSpc>
                <a:spcPts val="4299"/>
              </a:lnSpc>
            </a:pPr>
            <a:r>
              <a:rPr lang="en-US" sz="307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not only converts the </a:t>
            </a:r>
            <a:r>
              <a:rPr lang="en-US" sz="30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IL Language into native machine code</a:t>
            </a:r>
            <a:r>
              <a:rPr lang="en-US" sz="307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but also provides several </a:t>
            </a:r>
            <a:r>
              <a:rPr lang="en-US" sz="30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run time services</a:t>
            </a:r>
            <a:r>
              <a:rPr lang="en-US" sz="307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related to memory management, garbage collection , exception management , thread management etc.</a:t>
            </a:r>
          </a:p>
          <a:p>
            <a:pPr algn="ctr">
              <a:lnSpc>
                <a:spcPts val="42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622547"/>
            <a:ext cx="15728945" cy="5951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30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 order to accompl</a:t>
            </a:r>
            <a:r>
              <a:rPr lang="en-US" sz="30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ish all these responsibilities , the CLR has several sub components such as </a:t>
            </a:r>
          </a:p>
          <a:p>
            <a:pPr algn="ctr">
              <a:lnSpc>
                <a:spcPts val="4299"/>
              </a:lnSpc>
            </a:pPr>
          </a:p>
          <a:p>
            <a:pPr algn="l" marL="663023" indent="-331511" lvl="1">
              <a:lnSpc>
                <a:spcPts val="4299"/>
              </a:lnSpc>
              <a:buFont typeface="Arial"/>
              <a:buChar char="•"/>
            </a:pPr>
            <a:r>
              <a:rPr lang="en-US" b="true" sz="30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Class Loader </a:t>
            </a:r>
          </a:p>
          <a:p>
            <a:pPr algn="l" marL="663023" indent="-331511" lvl="1">
              <a:lnSpc>
                <a:spcPts val="4299"/>
              </a:lnSpc>
              <a:buFont typeface="Arial"/>
              <a:buChar char="•"/>
            </a:pPr>
            <a:r>
              <a:rPr lang="en-US" b="true" sz="30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Memory Manager</a:t>
            </a:r>
          </a:p>
          <a:p>
            <a:pPr algn="l" marL="663023" indent="-331511" lvl="1">
              <a:lnSpc>
                <a:spcPts val="4299"/>
              </a:lnSpc>
              <a:buFont typeface="Arial"/>
              <a:buChar char="•"/>
            </a:pPr>
            <a:r>
              <a:rPr lang="en-US" b="true" sz="30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Garbage Collector</a:t>
            </a:r>
          </a:p>
          <a:p>
            <a:pPr algn="l" marL="663023" indent="-331511" lvl="1">
              <a:lnSpc>
                <a:spcPts val="4299"/>
              </a:lnSpc>
              <a:buFont typeface="Arial"/>
              <a:buChar char="•"/>
            </a:pPr>
            <a:r>
              <a:rPr lang="en-US" b="true" sz="30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JIT Compiler</a:t>
            </a:r>
          </a:p>
          <a:p>
            <a:pPr algn="l" marL="663023" indent="-331511" lvl="1">
              <a:lnSpc>
                <a:spcPts val="4299"/>
              </a:lnSpc>
              <a:buFont typeface="Arial"/>
              <a:buChar char="•"/>
            </a:pPr>
            <a:r>
              <a:rPr lang="en-US" b="true" sz="30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Exception Manager</a:t>
            </a:r>
          </a:p>
          <a:p>
            <a:pPr algn="l" marL="663023" indent="-331511" lvl="1">
              <a:lnSpc>
                <a:spcPts val="4299"/>
              </a:lnSpc>
              <a:buFont typeface="Arial"/>
              <a:buChar char="•"/>
            </a:pPr>
            <a:r>
              <a:rPr lang="en-US" b="true" sz="30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Thread Manager</a:t>
            </a:r>
          </a:p>
          <a:p>
            <a:pPr algn="l" marL="663023" indent="-331511" lvl="1">
              <a:lnSpc>
                <a:spcPts val="4299"/>
              </a:lnSpc>
              <a:buFont typeface="Arial"/>
              <a:buChar char="•"/>
            </a:pPr>
            <a:r>
              <a:rPr lang="en-US" b="true" sz="30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Security Manager</a:t>
            </a:r>
          </a:p>
          <a:p>
            <a:pPr algn="l">
              <a:lnSpc>
                <a:spcPts val="429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416172" y="6061204"/>
            <a:ext cx="1994031" cy="3197096"/>
          </a:xfrm>
          <a:custGeom>
            <a:avLst/>
            <a:gdLst/>
            <a:ahLst/>
            <a:cxnLst/>
            <a:rect r="r" b="b" t="t" l="l"/>
            <a:pathLst>
              <a:path h="3197096" w="1994031">
                <a:moveTo>
                  <a:pt x="0" y="0"/>
                </a:moveTo>
                <a:lnTo>
                  <a:pt x="1994031" y="0"/>
                </a:lnTo>
                <a:lnTo>
                  <a:pt x="1994031" y="3197096"/>
                </a:lnTo>
                <a:lnTo>
                  <a:pt x="0" y="31970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40753" y="6061204"/>
            <a:ext cx="938899" cy="962973"/>
          </a:xfrm>
          <a:custGeom>
            <a:avLst/>
            <a:gdLst/>
            <a:ahLst/>
            <a:cxnLst/>
            <a:rect r="r" b="b" t="t" l="l"/>
            <a:pathLst>
              <a:path h="962973" w="938899">
                <a:moveTo>
                  <a:pt x="0" y="0"/>
                </a:moveTo>
                <a:lnTo>
                  <a:pt x="938899" y="0"/>
                </a:lnTo>
                <a:lnTo>
                  <a:pt x="938899" y="962973"/>
                </a:lnTo>
                <a:lnTo>
                  <a:pt x="0" y="962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1009650"/>
            <a:ext cx="18490739" cy="1330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31"/>
              </a:lnSpc>
            </a:pPr>
            <a:r>
              <a:rPr lang="en-US" sz="8632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Common Language Runtime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C57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98905" y="663421"/>
            <a:ext cx="18490739" cy="111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3"/>
              </a:lnSpc>
            </a:pPr>
            <a:r>
              <a:rPr lang="en-US" sz="7232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.NET Framework vs .NET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30355" y="3306978"/>
            <a:ext cx="15728945" cy="5951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307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.NET Core (.NET) is cross platform (Windows,Linux,MacOs)</a:t>
            </a:r>
          </a:p>
          <a:p>
            <a:pPr algn="ctr">
              <a:lnSpc>
                <a:spcPts val="4299"/>
              </a:lnSpc>
            </a:pPr>
            <a:r>
              <a:rPr lang="en-US" sz="307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But .NET Framework only supports Windows.</a:t>
            </a:r>
          </a:p>
          <a:p>
            <a:pPr algn="ctr">
              <a:lnSpc>
                <a:spcPts val="4299"/>
              </a:lnSpc>
            </a:pPr>
          </a:p>
          <a:p>
            <a:pPr algn="ctr">
              <a:lnSpc>
                <a:spcPts val="4299"/>
              </a:lnSpc>
            </a:pPr>
            <a:r>
              <a:rPr lang="en-US" sz="307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.NET is free to use,modify and distribute (open source) but .NET Framework is not.</a:t>
            </a:r>
          </a:p>
          <a:p>
            <a:pPr algn="ctr">
              <a:lnSpc>
                <a:spcPts val="4299"/>
              </a:lnSpc>
            </a:pPr>
          </a:p>
          <a:p>
            <a:pPr algn="ctr">
              <a:lnSpc>
                <a:spcPts val="4299"/>
              </a:lnSpc>
            </a:pPr>
            <a:r>
              <a:rPr lang="en-US" sz="307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.NET has built-in dependency injection but .NET Framework doesn't.</a:t>
            </a:r>
          </a:p>
          <a:p>
            <a:pPr algn="ctr">
              <a:lnSpc>
                <a:spcPts val="4299"/>
              </a:lnSpc>
            </a:pPr>
          </a:p>
          <a:p>
            <a:pPr algn="ctr">
              <a:lnSpc>
                <a:spcPts val="4299"/>
              </a:lnSpc>
            </a:pPr>
          </a:p>
          <a:p>
            <a:pPr algn="ctr">
              <a:lnSpc>
                <a:spcPts val="4299"/>
              </a:lnSpc>
            </a:pPr>
          </a:p>
          <a:p>
            <a:pPr algn="ctr">
              <a:lnSpc>
                <a:spcPts val="42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DAGRBlTAUpE</dc:identifier>
  <dcterms:modified xsi:type="dcterms:W3CDTF">2011-08-01T06:04:30Z</dcterms:modified>
  <cp:revision>1</cp:revision>
  <dc:title>Blue Futuristic Technology Presentation</dc:title>
</cp:coreProperties>
</file>