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it-IT"/>
              <a:t>Flask app restructured</a:t>
            </a:r>
            <a:endParaRPr/>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p:nvPr/>
        </p:nvSpPr>
        <p:spPr>
          <a:xfrm>
            <a:off x="837047" y="477078"/>
            <a:ext cx="10983892" cy="873473"/>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22"/>
          <p:cNvSpPr/>
          <p:nvPr/>
        </p:nvSpPr>
        <p:spPr>
          <a:xfrm>
            <a:off x="1021976" y="613186"/>
            <a:ext cx="1527586" cy="5916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LOGO</a:t>
            </a:r>
            <a:endParaRPr/>
          </a:p>
        </p:txBody>
      </p:sp>
      <p:sp>
        <p:nvSpPr>
          <p:cNvPr id="203" name="Google Shape;203;p22"/>
          <p:cNvSpPr/>
          <p:nvPr/>
        </p:nvSpPr>
        <p:spPr>
          <a:xfrm>
            <a:off x="2721684" y="61318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800">
                <a:solidFill>
                  <a:schemeClr val="dk1"/>
                </a:solidFill>
                <a:latin typeface="Calibri"/>
                <a:ea typeface="Calibri"/>
                <a:cs typeface="Calibri"/>
                <a:sym typeface="Calibri"/>
              </a:rPr>
              <a:t>Name</a:t>
            </a:r>
            <a:endParaRPr/>
          </a:p>
        </p:txBody>
      </p:sp>
      <p:sp>
        <p:nvSpPr>
          <p:cNvPr id="204" name="Google Shape;204;p22"/>
          <p:cNvSpPr/>
          <p:nvPr/>
        </p:nvSpPr>
        <p:spPr>
          <a:xfrm>
            <a:off x="4534347" y="613186"/>
            <a:ext cx="871370"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Home</a:t>
            </a:r>
            <a:endParaRPr/>
          </a:p>
        </p:txBody>
      </p:sp>
      <p:sp>
        <p:nvSpPr>
          <p:cNvPr id="205" name="Google Shape;205;p22"/>
          <p:cNvSpPr/>
          <p:nvPr/>
        </p:nvSpPr>
        <p:spPr>
          <a:xfrm>
            <a:off x="7724328"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Models</a:t>
            </a:r>
            <a:endParaRPr/>
          </a:p>
        </p:txBody>
      </p:sp>
      <p:sp>
        <p:nvSpPr>
          <p:cNvPr id="206" name="Google Shape;206;p22"/>
          <p:cNvSpPr/>
          <p:nvPr/>
        </p:nvSpPr>
        <p:spPr>
          <a:xfrm>
            <a:off x="8828238" y="613186"/>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Test</a:t>
            </a:r>
            <a:endParaRPr/>
          </a:p>
        </p:txBody>
      </p:sp>
      <p:sp>
        <p:nvSpPr>
          <p:cNvPr id="207" name="Google Shape;207;p22"/>
          <p:cNvSpPr/>
          <p:nvPr/>
        </p:nvSpPr>
        <p:spPr>
          <a:xfrm>
            <a:off x="9702657" y="613186"/>
            <a:ext cx="859614"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Admin</a:t>
            </a:r>
            <a:endParaRPr/>
          </a:p>
        </p:txBody>
      </p:sp>
      <p:sp>
        <p:nvSpPr>
          <p:cNvPr id="208" name="Google Shape;208;p22"/>
          <p:cNvSpPr/>
          <p:nvPr/>
        </p:nvSpPr>
        <p:spPr>
          <a:xfrm>
            <a:off x="3664300" y="613186"/>
            <a:ext cx="597049" cy="5916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09" name="Google Shape;209;p22"/>
          <p:cNvSpPr/>
          <p:nvPr/>
        </p:nvSpPr>
        <p:spPr>
          <a:xfrm>
            <a:off x="10952999" y="613186"/>
            <a:ext cx="64008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Help</a:t>
            </a:r>
            <a:endParaRPr/>
          </a:p>
        </p:txBody>
      </p:sp>
      <p:sp>
        <p:nvSpPr>
          <p:cNvPr id="210" name="Google Shape;210;p22"/>
          <p:cNvSpPr/>
          <p:nvPr/>
        </p:nvSpPr>
        <p:spPr>
          <a:xfrm>
            <a:off x="6491876"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Files</a:t>
            </a:r>
            <a:endParaRPr/>
          </a:p>
        </p:txBody>
      </p:sp>
      <p:sp>
        <p:nvSpPr>
          <p:cNvPr id="211" name="Google Shape;211;p22"/>
          <p:cNvSpPr/>
          <p:nvPr/>
        </p:nvSpPr>
        <p:spPr>
          <a:xfrm>
            <a:off x="2721684" y="85172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050">
                <a:solidFill>
                  <a:schemeClr val="dk1"/>
                </a:solidFill>
                <a:latin typeface="Calibri"/>
                <a:ea typeface="Calibri"/>
                <a:cs typeface="Calibri"/>
                <a:sym typeface="Calibri"/>
              </a:rPr>
              <a:t>Logout</a:t>
            </a:r>
            <a:endParaRPr/>
          </a:p>
        </p:txBody>
      </p:sp>
      <p:sp>
        <p:nvSpPr>
          <p:cNvPr id="212" name="Google Shape;212;p22"/>
          <p:cNvSpPr/>
          <p:nvPr/>
        </p:nvSpPr>
        <p:spPr>
          <a:xfrm>
            <a:off x="3291527" y="85172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050">
                <a:solidFill>
                  <a:schemeClr val="dk1"/>
                </a:solidFill>
                <a:latin typeface="Calibri"/>
                <a:ea typeface="Calibri"/>
                <a:cs typeface="Calibri"/>
                <a:sym typeface="Calibri"/>
              </a:rPr>
              <a:t>Edit</a:t>
            </a:r>
            <a:endParaRPr/>
          </a:p>
        </p:txBody>
      </p:sp>
      <p:sp>
        <p:nvSpPr>
          <p:cNvPr id="213" name="Google Shape;213;p22"/>
          <p:cNvSpPr txBox="1"/>
          <p:nvPr/>
        </p:nvSpPr>
        <p:spPr>
          <a:xfrm>
            <a:off x="837047" y="1982389"/>
            <a:ext cx="10851368"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Upon login, project is not selected</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Al projects are stored in./users/</a:t>
            </a:r>
            <a:r>
              <a:rPr i="1" lang="it-IT" sz="1800">
                <a:solidFill>
                  <a:schemeClr val="dk1"/>
                </a:solidFill>
                <a:latin typeface="Calibri"/>
                <a:ea typeface="Calibri"/>
                <a:cs typeface="Calibri"/>
                <a:sym typeface="Calibri"/>
              </a:rPr>
              <a:t>username</a:t>
            </a:r>
            <a:r>
              <a:rPr lang="it-IT" sz="1800">
                <a:solidFill>
                  <a:schemeClr val="dk1"/>
                </a:solidFill>
                <a:latin typeface="Calibri"/>
                <a:ea typeface="Calibri"/>
                <a:cs typeface="Calibri"/>
                <a:sym typeface="Calibri"/>
              </a:rPr>
              <a:t>/projects directory. Upon login, if the directory is not existing it should be created</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a:t>
            </a:r>
            <a:r>
              <a:rPr lang="it-IT" sz="1800" u="sng">
                <a:solidFill>
                  <a:schemeClr val="dk1"/>
                </a:solidFill>
                <a:latin typeface="Calibri"/>
                <a:ea typeface="Calibri"/>
                <a:cs typeface="Calibri"/>
                <a:sym typeface="Calibri"/>
              </a:rPr>
              <a:t>Add</a:t>
            </a:r>
            <a:r>
              <a:rPr lang="it-IT" sz="1800">
                <a:solidFill>
                  <a:schemeClr val="dk1"/>
                </a:solidFill>
                <a:latin typeface="Calibri"/>
                <a:ea typeface="Calibri"/>
                <a:cs typeface="Calibri"/>
                <a:sym typeface="Calibri"/>
              </a:rPr>
              <a:t>» will lead to a new page (</a:t>
            </a:r>
            <a:r>
              <a:rPr i="1" lang="it-IT" sz="1800">
                <a:solidFill>
                  <a:schemeClr val="dk1"/>
                </a:solidFill>
                <a:latin typeface="Calibri"/>
                <a:ea typeface="Calibri"/>
                <a:cs typeface="Calibri"/>
                <a:sym typeface="Calibri"/>
              </a:rPr>
              <a:t>project info</a:t>
            </a:r>
            <a:r>
              <a:rPr lang="it-IT" sz="1800">
                <a:solidFill>
                  <a:schemeClr val="dk1"/>
                </a:solidFill>
                <a:latin typeface="Calibri"/>
                <a:ea typeface="Calibri"/>
                <a:cs typeface="Calibri"/>
                <a:sym typeface="Calibri"/>
              </a:rPr>
              <a:t>) where the project can be added, entering:</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Project name (must be unique </a:t>
            </a:r>
            <a:r>
              <a:rPr b="0" i="1" lang="it-IT" sz="1800" u="none" cap="none" strike="noStrike">
                <a:solidFill>
                  <a:schemeClr val="dk1"/>
                </a:solidFill>
                <a:latin typeface="Calibri"/>
                <a:ea typeface="Calibri"/>
                <a:cs typeface="Calibri"/>
                <a:sym typeface="Calibri"/>
              </a:rPr>
              <a:t>projectname</a:t>
            </a:r>
            <a:r>
              <a:rPr b="0" i="0" lang="it-IT" sz="1800" u="none" cap="none" strike="noStrike">
                <a:solidFill>
                  <a:schemeClr val="dk1"/>
                </a:solidFill>
                <a:latin typeface="Calibri"/>
                <a:ea typeface="Calibri"/>
                <a:cs typeface="Calibri"/>
                <a:sym typeface="Calibri"/>
              </a:rPr>
              <a:t> for the user and fit for a directory name)</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Project Description «free text»</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Once the project is created, the related directory must be created (./users/username/projects/</a:t>
            </a:r>
            <a:r>
              <a:rPr b="0" i="1" lang="it-IT" sz="1800" u="none" cap="none" strike="noStrike">
                <a:solidFill>
                  <a:schemeClr val="dk1"/>
                </a:solidFill>
                <a:latin typeface="Calibri"/>
                <a:ea typeface="Calibri"/>
                <a:cs typeface="Calibri"/>
                <a:sym typeface="Calibri"/>
              </a:rPr>
              <a:t>projectname)</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A file named ./users/username/projects/</a:t>
            </a:r>
            <a:r>
              <a:rPr b="0" i="1" lang="it-IT" sz="1800" u="none" cap="none" strike="noStrike">
                <a:solidFill>
                  <a:schemeClr val="dk1"/>
                </a:solidFill>
                <a:latin typeface="Calibri"/>
                <a:ea typeface="Calibri"/>
                <a:cs typeface="Calibri"/>
                <a:sym typeface="Calibri"/>
              </a:rPr>
              <a:t>projectname/</a:t>
            </a:r>
            <a:r>
              <a:rPr b="0" i="0" lang="it-IT" sz="1800" u="none" cap="none" strike="noStrike">
                <a:solidFill>
                  <a:schemeClr val="dk1"/>
                </a:solidFill>
                <a:latin typeface="Calibri"/>
                <a:ea typeface="Calibri"/>
                <a:cs typeface="Calibri"/>
                <a:sym typeface="Calibri"/>
              </a:rPr>
              <a:t>.projectcfg should be created also, containing project configurations (e.g. the descroption)</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Upon creation, the project is automatically selected as the active one</a:t>
            </a:r>
            <a:endParaRPr/>
          </a:p>
          <a:p>
            <a:pPr indent="-285750" lvl="0" marL="285750" marR="0" rtl="0" algn="l">
              <a:spcBef>
                <a:spcPts val="0"/>
              </a:spcBef>
              <a:spcAft>
                <a:spcPts val="0"/>
              </a:spcAft>
              <a:buClr>
                <a:schemeClr val="dk1"/>
              </a:buClr>
              <a:buSzPts val="1800"/>
              <a:buFont typeface="Arial"/>
              <a:buChar char="•"/>
            </a:pPr>
            <a:r>
              <a:rPr lang="it-IT" sz="1800" u="sng">
                <a:solidFill>
                  <a:schemeClr val="dk1"/>
                </a:solidFill>
                <a:latin typeface="Calibri"/>
                <a:ea typeface="Calibri"/>
                <a:cs typeface="Calibri"/>
                <a:sym typeface="Calibri"/>
              </a:rPr>
              <a:t>Select</a:t>
            </a:r>
            <a:r>
              <a:rPr b="1" lang="it-IT" sz="1800">
                <a:solidFill>
                  <a:schemeClr val="dk1"/>
                </a:solidFill>
                <a:latin typeface="Calibri"/>
                <a:ea typeface="Calibri"/>
                <a:cs typeface="Calibri"/>
                <a:sym typeface="Calibri"/>
              </a:rPr>
              <a:t> </a:t>
            </a:r>
            <a:r>
              <a:rPr lang="it-IT" sz="1800">
                <a:solidFill>
                  <a:schemeClr val="dk1"/>
                </a:solidFill>
                <a:latin typeface="Calibri"/>
                <a:ea typeface="Calibri"/>
                <a:cs typeface="Calibri"/>
                <a:sym typeface="Calibri"/>
              </a:rPr>
              <a:t>will lead to a page with the project list. </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Each project is a different directory in./users/username/projects/</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Project details can be accessed, leading to the project info page</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A project can be deleted, with removal of the related directory and sub directories</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A project can be selected to become the active one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Once the project is selected as active -&gt; see slide 10</a:t>
            </a:r>
            <a:endParaRPr/>
          </a:p>
        </p:txBody>
      </p:sp>
      <p:sp>
        <p:nvSpPr>
          <p:cNvPr id="214" name="Google Shape;2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215" name="Google Shape;215;p22"/>
          <p:cNvSpPr/>
          <p:nvPr/>
        </p:nvSpPr>
        <p:spPr>
          <a:xfrm>
            <a:off x="837047" y="1342991"/>
            <a:ext cx="10983892" cy="4306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Project </a:t>
            </a:r>
            <a:r>
              <a:rPr lang="it-IT" sz="1800">
                <a:solidFill>
                  <a:schemeClr val="dk1"/>
                </a:solidFill>
                <a:latin typeface="Calibri"/>
                <a:ea typeface="Calibri"/>
                <a:cs typeface="Calibri"/>
                <a:sym typeface="Calibri"/>
              </a:rPr>
              <a:t>: </a:t>
            </a:r>
            <a:r>
              <a:rPr lang="it-IT" sz="1800" u="sng">
                <a:solidFill>
                  <a:schemeClr val="dk1"/>
                </a:solidFill>
                <a:latin typeface="Calibri"/>
                <a:ea typeface="Calibri"/>
                <a:cs typeface="Calibri"/>
                <a:sym typeface="Calibri"/>
              </a:rPr>
              <a:t>select</a:t>
            </a:r>
            <a:r>
              <a:rPr i="1" lang="it-IT" sz="1800">
                <a:solidFill>
                  <a:schemeClr val="dk1"/>
                </a:solidFill>
                <a:latin typeface="Calibri"/>
                <a:ea typeface="Calibri"/>
                <a:cs typeface="Calibri"/>
                <a:sym typeface="Calibri"/>
              </a:rPr>
              <a:t> </a:t>
            </a:r>
            <a:r>
              <a:rPr lang="it-IT" sz="1800">
                <a:solidFill>
                  <a:schemeClr val="dk1"/>
                </a:solidFill>
                <a:latin typeface="Calibri"/>
                <a:ea typeface="Calibri"/>
                <a:cs typeface="Calibri"/>
                <a:sym typeface="Calibri"/>
              </a:rPr>
              <a:t>| </a:t>
            </a:r>
            <a:r>
              <a:rPr i="1" lang="it-IT" sz="1800" u="sng">
                <a:solidFill>
                  <a:schemeClr val="dk1"/>
                </a:solidFill>
                <a:latin typeface="Calibri"/>
                <a:ea typeface="Calibri"/>
                <a:cs typeface="Calibri"/>
                <a:sym typeface="Calibri"/>
              </a:rPr>
              <a:t>add</a:t>
            </a:r>
            <a:endParaRPr i="1" sz="1800" u="sng">
              <a:solidFill>
                <a:schemeClr val="dk1"/>
              </a:solidFill>
              <a:latin typeface="Calibri"/>
              <a:ea typeface="Calibri"/>
              <a:cs typeface="Calibri"/>
              <a:sym typeface="Calibri"/>
            </a:endParaRPr>
          </a:p>
        </p:txBody>
      </p:sp>
      <p:sp>
        <p:nvSpPr>
          <p:cNvPr id="216" name="Google Shape;216;p22"/>
          <p:cNvSpPr/>
          <p:nvPr/>
        </p:nvSpPr>
        <p:spPr>
          <a:xfrm rot="1417793">
            <a:off x="374801" y="1684979"/>
            <a:ext cx="429807" cy="251773"/>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p:nvPr/>
        </p:nvSpPr>
        <p:spPr>
          <a:xfrm>
            <a:off x="837047" y="477078"/>
            <a:ext cx="10983892" cy="873473"/>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23"/>
          <p:cNvSpPr/>
          <p:nvPr/>
        </p:nvSpPr>
        <p:spPr>
          <a:xfrm>
            <a:off x="1021976" y="613186"/>
            <a:ext cx="1527586" cy="5916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LOGO</a:t>
            </a:r>
            <a:endParaRPr/>
          </a:p>
        </p:txBody>
      </p:sp>
      <p:sp>
        <p:nvSpPr>
          <p:cNvPr id="223" name="Google Shape;223;p23"/>
          <p:cNvSpPr/>
          <p:nvPr/>
        </p:nvSpPr>
        <p:spPr>
          <a:xfrm>
            <a:off x="2721684" y="61318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800">
                <a:solidFill>
                  <a:schemeClr val="dk1"/>
                </a:solidFill>
                <a:latin typeface="Calibri"/>
                <a:ea typeface="Calibri"/>
                <a:cs typeface="Calibri"/>
                <a:sym typeface="Calibri"/>
              </a:rPr>
              <a:t>Name</a:t>
            </a:r>
            <a:endParaRPr/>
          </a:p>
        </p:txBody>
      </p:sp>
      <p:sp>
        <p:nvSpPr>
          <p:cNvPr id="224" name="Google Shape;224;p23"/>
          <p:cNvSpPr/>
          <p:nvPr/>
        </p:nvSpPr>
        <p:spPr>
          <a:xfrm>
            <a:off x="4534347" y="613186"/>
            <a:ext cx="871370"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Home</a:t>
            </a:r>
            <a:endParaRPr/>
          </a:p>
        </p:txBody>
      </p:sp>
      <p:sp>
        <p:nvSpPr>
          <p:cNvPr id="225" name="Google Shape;225;p23"/>
          <p:cNvSpPr/>
          <p:nvPr/>
        </p:nvSpPr>
        <p:spPr>
          <a:xfrm>
            <a:off x="7724328"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Models</a:t>
            </a:r>
            <a:endParaRPr/>
          </a:p>
        </p:txBody>
      </p:sp>
      <p:sp>
        <p:nvSpPr>
          <p:cNvPr id="226" name="Google Shape;226;p23"/>
          <p:cNvSpPr/>
          <p:nvPr/>
        </p:nvSpPr>
        <p:spPr>
          <a:xfrm>
            <a:off x="8828238" y="613186"/>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Test</a:t>
            </a:r>
            <a:endParaRPr/>
          </a:p>
        </p:txBody>
      </p:sp>
      <p:sp>
        <p:nvSpPr>
          <p:cNvPr id="227" name="Google Shape;227;p23"/>
          <p:cNvSpPr/>
          <p:nvPr/>
        </p:nvSpPr>
        <p:spPr>
          <a:xfrm>
            <a:off x="9702657" y="613186"/>
            <a:ext cx="859614"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Admin</a:t>
            </a:r>
            <a:endParaRPr/>
          </a:p>
        </p:txBody>
      </p:sp>
      <p:sp>
        <p:nvSpPr>
          <p:cNvPr id="228" name="Google Shape;228;p23"/>
          <p:cNvSpPr/>
          <p:nvPr/>
        </p:nvSpPr>
        <p:spPr>
          <a:xfrm>
            <a:off x="3664300" y="613186"/>
            <a:ext cx="597049" cy="5916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29" name="Google Shape;229;p23"/>
          <p:cNvSpPr/>
          <p:nvPr/>
        </p:nvSpPr>
        <p:spPr>
          <a:xfrm>
            <a:off x="10952999" y="613186"/>
            <a:ext cx="64008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Help</a:t>
            </a:r>
            <a:endParaRPr/>
          </a:p>
        </p:txBody>
      </p:sp>
      <p:sp>
        <p:nvSpPr>
          <p:cNvPr id="230" name="Google Shape;230;p23"/>
          <p:cNvSpPr/>
          <p:nvPr/>
        </p:nvSpPr>
        <p:spPr>
          <a:xfrm>
            <a:off x="6491876"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Files</a:t>
            </a:r>
            <a:endParaRPr/>
          </a:p>
        </p:txBody>
      </p:sp>
      <p:sp>
        <p:nvSpPr>
          <p:cNvPr id="231" name="Google Shape;231;p23"/>
          <p:cNvSpPr/>
          <p:nvPr/>
        </p:nvSpPr>
        <p:spPr>
          <a:xfrm>
            <a:off x="3175450" y="2847270"/>
            <a:ext cx="2171798" cy="59167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it-IT" sz="1800" u="sng">
                <a:solidFill>
                  <a:schemeClr val="dk1"/>
                </a:solidFill>
                <a:latin typeface="Calibri"/>
                <a:ea typeface="Calibri"/>
                <a:cs typeface="Calibri"/>
                <a:sym typeface="Calibri"/>
              </a:rPr>
              <a:t>Add</a:t>
            </a:r>
            <a:endParaRPr/>
          </a:p>
        </p:txBody>
      </p:sp>
      <p:sp>
        <p:nvSpPr>
          <p:cNvPr id="232" name="Google Shape;232;p23"/>
          <p:cNvSpPr/>
          <p:nvPr/>
        </p:nvSpPr>
        <p:spPr>
          <a:xfrm>
            <a:off x="2721684" y="85172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050">
                <a:solidFill>
                  <a:schemeClr val="dk1"/>
                </a:solidFill>
                <a:latin typeface="Calibri"/>
                <a:ea typeface="Calibri"/>
                <a:cs typeface="Calibri"/>
                <a:sym typeface="Calibri"/>
              </a:rPr>
              <a:t>Logout</a:t>
            </a:r>
            <a:endParaRPr/>
          </a:p>
        </p:txBody>
      </p:sp>
      <p:sp>
        <p:nvSpPr>
          <p:cNvPr id="233" name="Google Shape;233;p23"/>
          <p:cNvSpPr/>
          <p:nvPr/>
        </p:nvSpPr>
        <p:spPr>
          <a:xfrm>
            <a:off x="3291527" y="85172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050">
                <a:solidFill>
                  <a:schemeClr val="dk1"/>
                </a:solidFill>
                <a:latin typeface="Calibri"/>
                <a:ea typeface="Calibri"/>
                <a:cs typeface="Calibri"/>
                <a:sym typeface="Calibri"/>
              </a:rPr>
              <a:t>Edit</a:t>
            </a:r>
            <a:endParaRPr/>
          </a:p>
        </p:txBody>
      </p:sp>
      <p:sp>
        <p:nvSpPr>
          <p:cNvPr id="234" name="Google Shape;23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235" name="Google Shape;235;p23"/>
          <p:cNvSpPr/>
          <p:nvPr/>
        </p:nvSpPr>
        <p:spPr>
          <a:xfrm>
            <a:off x="4901298" y="2678058"/>
            <a:ext cx="2171798" cy="873472"/>
          </a:xfrm>
          <a:prstGeom prst="rect">
            <a:avLst/>
          </a:prstGeom>
          <a:solidFill>
            <a:srgbClr val="D8D8D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dk1"/>
                </a:solidFill>
                <a:latin typeface="Calibri"/>
                <a:ea typeface="Calibri"/>
                <a:cs typeface="Calibri"/>
                <a:sym typeface="Calibri"/>
              </a:rPr>
              <a:t>New project Info</a:t>
            </a:r>
            <a:endParaRPr/>
          </a:p>
        </p:txBody>
      </p:sp>
      <p:sp>
        <p:nvSpPr>
          <p:cNvPr id="236" name="Google Shape;236;p23"/>
          <p:cNvSpPr/>
          <p:nvPr/>
        </p:nvSpPr>
        <p:spPr>
          <a:xfrm rot="6235786">
            <a:off x="7891459" y="2632295"/>
            <a:ext cx="429807" cy="1342809"/>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txBox="1"/>
          <p:nvPr/>
        </p:nvSpPr>
        <p:spPr>
          <a:xfrm rot="835786">
            <a:off x="7436529" y="3183294"/>
            <a:ext cx="1235357" cy="21490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ADD</a:t>
            </a:r>
            <a:endParaRPr/>
          </a:p>
        </p:txBody>
      </p:sp>
      <p:sp>
        <p:nvSpPr>
          <p:cNvPr id="238" name="Google Shape;238;p23"/>
          <p:cNvSpPr/>
          <p:nvPr/>
        </p:nvSpPr>
        <p:spPr>
          <a:xfrm>
            <a:off x="2469510" y="4155370"/>
            <a:ext cx="2171798" cy="873472"/>
          </a:xfrm>
          <a:prstGeom prst="rect">
            <a:avLst/>
          </a:prstGeom>
          <a:solidFill>
            <a:srgbClr val="D8D8D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dk1"/>
                </a:solidFill>
                <a:latin typeface="Calibri"/>
                <a:ea typeface="Calibri"/>
                <a:cs typeface="Calibri"/>
                <a:sym typeface="Calibri"/>
              </a:rPr>
              <a:t>Project List</a:t>
            </a:r>
            <a:endParaRPr/>
          </a:p>
        </p:txBody>
      </p:sp>
      <p:sp>
        <p:nvSpPr>
          <p:cNvPr id="239" name="Google Shape;239;p23"/>
          <p:cNvSpPr/>
          <p:nvPr/>
        </p:nvSpPr>
        <p:spPr>
          <a:xfrm>
            <a:off x="4859255" y="4155370"/>
            <a:ext cx="2171798" cy="873472"/>
          </a:xfrm>
          <a:prstGeom prst="rect">
            <a:avLst/>
          </a:prstGeom>
          <a:solidFill>
            <a:srgbClr val="D8D8D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dk1"/>
                </a:solidFill>
                <a:latin typeface="Calibri"/>
                <a:ea typeface="Calibri"/>
                <a:cs typeface="Calibri"/>
                <a:sym typeface="Calibri"/>
              </a:rPr>
              <a:t>Project Info</a:t>
            </a:r>
            <a:endParaRPr/>
          </a:p>
        </p:txBody>
      </p:sp>
      <p:sp>
        <p:nvSpPr>
          <p:cNvPr id="240" name="Google Shape;240;p23"/>
          <p:cNvSpPr/>
          <p:nvPr/>
        </p:nvSpPr>
        <p:spPr>
          <a:xfrm rot="4093557">
            <a:off x="7891285" y="3719050"/>
            <a:ext cx="429807" cy="1342809"/>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txBox="1"/>
          <p:nvPr/>
        </p:nvSpPr>
        <p:spPr>
          <a:xfrm rot="-1306443">
            <a:off x="7438607" y="4302932"/>
            <a:ext cx="1235357" cy="21490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Select</a:t>
            </a:r>
            <a:endParaRPr/>
          </a:p>
        </p:txBody>
      </p:sp>
      <p:sp>
        <p:nvSpPr>
          <p:cNvPr id="242" name="Google Shape;242;p23"/>
          <p:cNvSpPr/>
          <p:nvPr/>
        </p:nvSpPr>
        <p:spPr>
          <a:xfrm>
            <a:off x="865496" y="4390454"/>
            <a:ext cx="2171798" cy="59167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it-IT" sz="1800" u="sng">
                <a:solidFill>
                  <a:schemeClr val="dk1"/>
                </a:solidFill>
                <a:latin typeface="Calibri"/>
                <a:ea typeface="Calibri"/>
                <a:cs typeface="Calibri"/>
                <a:sym typeface="Calibri"/>
              </a:rPr>
              <a:t>Select</a:t>
            </a:r>
            <a:endParaRPr/>
          </a:p>
        </p:txBody>
      </p:sp>
      <p:sp>
        <p:nvSpPr>
          <p:cNvPr id="243" name="Google Shape;243;p23"/>
          <p:cNvSpPr/>
          <p:nvPr/>
        </p:nvSpPr>
        <p:spPr>
          <a:xfrm rot="5400000">
            <a:off x="4492605" y="4250538"/>
            <a:ext cx="429807" cy="709642"/>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txBox="1"/>
          <p:nvPr/>
        </p:nvSpPr>
        <p:spPr>
          <a:xfrm>
            <a:off x="4352683" y="4497894"/>
            <a:ext cx="602190" cy="2149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23"/>
          <p:cNvSpPr/>
          <p:nvPr/>
        </p:nvSpPr>
        <p:spPr>
          <a:xfrm>
            <a:off x="9327524" y="3314162"/>
            <a:ext cx="2171798" cy="873472"/>
          </a:xfrm>
          <a:prstGeom prst="rect">
            <a:avLst/>
          </a:prstGeom>
          <a:solidFill>
            <a:srgbClr val="D8D8D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it-IT" sz="1800">
                <a:solidFill>
                  <a:schemeClr val="dk1"/>
                </a:solidFill>
                <a:latin typeface="Calibri"/>
                <a:ea typeface="Calibri"/>
                <a:cs typeface="Calibri"/>
                <a:sym typeface="Calibri"/>
              </a:rPr>
              <a:t>Project is selected</a:t>
            </a:r>
            <a:endParaRPr/>
          </a:p>
        </p:txBody>
      </p:sp>
      <p:sp>
        <p:nvSpPr>
          <p:cNvPr id="246" name="Google Shape;246;p23"/>
          <p:cNvSpPr/>
          <p:nvPr/>
        </p:nvSpPr>
        <p:spPr>
          <a:xfrm>
            <a:off x="837047" y="1342991"/>
            <a:ext cx="10983892" cy="4306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Project </a:t>
            </a:r>
            <a:r>
              <a:rPr lang="it-IT" sz="1800">
                <a:solidFill>
                  <a:schemeClr val="dk1"/>
                </a:solidFill>
                <a:latin typeface="Calibri"/>
                <a:ea typeface="Calibri"/>
                <a:cs typeface="Calibri"/>
                <a:sym typeface="Calibri"/>
              </a:rPr>
              <a:t>: </a:t>
            </a:r>
            <a:r>
              <a:rPr lang="it-IT" sz="1800" u="sng">
                <a:solidFill>
                  <a:schemeClr val="dk1"/>
                </a:solidFill>
                <a:latin typeface="Calibri"/>
                <a:ea typeface="Calibri"/>
                <a:cs typeface="Calibri"/>
                <a:sym typeface="Calibri"/>
              </a:rPr>
              <a:t>select</a:t>
            </a:r>
            <a:r>
              <a:rPr i="1" lang="it-IT" sz="1800">
                <a:solidFill>
                  <a:schemeClr val="dk1"/>
                </a:solidFill>
                <a:latin typeface="Calibri"/>
                <a:ea typeface="Calibri"/>
                <a:cs typeface="Calibri"/>
                <a:sym typeface="Calibri"/>
              </a:rPr>
              <a:t> </a:t>
            </a:r>
            <a:r>
              <a:rPr lang="it-IT" sz="1800">
                <a:solidFill>
                  <a:schemeClr val="dk1"/>
                </a:solidFill>
                <a:latin typeface="Calibri"/>
                <a:ea typeface="Calibri"/>
                <a:cs typeface="Calibri"/>
                <a:sym typeface="Calibri"/>
              </a:rPr>
              <a:t>| </a:t>
            </a:r>
            <a:r>
              <a:rPr i="1" lang="it-IT" sz="1800" u="sng">
                <a:solidFill>
                  <a:schemeClr val="dk1"/>
                </a:solidFill>
                <a:latin typeface="Calibri"/>
                <a:ea typeface="Calibri"/>
                <a:cs typeface="Calibri"/>
                <a:sym typeface="Calibri"/>
              </a:rPr>
              <a:t>add</a:t>
            </a:r>
            <a:endParaRPr i="1" sz="1800" u="sng">
              <a:solidFill>
                <a:schemeClr val="dk1"/>
              </a:solidFill>
              <a:latin typeface="Calibri"/>
              <a:ea typeface="Calibri"/>
              <a:cs typeface="Calibri"/>
              <a:sym typeface="Calibri"/>
            </a:endParaRPr>
          </a:p>
        </p:txBody>
      </p:sp>
      <p:sp>
        <p:nvSpPr>
          <p:cNvPr id="247" name="Google Shape;247;p23"/>
          <p:cNvSpPr txBox="1"/>
          <p:nvPr/>
        </p:nvSpPr>
        <p:spPr>
          <a:xfrm>
            <a:off x="5287617" y="5141845"/>
            <a:ext cx="1232132"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Back</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Remove</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4"/>
          <p:cNvSpPr/>
          <p:nvPr/>
        </p:nvSpPr>
        <p:spPr>
          <a:xfrm>
            <a:off x="837047" y="483159"/>
            <a:ext cx="10851369" cy="828338"/>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24"/>
          <p:cNvSpPr/>
          <p:nvPr/>
        </p:nvSpPr>
        <p:spPr>
          <a:xfrm>
            <a:off x="1021976" y="613186"/>
            <a:ext cx="1527586" cy="5916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LOGO</a:t>
            </a:r>
            <a:endParaRPr/>
          </a:p>
        </p:txBody>
      </p:sp>
      <p:sp>
        <p:nvSpPr>
          <p:cNvPr id="254" name="Google Shape;254;p24"/>
          <p:cNvSpPr/>
          <p:nvPr/>
        </p:nvSpPr>
        <p:spPr>
          <a:xfrm>
            <a:off x="4534347" y="613186"/>
            <a:ext cx="871370"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Home</a:t>
            </a:r>
            <a:endParaRPr/>
          </a:p>
        </p:txBody>
      </p:sp>
      <p:sp>
        <p:nvSpPr>
          <p:cNvPr id="255" name="Google Shape;255;p24"/>
          <p:cNvSpPr/>
          <p:nvPr/>
        </p:nvSpPr>
        <p:spPr>
          <a:xfrm>
            <a:off x="7724328"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Models</a:t>
            </a:r>
            <a:endParaRPr/>
          </a:p>
        </p:txBody>
      </p:sp>
      <p:sp>
        <p:nvSpPr>
          <p:cNvPr id="256" name="Google Shape;256;p24"/>
          <p:cNvSpPr/>
          <p:nvPr/>
        </p:nvSpPr>
        <p:spPr>
          <a:xfrm>
            <a:off x="8828238" y="613186"/>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Test</a:t>
            </a:r>
            <a:endParaRPr/>
          </a:p>
        </p:txBody>
      </p:sp>
      <p:sp>
        <p:nvSpPr>
          <p:cNvPr id="257" name="Google Shape;257;p24"/>
          <p:cNvSpPr/>
          <p:nvPr/>
        </p:nvSpPr>
        <p:spPr>
          <a:xfrm>
            <a:off x="9702657" y="613186"/>
            <a:ext cx="859614"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Admin</a:t>
            </a:r>
            <a:endParaRPr/>
          </a:p>
        </p:txBody>
      </p:sp>
      <p:sp>
        <p:nvSpPr>
          <p:cNvPr id="258" name="Google Shape;258;p24"/>
          <p:cNvSpPr/>
          <p:nvPr/>
        </p:nvSpPr>
        <p:spPr>
          <a:xfrm>
            <a:off x="10952999" y="613186"/>
            <a:ext cx="64008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Help</a:t>
            </a:r>
            <a:endParaRPr/>
          </a:p>
        </p:txBody>
      </p:sp>
      <p:sp>
        <p:nvSpPr>
          <p:cNvPr id="259" name="Google Shape;259;p24"/>
          <p:cNvSpPr/>
          <p:nvPr/>
        </p:nvSpPr>
        <p:spPr>
          <a:xfrm>
            <a:off x="6491876"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Files</a:t>
            </a:r>
            <a:endParaRPr/>
          </a:p>
        </p:txBody>
      </p:sp>
      <p:sp>
        <p:nvSpPr>
          <p:cNvPr id="260" name="Google Shape;2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261" name="Google Shape;261;p24"/>
          <p:cNvSpPr/>
          <p:nvPr/>
        </p:nvSpPr>
        <p:spPr>
          <a:xfrm>
            <a:off x="2721684" y="61318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800">
                <a:solidFill>
                  <a:schemeClr val="dk1"/>
                </a:solidFill>
                <a:latin typeface="Calibri"/>
                <a:ea typeface="Calibri"/>
                <a:cs typeface="Calibri"/>
                <a:sym typeface="Calibri"/>
              </a:rPr>
              <a:t>Name</a:t>
            </a:r>
            <a:endParaRPr/>
          </a:p>
        </p:txBody>
      </p:sp>
      <p:sp>
        <p:nvSpPr>
          <p:cNvPr id="262" name="Google Shape;262;p24"/>
          <p:cNvSpPr/>
          <p:nvPr/>
        </p:nvSpPr>
        <p:spPr>
          <a:xfrm>
            <a:off x="3664300" y="613186"/>
            <a:ext cx="597049" cy="5916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63" name="Google Shape;263;p24"/>
          <p:cNvSpPr/>
          <p:nvPr/>
        </p:nvSpPr>
        <p:spPr>
          <a:xfrm>
            <a:off x="2721684" y="85172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050">
                <a:solidFill>
                  <a:schemeClr val="dk1"/>
                </a:solidFill>
                <a:latin typeface="Calibri"/>
                <a:ea typeface="Calibri"/>
                <a:cs typeface="Calibri"/>
                <a:sym typeface="Calibri"/>
              </a:rPr>
              <a:t>Logout</a:t>
            </a:r>
            <a:endParaRPr/>
          </a:p>
        </p:txBody>
      </p:sp>
      <p:sp>
        <p:nvSpPr>
          <p:cNvPr id="264" name="Google Shape;264;p24"/>
          <p:cNvSpPr/>
          <p:nvPr/>
        </p:nvSpPr>
        <p:spPr>
          <a:xfrm>
            <a:off x="3291527" y="85172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050">
                <a:solidFill>
                  <a:schemeClr val="dk1"/>
                </a:solidFill>
                <a:latin typeface="Calibri"/>
                <a:ea typeface="Calibri"/>
                <a:cs typeface="Calibri"/>
                <a:sym typeface="Calibri"/>
              </a:rPr>
              <a:t>Edit</a:t>
            </a:r>
            <a:endParaRPr/>
          </a:p>
        </p:txBody>
      </p:sp>
      <p:sp>
        <p:nvSpPr>
          <p:cNvPr id="265" name="Google Shape;265;p24"/>
          <p:cNvSpPr/>
          <p:nvPr/>
        </p:nvSpPr>
        <p:spPr>
          <a:xfrm>
            <a:off x="837047" y="1342991"/>
            <a:ext cx="10851368" cy="4306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Project </a:t>
            </a:r>
            <a:r>
              <a:rPr lang="it-IT" sz="1800">
                <a:solidFill>
                  <a:schemeClr val="dk1"/>
                </a:solidFill>
                <a:latin typeface="Calibri"/>
                <a:ea typeface="Calibri"/>
                <a:cs typeface="Calibri"/>
                <a:sym typeface="Calibri"/>
              </a:rPr>
              <a:t>: project name | project description</a:t>
            </a:r>
            <a:endParaRPr sz="1800">
              <a:solidFill>
                <a:schemeClr val="dk1"/>
              </a:solidFill>
              <a:latin typeface="Calibri"/>
              <a:ea typeface="Calibri"/>
              <a:cs typeface="Calibri"/>
              <a:sym typeface="Calibri"/>
            </a:endParaRPr>
          </a:p>
        </p:txBody>
      </p:sp>
      <p:sp>
        <p:nvSpPr>
          <p:cNvPr id="266" name="Google Shape;266;p24"/>
          <p:cNvSpPr/>
          <p:nvPr/>
        </p:nvSpPr>
        <p:spPr>
          <a:xfrm>
            <a:off x="1021976" y="1869146"/>
            <a:ext cx="429807" cy="649356"/>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24"/>
          <p:cNvSpPr txBox="1"/>
          <p:nvPr/>
        </p:nvSpPr>
        <p:spPr>
          <a:xfrm>
            <a:off x="920548" y="3002712"/>
            <a:ext cx="2949087"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Once the project is selected, it appears in the «project» area with name and description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Menu items are enabled</a:t>
            </a:r>
            <a:endParaRPr sz="1800">
              <a:solidFill>
                <a:schemeClr val="dk1"/>
              </a:solidFill>
              <a:latin typeface="Calibri"/>
              <a:ea typeface="Calibri"/>
              <a:cs typeface="Calibri"/>
              <a:sym typeface="Calibri"/>
            </a:endParaRPr>
          </a:p>
        </p:txBody>
      </p:sp>
      <p:sp>
        <p:nvSpPr>
          <p:cNvPr id="268" name="Google Shape;268;p24"/>
          <p:cNvSpPr/>
          <p:nvPr/>
        </p:nvSpPr>
        <p:spPr>
          <a:xfrm>
            <a:off x="10283687" y="1262543"/>
            <a:ext cx="1309394" cy="59167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i="1" lang="it-IT" sz="1400" u="sng">
                <a:solidFill>
                  <a:schemeClr val="dk1"/>
                </a:solidFill>
                <a:latin typeface="Calibri"/>
                <a:ea typeface="Calibri"/>
                <a:cs typeface="Calibri"/>
                <a:sym typeface="Calibri"/>
              </a:rPr>
              <a:t>Details</a:t>
            </a:r>
            <a:r>
              <a:rPr i="1" lang="it-IT" sz="1400">
                <a:solidFill>
                  <a:schemeClr val="dk1"/>
                </a:solidFill>
                <a:latin typeface="Calibri"/>
                <a:ea typeface="Calibri"/>
                <a:cs typeface="Calibri"/>
                <a:sym typeface="Calibri"/>
              </a:rPr>
              <a:t> </a:t>
            </a:r>
            <a:r>
              <a:rPr lang="it-IT" sz="1400">
                <a:solidFill>
                  <a:schemeClr val="dk1"/>
                </a:solidFill>
                <a:latin typeface="Calibri"/>
                <a:ea typeface="Calibri"/>
                <a:cs typeface="Calibri"/>
                <a:sym typeface="Calibri"/>
              </a:rPr>
              <a:t>|</a:t>
            </a:r>
            <a:r>
              <a:rPr i="1" lang="it-IT" sz="1400">
                <a:solidFill>
                  <a:schemeClr val="dk1"/>
                </a:solidFill>
                <a:latin typeface="Calibri"/>
                <a:ea typeface="Calibri"/>
                <a:cs typeface="Calibri"/>
                <a:sym typeface="Calibri"/>
              </a:rPr>
              <a:t> </a:t>
            </a:r>
            <a:r>
              <a:rPr i="1" lang="it-IT" sz="1400" u="sng">
                <a:solidFill>
                  <a:schemeClr val="dk1"/>
                </a:solidFill>
                <a:latin typeface="Calibri"/>
                <a:ea typeface="Calibri"/>
                <a:cs typeface="Calibri"/>
                <a:sym typeface="Calibri"/>
              </a:rPr>
              <a:t>Close</a:t>
            </a:r>
            <a:endParaRPr/>
          </a:p>
        </p:txBody>
      </p:sp>
      <p:sp>
        <p:nvSpPr>
          <p:cNvPr id="269" name="Google Shape;269;p24"/>
          <p:cNvSpPr/>
          <p:nvPr/>
        </p:nvSpPr>
        <p:spPr>
          <a:xfrm>
            <a:off x="10841837" y="1869146"/>
            <a:ext cx="429807" cy="649356"/>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24"/>
          <p:cNvSpPr txBox="1"/>
          <p:nvPr/>
        </p:nvSpPr>
        <p:spPr>
          <a:xfrm>
            <a:off x="8845348" y="3002712"/>
            <a:ext cx="2949087"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i="1" lang="it-IT" sz="1800">
                <a:solidFill>
                  <a:schemeClr val="dk1"/>
                </a:solidFill>
                <a:latin typeface="Calibri"/>
                <a:ea typeface="Calibri"/>
                <a:cs typeface="Calibri"/>
                <a:sym typeface="Calibri"/>
              </a:rPr>
              <a:t>Details </a:t>
            </a:r>
            <a:r>
              <a:rPr lang="it-IT" sz="1800">
                <a:solidFill>
                  <a:schemeClr val="dk1"/>
                </a:solidFill>
                <a:latin typeface="Calibri"/>
                <a:ea typeface="Calibri"/>
                <a:cs typeface="Calibri"/>
                <a:sym typeface="Calibri"/>
              </a:rPr>
              <a:t>–&gt; will lead to the project info slide, where the description can be changed and the project can also be deleted</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Close -&gt; will deselect the project, so the bar should be back to the initial shape. Menu items must be disabled again</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71" name="Google Shape;271;p24"/>
          <p:cNvSpPr/>
          <p:nvPr/>
        </p:nvSpPr>
        <p:spPr>
          <a:xfrm>
            <a:off x="837047" y="5782642"/>
            <a:ext cx="10983892" cy="4306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Project </a:t>
            </a:r>
            <a:r>
              <a:rPr lang="it-IT" sz="1800">
                <a:solidFill>
                  <a:schemeClr val="dk1"/>
                </a:solidFill>
                <a:latin typeface="Calibri"/>
                <a:ea typeface="Calibri"/>
                <a:cs typeface="Calibri"/>
                <a:sym typeface="Calibri"/>
              </a:rPr>
              <a:t>: </a:t>
            </a:r>
            <a:r>
              <a:rPr lang="it-IT" sz="1800" u="sng">
                <a:solidFill>
                  <a:schemeClr val="dk1"/>
                </a:solidFill>
                <a:latin typeface="Calibri"/>
                <a:ea typeface="Calibri"/>
                <a:cs typeface="Calibri"/>
                <a:sym typeface="Calibri"/>
              </a:rPr>
              <a:t>select</a:t>
            </a:r>
            <a:r>
              <a:rPr i="1" lang="it-IT" sz="1800">
                <a:solidFill>
                  <a:schemeClr val="dk1"/>
                </a:solidFill>
                <a:latin typeface="Calibri"/>
                <a:ea typeface="Calibri"/>
                <a:cs typeface="Calibri"/>
                <a:sym typeface="Calibri"/>
              </a:rPr>
              <a:t> </a:t>
            </a:r>
            <a:r>
              <a:rPr lang="it-IT" sz="1800">
                <a:solidFill>
                  <a:schemeClr val="dk1"/>
                </a:solidFill>
                <a:latin typeface="Calibri"/>
                <a:ea typeface="Calibri"/>
                <a:cs typeface="Calibri"/>
                <a:sym typeface="Calibri"/>
              </a:rPr>
              <a:t>| </a:t>
            </a:r>
            <a:r>
              <a:rPr i="1" lang="it-IT" sz="1800" u="sng">
                <a:solidFill>
                  <a:schemeClr val="dk1"/>
                </a:solidFill>
                <a:latin typeface="Calibri"/>
                <a:ea typeface="Calibri"/>
                <a:cs typeface="Calibri"/>
                <a:sym typeface="Calibri"/>
              </a:rPr>
              <a:t>add</a:t>
            </a:r>
            <a:endParaRPr i="1" sz="1800" u="sng">
              <a:solidFill>
                <a:schemeClr val="dk1"/>
              </a:solidFill>
              <a:latin typeface="Calibri"/>
              <a:ea typeface="Calibri"/>
              <a:cs typeface="Calibri"/>
              <a:sym typeface="Calibri"/>
            </a:endParaRPr>
          </a:p>
        </p:txBody>
      </p:sp>
      <p:sp>
        <p:nvSpPr>
          <p:cNvPr id="272" name="Google Shape;272;p24"/>
          <p:cNvSpPr/>
          <p:nvPr/>
        </p:nvSpPr>
        <p:spPr>
          <a:xfrm rot="-9526000">
            <a:off x="8657653" y="4853403"/>
            <a:ext cx="429807" cy="649356"/>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24"/>
          <p:cNvSpPr/>
          <p:nvPr/>
        </p:nvSpPr>
        <p:spPr>
          <a:xfrm>
            <a:off x="6344111" y="483159"/>
            <a:ext cx="3629556" cy="863590"/>
          </a:xfrm>
          <a:prstGeom prst="ellipse">
            <a:avLst/>
          </a:pr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24"/>
          <p:cNvSpPr txBox="1"/>
          <p:nvPr/>
        </p:nvSpPr>
        <p:spPr>
          <a:xfrm>
            <a:off x="7630539" y="131808"/>
            <a:ext cx="10567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ENABLED</a:t>
            </a:r>
            <a:endParaRPr/>
          </a:p>
        </p:txBody>
      </p:sp>
      <p:sp>
        <p:nvSpPr>
          <p:cNvPr id="275" name="Google Shape;275;p24"/>
          <p:cNvSpPr/>
          <p:nvPr/>
        </p:nvSpPr>
        <p:spPr>
          <a:xfrm>
            <a:off x="7382721" y="5008232"/>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rgbClr val="7F7F7F"/>
                </a:solidFill>
                <a:latin typeface="Calibri"/>
                <a:ea typeface="Calibri"/>
                <a:cs typeface="Calibri"/>
                <a:sym typeface="Calibri"/>
              </a:rPr>
              <a:t>Test</a:t>
            </a:r>
            <a:endParaRPr/>
          </a:p>
        </p:txBody>
      </p:sp>
      <p:sp>
        <p:nvSpPr>
          <p:cNvPr id="276" name="Google Shape;276;p24"/>
          <p:cNvSpPr/>
          <p:nvPr/>
        </p:nvSpPr>
        <p:spPr>
          <a:xfrm>
            <a:off x="5046359" y="5008232"/>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rgbClr val="7F7F7F"/>
                </a:solidFill>
                <a:latin typeface="Calibri"/>
                <a:ea typeface="Calibri"/>
                <a:cs typeface="Calibri"/>
                <a:sym typeface="Calibri"/>
              </a:rPr>
              <a:t>Input Files</a:t>
            </a:r>
            <a:endParaRPr/>
          </a:p>
        </p:txBody>
      </p:sp>
      <p:sp>
        <p:nvSpPr>
          <p:cNvPr id="277" name="Google Shape;277;p24"/>
          <p:cNvSpPr/>
          <p:nvPr/>
        </p:nvSpPr>
        <p:spPr>
          <a:xfrm>
            <a:off x="4898594" y="4878205"/>
            <a:ext cx="3629556" cy="863590"/>
          </a:xfrm>
          <a:prstGeom prst="ellipse">
            <a:avLst/>
          </a:pr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24"/>
          <p:cNvSpPr/>
          <p:nvPr/>
        </p:nvSpPr>
        <p:spPr>
          <a:xfrm>
            <a:off x="6262731" y="5024713"/>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rgbClr val="7F7F7F"/>
                </a:solidFill>
                <a:latin typeface="Calibri"/>
                <a:ea typeface="Calibri"/>
                <a:cs typeface="Calibri"/>
                <a:sym typeface="Calibri"/>
              </a:rPr>
              <a:t>Models</a:t>
            </a:r>
            <a:endParaRPr/>
          </a:p>
        </p:txBody>
      </p:sp>
      <p:sp>
        <p:nvSpPr>
          <p:cNvPr id="279" name="Google Shape;279;p24"/>
          <p:cNvSpPr txBox="1"/>
          <p:nvPr/>
        </p:nvSpPr>
        <p:spPr>
          <a:xfrm>
            <a:off x="6096000" y="4445994"/>
            <a:ext cx="10999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DISABLED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285" name="Google Shape;285;p25"/>
          <p:cNvSpPr txBox="1"/>
          <p:nvPr/>
        </p:nvSpPr>
        <p:spPr>
          <a:xfrm>
            <a:off x="4823790" y="1616766"/>
            <a:ext cx="18255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FIRST MILESTONE</a:t>
            </a:r>
            <a:endParaRPr/>
          </a:p>
        </p:txBody>
      </p:sp>
      <p:sp>
        <p:nvSpPr>
          <p:cNvPr id="286" name="Google Shape;286;p25"/>
          <p:cNvSpPr txBox="1"/>
          <p:nvPr/>
        </p:nvSpPr>
        <p:spPr>
          <a:xfrm>
            <a:off x="1484860" y="2552234"/>
            <a:ext cx="10249476"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Admin can add / modify / remove users from the admin section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User can login</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User can create / select / remove projects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All this should work smootly for an admin and a regular user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p:nvPr/>
        </p:nvSpPr>
        <p:spPr>
          <a:xfrm>
            <a:off x="837047" y="483159"/>
            <a:ext cx="10851369" cy="828338"/>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26"/>
          <p:cNvSpPr/>
          <p:nvPr/>
        </p:nvSpPr>
        <p:spPr>
          <a:xfrm>
            <a:off x="1021976" y="613186"/>
            <a:ext cx="1527586" cy="5916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LOGO</a:t>
            </a:r>
            <a:endParaRPr/>
          </a:p>
        </p:txBody>
      </p:sp>
      <p:sp>
        <p:nvSpPr>
          <p:cNvPr id="293" name="Google Shape;293;p26"/>
          <p:cNvSpPr/>
          <p:nvPr/>
        </p:nvSpPr>
        <p:spPr>
          <a:xfrm>
            <a:off x="4534347" y="613186"/>
            <a:ext cx="871370"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Home</a:t>
            </a:r>
            <a:endParaRPr/>
          </a:p>
        </p:txBody>
      </p:sp>
      <p:sp>
        <p:nvSpPr>
          <p:cNvPr id="294" name="Google Shape;294;p26"/>
          <p:cNvSpPr/>
          <p:nvPr/>
        </p:nvSpPr>
        <p:spPr>
          <a:xfrm>
            <a:off x="7724328"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Models</a:t>
            </a:r>
            <a:endParaRPr/>
          </a:p>
        </p:txBody>
      </p:sp>
      <p:sp>
        <p:nvSpPr>
          <p:cNvPr id="295" name="Google Shape;295;p26"/>
          <p:cNvSpPr/>
          <p:nvPr/>
        </p:nvSpPr>
        <p:spPr>
          <a:xfrm>
            <a:off x="8828238" y="613186"/>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Test</a:t>
            </a:r>
            <a:endParaRPr/>
          </a:p>
        </p:txBody>
      </p:sp>
      <p:sp>
        <p:nvSpPr>
          <p:cNvPr id="296" name="Google Shape;296;p26"/>
          <p:cNvSpPr/>
          <p:nvPr/>
        </p:nvSpPr>
        <p:spPr>
          <a:xfrm>
            <a:off x="9702657" y="613186"/>
            <a:ext cx="859614"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Admin</a:t>
            </a:r>
            <a:endParaRPr/>
          </a:p>
        </p:txBody>
      </p:sp>
      <p:sp>
        <p:nvSpPr>
          <p:cNvPr id="297" name="Google Shape;297;p26"/>
          <p:cNvSpPr/>
          <p:nvPr/>
        </p:nvSpPr>
        <p:spPr>
          <a:xfrm>
            <a:off x="10952999" y="613186"/>
            <a:ext cx="64008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Help</a:t>
            </a:r>
            <a:endParaRPr/>
          </a:p>
        </p:txBody>
      </p:sp>
      <p:sp>
        <p:nvSpPr>
          <p:cNvPr id="298" name="Google Shape;298;p26"/>
          <p:cNvSpPr/>
          <p:nvPr/>
        </p:nvSpPr>
        <p:spPr>
          <a:xfrm>
            <a:off x="6491876"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Files</a:t>
            </a:r>
            <a:endParaRPr/>
          </a:p>
        </p:txBody>
      </p:sp>
      <p:sp>
        <p:nvSpPr>
          <p:cNvPr id="299" name="Google Shape;29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300" name="Google Shape;300;p26"/>
          <p:cNvSpPr/>
          <p:nvPr/>
        </p:nvSpPr>
        <p:spPr>
          <a:xfrm>
            <a:off x="2721684" y="61318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301" name="Google Shape;301;p26"/>
          <p:cNvSpPr/>
          <p:nvPr/>
        </p:nvSpPr>
        <p:spPr>
          <a:xfrm>
            <a:off x="3664300" y="613186"/>
            <a:ext cx="597049" cy="5916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02" name="Google Shape;302;p26"/>
          <p:cNvSpPr/>
          <p:nvPr/>
        </p:nvSpPr>
        <p:spPr>
          <a:xfrm>
            <a:off x="2721684" y="85172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050">
                <a:solidFill>
                  <a:schemeClr val="dk1"/>
                </a:solidFill>
                <a:latin typeface="Calibri"/>
                <a:ea typeface="Calibri"/>
                <a:cs typeface="Calibri"/>
                <a:sym typeface="Calibri"/>
              </a:rPr>
              <a:t>Logout</a:t>
            </a:r>
            <a:endParaRPr/>
          </a:p>
        </p:txBody>
      </p:sp>
      <p:sp>
        <p:nvSpPr>
          <p:cNvPr id="303" name="Google Shape;303;p26"/>
          <p:cNvSpPr/>
          <p:nvPr/>
        </p:nvSpPr>
        <p:spPr>
          <a:xfrm>
            <a:off x="3291527" y="85172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050">
                <a:solidFill>
                  <a:schemeClr val="dk1"/>
                </a:solidFill>
                <a:latin typeface="Calibri"/>
                <a:ea typeface="Calibri"/>
                <a:cs typeface="Calibri"/>
                <a:sym typeface="Calibri"/>
              </a:rPr>
              <a:t>Edit</a:t>
            </a:r>
            <a:endParaRPr/>
          </a:p>
        </p:txBody>
      </p:sp>
      <p:sp>
        <p:nvSpPr>
          <p:cNvPr id="304" name="Google Shape;304;p26"/>
          <p:cNvSpPr/>
          <p:nvPr/>
        </p:nvSpPr>
        <p:spPr>
          <a:xfrm>
            <a:off x="837047" y="1342991"/>
            <a:ext cx="10851368" cy="4306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Project </a:t>
            </a:r>
            <a:r>
              <a:rPr lang="it-IT" sz="1800">
                <a:solidFill>
                  <a:schemeClr val="dk1"/>
                </a:solidFill>
                <a:latin typeface="Calibri"/>
                <a:ea typeface="Calibri"/>
                <a:cs typeface="Calibri"/>
                <a:sym typeface="Calibri"/>
              </a:rPr>
              <a:t>: project name | project description</a:t>
            </a:r>
            <a:endParaRPr sz="1800">
              <a:solidFill>
                <a:schemeClr val="dk1"/>
              </a:solidFill>
              <a:latin typeface="Calibri"/>
              <a:ea typeface="Calibri"/>
              <a:cs typeface="Calibri"/>
              <a:sym typeface="Calibri"/>
            </a:endParaRPr>
          </a:p>
        </p:txBody>
      </p:sp>
      <p:sp>
        <p:nvSpPr>
          <p:cNvPr id="305" name="Google Shape;305;p26"/>
          <p:cNvSpPr txBox="1"/>
          <p:nvPr/>
        </p:nvSpPr>
        <p:spPr>
          <a:xfrm>
            <a:off x="1676143" y="2652317"/>
            <a:ext cx="7850192"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admin user can impersonate different users</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Upon login the admin should be able to select in the combo the user to impersonate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combo contains all users including admin ones</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Once the user is selected, the system should work as for a regular one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06" name="Google Shape;306;p26"/>
          <p:cNvSpPr/>
          <p:nvPr/>
        </p:nvSpPr>
        <p:spPr>
          <a:xfrm>
            <a:off x="10283687" y="1262543"/>
            <a:ext cx="1309394" cy="59167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i="1" lang="it-IT" sz="1400" u="sng">
                <a:solidFill>
                  <a:schemeClr val="dk1"/>
                </a:solidFill>
                <a:latin typeface="Calibri"/>
                <a:ea typeface="Calibri"/>
                <a:cs typeface="Calibri"/>
                <a:sym typeface="Calibri"/>
              </a:rPr>
              <a:t>Details</a:t>
            </a:r>
            <a:r>
              <a:rPr i="1" lang="it-IT" sz="1400">
                <a:solidFill>
                  <a:schemeClr val="dk1"/>
                </a:solidFill>
                <a:latin typeface="Calibri"/>
                <a:ea typeface="Calibri"/>
                <a:cs typeface="Calibri"/>
                <a:sym typeface="Calibri"/>
              </a:rPr>
              <a:t> </a:t>
            </a:r>
            <a:r>
              <a:rPr lang="it-IT" sz="1400">
                <a:solidFill>
                  <a:schemeClr val="dk1"/>
                </a:solidFill>
                <a:latin typeface="Calibri"/>
                <a:ea typeface="Calibri"/>
                <a:cs typeface="Calibri"/>
                <a:sym typeface="Calibri"/>
              </a:rPr>
              <a:t>|</a:t>
            </a:r>
            <a:r>
              <a:rPr i="1" lang="it-IT" sz="1400">
                <a:solidFill>
                  <a:schemeClr val="dk1"/>
                </a:solidFill>
                <a:latin typeface="Calibri"/>
                <a:ea typeface="Calibri"/>
                <a:cs typeface="Calibri"/>
                <a:sym typeface="Calibri"/>
              </a:rPr>
              <a:t> </a:t>
            </a:r>
            <a:r>
              <a:rPr i="1" lang="it-IT" sz="1400" u="sng">
                <a:solidFill>
                  <a:schemeClr val="dk1"/>
                </a:solidFill>
                <a:latin typeface="Calibri"/>
                <a:ea typeface="Calibri"/>
                <a:cs typeface="Calibri"/>
                <a:sym typeface="Calibri"/>
              </a:rPr>
              <a:t>Close</a:t>
            </a:r>
            <a:endParaRPr/>
          </a:p>
        </p:txBody>
      </p:sp>
      <p:sp>
        <p:nvSpPr>
          <p:cNvPr id="307" name="Google Shape;307;p26"/>
          <p:cNvSpPr/>
          <p:nvPr/>
        </p:nvSpPr>
        <p:spPr>
          <a:xfrm>
            <a:off x="2947747" y="1051876"/>
            <a:ext cx="429807" cy="1063388"/>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26"/>
          <p:cNvSpPr/>
          <p:nvPr/>
        </p:nvSpPr>
        <p:spPr>
          <a:xfrm>
            <a:off x="2620040" y="628437"/>
            <a:ext cx="1163875" cy="311973"/>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800" u="sng">
                <a:solidFill>
                  <a:schemeClr val="dk1"/>
                </a:solidFill>
                <a:latin typeface="Calibri"/>
                <a:ea typeface="Calibri"/>
                <a:cs typeface="Calibri"/>
                <a:sym typeface="Calibri"/>
              </a:rPr>
              <a:t>Name</a:t>
            </a:r>
            <a:endParaRPr/>
          </a:p>
        </p:txBody>
      </p:sp>
      <p:sp>
        <p:nvSpPr>
          <p:cNvPr id="309" name="Google Shape;309;p26"/>
          <p:cNvSpPr/>
          <p:nvPr/>
        </p:nvSpPr>
        <p:spPr>
          <a:xfrm>
            <a:off x="6344111" y="483159"/>
            <a:ext cx="3629556" cy="863590"/>
          </a:xfrm>
          <a:prstGeom prst="ellipse">
            <a:avLst/>
          </a:pr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26"/>
          <p:cNvSpPr txBox="1"/>
          <p:nvPr/>
        </p:nvSpPr>
        <p:spPr>
          <a:xfrm>
            <a:off x="7630539" y="131808"/>
            <a:ext cx="10567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ENABLED</a:t>
            </a:r>
            <a:endParaRPr/>
          </a:p>
        </p:txBody>
      </p:sp>
      <p:sp>
        <p:nvSpPr>
          <p:cNvPr id="311" name="Google Shape;311;p26"/>
          <p:cNvSpPr/>
          <p:nvPr/>
        </p:nvSpPr>
        <p:spPr>
          <a:xfrm rot="10800000">
            <a:off x="3611793" y="748168"/>
            <a:ext cx="172122" cy="193637"/>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317" name="Google Shape;317;p27"/>
          <p:cNvSpPr txBox="1"/>
          <p:nvPr/>
        </p:nvSpPr>
        <p:spPr>
          <a:xfrm>
            <a:off x="4823790" y="1616766"/>
            <a:ext cx="21043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SECOND MILESTONE</a:t>
            </a:r>
            <a:endParaRPr/>
          </a:p>
        </p:txBody>
      </p:sp>
      <p:sp>
        <p:nvSpPr>
          <p:cNvPr id="318" name="Google Shape;318;p27"/>
          <p:cNvSpPr txBox="1"/>
          <p:nvPr/>
        </p:nvSpPr>
        <p:spPr>
          <a:xfrm>
            <a:off x="1484860" y="2552234"/>
            <a:ext cx="10249476"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Add more users, including admin</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Admin users log in and can impersonate other users</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Once selected, the features should be the same</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8"/>
          <p:cNvSpPr/>
          <p:nvPr/>
        </p:nvSpPr>
        <p:spPr>
          <a:xfrm>
            <a:off x="837047" y="1342991"/>
            <a:ext cx="10851368" cy="4306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Project </a:t>
            </a:r>
            <a:r>
              <a:rPr lang="it-IT" sz="1800">
                <a:solidFill>
                  <a:schemeClr val="dk1"/>
                </a:solidFill>
                <a:latin typeface="Calibri"/>
                <a:ea typeface="Calibri"/>
                <a:cs typeface="Calibri"/>
                <a:sym typeface="Calibri"/>
              </a:rPr>
              <a:t>: project name | project description</a:t>
            </a:r>
            <a:endParaRPr sz="1800">
              <a:solidFill>
                <a:schemeClr val="dk1"/>
              </a:solidFill>
              <a:latin typeface="Calibri"/>
              <a:ea typeface="Calibri"/>
              <a:cs typeface="Calibri"/>
              <a:sym typeface="Calibri"/>
            </a:endParaRPr>
          </a:p>
        </p:txBody>
      </p:sp>
      <p:sp>
        <p:nvSpPr>
          <p:cNvPr id="324" name="Google Shape;324;p28"/>
          <p:cNvSpPr/>
          <p:nvPr/>
        </p:nvSpPr>
        <p:spPr>
          <a:xfrm>
            <a:off x="837047" y="483159"/>
            <a:ext cx="10851369" cy="828338"/>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28"/>
          <p:cNvSpPr/>
          <p:nvPr/>
        </p:nvSpPr>
        <p:spPr>
          <a:xfrm>
            <a:off x="1021976" y="613186"/>
            <a:ext cx="1527586" cy="5916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LOGO</a:t>
            </a:r>
            <a:endParaRPr/>
          </a:p>
        </p:txBody>
      </p:sp>
      <p:sp>
        <p:nvSpPr>
          <p:cNvPr id="326" name="Google Shape;326;p28"/>
          <p:cNvSpPr/>
          <p:nvPr/>
        </p:nvSpPr>
        <p:spPr>
          <a:xfrm>
            <a:off x="2721683" y="613186"/>
            <a:ext cx="1468419"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800">
                <a:solidFill>
                  <a:schemeClr val="dk1"/>
                </a:solidFill>
                <a:latin typeface="Calibri"/>
                <a:ea typeface="Calibri"/>
                <a:cs typeface="Calibri"/>
                <a:sym typeface="Calibri"/>
              </a:rPr>
              <a:t>Name</a:t>
            </a:r>
            <a:endParaRPr/>
          </a:p>
        </p:txBody>
      </p:sp>
      <p:sp>
        <p:nvSpPr>
          <p:cNvPr id="327" name="Google Shape;327;p28"/>
          <p:cNvSpPr/>
          <p:nvPr/>
        </p:nvSpPr>
        <p:spPr>
          <a:xfrm>
            <a:off x="4534347" y="613186"/>
            <a:ext cx="871370"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Home</a:t>
            </a:r>
            <a:endParaRPr/>
          </a:p>
        </p:txBody>
      </p:sp>
      <p:sp>
        <p:nvSpPr>
          <p:cNvPr id="328" name="Google Shape;328;p28"/>
          <p:cNvSpPr/>
          <p:nvPr/>
        </p:nvSpPr>
        <p:spPr>
          <a:xfrm>
            <a:off x="7724328"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Models</a:t>
            </a:r>
            <a:endParaRPr/>
          </a:p>
        </p:txBody>
      </p:sp>
      <p:sp>
        <p:nvSpPr>
          <p:cNvPr id="329" name="Google Shape;329;p28"/>
          <p:cNvSpPr/>
          <p:nvPr/>
        </p:nvSpPr>
        <p:spPr>
          <a:xfrm>
            <a:off x="8828238" y="613186"/>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Test</a:t>
            </a:r>
            <a:endParaRPr/>
          </a:p>
        </p:txBody>
      </p:sp>
      <p:sp>
        <p:nvSpPr>
          <p:cNvPr id="330" name="Google Shape;330;p28"/>
          <p:cNvSpPr/>
          <p:nvPr/>
        </p:nvSpPr>
        <p:spPr>
          <a:xfrm>
            <a:off x="9702657" y="613186"/>
            <a:ext cx="859614"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Admin</a:t>
            </a:r>
            <a:endParaRPr/>
          </a:p>
        </p:txBody>
      </p:sp>
      <p:sp>
        <p:nvSpPr>
          <p:cNvPr id="331" name="Google Shape;331;p28"/>
          <p:cNvSpPr/>
          <p:nvPr/>
        </p:nvSpPr>
        <p:spPr>
          <a:xfrm>
            <a:off x="3664300" y="613186"/>
            <a:ext cx="597049" cy="5916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32" name="Google Shape;332;p28"/>
          <p:cNvSpPr/>
          <p:nvPr/>
        </p:nvSpPr>
        <p:spPr>
          <a:xfrm>
            <a:off x="10952999" y="613186"/>
            <a:ext cx="64008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Help</a:t>
            </a:r>
            <a:endParaRPr/>
          </a:p>
        </p:txBody>
      </p:sp>
      <p:sp>
        <p:nvSpPr>
          <p:cNvPr id="333" name="Google Shape;333;p28"/>
          <p:cNvSpPr/>
          <p:nvPr/>
        </p:nvSpPr>
        <p:spPr>
          <a:xfrm>
            <a:off x="6491876"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Files</a:t>
            </a:r>
            <a:endParaRPr/>
          </a:p>
        </p:txBody>
      </p:sp>
      <p:sp>
        <p:nvSpPr>
          <p:cNvPr id="334" name="Google Shape;33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335" name="Google Shape;335;p28"/>
          <p:cNvSpPr/>
          <p:nvPr/>
        </p:nvSpPr>
        <p:spPr>
          <a:xfrm>
            <a:off x="10283687" y="1262543"/>
            <a:ext cx="1309394" cy="59167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i="1" lang="it-IT" sz="1400" u="sng">
                <a:solidFill>
                  <a:schemeClr val="dk1"/>
                </a:solidFill>
                <a:latin typeface="Calibri"/>
                <a:ea typeface="Calibri"/>
                <a:cs typeface="Calibri"/>
                <a:sym typeface="Calibri"/>
              </a:rPr>
              <a:t>Details</a:t>
            </a:r>
            <a:r>
              <a:rPr i="1" lang="it-IT" sz="1400">
                <a:solidFill>
                  <a:schemeClr val="dk1"/>
                </a:solidFill>
                <a:latin typeface="Calibri"/>
                <a:ea typeface="Calibri"/>
                <a:cs typeface="Calibri"/>
                <a:sym typeface="Calibri"/>
              </a:rPr>
              <a:t> </a:t>
            </a:r>
            <a:r>
              <a:rPr lang="it-IT" sz="1400">
                <a:solidFill>
                  <a:schemeClr val="dk1"/>
                </a:solidFill>
                <a:latin typeface="Calibri"/>
                <a:ea typeface="Calibri"/>
                <a:cs typeface="Calibri"/>
                <a:sym typeface="Calibri"/>
              </a:rPr>
              <a:t>|</a:t>
            </a:r>
            <a:r>
              <a:rPr i="1" lang="it-IT" sz="1400">
                <a:solidFill>
                  <a:schemeClr val="dk1"/>
                </a:solidFill>
                <a:latin typeface="Calibri"/>
                <a:ea typeface="Calibri"/>
                <a:cs typeface="Calibri"/>
                <a:sym typeface="Calibri"/>
              </a:rPr>
              <a:t> </a:t>
            </a:r>
            <a:r>
              <a:rPr i="1" lang="it-IT" sz="1400" u="sng">
                <a:solidFill>
                  <a:schemeClr val="dk1"/>
                </a:solidFill>
                <a:latin typeface="Calibri"/>
                <a:ea typeface="Calibri"/>
                <a:cs typeface="Calibri"/>
                <a:sym typeface="Calibri"/>
              </a:rPr>
              <a:t>Close</a:t>
            </a:r>
            <a:endParaRPr/>
          </a:p>
        </p:txBody>
      </p:sp>
      <p:sp>
        <p:nvSpPr>
          <p:cNvPr id="336" name="Google Shape;336;p28"/>
          <p:cNvSpPr/>
          <p:nvPr/>
        </p:nvSpPr>
        <p:spPr>
          <a:xfrm>
            <a:off x="6344111" y="483159"/>
            <a:ext cx="925238" cy="863590"/>
          </a:xfrm>
          <a:prstGeom prst="ellipse">
            <a:avLst/>
          </a:pr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28"/>
          <p:cNvSpPr txBox="1"/>
          <p:nvPr/>
        </p:nvSpPr>
        <p:spPr>
          <a:xfrm>
            <a:off x="837047" y="2350955"/>
            <a:ext cx="10249476"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main goal of this section is to be able to manage a list of </a:t>
            </a:r>
            <a:r>
              <a:rPr b="1" lang="it-IT" sz="1800" u="sng">
                <a:solidFill>
                  <a:schemeClr val="dk1"/>
                </a:solidFill>
                <a:latin typeface="Calibri"/>
                <a:ea typeface="Calibri"/>
                <a:cs typeface="Calibri"/>
                <a:sym typeface="Calibri"/>
              </a:rPr>
              <a:t>source</a:t>
            </a:r>
            <a:r>
              <a:rPr lang="it-IT" sz="1800">
                <a:solidFill>
                  <a:schemeClr val="dk1"/>
                </a:solidFill>
                <a:latin typeface="Calibri"/>
                <a:ea typeface="Calibri"/>
                <a:cs typeface="Calibri"/>
                <a:sym typeface="Calibri"/>
              </a:rPr>
              <a:t> files and </a:t>
            </a:r>
            <a:r>
              <a:rPr b="1" lang="it-IT" sz="1800" u="sng">
                <a:solidFill>
                  <a:schemeClr val="dk1"/>
                </a:solidFill>
                <a:latin typeface="Calibri"/>
                <a:ea typeface="Calibri"/>
                <a:cs typeface="Calibri"/>
                <a:sym typeface="Calibri"/>
              </a:rPr>
              <a:t>input </a:t>
            </a:r>
            <a:r>
              <a:rPr lang="it-IT" sz="1800">
                <a:solidFill>
                  <a:schemeClr val="dk1"/>
                </a:solidFill>
                <a:latin typeface="Calibri"/>
                <a:ea typeface="Calibri"/>
                <a:cs typeface="Calibri"/>
                <a:sym typeface="Calibri"/>
              </a:rPr>
              <a:t>files</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Source files and input files contains text</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Source files are the original files, in PDF</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Input files are text files (.txt), that can be produced by the transformation of PDF files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9"/>
          <p:cNvSpPr/>
          <p:nvPr/>
        </p:nvSpPr>
        <p:spPr>
          <a:xfrm>
            <a:off x="837047" y="1342991"/>
            <a:ext cx="10851368" cy="4306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Project </a:t>
            </a:r>
            <a:r>
              <a:rPr lang="it-IT" sz="1800">
                <a:solidFill>
                  <a:schemeClr val="dk1"/>
                </a:solidFill>
                <a:latin typeface="Calibri"/>
                <a:ea typeface="Calibri"/>
                <a:cs typeface="Calibri"/>
                <a:sym typeface="Calibri"/>
              </a:rPr>
              <a:t>: project name | project description</a:t>
            </a:r>
            <a:endParaRPr sz="1800">
              <a:solidFill>
                <a:schemeClr val="dk1"/>
              </a:solidFill>
              <a:latin typeface="Calibri"/>
              <a:ea typeface="Calibri"/>
              <a:cs typeface="Calibri"/>
              <a:sym typeface="Calibri"/>
            </a:endParaRPr>
          </a:p>
        </p:txBody>
      </p:sp>
      <p:sp>
        <p:nvSpPr>
          <p:cNvPr id="343" name="Google Shape;343;p29"/>
          <p:cNvSpPr/>
          <p:nvPr/>
        </p:nvSpPr>
        <p:spPr>
          <a:xfrm>
            <a:off x="837047" y="483159"/>
            <a:ext cx="10851369" cy="828338"/>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29"/>
          <p:cNvSpPr/>
          <p:nvPr/>
        </p:nvSpPr>
        <p:spPr>
          <a:xfrm>
            <a:off x="1021976" y="613186"/>
            <a:ext cx="1527586" cy="5916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LOGO</a:t>
            </a:r>
            <a:endParaRPr/>
          </a:p>
        </p:txBody>
      </p:sp>
      <p:sp>
        <p:nvSpPr>
          <p:cNvPr id="345" name="Google Shape;345;p29"/>
          <p:cNvSpPr/>
          <p:nvPr/>
        </p:nvSpPr>
        <p:spPr>
          <a:xfrm>
            <a:off x="2721683" y="613186"/>
            <a:ext cx="1468419"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800">
                <a:solidFill>
                  <a:schemeClr val="dk1"/>
                </a:solidFill>
                <a:latin typeface="Calibri"/>
                <a:ea typeface="Calibri"/>
                <a:cs typeface="Calibri"/>
                <a:sym typeface="Calibri"/>
              </a:rPr>
              <a:t>Name</a:t>
            </a:r>
            <a:endParaRPr/>
          </a:p>
        </p:txBody>
      </p:sp>
      <p:sp>
        <p:nvSpPr>
          <p:cNvPr id="346" name="Google Shape;346;p29"/>
          <p:cNvSpPr/>
          <p:nvPr/>
        </p:nvSpPr>
        <p:spPr>
          <a:xfrm>
            <a:off x="4534347" y="613186"/>
            <a:ext cx="871370"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Home</a:t>
            </a:r>
            <a:endParaRPr/>
          </a:p>
        </p:txBody>
      </p:sp>
      <p:sp>
        <p:nvSpPr>
          <p:cNvPr id="347" name="Google Shape;347;p29"/>
          <p:cNvSpPr/>
          <p:nvPr/>
        </p:nvSpPr>
        <p:spPr>
          <a:xfrm>
            <a:off x="7724328"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Models</a:t>
            </a:r>
            <a:endParaRPr/>
          </a:p>
        </p:txBody>
      </p:sp>
      <p:sp>
        <p:nvSpPr>
          <p:cNvPr id="348" name="Google Shape;348;p29"/>
          <p:cNvSpPr/>
          <p:nvPr/>
        </p:nvSpPr>
        <p:spPr>
          <a:xfrm>
            <a:off x="8828238" y="613186"/>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Test</a:t>
            </a:r>
            <a:endParaRPr/>
          </a:p>
        </p:txBody>
      </p:sp>
      <p:sp>
        <p:nvSpPr>
          <p:cNvPr id="349" name="Google Shape;349;p29"/>
          <p:cNvSpPr/>
          <p:nvPr/>
        </p:nvSpPr>
        <p:spPr>
          <a:xfrm>
            <a:off x="9702657" y="613186"/>
            <a:ext cx="859614"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Admin</a:t>
            </a:r>
            <a:endParaRPr/>
          </a:p>
        </p:txBody>
      </p:sp>
      <p:sp>
        <p:nvSpPr>
          <p:cNvPr id="350" name="Google Shape;350;p29"/>
          <p:cNvSpPr/>
          <p:nvPr/>
        </p:nvSpPr>
        <p:spPr>
          <a:xfrm>
            <a:off x="3664300" y="613186"/>
            <a:ext cx="597049" cy="5916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51" name="Google Shape;351;p29"/>
          <p:cNvSpPr/>
          <p:nvPr/>
        </p:nvSpPr>
        <p:spPr>
          <a:xfrm>
            <a:off x="10952999" y="613186"/>
            <a:ext cx="64008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Help</a:t>
            </a:r>
            <a:endParaRPr/>
          </a:p>
        </p:txBody>
      </p:sp>
      <p:sp>
        <p:nvSpPr>
          <p:cNvPr id="352" name="Google Shape;352;p29"/>
          <p:cNvSpPr/>
          <p:nvPr/>
        </p:nvSpPr>
        <p:spPr>
          <a:xfrm>
            <a:off x="6491876"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Files</a:t>
            </a:r>
            <a:endParaRPr/>
          </a:p>
        </p:txBody>
      </p:sp>
      <p:sp>
        <p:nvSpPr>
          <p:cNvPr id="353" name="Google Shape;3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354" name="Google Shape;354;p29"/>
          <p:cNvSpPr/>
          <p:nvPr/>
        </p:nvSpPr>
        <p:spPr>
          <a:xfrm>
            <a:off x="10283687" y="1262543"/>
            <a:ext cx="1309394" cy="59167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i="1" lang="it-IT" sz="1400" u="sng">
                <a:solidFill>
                  <a:schemeClr val="dk1"/>
                </a:solidFill>
                <a:latin typeface="Calibri"/>
                <a:ea typeface="Calibri"/>
                <a:cs typeface="Calibri"/>
                <a:sym typeface="Calibri"/>
              </a:rPr>
              <a:t>Details</a:t>
            </a:r>
            <a:r>
              <a:rPr i="1" lang="it-IT" sz="1400">
                <a:solidFill>
                  <a:schemeClr val="dk1"/>
                </a:solidFill>
                <a:latin typeface="Calibri"/>
                <a:ea typeface="Calibri"/>
                <a:cs typeface="Calibri"/>
                <a:sym typeface="Calibri"/>
              </a:rPr>
              <a:t> </a:t>
            </a:r>
            <a:r>
              <a:rPr lang="it-IT" sz="1400">
                <a:solidFill>
                  <a:schemeClr val="dk1"/>
                </a:solidFill>
                <a:latin typeface="Calibri"/>
                <a:ea typeface="Calibri"/>
                <a:cs typeface="Calibri"/>
                <a:sym typeface="Calibri"/>
              </a:rPr>
              <a:t>|</a:t>
            </a:r>
            <a:r>
              <a:rPr i="1" lang="it-IT" sz="1400">
                <a:solidFill>
                  <a:schemeClr val="dk1"/>
                </a:solidFill>
                <a:latin typeface="Calibri"/>
                <a:ea typeface="Calibri"/>
                <a:cs typeface="Calibri"/>
                <a:sym typeface="Calibri"/>
              </a:rPr>
              <a:t> </a:t>
            </a:r>
            <a:r>
              <a:rPr i="1" lang="it-IT" sz="1400" u="sng">
                <a:solidFill>
                  <a:schemeClr val="dk1"/>
                </a:solidFill>
                <a:latin typeface="Calibri"/>
                <a:ea typeface="Calibri"/>
                <a:cs typeface="Calibri"/>
                <a:sym typeface="Calibri"/>
              </a:rPr>
              <a:t>Close</a:t>
            </a:r>
            <a:endParaRPr/>
          </a:p>
        </p:txBody>
      </p:sp>
      <p:sp>
        <p:nvSpPr>
          <p:cNvPr id="355" name="Google Shape;355;p29"/>
          <p:cNvSpPr/>
          <p:nvPr/>
        </p:nvSpPr>
        <p:spPr>
          <a:xfrm>
            <a:off x="6344111" y="483159"/>
            <a:ext cx="925238" cy="863590"/>
          </a:xfrm>
          <a:prstGeom prst="ellipse">
            <a:avLst/>
          </a:pr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29"/>
          <p:cNvSpPr/>
          <p:nvPr/>
        </p:nvSpPr>
        <p:spPr>
          <a:xfrm>
            <a:off x="837047" y="1913925"/>
            <a:ext cx="5258953" cy="3959749"/>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Source</a:t>
            </a:r>
            <a:endParaRPr/>
          </a:p>
        </p:txBody>
      </p:sp>
      <p:sp>
        <p:nvSpPr>
          <p:cNvPr id="357" name="Google Shape;357;p29"/>
          <p:cNvSpPr/>
          <p:nvPr/>
        </p:nvSpPr>
        <p:spPr>
          <a:xfrm>
            <a:off x="6129810" y="1913925"/>
            <a:ext cx="5258953" cy="3959749"/>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Input</a:t>
            </a:r>
            <a:endParaRPr/>
          </a:p>
        </p:txBody>
      </p:sp>
      <p:sp>
        <p:nvSpPr>
          <p:cNvPr id="358" name="Google Shape;358;p29"/>
          <p:cNvSpPr txBox="1"/>
          <p:nvPr/>
        </p:nvSpPr>
        <p:spPr>
          <a:xfrm>
            <a:off x="1005838" y="2622177"/>
            <a:ext cx="4465447"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This could be the part where source files are managed</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It should show the file list</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Each file can be viewed, renamed, canceled</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New files can be uploaded</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system should check that only certain file extensions are allowed, through a system configuration parameter. Initially, only </a:t>
            </a:r>
            <a:r>
              <a:rPr b="1" lang="it-IT" sz="1800">
                <a:solidFill>
                  <a:schemeClr val="dk1"/>
                </a:solidFill>
                <a:latin typeface="Calibri"/>
                <a:ea typeface="Calibri"/>
                <a:cs typeface="Calibri"/>
                <a:sym typeface="Calibri"/>
              </a:rPr>
              <a:t>.PDF </a:t>
            </a:r>
            <a:r>
              <a:rPr lang="it-IT" sz="1800">
                <a:solidFill>
                  <a:schemeClr val="dk1"/>
                </a:solidFill>
                <a:latin typeface="Calibri"/>
                <a:ea typeface="Calibri"/>
                <a:cs typeface="Calibri"/>
                <a:sym typeface="Calibri"/>
              </a:rPr>
              <a:t>should be allowed</a:t>
            </a:r>
            <a:endParaRPr/>
          </a:p>
        </p:txBody>
      </p:sp>
      <p:sp>
        <p:nvSpPr>
          <p:cNvPr id="359" name="Google Shape;359;p29"/>
          <p:cNvSpPr txBox="1"/>
          <p:nvPr/>
        </p:nvSpPr>
        <p:spPr>
          <a:xfrm>
            <a:off x="6664361" y="2622177"/>
            <a:ext cx="4465447"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This could be the part where input files are managed</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It should show the file list</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Each file can be viewed, renamed, canceled</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New files can be uploaded</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system should check that only certain file extensions are allowed, through a system configuration parameter. Initially, only </a:t>
            </a:r>
            <a:r>
              <a:rPr b="1" lang="it-IT" sz="1800">
                <a:solidFill>
                  <a:schemeClr val="dk1"/>
                </a:solidFill>
                <a:latin typeface="Calibri"/>
                <a:ea typeface="Calibri"/>
                <a:cs typeface="Calibri"/>
                <a:sym typeface="Calibri"/>
              </a:rPr>
              <a:t>.TXT </a:t>
            </a:r>
            <a:r>
              <a:rPr lang="it-IT" sz="1800">
                <a:solidFill>
                  <a:schemeClr val="dk1"/>
                </a:solidFill>
                <a:latin typeface="Calibri"/>
                <a:ea typeface="Calibri"/>
                <a:cs typeface="Calibri"/>
                <a:sym typeface="Calibri"/>
              </a:rPr>
              <a:t>should be allowed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0"/>
          <p:cNvSpPr/>
          <p:nvPr/>
        </p:nvSpPr>
        <p:spPr>
          <a:xfrm>
            <a:off x="837047" y="1342991"/>
            <a:ext cx="10851368" cy="4306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Project </a:t>
            </a:r>
            <a:r>
              <a:rPr lang="it-IT" sz="1800">
                <a:solidFill>
                  <a:schemeClr val="dk1"/>
                </a:solidFill>
                <a:latin typeface="Calibri"/>
                <a:ea typeface="Calibri"/>
                <a:cs typeface="Calibri"/>
                <a:sym typeface="Calibri"/>
              </a:rPr>
              <a:t>: project name | project description</a:t>
            </a:r>
            <a:endParaRPr sz="1800">
              <a:solidFill>
                <a:schemeClr val="dk1"/>
              </a:solidFill>
              <a:latin typeface="Calibri"/>
              <a:ea typeface="Calibri"/>
              <a:cs typeface="Calibri"/>
              <a:sym typeface="Calibri"/>
            </a:endParaRPr>
          </a:p>
        </p:txBody>
      </p:sp>
      <p:sp>
        <p:nvSpPr>
          <p:cNvPr id="365" name="Google Shape;365;p30"/>
          <p:cNvSpPr/>
          <p:nvPr/>
        </p:nvSpPr>
        <p:spPr>
          <a:xfrm>
            <a:off x="837047" y="483159"/>
            <a:ext cx="10851369" cy="828338"/>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30"/>
          <p:cNvSpPr/>
          <p:nvPr/>
        </p:nvSpPr>
        <p:spPr>
          <a:xfrm>
            <a:off x="1021976" y="613186"/>
            <a:ext cx="1527586" cy="5916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LOGO</a:t>
            </a:r>
            <a:endParaRPr/>
          </a:p>
        </p:txBody>
      </p:sp>
      <p:sp>
        <p:nvSpPr>
          <p:cNvPr id="367" name="Google Shape;367;p30"/>
          <p:cNvSpPr/>
          <p:nvPr/>
        </p:nvSpPr>
        <p:spPr>
          <a:xfrm>
            <a:off x="2721683" y="613186"/>
            <a:ext cx="1468419"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800">
                <a:solidFill>
                  <a:schemeClr val="dk1"/>
                </a:solidFill>
                <a:latin typeface="Calibri"/>
                <a:ea typeface="Calibri"/>
                <a:cs typeface="Calibri"/>
                <a:sym typeface="Calibri"/>
              </a:rPr>
              <a:t>Name</a:t>
            </a:r>
            <a:endParaRPr/>
          </a:p>
        </p:txBody>
      </p:sp>
      <p:sp>
        <p:nvSpPr>
          <p:cNvPr id="368" name="Google Shape;368;p30"/>
          <p:cNvSpPr/>
          <p:nvPr/>
        </p:nvSpPr>
        <p:spPr>
          <a:xfrm>
            <a:off x="4534347" y="613186"/>
            <a:ext cx="871370"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Home</a:t>
            </a:r>
            <a:endParaRPr/>
          </a:p>
        </p:txBody>
      </p:sp>
      <p:sp>
        <p:nvSpPr>
          <p:cNvPr id="369" name="Google Shape;369;p30"/>
          <p:cNvSpPr/>
          <p:nvPr/>
        </p:nvSpPr>
        <p:spPr>
          <a:xfrm>
            <a:off x="7724328"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Models</a:t>
            </a:r>
            <a:endParaRPr/>
          </a:p>
        </p:txBody>
      </p:sp>
      <p:sp>
        <p:nvSpPr>
          <p:cNvPr id="370" name="Google Shape;370;p30"/>
          <p:cNvSpPr/>
          <p:nvPr/>
        </p:nvSpPr>
        <p:spPr>
          <a:xfrm>
            <a:off x="8828238" y="613186"/>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Test</a:t>
            </a:r>
            <a:endParaRPr/>
          </a:p>
        </p:txBody>
      </p:sp>
      <p:sp>
        <p:nvSpPr>
          <p:cNvPr id="371" name="Google Shape;371;p30"/>
          <p:cNvSpPr/>
          <p:nvPr/>
        </p:nvSpPr>
        <p:spPr>
          <a:xfrm>
            <a:off x="9702657" y="613186"/>
            <a:ext cx="859614"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Admin</a:t>
            </a:r>
            <a:endParaRPr/>
          </a:p>
        </p:txBody>
      </p:sp>
      <p:sp>
        <p:nvSpPr>
          <p:cNvPr id="372" name="Google Shape;372;p30"/>
          <p:cNvSpPr/>
          <p:nvPr/>
        </p:nvSpPr>
        <p:spPr>
          <a:xfrm>
            <a:off x="3664300" y="613186"/>
            <a:ext cx="597049" cy="5916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73" name="Google Shape;373;p30"/>
          <p:cNvSpPr/>
          <p:nvPr/>
        </p:nvSpPr>
        <p:spPr>
          <a:xfrm>
            <a:off x="10952999" y="613186"/>
            <a:ext cx="64008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Help</a:t>
            </a:r>
            <a:endParaRPr/>
          </a:p>
        </p:txBody>
      </p:sp>
      <p:sp>
        <p:nvSpPr>
          <p:cNvPr id="374" name="Google Shape;374;p30"/>
          <p:cNvSpPr/>
          <p:nvPr/>
        </p:nvSpPr>
        <p:spPr>
          <a:xfrm>
            <a:off x="6491876"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Files</a:t>
            </a:r>
            <a:endParaRPr/>
          </a:p>
        </p:txBody>
      </p:sp>
      <p:sp>
        <p:nvSpPr>
          <p:cNvPr id="375" name="Google Shape;37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376" name="Google Shape;376;p30"/>
          <p:cNvSpPr/>
          <p:nvPr/>
        </p:nvSpPr>
        <p:spPr>
          <a:xfrm>
            <a:off x="10283687" y="1262543"/>
            <a:ext cx="1309394" cy="59167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i="1" lang="it-IT" sz="1400" u="sng">
                <a:solidFill>
                  <a:schemeClr val="dk1"/>
                </a:solidFill>
                <a:latin typeface="Calibri"/>
                <a:ea typeface="Calibri"/>
                <a:cs typeface="Calibri"/>
                <a:sym typeface="Calibri"/>
              </a:rPr>
              <a:t>Details</a:t>
            </a:r>
            <a:r>
              <a:rPr i="1" lang="it-IT" sz="1400">
                <a:solidFill>
                  <a:schemeClr val="dk1"/>
                </a:solidFill>
                <a:latin typeface="Calibri"/>
                <a:ea typeface="Calibri"/>
                <a:cs typeface="Calibri"/>
                <a:sym typeface="Calibri"/>
              </a:rPr>
              <a:t> </a:t>
            </a:r>
            <a:r>
              <a:rPr lang="it-IT" sz="1400">
                <a:solidFill>
                  <a:schemeClr val="dk1"/>
                </a:solidFill>
                <a:latin typeface="Calibri"/>
                <a:ea typeface="Calibri"/>
                <a:cs typeface="Calibri"/>
                <a:sym typeface="Calibri"/>
              </a:rPr>
              <a:t>|</a:t>
            </a:r>
            <a:r>
              <a:rPr i="1" lang="it-IT" sz="1400">
                <a:solidFill>
                  <a:schemeClr val="dk1"/>
                </a:solidFill>
                <a:latin typeface="Calibri"/>
                <a:ea typeface="Calibri"/>
                <a:cs typeface="Calibri"/>
                <a:sym typeface="Calibri"/>
              </a:rPr>
              <a:t> </a:t>
            </a:r>
            <a:r>
              <a:rPr i="1" lang="it-IT" sz="1400" u="sng">
                <a:solidFill>
                  <a:schemeClr val="dk1"/>
                </a:solidFill>
                <a:latin typeface="Calibri"/>
                <a:ea typeface="Calibri"/>
                <a:cs typeface="Calibri"/>
                <a:sym typeface="Calibri"/>
              </a:rPr>
              <a:t>Close</a:t>
            </a:r>
            <a:endParaRPr/>
          </a:p>
        </p:txBody>
      </p:sp>
      <p:sp>
        <p:nvSpPr>
          <p:cNvPr id="377" name="Google Shape;377;p30"/>
          <p:cNvSpPr/>
          <p:nvPr/>
        </p:nvSpPr>
        <p:spPr>
          <a:xfrm>
            <a:off x="6344111" y="483159"/>
            <a:ext cx="925238" cy="863590"/>
          </a:xfrm>
          <a:prstGeom prst="ellipse">
            <a:avLst/>
          </a:pr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30"/>
          <p:cNvSpPr/>
          <p:nvPr/>
        </p:nvSpPr>
        <p:spPr>
          <a:xfrm>
            <a:off x="837047" y="1913925"/>
            <a:ext cx="5258953" cy="1515075"/>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Source</a:t>
            </a:r>
            <a:endParaRPr/>
          </a:p>
        </p:txBody>
      </p:sp>
      <p:sp>
        <p:nvSpPr>
          <p:cNvPr id="379" name="Google Shape;379;p30"/>
          <p:cNvSpPr/>
          <p:nvPr/>
        </p:nvSpPr>
        <p:spPr>
          <a:xfrm>
            <a:off x="6129810" y="1913925"/>
            <a:ext cx="5258953" cy="1515075"/>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Input</a:t>
            </a:r>
            <a:endParaRPr/>
          </a:p>
        </p:txBody>
      </p:sp>
      <p:sp>
        <p:nvSpPr>
          <p:cNvPr id="380" name="Google Shape;380;p30"/>
          <p:cNvSpPr txBox="1"/>
          <p:nvPr/>
        </p:nvSpPr>
        <p:spPr>
          <a:xfrm>
            <a:off x="1714507" y="4209802"/>
            <a:ext cx="9096447"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Additional input files can be created from the PDF files</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Starting from a PDF file in the list, the user can transform it into a .txt file, entering the new filename.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system should check that the filename is not existing already</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user can also select a list of available routines for the conversion</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routine to be launched (see next slide) takes as input i) the –.pdf filename and ii) the output .txt filename (with full path)</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Upon routine completion, the input file list should be refreshed</a:t>
            </a:r>
            <a:endParaRPr/>
          </a:p>
        </p:txBody>
      </p:sp>
      <p:cxnSp>
        <p:nvCxnSpPr>
          <p:cNvPr id="381" name="Google Shape;381;p30"/>
          <p:cNvCxnSpPr>
            <a:stCxn id="378" idx="2"/>
            <a:endCxn id="379" idx="2"/>
          </p:cNvCxnSpPr>
          <p:nvPr/>
        </p:nvCxnSpPr>
        <p:spPr>
          <a:xfrm flipH="1" rot="-5400000">
            <a:off x="6112674" y="782850"/>
            <a:ext cx="600" cy="5292900"/>
          </a:xfrm>
          <a:prstGeom prst="curvedConnector3">
            <a:avLst>
              <a:gd fmla="val 87244260" name="adj1"/>
            </a:avLst>
          </a:prstGeom>
          <a:noFill/>
          <a:ln cap="flat" cmpd="sng" w="38100">
            <a:solidFill>
              <a:schemeClr val="accent1"/>
            </a:solidFill>
            <a:prstDash val="solid"/>
            <a:miter lim="800000"/>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1"/>
          <p:cNvSpPr/>
          <p:nvPr/>
        </p:nvSpPr>
        <p:spPr>
          <a:xfrm>
            <a:off x="837047" y="1342991"/>
            <a:ext cx="10851368" cy="4306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Project </a:t>
            </a:r>
            <a:r>
              <a:rPr lang="it-IT" sz="1800">
                <a:solidFill>
                  <a:schemeClr val="dk1"/>
                </a:solidFill>
                <a:latin typeface="Calibri"/>
                <a:ea typeface="Calibri"/>
                <a:cs typeface="Calibri"/>
                <a:sym typeface="Calibri"/>
              </a:rPr>
              <a:t>: project name | project description</a:t>
            </a:r>
            <a:endParaRPr sz="1800">
              <a:solidFill>
                <a:schemeClr val="dk1"/>
              </a:solidFill>
              <a:latin typeface="Calibri"/>
              <a:ea typeface="Calibri"/>
              <a:cs typeface="Calibri"/>
              <a:sym typeface="Calibri"/>
            </a:endParaRPr>
          </a:p>
        </p:txBody>
      </p:sp>
      <p:sp>
        <p:nvSpPr>
          <p:cNvPr id="387" name="Google Shape;387;p31"/>
          <p:cNvSpPr/>
          <p:nvPr/>
        </p:nvSpPr>
        <p:spPr>
          <a:xfrm>
            <a:off x="837047" y="483159"/>
            <a:ext cx="10851369" cy="828338"/>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31"/>
          <p:cNvSpPr/>
          <p:nvPr/>
        </p:nvSpPr>
        <p:spPr>
          <a:xfrm>
            <a:off x="1021976" y="613186"/>
            <a:ext cx="1527586" cy="5916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LOGO</a:t>
            </a:r>
            <a:endParaRPr/>
          </a:p>
        </p:txBody>
      </p:sp>
      <p:sp>
        <p:nvSpPr>
          <p:cNvPr id="389" name="Google Shape;389;p31"/>
          <p:cNvSpPr/>
          <p:nvPr/>
        </p:nvSpPr>
        <p:spPr>
          <a:xfrm>
            <a:off x="2721683" y="613186"/>
            <a:ext cx="1468419"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800">
                <a:solidFill>
                  <a:schemeClr val="dk1"/>
                </a:solidFill>
                <a:latin typeface="Calibri"/>
                <a:ea typeface="Calibri"/>
                <a:cs typeface="Calibri"/>
                <a:sym typeface="Calibri"/>
              </a:rPr>
              <a:t>Name</a:t>
            </a:r>
            <a:endParaRPr/>
          </a:p>
        </p:txBody>
      </p:sp>
      <p:sp>
        <p:nvSpPr>
          <p:cNvPr id="390" name="Google Shape;390;p31"/>
          <p:cNvSpPr/>
          <p:nvPr/>
        </p:nvSpPr>
        <p:spPr>
          <a:xfrm>
            <a:off x="4534347" y="613186"/>
            <a:ext cx="871370"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Home</a:t>
            </a:r>
            <a:endParaRPr/>
          </a:p>
        </p:txBody>
      </p:sp>
      <p:sp>
        <p:nvSpPr>
          <p:cNvPr id="391" name="Google Shape;391;p31"/>
          <p:cNvSpPr/>
          <p:nvPr/>
        </p:nvSpPr>
        <p:spPr>
          <a:xfrm>
            <a:off x="7724328"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Models</a:t>
            </a:r>
            <a:endParaRPr/>
          </a:p>
        </p:txBody>
      </p:sp>
      <p:sp>
        <p:nvSpPr>
          <p:cNvPr id="392" name="Google Shape;392;p31"/>
          <p:cNvSpPr/>
          <p:nvPr/>
        </p:nvSpPr>
        <p:spPr>
          <a:xfrm>
            <a:off x="8828238" y="613186"/>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Test</a:t>
            </a:r>
            <a:endParaRPr/>
          </a:p>
        </p:txBody>
      </p:sp>
      <p:sp>
        <p:nvSpPr>
          <p:cNvPr id="393" name="Google Shape;393;p31"/>
          <p:cNvSpPr/>
          <p:nvPr/>
        </p:nvSpPr>
        <p:spPr>
          <a:xfrm>
            <a:off x="9702657" y="613186"/>
            <a:ext cx="859614"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Admin</a:t>
            </a:r>
            <a:endParaRPr/>
          </a:p>
        </p:txBody>
      </p:sp>
      <p:sp>
        <p:nvSpPr>
          <p:cNvPr id="394" name="Google Shape;394;p31"/>
          <p:cNvSpPr/>
          <p:nvPr/>
        </p:nvSpPr>
        <p:spPr>
          <a:xfrm>
            <a:off x="3664300" y="613186"/>
            <a:ext cx="597049" cy="5916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95" name="Google Shape;395;p31"/>
          <p:cNvSpPr/>
          <p:nvPr/>
        </p:nvSpPr>
        <p:spPr>
          <a:xfrm>
            <a:off x="10952999" y="613186"/>
            <a:ext cx="64008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Help</a:t>
            </a:r>
            <a:endParaRPr/>
          </a:p>
        </p:txBody>
      </p:sp>
      <p:sp>
        <p:nvSpPr>
          <p:cNvPr id="396" name="Google Shape;396;p31"/>
          <p:cNvSpPr/>
          <p:nvPr/>
        </p:nvSpPr>
        <p:spPr>
          <a:xfrm>
            <a:off x="6491876"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Files</a:t>
            </a:r>
            <a:endParaRPr/>
          </a:p>
        </p:txBody>
      </p:sp>
      <p:sp>
        <p:nvSpPr>
          <p:cNvPr id="397" name="Google Shape;39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398" name="Google Shape;398;p31"/>
          <p:cNvSpPr/>
          <p:nvPr/>
        </p:nvSpPr>
        <p:spPr>
          <a:xfrm>
            <a:off x="10283687" y="1262543"/>
            <a:ext cx="1309394" cy="59167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i="1" lang="it-IT" sz="1400" u="sng">
                <a:solidFill>
                  <a:schemeClr val="dk1"/>
                </a:solidFill>
                <a:latin typeface="Calibri"/>
                <a:ea typeface="Calibri"/>
                <a:cs typeface="Calibri"/>
                <a:sym typeface="Calibri"/>
              </a:rPr>
              <a:t>Details</a:t>
            </a:r>
            <a:r>
              <a:rPr i="1" lang="it-IT" sz="1400">
                <a:solidFill>
                  <a:schemeClr val="dk1"/>
                </a:solidFill>
                <a:latin typeface="Calibri"/>
                <a:ea typeface="Calibri"/>
                <a:cs typeface="Calibri"/>
                <a:sym typeface="Calibri"/>
              </a:rPr>
              <a:t> </a:t>
            </a:r>
            <a:r>
              <a:rPr lang="it-IT" sz="1400">
                <a:solidFill>
                  <a:schemeClr val="dk1"/>
                </a:solidFill>
                <a:latin typeface="Calibri"/>
                <a:ea typeface="Calibri"/>
                <a:cs typeface="Calibri"/>
                <a:sym typeface="Calibri"/>
              </a:rPr>
              <a:t>|</a:t>
            </a:r>
            <a:r>
              <a:rPr i="1" lang="it-IT" sz="1400">
                <a:solidFill>
                  <a:schemeClr val="dk1"/>
                </a:solidFill>
                <a:latin typeface="Calibri"/>
                <a:ea typeface="Calibri"/>
                <a:cs typeface="Calibri"/>
                <a:sym typeface="Calibri"/>
              </a:rPr>
              <a:t> </a:t>
            </a:r>
            <a:r>
              <a:rPr i="1" lang="it-IT" sz="1400" u="sng">
                <a:solidFill>
                  <a:schemeClr val="dk1"/>
                </a:solidFill>
                <a:latin typeface="Calibri"/>
                <a:ea typeface="Calibri"/>
                <a:cs typeface="Calibri"/>
                <a:sym typeface="Calibri"/>
              </a:rPr>
              <a:t>Close</a:t>
            </a:r>
            <a:endParaRPr/>
          </a:p>
        </p:txBody>
      </p:sp>
      <p:sp>
        <p:nvSpPr>
          <p:cNvPr id="399" name="Google Shape;399;p31"/>
          <p:cNvSpPr/>
          <p:nvPr/>
        </p:nvSpPr>
        <p:spPr>
          <a:xfrm>
            <a:off x="6344111" y="483159"/>
            <a:ext cx="925238" cy="863590"/>
          </a:xfrm>
          <a:prstGeom prst="ellipse">
            <a:avLst/>
          </a:pr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31"/>
          <p:cNvSpPr/>
          <p:nvPr/>
        </p:nvSpPr>
        <p:spPr>
          <a:xfrm>
            <a:off x="837047" y="1913925"/>
            <a:ext cx="5258953" cy="1515075"/>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Source</a:t>
            </a:r>
            <a:endParaRPr/>
          </a:p>
        </p:txBody>
      </p:sp>
      <p:sp>
        <p:nvSpPr>
          <p:cNvPr id="401" name="Google Shape;401;p31"/>
          <p:cNvSpPr/>
          <p:nvPr/>
        </p:nvSpPr>
        <p:spPr>
          <a:xfrm>
            <a:off x="6129810" y="1913925"/>
            <a:ext cx="5258953" cy="1515075"/>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Input</a:t>
            </a:r>
            <a:endParaRPr/>
          </a:p>
        </p:txBody>
      </p:sp>
      <p:cxnSp>
        <p:nvCxnSpPr>
          <p:cNvPr id="402" name="Google Shape;402;p31"/>
          <p:cNvCxnSpPr>
            <a:stCxn id="400" idx="2"/>
            <a:endCxn id="401" idx="2"/>
          </p:cNvCxnSpPr>
          <p:nvPr/>
        </p:nvCxnSpPr>
        <p:spPr>
          <a:xfrm flipH="1" rot="-5400000">
            <a:off x="6112674" y="782850"/>
            <a:ext cx="600" cy="5292900"/>
          </a:xfrm>
          <a:prstGeom prst="curvedConnector3">
            <a:avLst>
              <a:gd fmla="val 87244260" name="adj1"/>
            </a:avLst>
          </a:prstGeom>
          <a:noFill/>
          <a:ln cap="flat" cmpd="sng" w="38100">
            <a:solidFill>
              <a:schemeClr val="accent1"/>
            </a:solidFill>
            <a:prstDash val="solid"/>
            <a:miter lim="800000"/>
            <a:headEnd len="sm" w="sm" type="none"/>
            <a:tailEnd len="med" w="med" type="triangle"/>
          </a:ln>
        </p:spPr>
      </p:cxnSp>
      <p:sp>
        <p:nvSpPr>
          <p:cNvPr id="403" name="Google Shape;403;p31"/>
          <p:cNvSpPr txBox="1"/>
          <p:nvPr/>
        </p:nvSpPr>
        <p:spPr>
          <a:xfrm>
            <a:off x="1405159" y="4125856"/>
            <a:ext cx="9715143"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available routines should be taken from an (app) configuration file (same for all users)</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For test purpose let’s add two sample routines named “pdf_transform1” and “pdf_transform2”</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pdf_transform1 creates a .txt file with the required name and contains the lower file name as a string in the text</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pdf_transform2 creates a .txt file with the required name and contains the upper file name as a string in the text</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Note: the file transform routine should be implemented as in the previous flask app, therefore in a modular way, in a separate library / file, to be easily extended in the future without modifying the main flask code.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t-IT"/>
              <a:t>Main goal</a:t>
            </a:r>
            <a:endParaRPr/>
          </a:p>
        </p:txBody>
      </p:sp>
      <p:sp>
        <p:nvSpPr>
          <p:cNvPr id="95" name="Google Shape;9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it-IT"/>
              <a:t>To implement a front-end application in Flask, multi-users, where each user can i) upload PDF files ii) transform PDF into TXT files and iii) launch a search routing on TXT files, displaying the output</a:t>
            </a:r>
            <a:endParaRPr/>
          </a:p>
          <a:p>
            <a:pPr indent="-228600" lvl="0" marL="228600" rtl="0" algn="l">
              <a:lnSpc>
                <a:spcPct val="90000"/>
              </a:lnSpc>
              <a:spcBef>
                <a:spcPts val="1000"/>
              </a:spcBef>
              <a:spcAft>
                <a:spcPts val="0"/>
              </a:spcAft>
              <a:buClr>
                <a:schemeClr val="dk1"/>
              </a:buClr>
              <a:buSzPts val="2800"/>
              <a:buChar char="•"/>
            </a:pPr>
            <a:r>
              <a:rPr lang="it-IT"/>
              <a:t>Reuse / adapt routines already developed</a:t>
            </a:r>
            <a:endParaRPr/>
          </a:p>
          <a:p>
            <a:pPr indent="-228600" lvl="0" marL="228600" rtl="0" algn="l">
              <a:lnSpc>
                <a:spcPct val="90000"/>
              </a:lnSpc>
              <a:spcBef>
                <a:spcPts val="1000"/>
              </a:spcBef>
              <a:spcAft>
                <a:spcPts val="0"/>
              </a:spcAft>
              <a:buClr>
                <a:schemeClr val="dk1"/>
              </a:buClr>
              <a:buSzPts val="2800"/>
              <a:buChar char="•"/>
            </a:pPr>
            <a:r>
              <a:rPr lang="it-IT"/>
              <a:t>Implement the enhancements already identified (logging, try-catch, rational organization of the directories etc.)</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6" name="Google Shape;9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409" name="Google Shape;409;p32"/>
          <p:cNvSpPr txBox="1"/>
          <p:nvPr/>
        </p:nvSpPr>
        <p:spPr>
          <a:xfrm>
            <a:off x="4823790" y="1616766"/>
            <a:ext cx="19055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THIRD MILESTONE</a:t>
            </a:r>
            <a:endParaRPr/>
          </a:p>
        </p:txBody>
      </p:sp>
      <p:sp>
        <p:nvSpPr>
          <p:cNvPr id="410" name="Google Shape;410;p32"/>
          <p:cNvSpPr txBox="1"/>
          <p:nvPr/>
        </p:nvSpPr>
        <p:spPr>
          <a:xfrm>
            <a:off x="1484860" y="2347838"/>
            <a:ext cx="10249476"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Fully test this feature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Should be working for different users, on different projects</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Use case</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Admin logs in and add two users: user1 and user2</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User1 logs in and creates two projects, project1.1 and project 1.2</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User1 select project 1.1 and adds two PDF files and two .txt files</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User1 transforms the two pdf files in additional .txt files using the two routines</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User1 logs out</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User2 logs in performs the same of user 1</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User2 logs out</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User1 logs in and remove project1.2</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User1 logs out</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User2 logs in and remove project 2.1</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User2 logs out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p:nvPr/>
        </p:nvSpPr>
        <p:spPr>
          <a:xfrm>
            <a:off x="837047" y="1342991"/>
            <a:ext cx="10851368" cy="4306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Project </a:t>
            </a:r>
            <a:r>
              <a:rPr lang="it-IT" sz="1800">
                <a:solidFill>
                  <a:schemeClr val="dk1"/>
                </a:solidFill>
                <a:latin typeface="Calibri"/>
                <a:ea typeface="Calibri"/>
                <a:cs typeface="Calibri"/>
                <a:sym typeface="Calibri"/>
              </a:rPr>
              <a:t>: project name | project description</a:t>
            </a:r>
            <a:endParaRPr sz="1800">
              <a:solidFill>
                <a:schemeClr val="dk1"/>
              </a:solidFill>
              <a:latin typeface="Calibri"/>
              <a:ea typeface="Calibri"/>
              <a:cs typeface="Calibri"/>
              <a:sym typeface="Calibri"/>
            </a:endParaRPr>
          </a:p>
        </p:txBody>
      </p:sp>
      <p:sp>
        <p:nvSpPr>
          <p:cNvPr id="416" name="Google Shape;416;p33"/>
          <p:cNvSpPr/>
          <p:nvPr/>
        </p:nvSpPr>
        <p:spPr>
          <a:xfrm>
            <a:off x="837047" y="483159"/>
            <a:ext cx="10851369" cy="828338"/>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33"/>
          <p:cNvSpPr/>
          <p:nvPr/>
        </p:nvSpPr>
        <p:spPr>
          <a:xfrm>
            <a:off x="1021976" y="613186"/>
            <a:ext cx="1527586" cy="5916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LOGO</a:t>
            </a:r>
            <a:endParaRPr/>
          </a:p>
        </p:txBody>
      </p:sp>
      <p:sp>
        <p:nvSpPr>
          <p:cNvPr id="418" name="Google Shape;418;p33"/>
          <p:cNvSpPr/>
          <p:nvPr/>
        </p:nvSpPr>
        <p:spPr>
          <a:xfrm>
            <a:off x="2721683" y="613186"/>
            <a:ext cx="1468419"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800">
                <a:solidFill>
                  <a:schemeClr val="dk1"/>
                </a:solidFill>
                <a:latin typeface="Calibri"/>
                <a:ea typeface="Calibri"/>
                <a:cs typeface="Calibri"/>
                <a:sym typeface="Calibri"/>
              </a:rPr>
              <a:t>Name</a:t>
            </a:r>
            <a:endParaRPr/>
          </a:p>
        </p:txBody>
      </p:sp>
      <p:sp>
        <p:nvSpPr>
          <p:cNvPr id="419" name="Google Shape;419;p33"/>
          <p:cNvSpPr/>
          <p:nvPr/>
        </p:nvSpPr>
        <p:spPr>
          <a:xfrm>
            <a:off x="4534347" y="613186"/>
            <a:ext cx="871370"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Home</a:t>
            </a:r>
            <a:endParaRPr/>
          </a:p>
        </p:txBody>
      </p:sp>
      <p:sp>
        <p:nvSpPr>
          <p:cNvPr id="420" name="Google Shape;420;p33"/>
          <p:cNvSpPr/>
          <p:nvPr/>
        </p:nvSpPr>
        <p:spPr>
          <a:xfrm>
            <a:off x="7724328"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Models</a:t>
            </a:r>
            <a:endParaRPr/>
          </a:p>
        </p:txBody>
      </p:sp>
      <p:sp>
        <p:nvSpPr>
          <p:cNvPr id="421" name="Google Shape;421;p33"/>
          <p:cNvSpPr/>
          <p:nvPr/>
        </p:nvSpPr>
        <p:spPr>
          <a:xfrm>
            <a:off x="8828238" y="613186"/>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Test</a:t>
            </a:r>
            <a:endParaRPr/>
          </a:p>
        </p:txBody>
      </p:sp>
      <p:sp>
        <p:nvSpPr>
          <p:cNvPr id="422" name="Google Shape;422;p33"/>
          <p:cNvSpPr/>
          <p:nvPr/>
        </p:nvSpPr>
        <p:spPr>
          <a:xfrm>
            <a:off x="9702657" y="613186"/>
            <a:ext cx="859614"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Admin</a:t>
            </a:r>
            <a:endParaRPr/>
          </a:p>
        </p:txBody>
      </p:sp>
      <p:sp>
        <p:nvSpPr>
          <p:cNvPr id="423" name="Google Shape;423;p33"/>
          <p:cNvSpPr/>
          <p:nvPr/>
        </p:nvSpPr>
        <p:spPr>
          <a:xfrm>
            <a:off x="3664300" y="613186"/>
            <a:ext cx="597049" cy="5916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24" name="Google Shape;424;p33"/>
          <p:cNvSpPr/>
          <p:nvPr/>
        </p:nvSpPr>
        <p:spPr>
          <a:xfrm>
            <a:off x="10952999" y="613186"/>
            <a:ext cx="64008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Help</a:t>
            </a:r>
            <a:endParaRPr/>
          </a:p>
        </p:txBody>
      </p:sp>
      <p:sp>
        <p:nvSpPr>
          <p:cNvPr id="425" name="Google Shape;425;p33"/>
          <p:cNvSpPr/>
          <p:nvPr/>
        </p:nvSpPr>
        <p:spPr>
          <a:xfrm>
            <a:off x="6491876"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Files</a:t>
            </a:r>
            <a:endParaRPr/>
          </a:p>
        </p:txBody>
      </p:sp>
      <p:sp>
        <p:nvSpPr>
          <p:cNvPr id="426" name="Google Shape;42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427" name="Google Shape;427;p33"/>
          <p:cNvSpPr/>
          <p:nvPr/>
        </p:nvSpPr>
        <p:spPr>
          <a:xfrm>
            <a:off x="10283687" y="1262543"/>
            <a:ext cx="1309394" cy="59167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i="1" lang="it-IT" sz="1400" u="sng">
                <a:solidFill>
                  <a:schemeClr val="dk1"/>
                </a:solidFill>
                <a:latin typeface="Calibri"/>
                <a:ea typeface="Calibri"/>
                <a:cs typeface="Calibri"/>
                <a:sym typeface="Calibri"/>
              </a:rPr>
              <a:t>Details</a:t>
            </a:r>
            <a:r>
              <a:rPr i="1" lang="it-IT" sz="1400">
                <a:solidFill>
                  <a:schemeClr val="dk1"/>
                </a:solidFill>
                <a:latin typeface="Calibri"/>
                <a:ea typeface="Calibri"/>
                <a:cs typeface="Calibri"/>
                <a:sym typeface="Calibri"/>
              </a:rPr>
              <a:t> </a:t>
            </a:r>
            <a:r>
              <a:rPr lang="it-IT" sz="1400">
                <a:solidFill>
                  <a:schemeClr val="dk1"/>
                </a:solidFill>
                <a:latin typeface="Calibri"/>
                <a:ea typeface="Calibri"/>
                <a:cs typeface="Calibri"/>
                <a:sym typeface="Calibri"/>
              </a:rPr>
              <a:t>|</a:t>
            </a:r>
            <a:r>
              <a:rPr i="1" lang="it-IT" sz="1400">
                <a:solidFill>
                  <a:schemeClr val="dk1"/>
                </a:solidFill>
                <a:latin typeface="Calibri"/>
                <a:ea typeface="Calibri"/>
                <a:cs typeface="Calibri"/>
                <a:sym typeface="Calibri"/>
              </a:rPr>
              <a:t> </a:t>
            </a:r>
            <a:r>
              <a:rPr i="1" lang="it-IT" sz="1400" u="sng">
                <a:solidFill>
                  <a:schemeClr val="dk1"/>
                </a:solidFill>
                <a:latin typeface="Calibri"/>
                <a:ea typeface="Calibri"/>
                <a:cs typeface="Calibri"/>
                <a:sym typeface="Calibri"/>
              </a:rPr>
              <a:t>Close</a:t>
            </a:r>
            <a:endParaRPr/>
          </a:p>
        </p:txBody>
      </p:sp>
      <p:sp>
        <p:nvSpPr>
          <p:cNvPr id="428" name="Google Shape;428;p33"/>
          <p:cNvSpPr/>
          <p:nvPr/>
        </p:nvSpPr>
        <p:spPr>
          <a:xfrm>
            <a:off x="6344111" y="483159"/>
            <a:ext cx="925238" cy="863590"/>
          </a:xfrm>
          <a:prstGeom prst="ellipse">
            <a:avLst/>
          </a:pr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9" name="Google Shape;429;p33"/>
          <p:cNvSpPr/>
          <p:nvPr/>
        </p:nvSpPr>
        <p:spPr>
          <a:xfrm>
            <a:off x="837047" y="1913925"/>
            <a:ext cx="5258953" cy="1515075"/>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Source</a:t>
            </a:r>
            <a:endParaRPr/>
          </a:p>
        </p:txBody>
      </p:sp>
      <p:sp>
        <p:nvSpPr>
          <p:cNvPr id="430" name="Google Shape;430;p33"/>
          <p:cNvSpPr/>
          <p:nvPr/>
        </p:nvSpPr>
        <p:spPr>
          <a:xfrm>
            <a:off x="6129810" y="1913925"/>
            <a:ext cx="5258953" cy="1515075"/>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Input</a:t>
            </a:r>
            <a:endParaRPr/>
          </a:p>
        </p:txBody>
      </p:sp>
      <p:sp>
        <p:nvSpPr>
          <p:cNvPr id="431" name="Google Shape;431;p33"/>
          <p:cNvSpPr txBox="1"/>
          <p:nvPr/>
        </p:nvSpPr>
        <p:spPr>
          <a:xfrm>
            <a:off x="1405159" y="4125856"/>
            <a:ext cx="9715143"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Input txt files can be combined together to create a combined file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File sorting is important, so it should be done in three steps</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First step: files to be merged should be selected</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Second step: all selected files can be sorted</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Merged .txt file is created, selecting a filename that is not duplicated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33"/>
          <p:cNvSpPr/>
          <p:nvPr/>
        </p:nvSpPr>
        <p:spPr>
          <a:xfrm>
            <a:off x="7294521" y="2762996"/>
            <a:ext cx="429807" cy="1063388"/>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4"/>
          <p:cNvSpPr/>
          <p:nvPr/>
        </p:nvSpPr>
        <p:spPr>
          <a:xfrm>
            <a:off x="837047" y="1342991"/>
            <a:ext cx="10851368" cy="4306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Project </a:t>
            </a:r>
            <a:r>
              <a:rPr lang="it-IT" sz="1800">
                <a:solidFill>
                  <a:schemeClr val="dk1"/>
                </a:solidFill>
                <a:latin typeface="Calibri"/>
                <a:ea typeface="Calibri"/>
                <a:cs typeface="Calibri"/>
                <a:sym typeface="Calibri"/>
              </a:rPr>
              <a:t>: project name | project description</a:t>
            </a:r>
            <a:endParaRPr sz="1800">
              <a:solidFill>
                <a:schemeClr val="dk1"/>
              </a:solidFill>
              <a:latin typeface="Calibri"/>
              <a:ea typeface="Calibri"/>
              <a:cs typeface="Calibri"/>
              <a:sym typeface="Calibri"/>
            </a:endParaRPr>
          </a:p>
        </p:txBody>
      </p:sp>
      <p:sp>
        <p:nvSpPr>
          <p:cNvPr id="438" name="Google Shape;438;p34"/>
          <p:cNvSpPr/>
          <p:nvPr/>
        </p:nvSpPr>
        <p:spPr>
          <a:xfrm>
            <a:off x="837047" y="483159"/>
            <a:ext cx="10851369" cy="828338"/>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34"/>
          <p:cNvSpPr/>
          <p:nvPr/>
        </p:nvSpPr>
        <p:spPr>
          <a:xfrm>
            <a:off x="1021976" y="613186"/>
            <a:ext cx="1527586" cy="5916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LOGO</a:t>
            </a:r>
            <a:endParaRPr/>
          </a:p>
        </p:txBody>
      </p:sp>
      <p:sp>
        <p:nvSpPr>
          <p:cNvPr id="440" name="Google Shape;440;p34"/>
          <p:cNvSpPr/>
          <p:nvPr/>
        </p:nvSpPr>
        <p:spPr>
          <a:xfrm>
            <a:off x="2721683" y="613186"/>
            <a:ext cx="1468419"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800">
                <a:solidFill>
                  <a:schemeClr val="dk1"/>
                </a:solidFill>
                <a:latin typeface="Calibri"/>
                <a:ea typeface="Calibri"/>
                <a:cs typeface="Calibri"/>
                <a:sym typeface="Calibri"/>
              </a:rPr>
              <a:t>Name</a:t>
            </a:r>
            <a:endParaRPr/>
          </a:p>
        </p:txBody>
      </p:sp>
      <p:sp>
        <p:nvSpPr>
          <p:cNvPr id="441" name="Google Shape;441;p34"/>
          <p:cNvSpPr/>
          <p:nvPr/>
        </p:nvSpPr>
        <p:spPr>
          <a:xfrm>
            <a:off x="4534347" y="613186"/>
            <a:ext cx="871370"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Home</a:t>
            </a:r>
            <a:endParaRPr/>
          </a:p>
        </p:txBody>
      </p:sp>
      <p:sp>
        <p:nvSpPr>
          <p:cNvPr id="442" name="Google Shape;442;p34"/>
          <p:cNvSpPr/>
          <p:nvPr/>
        </p:nvSpPr>
        <p:spPr>
          <a:xfrm>
            <a:off x="7724328"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Models</a:t>
            </a:r>
            <a:endParaRPr/>
          </a:p>
        </p:txBody>
      </p:sp>
      <p:sp>
        <p:nvSpPr>
          <p:cNvPr id="443" name="Google Shape;443;p34"/>
          <p:cNvSpPr/>
          <p:nvPr/>
        </p:nvSpPr>
        <p:spPr>
          <a:xfrm>
            <a:off x="8828238" y="613186"/>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Test</a:t>
            </a:r>
            <a:endParaRPr/>
          </a:p>
        </p:txBody>
      </p:sp>
      <p:sp>
        <p:nvSpPr>
          <p:cNvPr id="444" name="Google Shape;444;p34"/>
          <p:cNvSpPr/>
          <p:nvPr/>
        </p:nvSpPr>
        <p:spPr>
          <a:xfrm>
            <a:off x="9702657" y="613186"/>
            <a:ext cx="859614"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Admin</a:t>
            </a:r>
            <a:endParaRPr/>
          </a:p>
        </p:txBody>
      </p:sp>
      <p:sp>
        <p:nvSpPr>
          <p:cNvPr id="445" name="Google Shape;445;p34"/>
          <p:cNvSpPr/>
          <p:nvPr/>
        </p:nvSpPr>
        <p:spPr>
          <a:xfrm>
            <a:off x="3664300" y="613186"/>
            <a:ext cx="597049" cy="5916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46" name="Google Shape;446;p34"/>
          <p:cNvSpPr/>
          <p:nvPr/>
        </p:nvSpPr>
        <p:spPr>
          <a:xfrm>
            <a:off x="10952999" y="613186"/>
            <a:ext cx="64008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Help</a:t>
            </a:r>
            <a:endParaRPr/>
          </a:p>
        </p:txBody>
      </p:sp>
      <p:sp>
        <p:nvSpPr>
          <p:cNvPr id="447" name="Google Shape;447;p34"/>
          <p:cNvSpPr/>
          <p:nvPr/>
        </p:nvSpPr>
        <p:spPr>
          <a:xfrm>
            <a:off x="6491876"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Files</a:t>
            </a:r>
            <a:endParaRPr/>
          </a:p>
        </p:txBody>
      </p:sp>
      <p:sp>
        <p:nvSpPr>
          <p:cNvPr id="448" name="Google Shape;4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449" name="Google Shape;449;p34"/>
          <p:cNvSpPr/>
          <p:nvPr/>
        </p:nvSpPr>
        <p:spPr>
          <a:xfrm>
            <a:off x="10283687" y="1262543"/>
            <a:ext cx="1309394" cy="59167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i="1" lang="it-IT" sz="1400" u="sng">
                <a:solidFill>
                  <a:schemeClr val="dk1"/>
                </a:solidFill>
                <a:latin typeface="Calibri"/>
                <a:ea typeface="Calibri"/>
                <a:cs typeface="Calibri"/>
                <a:sym typeface="Calibri"/>
              </a:rPr>
              <a:t>Details</a:t>
            </a:r>
            <a:r>
              <a:rPr i="1" lang="it-IT" sz="1400">
                <a:solidFill>
                  <a:schemeClr val="dk1"/>
                </a:solidFill>
                <a:latin typeface="Calibri"/>
                <a:ea typeface="Calibri"/>
                <a:cs typeface="Calibri"/>
                <a:sym typeface="Calibri"/>
              </a:rPr>
              <a:t> </a:t>
            </a:r>
            <a:r>
              <a:rPr lang="it-IT" sz="1400">
                <a:solidFill>
                  <a:schemeClr val="dk1"/>
                </a:solidFill>
                <a:latin typeface="Calibri"/>
                <a:ea typeface="Calibri"/>
                <a:cs typeface="Calibri"/>
                <a:sym typeface="Calibri"/>
              </a:rPr>
              <a:t>|</a:t>
            </a:r>
            <a:r>
              <a:rPr i="1" lang="it-IT" sz="1400">
                <a:solidFill>
                  <a:schemeClr val="dk1"/>
                </a:solidFill>
                <a:latin typeface="Calibri"/>
                <a:ea typeface="Calibri"/>
                <a:cs typeface="Calibri"/>
                <a:sym typeface="Calibri"/>
              </a:rPr>
              <a:t> </a:t>
            </a:r>
            <a:r>
              <a:rPr i="1" lang="it-IT" sz="1400" u="sng">
                <a:solidFill>
                  <a:schemeClr val="dk1"/>
                </a:solidFill>
                <a:latin typeface="Calibri"/>
                <a:ea typeface="Calibri"/>
                <a:cs typeface="Calibri"/>
                <a:sym typeface="Calibri"/>
              </a:rPr>
              <a:t>Close</a:t>
            </a:r>
            <a:endParaRPr/>
          </a:p>
        </p:txBody>
      </p:sp>
      <p:sp>
        <p:nvSpPr>
          <p:cNvPr id="450" name="Google Shape;450;p34"/>
          <p:cNvSpPr/>
          <p:nvPr/>
        </p:nvSpPr>
        <p:spPr>
          <a:xfrm>
            <a:off x="837047" y="1854213"/>
            <a:ext cx="10851368" cy="4306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File Selection		Routine Selection</a:t>
            </a:r>
            <a:endParaRPr/>
          </a:p>
        </p:txBody>
      </p:sp>
      <p:sp>
        <p:nvSpPr>
          <p:cNvPr id="451" name="Google Shape;451;p34"/>
          <p:cNvSpPr/>
          <p:nvPr/>
        </p:nvSpPr>
        <p:spPr>
          <a:xfrm>
            <a:off x="837047" y="2350082"/>
            <a:ext cx="10851368" cy="3965957"/>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1"/>
                </a:solidFill>
                <a:latin typeface="Calibri"/>
                <a:ea typeface="Calibri"/>
                <a:cs typeface="Calibri"/>
                <a:sym typeface="Calibri"/>
              </a:rPr>
              <a:t>Working area</a:t>
            </a:r>
            <a:endParaRPr/>
          </a:p>
        </p:txBody>
      </p:sp>
      <p:sp>
        <p:nvSpPr>
          <p:cNvPr id="452" name="Google Shape;452;p34"/>
          <p:cNvSpPr/>
          <p:nvPr/>
        </p:nvSpPr>
        <p:spPr>
          <a:xfrm>
            <a:off x="8646248" y="483159"/>
            <a:ext cx="925238" cy="863590"/>
          </a:xfrm>
          <a:prstGeom prst="ellipse">
            <a:avLst/>
          </a:pr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Google Shape;453;p34"/>
          <p:cNvSpPr txBox="1"/>
          <p:nvPr/>
        </p:nvSpPr>
        <p:spPr>
          <a:xfrm>
            <a:off x="1248613" y="2763399"/>
            <a:ext cx="9715143" cy="2585323"/>
          </a:xfrm>
          <a:prstGeom prst="rect">
            <a:avLst/>
          </a:prstGeom>
          <a:solidFill>
            <a:schemeClr val="lt1"/>
          </a:solid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“Test” features implement various routines on the input .txt files (e.g. world search)</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“File Selection” should be a combi where the user can select one of the input .txt file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“routines” selection should contains various “search” routines, to be configured at app level (same as the PDF configuration)</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For test purpose, we should have two routines</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Word Search</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Name Search</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Once both are selected, the “Select” button / link will generate input elements to be visualized in the working are (SEE NEXT)</a:t>
            </a:r>
            <a:endParaRPr/>
          </a:p>
        </p:txBody>
      </p:sp>
      <p:sp>
        <p:nvSpPr>
          <p:cNvPr id="454" name="Google Shape;454;p34"/>
          <p:cNvSpPr/>
          <p:nvPr/>
        </p:nvSpPr>
        <p:spPr>
          <a:xfrm rot="10800000">
            <a:off x="2237589" y="1940515"/>
            <a:ext cx="172122" cy="193637"/>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5" name="Google Shape;455;p34"/>
          <p:cNvSpPr/>
          <p:nvPr/>
        </p:nvSpPr>
        <p:spPr>
          <a:xfrm rot="10800000">
            <a:off x="5416473" y="1972694"/>
            <a:ext cx="172122" cy="193637"/>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6" name="Google Shape;456;p34"/>
          <p:cNvSpPr/>
          <p:nvPr/>
        </p:nvSpPr>
        <p:spPr>
          <a:xfrm>
            <a:off x="6334440" y="1768156"/>
            <a:ext cx="1309394" cy="59167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i="1" lang="it-IT" sz="1400" u="sng">
                <a:solidFill>
                  <a:schemeClr val="dk1"/>
                </a:solidFill>
                <a:latin typeface="Calibri"/>
                <a:ea typeface="Calibri"/>
                <a:cs typeface="Calibri"/>
                <a:sym typeface="Calibri"/>
              </a:rPr>
              <a:t>Select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462" name="Google Shape;462;p35"/>
          <p:cNvSpPr txBox="1"/>
          <p:nvPr/>
        </p:nvSpPr>
        <p:spPr>
          <a:xfrm>
            <a:off x="689215" y="1042176"/>
            <a:ext cx="10664585" cy="4524315"/>
          </a:xfrm>
          <a:prstGeom prst="rect">
            <a:avLst/>
          </a:prstGeom>
          <a:solidFill>
            <a:schemeClr val="lt1"/>
          </a:solid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We need to be able to configure the different input element required by each routine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Configuration is to be done at app level, in a configuration file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(any option here is ok, don’t reinvent the wheel if possibile)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For each routine we should have four possible input elements (as in a FORM)</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Input texts (length, standard input etc.=</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Textareas (height, rows, standard input etc.)</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Combo (with elements etc.)</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Checkbox (with label etc.)</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Each element should have a name that reflects the function parameter name (a smarter way is welcome)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Each element should be mandatory or not (to be configured in the configuration file)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input element order can be relevant (again, a smarter way is welcome)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Once the routine is selected, the working area should display the required input elements</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Once all mandatory elements are edited, then a “Launch” button should be displayed / enabled, to launch the routine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468" name="Google Shape;468;p36"/>
          <p:cNvSpPr txBox="1"/>
          <p:nvPr/>
        </p:nvSpPr>
        <p:spPr>
          <a:xfrm>
            <a:off x="689215" y="547323"/>
            <a:ext cx="10664585" cy="2585323"/>
          </a:xfrm>
          <a:prstGeom prst="rect">
            <a:avLst/>
          </a:prstGeom>
          <a:solidFill>
            <a:schemeClr val="lt1"/>
          </a:solid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For test purpose, Word Search should require a text area (“input text” to be searched) and a “case sensitive” combo with “Y”/N” options. Both mandatory.</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For test purpose, Name Search should require an input text (“name” to be searched) and a checkbox “case sensitive”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For test purpose, the two routines will have a very simple output</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They return the input parameters, to check that they are passed in a correct way</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They also return the first 100 characters of the input .txt file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474" name="Google Shape;474;p37"/>
          <p:cNvSpPr txBox="1"/>
          <p:nvPr/>
        </p:nvSpPr>
        <p:spPr>
          <a:xfrm>
            <a:off x="4823790" y="1616766"/>
            <a:ext cx="21064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FOURTH MILESTONE</a:t>
            </a:r>
            <a:endParaRPr/>
          </a:p>
        </p:txBody>
      </p:sp>
      <p:sp>
        <p:nvSpPr>
          <p:cNvPr id="475" name="Google Shape;475;p37"/>
          <p:cNvSpPr txBox="1"/>
          <p:nvPr/>
        </p:nvSpPr>
        <p:spPr>
          <a:xfrm>
            <a:off x="1484860" y="2347838"/>
            <a:ext cx="10249476"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Fully test this feature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Should be working for different users, on different projects, on different filenames</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It should be possibile to add new routines in the configuration files and new input parameters also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481" name="Google Shape;481;p38"/>
          <p:cNvSpPr txBox="1"/>
          <p:nvPr/>
        </p:nvSpPr>
        <p:spPr>
          <a:xfrm>
            <a:off x="689215" y="547323"/>
            <a:ext cx="10664585" cy="2031325"/>
          </a:xfrm>
          <a:prstGeom prst="rect">
            <a:avLst/>
          </a:prstGeom>
          <a:solidFill>
            <a:schemeClr val="lt1"/>
          </a:solid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This part is potentially a complex one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idea is to replicate the behavior of a search engine (e.g. google) but with custom search routines (e.g. word search)</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I let you implement this in the best way – constraint here is user experience: should be simple (as in google search)</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So a possible output could be</a:t>
            </a:r>
            <a:endParaRPr/>
          </a:p>
        </p:txBody>
      </p:sp>
      <p:sp>
        <p:nvSpPr>
          <p:cNvPr id="482" name="Google Shape;482;p38"/>
          <p:cNvSpPr/>
          <p:nvPr/>
        </p:nvSpPr>
        <p:spPr>
          <a:xfrm>
            <a:off x="966139" y="2816877"/>
            <a:ext cx="10851368" cy="3401043"/>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it-IT" sz="1800">
                <a:solidFill>
                  <a:schemeClr val="dk1"/>
                </a:solidFill>
                <a:latin typeface="Calibri"/>
                <a:ea typeface="Calibri"/>
                <a:cs typeface="Calibri"/>
                <a:sym typeface="Calibri"/>
              </a:rPr>
              <a:t>Input text		Case Sensitive 		</a:t>
            </a:r>
            <a:r>
              <a:rPr lang="it-IT" sz="1800" u="sng">
                <a:solidFill>
                  <a:schemeClr val="dk1"/>
                </a:solidFill>
                <a:latin typeface="Calibri"/>
                <a:ea typeface="Calibri"/>
                <a:cs typeface="Calibri"/>
                <a:sym typeface="Calibri"/>
              </a:rPr>
              <a:t>Launch</a:t>
            </a:r>
            <a:endParaRPr/>
          </a:p>
        </p:txBody>
      </p:sp>
      <p:sp>
        <p:nvSpPr>
          <p:cNvPr id="483" name="Google Shape;483;p38"/>
          <p:cNvSpPr txBox="1"/>
          <p:nvPr/>
        </p:nvSpPr>
        <p:spPr>
          <a:xfrm>
            <a:off x="2238317" y="3059668"/>
            <a:ext cx="1042766"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Dog</a:t>
            </a:r>
            <a:endParaRPr/>
          </a:p>
        </p:txBody>
      </p:sp>
      <p:sp>
        <p:nvSpPr>
          <p:cNvPr id="484" name="Google Shape;484;p38"/>
          <p:cNvSpPr txBox="1"/>
          <p:nvPr/>
        </p:nvSpPr>
        <p:spPr>
          <a:xfrm>
            <a:off x="1399220" y="3953589"/>
            <a:ext cx="5829919" cy="147732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u="sng">
                <a:solidFill>
                  <a:schemeClr val="accent1"/>
                </a:solidFill>
                <a:latin typeface="Calibri"/>
                <a:ea typeface="Calibri"/>
                <a:cs typeface="Calibri"/>
                <a:sym typeface="Calibri"/>
              </a:rPr>
              <a:t>Martha’s Dog barked that night …</a:t>
            </a:r>
            <a:endParaRPr/>
          </a:p>
          <a:p>
            <a:pPr indent="0" lvl="0" marL="0" marR="0" rtl="0" algn="l">
              <a:spcBef>
                <a:spcPts val="0"/>
              </a:spcBef>
              <a:spcAft>
                <a:spcPts val="0"/>
              </a:spcAft>
              <a:buNone/>
            </a:pPr>
            <a:r>
              <a:rPr lang="it-IT" sz="1800">
                <a:solidFill>
                  <a:schemeClr val="dk1"/>
                </a:solidFill>
                <a:latin typeface="Calibri"/>
                <a:ea typeface="Calibri"/>
                <a:cs typeface="Calibri"/>
                <a:sym typeface="Calibri"/>
              </a:rPr>
              <a:t>Some description here of the text context etc.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it-IT" sz="1800" u="sng">
                <a:solidFill>
                  <a:schemeClr val="accent1"/>
                </a:solidFill>
                <a:latin typeface="Calibri"/>
                <a:ea typeface="Calibri"/>
                <a:cs typeface="Calibri"/>
                <a:sym typeface="Calibri"/>
              </a:rPr>
              <a:t>The Dog’s bite was  …</a:t>
            </a:r>
            <a:endParaRPr/>
          </a:p>
          <a:p>
            <a:pPr indent="0" lvl="0" marL="0" marR="0" rtl="0" algn="l">
              <a:spcBef>
                <a:spcPts val="0"/>
              </a:spcBef>
              <a:spcAft>
                <a:spcPts val="0"/>
              </a:spcAft>
              <a:buNone/>
            </a:pPr>
            <a:r>
              <a:rPr lang="it-IT" sz="1800">
                <a:solidFill>
                  <a:schemeClr val="dk1"/>
                </a:solidFill>
                <a:latin typeface="Calibri"/>
                <a:ea typeface="Calibri"/>
                <a:cs typeface="Calibri"/>
                <a:sym typeface="Calibri"/>
              </a:rPr>
              <a:t>Some description here of the text context etc.</a:t>
            </a:r>
            <a:endParaRPr/>
          </a:p>
        </p:txBody>
      </p:sp>
      <p:sp>
        <p:nvSpPr>
          <p:cNvPr id="485" name="Google Shape;485;p38"/>
          <p:cNvSpPr txBox="1"/>
          <p:nvPr/>
        </p:nvSpPr>
        <p:spPr>
          <a:xfrm>
            <a:off x="5282731" y="3059668"/>
            <a:ext cx="813269"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N</a:t>
            </a:r>
            <a:endParaRPr/>
          </a:p>
        </p:txBody>
      </p:sp>
      <p:sp>
        <p:nvSpPr>
          <p:cNvPr id="486" name="Google Shape;486;p38"/>
          <p:cNvSpPr/>
          <p:nvPr/>
        </p:nvSpPr>
        <p:spPr>
          <a:xfrm rot="10800000">
            <a:off x="5725867" y="3147515"/>
            <a:ext cx="172122" cy="193637"/>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492" name="Google Shape;492;p39"/>
          <p:cNvSpPr txBox="1"/>
          <p:nvPr/>
        </p:nvSpPr>
        <p:spPr>
          <a:xfrm>
            <a:off x="459718" y="1597665"/>
            <a:ext cx="4467284" cy="147732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u="sng">
                <a:solidFill>
                  <a:schemeClr val="accent1"/>
                </a:solidFill>
                <a:latin typeface="Calibri"/>
                <a:ea typeface="Calibri"/>
                <a:cs typeface="Calibri"/>
                <a:sym typeface="Calibri"/>
              </a:rPr>
              <a:t>Martha’s Dog barked that night …</a:t>
            </a:r>
            <a:endParaRPr/>
          </a:p>
          <a:p>
            <a:pPr indent="0" lvl="0" marL="0" marR="0" rtl="0" algn="l">
              <a:spcBef>
                <a:spcPts val="0"/>
              </a:spcBef>
              <a:spcAft>
                <a:spcPts val="0"/>
              </a:spcAft>
              <a:buNone/>
            </a:pPr>
            <a:r>
              <a:rPr lang="it-IT" sz="1800">
                <a:solidFill>
                  <a:schemeClr val="dk1"/>
                </a:solidFill>
                <a:latin typeface="Calibri"/>
                <a:ea typeface="Calibri"/>
                <a:cs typeface="Calibri"/>
                <a:sym typeface="Calibri"/>
              </a:rPr>
              <a:t>Some description here of the text context etc.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it-IT" sz="1800" u="sng">
                <a:solidFill>
                  <a:schemeClr val="accent1"/>
                </a:solidFill>
                <a:latin typeface="Calibri"/>
                <a:ea typeface="Calibri"/>
                <a:cs typeface="Calibri"/>
                <a:sym typeface="Calibri"/>
              </a:rPr>
              <a:t>The Dog’s bite was  …</a:t>
            </a:r>
            <a:endParaRPr/>
          </a:p>
          <a:p>
            <a:pPr indent="0" lvl="0" marL="0" marR="0" rtl="0" algn="l">
              <a:spcBef>
                <a:spcPts val="0"/>
              </a:spcBef>
              <a:spcAft>
                <a:spcPts val="0"/>
              </a:spcAft>
              <a:buNone/>
            </a:pPr>
            <a:r>
              <a:rPr lang="it-IT" sz="1800">
                <a:solidFill>
                  <a:schemeClr val="dk1"/>
                </a:solidFill>
                <a:latin typeface="Calibri"/>
                <a:ea typeface="Calibri"/>
                <a:cs typeface="Calibri"/>
                <a:sym typeface="Calibri"/>
              </a:rPr>
              <a:t>Some description here of the text context etc.</a:t>
            </a:r>
            <a:endParaRPr/>
          </a:p>
        </p:txBody>
      </p:sp>
      <p:sp>
        <p:nvSpPr>
          <p:cNvPr id="493" name="Google Shape;493;p39"/>
          <p:cNvSpPr txBox="1"/>
          <p:nvPr/>
        </p:nvSpPr>
        <p:spPr>
          <a:xfrm>
            <a:off x="5740997" y="1674674"/>
            <a:ext cx="6092414"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routine should return a collection of results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Each result should contain enough information to retreive  the searched content. Eg.</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The sentence where the word is included/found</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A description</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A location descriptor (a string)</a:t>
            </a:r>
            <a:endParaRPr/>
          </a:p>
        </p:txBody>
      </p:sp>
      <p:sp>
        <p:nvSpPr>
          <p:cNvPr id="494" name="Google Shape;494;p39"/>
          <p:cNvSpPr txBox="1"/>
          <p:nvPr/>
        </p:nvSpPr>
        <p:spPr>
          <a:xfrm>
            <a:off x="857025" y="4364085"/>
            <a:ext cx="10137290"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See the example already implemented on a sample input text, using spacy or standard line scan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it-IT" sz="1800">
                <a:solidFill>
                  <a:schemeClr val="dk1"/>
                </a:solidFill>
                <a:latin typeface="Calibri"/>
                <a:ea typeface="Calibri"/>
                <a:cs typeface="Calibri"/>
                <a:sym typeface="Calibri"/>
              </a:rPr>
              <a:t>For test purpose let’s implement the second example (wordsearch_s) which retrieves entries and start-end of the found entry and the related sentence.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500" name="Google Shape;500;p40"/>
          <p:cNvSpPr txBox="1"/>
          <p:nvPr/>
        </p:nvSpPr>
        <p:spPr>
          <a:xfrm>
            <a:off x="1560584" y="532657"/>
            <a:ext cx="5829919"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u="sng">
                <a:solidFill>
                  <a:schemeClr val="dk1"/>
                </a:solidFill>
                <a:highlight>
                  <a:srgbClr val="FFFF00"/>
                </a:highlight>
                <a:latin typeface="Calibri"/>
                <a:ea typeface="Calibri"/>
                <a:cs typeface="Calibri"/>
                <a:sym typeface="Calibri"/>
              </a:rPr>
              <a:t>Mr. Utterson’s</a:t>
            </a:r>
            <a:r>
              <a:rPr lang="it-IT" sz="1800">
                <a:solidFill>
                  <a:schemeClr val="dk1"/>
                </a:solidFill>
                <a:highlight>
                  <a:srgbClr val="FFFF00"/>
                </a:highlight>
                <a:latin typeface="Calibri"/>
                <a:ea typeface="Calibri"/>
                <a:cs typeface="Calibri"/>
                <a:sym typeface="Calibri"/>
              </a:rPr>
              <a:t> only answer was to rise </a:t>
            </a:r>
            <a:endParaRPr/>
          </a:p>
          <a:p>
            <a:pPr indent="0" lvl="0" marL="0" marR="0" rtl="0" algn="l">
              <a:spcBef>
                <a:spcPts val="0"/>
              </a:spcBef>
              <a:spcAft>
                <a:spcPts val="0"/>
              </a:spcAft>
              <a:buNone/>
            </a:pPr>
            <a:r>
              <a:rPr i="1" lang="it-IT" sz="1800">
                <a:solidFill>
                  <a:schemeClr val="dk1"/>
                </a:solidFill>
                <a:latin typeface="Calibri"/>
                <a:ea typeface="Calibri"/>
                <a:cs typeface="Calibri"/>
                <a:sym typeface="Calibri"/>
              </a:rPr>
              <a:t>Some description here of the text context etc.</a:t>
            </a:r>
            <a:endParaRPr/>
          </a:p>
        </p:txBody>
      </p:sp>
      <p:sp>
        <p:nvSpPr>
          <p:cNvPr id="501" name="Google Shape;501;p40"/>
          <p:cNvSpPr/>
          <p:nvPr/>
        </p:nvSpPr>
        <p:spPr>
          <a:xfrm>
            <a:off x="731519" y="581655"/>
            <a:ext cx="591671" cy="376517"/>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2" name="Google Shape;502;p40"/>
          <p:cNvSpPr txBox="1"/>
          <p:nvPr/>
        </p:nvSpPr>
        <p:spPr>
          <a:xfrm>
            <a:off x="484819" y="1984940"/>
            <a:ext cx="10477223"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 click on the hyperlink should lead to a new page where the entire text is retrieved, with the sentence highlighted</a:t>
            </a:r>
            <a:endParaRPr/>
          </a:p>
        </p:txBody>
      </p:sp>
      <p:sp>
        <p:nvSpPr>
          <p:cNvPr id="503" name="Google Shape;503;p40"/>
          <p:cNvSpPr/>
          <p:nvPr/>
        </p:nvSpPr>
        <p:spPr>
          <a:xfrm>
            <a:off x="731519" y="2875302"/>
            <a:ext cx="10851368" cy="3401043"/>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“Foul play!” cried the lawyer, a good deal frightened and rather inclined to be irritated in consequence. “What foul play! What does the man mean?”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it-IT" sz="1800">
                <a:solidFill>
                  <a:schemeClr val="dk1"/>
                </a:solidFill>
                <a:latin typeface="Calibri"/>
                <a:ea typeface="Calibri"/>
                <a:cs typeface="Calibri"/>
                <a:sym typeface="Calibri"/>
              </a:rPr>
              <a:t>“I daren’t say, sir,” was the answer; “but will you come along with me</a:t>
            </a:r>
            <a:endParaRPr/>
          </a:p>
          <a:p>
            <a:pPr indent="0" lvl="0" marL="0" marR="0" rtl="0" algn="l">
              <a:spcBef>
                <a:spcPts val="0"/>
              </a:spcBef>
              <a:spcAft>
                <a:spcPts val="0"/>
              </a:spcAft>
              <a:buNone/>
            </a:pPr>
            <a:r>
              <a:rPr lang="it-IT" sz="1800">
                <a:solidFill>
                  <a:schemeClr val="dk1"/>
                </a:solidFill>
                <a:latin typeface="Calibri"/>
                <a:ea typeface="Calibri"/>
                <a:cs typeface="Calibri"/>
                <a:sym typeface="Calibri"/>
              </a:rPr>
              <a:t>and see for yourself?”</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it-IT" sz="1800" u="sng">
                <a:solidFill>
                  <a:schemeClr val="dk1"/>
                </a:solidFill>
                <a:highlight>
                  <a:srgbClr val="FFFF00"/>
                </a:highlight>
                <a:latin typeface="Calibri"/>
                <a:ea typeface="Calibri"/>
                <a:cs typeface="Calibri"/>
                <a:sym typeface="Calibri"/>
              </a:rPr>
              <a:t>Mr. Utterson’s</a:t>
            </a:r>
            <a:r>
              <a:rPr lang="it-IT" sz="1800">
                <a:solidFill>
                  <a:schemeClr val="dk1"/>
                </a:solidFill>
                <a:highlight>
                  <a:srgbClr val="FFFF00"/>
                </a:highlight>
                <a:latin typeface="Calibri"/>
                <a:ea typeface="Calibri"/>
                <a:cs typeface="Calibri"/>
                <a:sym typeface="Calibri"/>
              </a:rPr>
              <a:t> only answer was to rise and get his hat and greatcoat; but he observed with wonder the greatness of the relief that appeared upon the butler’s face, and perhaps with no less, that the wine was still untasted when he set it down to follow.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t-IT"/>
              <a:t>Logical structure</a:t>
            </a:r>
            <a:endParaRPr/>
          </a:p>
        </p:txBody>
      </p:sp>
      <p:sp>
        <p:nvSpPr>
          <p:cNvPr id="102" name="Google Shape;102;p15"/>
          <p:cNvSpPr txBox="1"/>
          <p:nvPr/>
        </p:nvSpPr>
        <p:spPr>
          <a:xfrm>
            <a:off x="838200" y="1905138"/>
            <a:ext cx="3154017"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0" i="0" lang="it-IT" sz="2800" u="none" cap="none" strike="noStrike">
                <a:solidFill>
                  <a:schemeClr val="dk1"/>
                </a:solidFill>
                <a:latin typeface="Calibri"/>
                <a:ea typeface="Calibri"/>
                <a:cs typeface="Calibri"/>
                <a:sym typeface="Calibri"/>
              </a:rPr>
              <a:t>Core Application</a:t>
            </a:r>
            <a:endParaRPr/>
          </a:p>
          <a:p>
            <a:pPr indent="-228600" lvl="1" marL="685800" marR="0" rtl="0" algn="l">
              <a:lnSpc>
                <a:spcPct val="90000"/>
              </a:lnSpc>
              <a:spcBef>
                <a:spcPts val="500"/>
              </a:spcBef>
              <a:spcAft>
                <a:spcPts val="0"/>
              </a:spcAft>
              <a:buClr>
                <a:schemeClr val="dk1"/>
              </a:buClr>
              <a:buSzPts val="2400"/>
              <a:buFont typeface="Arial"/>
              <a:buChar char="•"/>
            </a:pPr>
            <a:r>
              <a:rPr b="0" i="0" lang="it-IT" sz="2400" u="none" cap="none" strike="noStrike">
                <a:solidFill>
                  <a:schemeClr val="dk1"/>
                </a:solidFill>
                <a:latin typeface="Calibri"/>
                <a:ea typeface="Calibri"/>
                <a:cs typeface="Calibri"/>
                <a:sym typeface="Calibri"/>
              </a:rPr>
              <a:t>Users</a:t>
            </a:r>
            <a:endParaRPr/>
          </a:p>
          <a:p>
            <a:pPr indent="-228600" lvl="2" marL="1143000" marR="0" rtl="0" algn="l">
              <a:lnSpc>
                <a:spcPct val="90000"/>
              </a:lnSpc>
              <a:spcBef>
                <a:spcPts val="500"/>
              </a:spcBef>
              <a:spcAft>
                <a:spcPts val="0"/>
              </a:spcAft>
              <a:buClr>
                <a:schemeClr val="dk1"/>
              </a:buClr>
              <a:buSzPts val="2000"/>
              <a:buFont typeface="Arial"/>
              <a:buChar char="•"/>
            </a:pPr>
            <a:r>
              <a:rPr b="0" i="0" lang="it-IT" sz="2000" u="none" cap="none" strike="noStrike">
                <a:solidFill>
                  <a:schemeClr val="dk1"/>
                </a:solidFill>
                <a:latin typeface="Calibri"/>
                <a:ea typeface="Calibri"/>
                <a:cs typeface="Calibri"/>
                <a:sym typeface="Calibri"/>
              </a:rPr>
              <a:t>Projects</a:t>
            </a:r>
            <a:endParaRPr/>
          </a:p>
          <a:p>
            <a:pPr indent="-228600" lvl="3" marL="1600200" marR="0" rtl="0" algn="l">
              <a:lnSpc>
                <a:spcPct val="90000"/>
              </a:lnSpc>
              <a:spcBef>
                <a:spcPts val="50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Files</a:t>
            </a:r>
            <a:endParaRPr/>
          </a:p>
          <a:p>
            <a:pPr indent="-228600" lvl="3" marL="1600200" marR="0" rtl="0" algn="l">
              <a:lnSpc>
                <a:spcPct val="90000"/>
              </a:lnSpc>
              <a:spcBef>
                <a:spcPts val="50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Models</a:t>
            </a:r>
            <a:endParaRPr/>
          </a:p>
          <a:p>
            <a:pPr indent="-228600" lvl="3" marL="1600200" marR="0" rtl="0" algn="l">
              <a:lnSpc>
                <a:spcPct val="90000"/>
              </a:lnSpc>
              <a:spcBef>
                <a:spcPts val="50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Tests </a:t>
            </a:r>
            <a:endParaRPr/>
          </a:p>
          <a:p>
            <a:pPr indent="-228600" lvl="3" marL="1600200" marR="0" rtl="0" algn="l">
              <a:lnSpc>
                <a:spcPct val="90000"/>
              </a:lnSpc>
              <a:spcBef>
                <a:spcPts val="50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a:t>
            </a:r>
            <a:endParaRPr/>
          </a:p>
        </p:txBody>
      </p:sp>
      <p:sp>
        <p:nvSpPr>
          <p:cNvPr id="103" name="Google Shape;103;p15"/>
          <p:cNvSpPr txBox="1"/>
          <p:nvPr/>
        </p:nvSpPr>
        <p:spPr>
          <a:xfrm>
            <a:off x="5290930" y="1905138"/>
            <a:ext cx="5933661"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b="0" i="0" lang="it-IT" sz="2800" u="none" cap="none" strike="noStrike">
                <a:solidFill>
                  <a:schemeClr val="dk1"/>
                </a:solidFill>
                <a:latin typeface="Calibri"/>
                <a:ea typeface="Calibri"/>
                <a:cs typeface="Calibri"/>
                <a:sym typeface="Calibri"/>
              </a:rPr>
              <a:t>Proposal: let’s structure a common directory structure by username.</a:t>
            </a:r>
            <a:endParaRPr/>
          </a:p>
          <a:p>
            <a:pPr indent="-228600" lvl="0" marL="228600" marR="0" rtl="0" algn="l">
              <a:lnSpc>
                <a:spcPct val="90000"/>
              </a:lnSpc>
              <a:spcBef>
                <a:spcPts val="1000"/>
              </a:spcBef>
              <a:spcAft>
                <a:spcPts val="0"/>
              </a:spcAft>
              <a:buClr>
                <a:schemeClr val="dk1"/>
              </a:buClr>
              <a:buSzPct val="100000"/>
              <a:buFont typeface="Arial"/>
              <a:buChar char="•"/>
            </a:pPr>
            <a:r>
              <a:rPr b="0" i="0" lang="it-IT" sz="2800" u="none" cap="none" strike="noStrike">
                <a:solidFill>
                  <a:schemeClr val="dk1"/>
                </a:solidFill>
                <a:latin typeface="Calibri"/>
                <a:ea typeface="Calibri"/>
                <a:cs typeface="Calibri"/>
                <a:sym typeface="Calibri"/>
              </a:rPr>
              <a:t>/</a:t>
            </a:r>
            <a:endParaRPr/>
          </a:p>
          <a:p>
            <a:pPr indent="-228600" lvl="1" marL="685800" marR="0" rtl="0" algn="l">
              <a:lnSpc>
                <a:spcPct val="90000"/>
              </a:lnSpc>
              <a:spcBef>
                <a:spcPts val="500"/>
              </a:spcBef>
              <a:spcAft>
                <a:spcPts val="0"/>
              </a:spcAft>
              <a:buClr>
                <a:schemeClr val="dk1"/>
              </a:buClr>
              <a:buSzPct val="100000"/>
              <a:buFont typeface="Arial"/>
              <a:buChar char="•"/>
            </a:pPr>
            <a:r>
              <a:rPr b="0" i="0" lang="it-IT" sz="2400" u="none" cap="none" strike="noStrike">
                <a:solidFill>
                  <a:schemeClr val="dk1"/>
                </a:solidFill>
                <a:latin typeface="Calibri"/>
                <a:ea typeface="Calibri"/>
                <a:cs typeface="Calibri"/>
                <a:sym typeface="Calibri"/>
              </a:rPr>
              <a:t>/users</a:t>
            </a:r>
            <a:endParaRPr/>
          </a:p>
          <a:p>
            <a:pPr indent="-228600" lvl="2" marL="1143000" marR="0" rtl="0" algn="l">
              <a:lnSpc>
                <a:spcPct val="90000"/>
              </a:lnSpc>
              <a:spcBef>
                <a:spcPts val="500"/>
              </a:spcBef>
              <a:spcAft>
                <a:spcPts val="0"/>
              </a:spcAft>
              <a:buClr>
                <a:schemeClr val="dk1"/>
              </a:buClr>
              <a:buSzPct val="100000"/>
              <a:buFont typeface="Arial"/>
              <a:buChar char="•"/>
            </a:pPr>
            <a:r>
              <a:rPr b="0" i="0" lang="it-IT" sz="2000" u="none" cap="none" strike="noStrike">
                <a:solidFill>
                  <a:schemeClr val="dk1"/>
                </a:solidFill>
                <a:latin typeface="Calibri"/>
                <a:ea typeface="Calibri"/>
                <a:cs typeface="Calibri"/>
                <a:sym typeface="Calibri"/>
              </a:rPr>
              <a:t>/userxyz</a:t>
            </a:r>
            <a:endParaRPr b="0" i="0" sz="2000" u="none" cap="none" strike="noStrike">
              <a:solidFill>
                <a:schemeClr val="dk1"/>
              </a:solidFill>
              <a:latin typeface="Calibri"/>
              <a:ea typeface="Calibri"/>
              <a:cs typeface="Calibri"/>
              <a:sym typeface="Calibri"/>
            </a:endParaRPr>
          </a:p>
          <a:p>
            <a:pPr indent="-228600" lvl="3" marL="1600200" marR="0" rtl="0" algn="l">
              <a:lnSpc>
                <a:spcPct val="90000"/>
              </a:lnSpc>
              <a:spcBef>
                <a:spcPts val="500"/>
              </a:spcBef>
              <a:spcAft>
                <a:spcPts val="0"/>
              </a:spcAft>
              <a:buClr>
                <a:schemeClr val="dk1"/>
              </a:buClr>
              <a:buSzPct val="100000"/>
              <a:buFont typeface="Arial"/>
              <a:buChar char="•"/>
            </a:pPr>
            <a:r>
              <a:rPr b="0" i="0" lang="it-IT" sz="1800" u="none" cap="none" strike="noStrike">
                <a:solidFill>
                  <a:schemeClr val="dk1"/>
                </a:solidFill>
                <a:latin typeface="Calibri"/>
                <a:ea typeface="Calibri"/>
                <a:cs typeface="Calibri"/>
                <a:sym typeface="Calibri"/>
              </a:rPr>
              <a:t>/projects/</a:t>
            </a:r>
            <a:endParaRPr/>
          </a:p>
          <a:p>
            <a:pPr indent="-228600" lvl="4" marL="2057400" marR="0" rtl="0" algn="l">
              <a:lnSpc>
                <a:spcPct val="90000"/>
              </a:lnSpc>
              <a:spcBef>
                <a:spcPts val="500"/>
              </a:spcBef>
              <a:spcAft>
                <a:spcPts val="0"/>
              </a:spcAft>
              <a:buClr>
                <a:schemeClr val="dk1"/>
              </a:buClr>
              <a:buSzPct val="100000"/>
              <a:buFont typeface="Arial"/>
              <a:buChar char="•"/>
            </a:pPr>
            <a:r>
              <a:rPr b="0" i="0" lang="it-IT" sz="1800" u="none" cap="none" strike="noStrike">
                <a:solidFill>
                  <a:schemeClr val="dk1"/>
                </a:solidFill>
                <a:latin typeface="Calibri"/>
                <a:ea typeface="Calibri"/>
                <a:cs typeface="Calibri"/>
                <a:sym typeface="Calibri"/>
              </a:rPr>
              <a:t>/project1</a:t>
            </a:r>
            <a:endParaRPr/>
          </a:p>
          <a:p>
            <a:pPr indent="-228600" lvl="5" marL="2514600" marR="0" rtl="0" algn="l">
              <a:lnSpc>
                <a:spcPct val="90000"/>
              </a:lnSpc>
              <a:spcBef>
                <a:spcPts val="500"/>
              </a:spcBef>
              <a:spcAft>
                <a:spcPts val="0"/>
              </a:spcAft>
              <a:buClr>
                <a:schemeClr val="dk1"/>
              </a:buClr>
              <a:buSzPct val="100000"/>
              <a:buFont typeface="Arial"/>
              <a:buChar char="•"/>
            </a:pPr>
            <a:r>
              <a:rPr b="0" i="0" lang="it-IT" sz="1800" u="none" cap="none" strike="noStrike">
                <a:solidFill>
                  <a:schemeClr val="dk1"/>
                </a:solidFill>
                <a:latin typeface="Calibri"/>
                <a:ea typeface="Calibri"/>
                <a:cs typeface="Calibri"/>
                <a:sym typeface="Calibri"/>
              </a:rPr>
              <a:t>/files</a:t>
            </a:r>
            <a:endParaRPr/>
          </a:p>
          <a:p>
            <a:pPr indent="-228600" lvl="5" marL="2514600" marR="0" rtl="0" algn="l">
              <a:lnSpc>
                <a:spcPct val="90000"/>
              </a:lnSpc>
              <a:spcBef>
                <a:spcPts val="500"/>
              </a:spcBef>
              <a:spcAft>
                <a:spcPts val="0"/>
              </a:spcAft>
              <a:buClr>
                <a:schemeClr val="dk1"/>
              </a:buClr>
              <a:buSzPct val="100000"/>
              <a:buFont typeface="Arial"/>
              <a:buChar char="•"/>
            </a:pPr>
            <a:r>
              <a:rPr b="0" i="0" lang="it-IT" sz="1800" u="none" cap="none" strike="noStrike">
                <a:solidFill>
                  <a:schemeClr val="dk1"/>
                </a:solidFill>
                <a:latin typeface="Calibri"/>
                <a:ea typeface="Calibri"/>
                <a:cs typeface="Calibri"/>
                <a:sym typeface="Calibri"/>
              </a:rPr>
              <a:t>/models</a:t>
            </a:r>
            <a:endParaRPr/>
          </a:p>
          <a:p>
            <a:pPr indent="-228600" lvl="5" marL="2514600" marR="0" rtl="0" algn="l">
              <a:lnSpc>
                <a:spcPct val="90000"/>
              </a:lnSpc>
              <a:spcBef>
                <a:spcPts val="500"/>
              </a:spcBef>
              <a:spcAft>
                <a:spcPts val="0"/>
              </a:spcAft>
              <a:buClr>
                <a:schemeClr val="dk1"/>
              </a:buClr>
              <a:buSzPct val="100000"/>
              <a:buFont typeface="Arial"/>
              <a:buChar char="•"/>
            </a:pPr>
            <a:r>
              <a:rPr b="0" i="0" lang="it-IT" sz="1800" u="none" cap="none" strike="noStrike">
                <a:solidFill>
                  <a:schemeClr val="dk1"/>
                </a:solidFill>
                <a:latin typeface="Calibri"/>
                <a:ea typeface="Calibri"/>
                <a:cs typeface="Calibri"/>
                <a:sym typeface="Calibri"/>
              </a:rPr>
              <a:t>/test</a:t>
            </a:r>
            <a:endParaRPr/>
          </a:p>
          <a:p>
            <a:pPr indent="-228600" lvl="5" marL="2514600" marR="0" rtl="0" algn="l">
              <a:lnSpc>
                <a:spcPct val="90000"/>
              </a:lnSpc>
              <a:spcBef>
                <a:spcPts val="500"/>
              </a:spcBef>
              <a:spcAft>
                <a:spcPts val="0"/>
              </a:spcAft>
              <a:buClr>
                <a:schemeClr val="dk1"/>
              </a:buClr>
              <a:buSzPct val="100000"/>
              <a:buFont typeface="Arial"/>
              <a:buChar char="•"/>
            </a:pPr>
            <a:r>
              <a:rPr b="0" i="0" lang="it-IT" sz="1800" u="none" cap="none" strike="noStrike">
                <a:solidFill>
                  <a:schemeClr val="dk1"/>
                </a:solidFill>
                <a:latin typeface="Calibri"/>
                <a:ea typeface="Calibri"/>
                <a:cs typeface="Calibri"/>
                <a:sym typeface="Calibri"/>
              </a:rPr>
              <a:t>..</a:t>
            </a:r>
            <a:endParaRPr/>
          </a:p>
          <a:p>
            <a:pPr indent="-228600" lvl="4" marL="2057400" marR="0" rtl="0" algn="l">
              <a:lnSpc>
                <a:spcPct val="90000"/>
              </a:lnSpc>
              <a:spcBef>
                <a:spcPts val="500"/>
              </a:spcBef>
              <a:spcAft>
                <a:spcPts val="0"/>
              </a:spcAft>
              <a:buClr>
                <a:schemeClr val="dk1"/>
              </a:buClr>
              <a:buSzPct val="100000"/>
              <a:buFont typeface="Arial"/>
              <a:buChar char="•"/>
            </a:pPr>
            <a:r>
              <a:rPr b="0" i="0" lang="it-IT" sz="1800" u="none" cap="none" strike="noStrike">
                <a:solidFill>
                  <a:schemeClr val="dk1"/>
                </a:solidFill>
                <a:latin typeface="Calibri"/>
                <a:ea typeface="Calibri"/>
                <a:cs typeface="Calibri"/>
                <a:sym typeface="Calibri"/>
              </a:rPr>
              <a:t>/project xyz</a:t>
            </a:r>
            <a:endParaRPr b="0" i="0" sz="1800" u="none" cap="none" strike="noStrike">
              <a:solidFill>
                <a:schemeClr val="dk1"/>
              </a:solidFill>
              <a:latin typeface="Calibri"/>
              <a:ea typeface="Calibri"/>
              <a:cs typeface="Calibri"/>
              <a:sym typeface="Calibri"/>
            </a:endParaRPr>
          </a:p>
          <a:p>
            <a:pPr indent="-228600" lvl="5" marL="2514600" marR="0" rtl="0" algn="l">
              <a:lnSpc>
                <a:spcPct val="90000"/>
              </a:lnSpc>
              <a:spcBef>
                <a:spcPts val="500"/>
              </a:spcBef>
              <a:spcAft>
                <a:spcPts val="0"/>
              </a:spcAft>
              <a:buClr>
                <a:schemeClr val="dk1"/>
              </a:buClr>
              <a:buSzPct val="100000"/>
              <a:buFont typeface="Arial"/>
              <a:buChar char="•"/>
            </a:pPr>
            <a:r>
              <a:rPr b="0" i="0" lang="it-IT" sz="1800" u="none" cap="none" strike="noStrike">
                <a:solidFill>
                  <a:schemeClr val="dk1"/>
                </a:solidFill>
                <a:latin typeface="Calibri"/>
                <a:ea typeface="Calibri"/>
                <a:cs typeface="Calibri"/>
                <a:sym typeface="Calibri"/>
              </a:rPr>
              <a:t>…</a:t>
            </a:r>
            <a:endParaRPr/>
          </a:p>
          <a:p>
            <a:pPr indent="-228600" lvl="2" marL="1143000" marR="0" rtl="0" algn="l">
              <a:lnSpc>
                <a:spcPct val="90000"/>
              </a:lnSpc>
              <a:spcBef>
                <a:spcPts val="500"/>
              </a:spcBef>
              <a:spcAft>
                <a:spcPts val="0"/>
              </a:spcAft>
              <a:buClr>
                <a:schemeClr val="dk1"/>
              </a:buClr>
              <a:buSzPct val="100000"/>
              <a:buFont typeface="Arial"/>
              <a:buChar char="•"/>
            </a:pPr>
            <a:r>
              <a:rPr b="0" i="0" lang="it-IT" sz="2000" u="none" cap="none" strike="noStrike">
                <a:solidFill>
                  <a:schemeClr val="dk1"/>
                </a:solidFill>
                <a:latin typeface="Calibri"/>
                <a:ea typeface="Calibri"/>
                <a:cs typeface="Calibri"/>
                <a:sym typeface="Calibri"/>
              </a:rPr>
              <a:t>/userabc</a:t>
            </a:r>
            <a:endParaRPr b="0" i="0" sz="2000" u="none" cap="none" strike="noStrike">
              <a:solidFill>
                <a:schemeClr val="dk1"/>
              </a:solidFill>
              <a:latin typeface="Calibri"/>
              <a:ea typeface="Calibri"/>
              <a:cs typeface="Calibri"/>
              <a:sym typeface="Calibri"/>
            </a:endParaRPr>
          </a:p>
          <a:p>
            <a:pPr indent="-228600" lvl="3" marL="1600200" marR="0" rtl="0" algn="l">
              <a:lnSpc>
                <a:spcPct val="90000"/>
              </a:lnSpc>
              <a:spcBef>
                <a:spcPts val="500"/>
              </a:spcBef>
              <a:spcAft>
                <a:spcPts val="0"/>
              </a:spcAft>
              <a:buClr>
                <a:schemeClr val="dk1"/>
              </a:buClr>
              <a:buSzPct val="100000"/>
              <a:buFont typeface="Arial"/>
              <a:buChar char="•"/>
            </a:pPr>
            <a:r>
              <a:rPr b="0" i="0" lang="it-IT" sz="1800" u="none" cap="none" strike="noStrike">
                <a:solidFill>
                  <a:schemeClr val="dk1"/>
                </a:solidFill>
                <a:latin typeface="Calibri"/>
                <a:ea typeface="Calibri"/>
                <a:cs typeface="Calibri"/>
                <a:sym typeface="Calibri"/>
              </a:rPr>
              <a:t>/projects</a:t>
            </a:r>
            <a:endParaRPr/>
          </a:p>
          <a:p>
            <a:pPr indent="-228600" lvl="4" marL="2057400" marR="0" rtl="0" algn="l">
              <a:lnSpc>
                <a:spcPct val="90000"/>
              </a:lnSpc>
              <a:spcBef>
                <a:spcPts val="500"/>
              </a:spcBef>
              <a:spcAft>
                <a:spcPts val="0"/>
              </a:spcAft>
              <a:buClr>
                <a:schemeClr val="dk1"/>
              </a:buClr>
              <a:buSzPct val="100000"/>
              <a:buFont typeface="Arial"/>
              <a:buChar char="•"/>
            </a:pPr>
            <a:r>
              <a:rPr b="0" i="0" lang="it-IT" sz="1800" u="none" cap="none" strike="noStrike">
                <a:solidFill>
                  <a:schemeClr val="dk1"/>
                </a:solidFill>
                <a:latin typeface="Calibri"/>
                <a:ea typeface="Calibri"/>
                <a:cs typeface="Calibri"/>
                <a:sym typeface="Calibri"/>
              </a:rPr>
              <a:t>/…</a:t>
            </a:r>
            <a:endParaRPr/>
          </a:p>
          <a:p>
            <a:pPr indent="-111125" lvl="2" marL="1143000" marR="0" rtl="0" algn="l">
              <a:lnSpc>
                <a:spcPct val="90000"/>
              </a:lnSpc>
              <a:spcBef>
                <a:spcPts val="500"/>
              </a:spcBef>
              <a:spcAft>
                <a:spcPts val="0"/>
              </a:spcAft>
              <a:buClr>
                <a:schemeClr val="dk1"/>
              </a:buClr>
              <a:buSzPct val="100000"/>
              <a:buFont typeface="Arial"/>
              <a:buNone/>
            </a:pPr>
            <a:r>
              <a:t/>
            </a:r>
            <a:endParaRPr b="0" i="0" sz="2000" u="none" cap="none" strike="noStrike">
              <a:solidFill>
                <a:schemeClr val="dk1"/>
              </a:solidFill>
              <a:latin typeface="Calibri"/>
              <a:ea typeface="Calibri"/>
              <a:cs typeface="Calibri"/>
              <a:sym typeface="Calibri"/>
            </a:endParaRPr>
          </a:p>
        </p:txBody>
      </p:sp>
      <p:sp>
        <p:nvSpPr>
          <p:cNvPr id="104" name="Google Shape;10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cxnSp>
        <p:nvCxnSpPr>
          <p:cNvPr id="105" name="Google Shape;105;p15"/>
          <p:cNvCxnSpPr/>
          <p:nvPr/>
        </p:nvCxnSpPr>
        <p:spPr>
          <a:xfrm>
            <a:off x="7831568" y="3345628"/>
            <a:ext cx="1387736" cy="0"/>
          </a:xfrm>
          <a:prstGeom prst="straightConnector1">
            <a:avLst/>
          </a:prstGeom>
          <a:noFill/>
          <a:ln cap="flat" cmpd="sng" w="9525">
            <a:solidFill>
              <a:schemeClr val="accent1"/>
            </a:solidFill>
            <a:prstDash val="solid"/>
            <a:miter lim="800000"/>
            <a:headEnd len="sm" w="sm" type="none"/>
            <a:tailEnd len="med" w="med" type="triangle"/>
          </a:ln>
        </p:spPr>
      </p:cxnSp>
      <p:sp>
        <p:nvSpPr>
          <p:cNvPr id="106" name="Google Shape;106;p15"/>
          <p:cNvSpPr txBox="1"/>
          <p:nvPr/>
        </p:nvSpPr>
        <p:spPr>
          <a:xfrm>
            <a:off x="9389919" y="3160962"/>
            <a:ext cx="28373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800" u="none" cap="none" strike="noStrike">
                <a:solidFill>
                  <a:schemeClr val="dk1"/>
                </a:solidFill>
                <a:latin typeface="Calibri"/>
                <a:ea typeface="Calibri"/>
                <a:cs typeface="Calibri"/>
                <a:sym typeface="Calibri"/>
              </a:rPr>
              <a:t>User configuration files here</a:t>
            </a:r>
            <a:endParaRPr sz="1800">
              <a:solidFill>
                <a:schemeClr val="dk1"/>
              </a:solidFill>
              <a:latin typeface="Calibri"/>
              <a:ea typeface="Calibri"/>
              <a:cs typeface="Calibri"/>
              <a:sym typeface="Calibri"/>
            </a:endParaRPr>
          </a:p>
        </p:txBody>
      </p:sp>
      <p:cxnSp>
        <p:nvCxnSpPr>
          <p:cNvPr id="107" name="Google Shape;107;p15"/>
          <p:cNvCxnSpPr/>
          <p:nvPr/>
        </p:nvCxnSpPr>
        <p:spPr>
          <a:xfrm>
            <a:off x="8390966" y="3840480"/>
            <a:ext cx="1387736" cy="0"/>
          </a:xfrm>
          <a:prstGeom prst="straightConnector1">
            <a:avLst/>
          </a:prstGeom>
          <a:noFill/>
          <a:ln cap="flat" cmpd="sng" w="9525">
            <a:solidFill>
              <a:schemeClr val="accent1"/>
            </a:solidFill>
            <a:prstDash val="solid"/>
            <a:miter lim="800000"/>
            <a:headEnd len="sm" w="sm" type="none"/>
            <a:tailEnd len="med" w="med" type="triangle"/>
          </a:ln>
        </p:spPr>
      </p:cxnSp>
      <p:sp>
        <p:nvSpPr>
          <p:cNvPr id="108" name="Google Shape;108;p15"/>
          <p:cNvSpPr txBox="1"/>
          <p:nvPr/>
        </p:nvSpPr>
        <p:spPr>
          <a:xfrm>
            <a:off x="9949317" y="3655814"/>
            <a:ext cx="202394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Project configuration files here</a:t>
            </a:r>
            <a:endParaRPr sz="1800">
              <a:solidFill>
                <a:schemeClr val="dk1"/>
              </a:solidFill>
              <a:latin typeface="Calibri"/>
              <a:ea typeface="Calibri"/>
              <a:cs typeface="Calibri"/>
              <a:sym typeface="Calibri"/>
            </a:endParaRPr>
          </a:p>
        </p:txBody>
      </p:sp>
      <p:cxnSp>
        <p:nvCxnSpPr>
          <p:cNvPr id="109" name="Google Shape;109;p15"/>
          <p:cNvCxnSpPr/>
          <p:nvPr/>
        </p:nvCxnSpPr>
        <p:spPr>
          <a:xfrm>
            <a:off x="6174890" y="2764715"/>
            <a:ext cx="1387736" cy="0"/>
          </a:xfrm>
          <a:prstGeom prst="straightConnector1">
            <a:avLst/>
          </a:prstGeom>
          <a:noFill/>
          <a:ln cap="flat" cmpd="sng" w="9525">
            <a:solidFill>
              <a:schemeClr val="accent1"/>
            </a:solidFill>
            <a:prstDash val="solid"/>
            <a:miter lim="800000"/>
            <a:headEnd len="sm" w="sm" type="none"/>
            <a:tailEnd len="med" w="med" type="triangle"/>
          </a:ln>
        </p:spPr>
      </p:cxnSp>
      <p:sp>
        <p:nvSpPr>
          <p:cNvPr id="110" name="Google Shape;110;p15"/>
          <p:cNvSpPr txBox="1"/>
          <p:nvPr/>
        </p:nvSpPr>
        <p:spPr>
          <a:xfrm>
            <a:off x="7733241" y="2580049"/>
            <a:ext cx="27812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App configuration files here</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116" name="Google Shape;116;p16"/>
          <p:cNvSpPr/>
          <p:nvPr/>
        </p:nvSpPr>
        <p:spPr>
          <a:xfrm>
            <a:off x="769615" y="1744135"/>
            <a:ext cx="10309201" cy="59167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3200"/>
              <a:buFont typeface="Arial"/>
              <a:buChar char="•"/>
            </a:pPr>
            <a:r>
              <a:rPr b="1" lang="it-IT" sz="3200">
                <a:solidFill>
                  <a:schemeClr val="dk1"/>
                </a:solidFill>
                <a:latin typeface="Calibri"/>
                <a:ea typeface="Calibri"/>
                <a:cs typeface="Calibri"/>
                <a:sym typeface="Calibri"/>
              </a:rPr>
              <a:t>LOGIN PAGE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Ok as it is implemented today, retrieving data from the new user table (see below).</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p:nvPr/>
        </p:nvSpPr>
        <p:spPr>
          <a:xfrm>
            <a:off x="817581" y="632647"/>
            <a:ext cx="10779162" cy="828338"/>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dk1"/>
                </a:solidFill>
                <a:latin typeface="Calibri"/>
                <a:ea typeface="Calibri"/>
                <a:cs typeface="Calibri"/>
                <a:sym typeface="Calibri"/>
              </a:rPr>
              <a:t>USER MENU</a:t>
            </a:r>
            <a:endParaRPr/>
          </a:p>
        </p:txBody>
      </p:sp>
      <p:sp>
        <p:nvSpPr>
          <p:cNvPr id="122" name="Google Shape;122;p17"/>
          <p:cNvSpPr/>
          <p:nvPr/>
        </p:nvSpPr>
        <p:spPr>
          <a:xfrm>
            <a:off x="817581" y="1931187"/>
            <a:ext cx="10779162" cy="4112555"/>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dk1"/>
                </a:solidFill>
                <a:latin typeface="Calibri"/>
                <a:ea typeface="Calibri"/>
                <a:cs typeface="Calibri"/>
                <a:sym typeface="Calibri"/>
              </a:rPr>
              <a:t>WORKING AREA</a:t>
            </a:r>
            <a:endParaRPr/>
          </a:p>
        </p:txBody>
      </p:sp>
      <p:sp>
        <p:nvSpPr>
          <p:cNvPr id="123" name="Google Shape;123;p17"/>
          <p:cNvSpPr/>
          <p:nvPr/>
        </p:nvSpPr>
        <p:spPr>
          <a:xfrm>
            <a:off x="817581" y="6043743"/>
            <a:ext cx="10779162" cy="677732"/>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dk1"/>
                </a:solidFill>
                <a:latin typeface="Calibri"/>
                <a:ea typeface="Calibri"/>
                <a:cs typeface="Calibri"/>
                <a:sym typeface="Calibri"/>
              </a:rPr>
              <a:t>FOOTER</a:t>
            </a:r>
            <a:endParaRPr/>
          </a:p>
        </p:txBody>
      </p:sp>
      <p:sp>
        <p:nvSpPr>
          <p:cNvPr id="124" name="Google Shape;12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125" name="Google Shape;125;p17"/>
          <p:cNvSpPr/>
          <p:nvPr/>
        </p:nvSpPr>
        <p:spPr>
          <a:xfrm>
            <a:off x="817581" y="1480786"/>
            <a:ext cx="10779162" cy="4306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dk1"/>
                </a:solidFill>
                <a:latin typeface="Calibri"/>
                <a:ea typeface="Calibri"/>
                <a:cs typeface="Calibri"/>
                <a:sym typeface="Calibri"/>
              </a:rPr>
              <a:t>PROJECT</a:t>
            </a:r>
            <a:endParaRPr/>
          </a:p>
        </p:txBody>
      </p:sp>
      <p:sp>
        <p:nvSpPr>
          <p:cNvPr id="126" name="Google Shape;126;p17"/>
          <p:cNvSpPr/>
          <p:nvPr/>
        </p:nvSpPr>
        <p:spPr>
          <a:xfrm>
            <a:off x="385302" y="0"/>
            <a:ext cx="10309201" cy="591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3200">
                <a:solidFill>
                  <a:schemeClr val="dk1"/>
                </a:solidFill>
                <a:latin typeface="Calibri"/>
                <a:ea typeface="Calibri"/>
                <a:cs typeface="Calibri"/>
                <a:sym typeface="Calibri"/>
              </a:rPr>
              <a:t>MAIN APP STRUCTURE</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idx="1" type="body"/>
          </p:nvPr>
        </p:nvSpPr>
        <p:spPr>
          <a:xfrm>
            <a:off x="6387546" y="1352289"/>
            <a:ext cx="5450347"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it-IT"/>
              <a:t>Layout structured in four components</a:t>
            </a:r>
            <a:endParaRPr/>
          </a:p>
          <a:p>
            <a:pPr indent="-228600" lvl="0" marL="228600" rtl="0" algn="l">
              <a:lnSpc>
                <a:spcPct val="90000"/>
              </a:lnSpc>
              <a:spcBef>
                <a:spcPts val="1000"/>
              </a:spcBef>
              <a:spcAft>
                <a:spcPts val="0"/>
              </a:spcAft>
              <a:buClr>
                <a:schemeClr val="dk1"/>
              </a:buClr>
              <a:buSzPts val="2800"/>
              <a:buChar char="•"/>
            </a:pPr>
            <a:r>
              <a:rPr lang="it-IT"/>
              <a:t>Keep it simple and (if possibile) separate (i.e. only one menu and one footer managed with templates)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32" name="Google Shape;1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133" name="Google Shape;133;p18"/>
          <p:cNvSpPr/>
          <p:nvPr/>
        </p:nvSpPr>
        <p:spPr>
          <a:xfrm>
            <a:off x="354107" y="1020417"/>
            <a:ext cx="5450346" cy="3084255"/>
          </a:xfrm>
          <a:prstGeom prst="rect">
            <a:avLst/>
          </a:prstGeom>
          <a:no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p:nvPr/>
        </p:nvSpPr>
        <p:spPr>
          <a:xfrm>
            <a:off x="837047" y="477078"/>
            <a:ext cx="10983892" cy="873473"/>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9"/>
          <p:cNvSpPr/>
          <p:nvPr/>
        </p:nvSpPr>
        <p:spPr>
          <a:xfrm>
            <a:off x="1021976" y="613186"/>
            <a:ext cx="1527586" cy="5916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LOGO</a:t>
            </a:r>
            <a:endParaRPr/>
          </a:p>
        </p:txBody>
      </p:sp>
      <p:sp>
        <p:nvSpPr>
          <p:cNvPr id="140" name="Google Shape;140;p19"/>
          <p:cNvSpPr/>
          <p:nvPr/>
        </p:nvSpPr>
        <p:spPr>
          <a:xfrm>
            <a:off x="2721684" y="61318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800">
                <a:solidFill>
                  <a:schemeClr val="dk1"/>
                </a:solidFill>
                <a:latin typeface="Calibri"/>
                <a:ea typeface="Calibri"/>
                <a:cs typeface="Calibri"/>
                <a:sym typeface="Calibri"/>
              </a:rPr>
              <a:t>Name</a:t>
            </a:r>
            <a:endParaRPr/>
          </a:p>
        </p:txBody>
      </p:sp>
      <p:sp>
        <p:nvSpPr>
          <p:cNvPr id="141" name="Google Shape;141;p19"/>
          <p:cNvSpPr/>
          <p:nvPr/>
        </p:nvSpPr>
        <p:spPr>
          <a:xfrm>
            <a:off x="4534347" y="613186"/>
            <a:ext cx="871370"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Home</a:t>
            </a:r>
            <a:endParaRPr/>
          </a:p>
        </p:txBody>
      </p:sp>
      <p:sp>
        <p:nvSpPr>
          <p:cNvPr id="142" name="Google Shape;142;p19"/>
          <p:cNvSpPr/>
          <p:nvPr/>
        </p:nvSpPr>
        <p:spPr>
          <a:xfrm>
            <a:off x="7724328"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rgbClr val="7F7F7F"/>
                </a:solidFill>
                <a:latin typeface="Calibri"/>
                <a:ea typeface="Calibri"/>
                <a:cs typeface="Calibri"/>
                <a:sym typeface="Calibri"/>
              </a:rPr>
              <a:t>Models</a:t>
            </a:r>
            <a:endParaRPr/>
          </a:p>
        </p:txBody>
      </p:sp>
      <p:sp>
        <p:nvSpPr>
          <p:cNvPr id="143" name="Google Shape;143;p19"/>
          <p:cNvSpPr/>
          <p:nvPr/>
        </p:nvSpPr>
        <p:spPr>
          <a:xfrm>
            <a:off x="8828238" y="613186"/>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rgbClr val="7F7F7F"/>
                </a:solidFill>
                <a:latin typeface="Calibri"/>
                <a:ea typeface="Calibri"/>
                <a:cs typeface="Calibri"/>
                <a:sym typeface="Calibri"/>
              </a:rPr>
              <a:t>Test</a:t>
            </a:r>
            <a:endParaRPr/>
          </a:p>
        </p:txBody>
      </p:sp>
      <p:sp>
        <p:nvSpPr>
          <p:cNvPr id="144" name="Google Shape;144;p19"/>
          <p:cNvSpPr/>
          <p:nvPr/>
        </p:nvSpPr>
        <p:spPr>
          <a:xfrm>
            <a:off x="9702657" y="613186"/>
            <a:ext cx="859614"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Admin</a:t>
            </a:r>
            <a:endParaRPr/>
          </a:p>
        </p:txBody>
      </p:sp>
      <p:sp>
        <p:nvSpPr>
          <p:cNvPr id="145" name="Google Shape;145;p19"/>
          <p:cNvSpPr/>
          <p:nvPr/>
        </p:nvSpPr>
        <p:spPr>
          <a:xfrm>
            <a:off x="3664300" y="613186"/>
            <a:ext cx="597049" cy="5916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46" name="Google Shape;146;p19"/>
          <p:cNvSpPr/>
          <p:nvPr/>
        </p:nvSpPr>
        <p:spPr>
          <a:xfrm>
            <a:off x="561985" y="2485013"/>
            <a:ext cx="1987577" cy="59167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Simple logo to be replaced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cxnSp>
        <p:nvCxnSpPr>
          <p:cNvPr id="147" name="Google Shape;147;p19"/>
          <p:cNvCxnSpPr>
            <a:endCxn id="146" idx="0"/>
          </p:cNvCxnSpPr>
          <p:nvPr/>
        </p:nvCxnSpPr>
        <p:spPr>
          <a:xfrm rot="5400000">
            <a:off x="1049524" y="1764563"/>
            <a:ext cx="1226700" cy="214200"/>
          </a:xfrm>
          <a:prstGeom prst="bentConnector3">
            <a:avLst>
              <a:gd fmla="val 49994" name="adj1"/>
            </a:avLst>
          </a:prstGeom>
          <a:noFill/>
          <a:ln cap="flat" cmpd="sng" w="9525">
            <a:solidFill>
              <a:schemeClr val="accent1"/>
            </a:solidFill>
            <a:prstDash val="solid"/>
            <a:miter lim="800000"/>
            <a:headEnd len="sm" w="sm" type="none"/>
            <a:tailEnd len="med" w="med" type="triangle"/>
          </a:ln>
        </p:spPr>
      </p:cxnSp>
      <p:sp>
        <p:nvSpPr>
          <p:cNvPr id="148" name="Google Shape;148;p19"/>
          <p:cNvSpPr/>
          <p:nvPr/>
        </p:nvSpPr>
        <p:spPr>
          <a:xfrm>
            <a:off x="10952999" y="613186"/>
            <a:ext cx="64008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Help</a:t>
            </a:r>
            <a:endParaRPr/>
          </a:p>
        </p:txBody>
      </p:sp>
      <p:sp>
        <p:nvSpPr>
          <p:cNvPr id="149" name="Google Shape;149;p19"/>
          <p:cNvSpPr/>
          <p:nvPr/>
        </p:nvSpPr>
        <p:spPr>
          <a:xfrm>
            <a:off x="6491876"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rgbClr val="7F7F7F"/>
                </a:solidFill>
                <a:latin typeface="Calibri"/>
                <a:ea typeface="Calibri"/>
                <a:cs typeface="Calibri"/>
                <a:sym typeface="Calibri"/>
              </a:rPr>
              <a:t>Files</a:t>
            </a:r>
            <a:endParaRPr/>
          </a:p>
        </p:txBody>
      </p:sp>
      <p:sp>
        <p:nvSpPr>
          <p:cNvPr id="150" name="Google Shape;150;p19"/>
          <p:cNvSpPr/>
          <p:nvPr/>
        </p:nvSpPr>
        <p:spPr>
          <a:xfrm rot="-5400000">
            <a:off x="7798234" y="206528"/>
            <a:ext cx="237835" cy="2463985"/>
          </a:xfrm>
          <a:prstGeom prst="lef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9"/>
          <p:cNvSpPr/>
          <p:nvPr/>
        </p:nvSpPr>
        <p:spPr>
          <a:xfrm>
            <a:off x="7161567" y="1703134"/>
            <a:ext cx="1987577" cy="59167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Menu items that can contain sub items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Initially disabled, will be enabled depending on the context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cxnSp>
        <p:nvCxnSpPr>
          <p:cNvPr id="152" name="Google Shape;152;p19"/>
          <p:cNvCxnSpPr>
            <a:stCxn id="141" idx="2"/>
            <a:endCxn id="153" idx="0"/>
          </p:cNvCxnSpPr>
          <p:nvPr/>
        </p:nvCxnSpPr>
        <p:spPr>
          <a:xfrm flipH="1" rot="-5400000">
            <a:off x="4455232" y="1719656"/>
            <a:ext cx="1089900" cy="60300"/>
          </a:xfrm>
          <a:prstGeom prst="bentConnector3">
            <a:avLst>
              <a:gd fmla="val 50002" name="adj1"/>
            </a:avLst>
          </a:prstGeom>
          <a:noFill/>
          <a:ln cap="flat" cmpd="sng" w="9525">
            <a:solidFill>
              <a:schemeClr val="accent1"/>
            </a:solidFill>
            <a:prstDash val="solid"/>
            <a:miter lim="800000"/>
            <a:headEnd len="sm" w="sm" type="none"/>
            <a:tailEnd len="med" w="med" type="triangle"/>
          </a:ln>
        </p:spPr>
      </p:cxnSp>
      <p:sp>
        <p:nvSpPr>
          <p:cNvPr id="153" name="Google Shape;153;p19"/>
          <p:cNvSpPr/>
          <p:nvPr/>
        </p:nvSpPr>
        <p:spPr>
          <a:xfrm>
            <a:off x="4036645" y="2294804"/>
            <a:ext cx="1987577" cy="59167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Back to homepage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54" name="Google Shape;154;p19"/>
          <p:cNvSpPr/>
          <p:nvPr/>
        </p:nvSpPr>
        <p:spPr>
          <a:xfrm>
            <a:off x="2721684" y="85172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050">
                <a:solidFill>
                  <a:schemeClr val="dk1"/>
                </a:solidFill>
                <a:latin typeface="Calibri"/>
                <a:ea typeface="Calibri"/>
                <a:cs typeface="Calibri"/>
                <a:sym typeface="Calibri"/>
              </a:rPr>
              <a:t>Logout</a:t>
            </a:r>
            <a:endParaRPr/>
          </a:p>
        </p:txBody>
      </p:sp>
      <p:sp>
        <p:nvSpPr>
          <p:cNvPr id="155" name="Google Shape;15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156" name="Google Shape;156;p19"/>
          <p:cNvSpPr/>
          <p:nvPr/>
        </p:nvSpPr>
        <p:spPr>
          <a:xfrm>
            <a:off x="9215654" y="1703134"/>
            <a:ext cx="1987577" cy="59167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Enabled only for an admin user</a:t>
            </a:r>
            <a:endParaRPr/>
          </a:p>
        </p:txBody>
      </p:sp>
      <p:cxnSp>
        <p:nvCxnSpPr>
          <p:cNvPr id="157" name="Google Shape;157;p19"/>
          <p:cNvCxnSpPr>
            <a:endCxn id="156" idx="0"/>
          </p:cNvCxnSpPr>
          <p:nvPr/>
        </p:nvCxnSpPr>
        <p:spPr>
          <a:xfrm flipH="1" rot="-5400000">
            <a:off x="9937943" y="1431634"/>
            <a:ext cx="498300" cy="44700"/>
          </a:xfrm>
          <a:prstGeom prst="bentConnector3">
            <a:avLst>
              <a:gd fmla="val 50002" name="adj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p:nvPr/>
        </p:nvSpPr>
        <p:spPr>
          <a:xfrm>
            <a:off x="837047" y="477078"/>
            <a:ext cx="10983892" cy="873473"/>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20"/>
          <p:cNvSpPr/>
          <p:nvPr/>
        </p:nvSpPr>
        <p:spPr>
          <a:xfrm>
            <a:off x="1021976" y="613186"/>
            <a:ext cx="1527586" cy="5916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LOGO</a:t>
            </a:r>
            <a:endParaRPr/>
          </a:p>
        </p:txBody>
      </p:sp>
      <p:sp>
        <p:nvSpPr>
          <p:cNvPr id="164" name="Google Shape;164;p20"/>
          <p:cNvSpPr/>
          <p:nvPr/>
        </p:nvSpPr>
        <p:spPr>
          <a:xfrm>
            <a:off x="2721684" y="61318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800">
                <a:solidFill>
                  <a:schemeClr val="dk1"/>
                </a:solidFill>
                <a:latin typeface="Calibri"/>
                <a:ea typeface="Calibri"/>
                <a:cs typeface="Calibri"/>
                <a:sym typeface="Calibri"/>
              </a:rPr>
              <a:t>Name</a:t>
            </a:r>
            <a:endParaRPr/>
          </a:p>
        </p:txBody>
      </p:sp>
      <p:sp>
        <p:nvSpPr>
          <p:cNvPr id="165" name="Google Shape;165;p20"/>
          <p:cNvSpPr/>
          <p:nvPr/>
        </p:nvSpPr>
        <p:spPr>
          <a:xfrm>
            <a:off x="4534347" y="613186"/>
            <a:ext cx="871370"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Home</a:t>
            </a:r>
            <a:endParaRPr/>
          </a:p>
        </p:txBody>
      </p:sp>
      <p:sp>
        <p:nvSpPr>
          <p:cNvPr id="166" name="Google Shape;166;p20"/>
          <p:cNvSpPr/>
          <p:nvPr/>
        </p:nvSpPr>
        <p:spPr>
          <a:xfrm>
            <a:off x="7724328"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rgbClr val="7F7F7F"/>
                </a:solidFill>
                <a:latin typeface="Calibri"/>
                <a:ea typeface="Calibri"/>
                <a:cs typeface="Calibri"/>
                <a:sym typeface="Calibri"/>
              </a:rPr>
              <a:t>Models</a:t>
            </a:r>
            <a:endParaRPr/>
          </a:p>
        </p:txBody>
      </p:sp>
      <p:sp>
        <p:nvSpPr>
          <p:cNvPr id="167" name="Google Shape;167;p20"/>
          <p:cNvSpPr/>
          <p:nvPr/>
        </p:nvSpPr>
        <p:spPr>
          <a:xfrm>
            <a:off x="8828238" y="613186"/>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rgbClr val="7F7F7F"/>
                </a:solidFill>
                <a:latin typeface="Calibri"/>
                <a:ea typeface="Calibri"/>
                <a:cs typeface="Calibri"/>
                <a:sym typeface="Calibri"/>
              </a:rPr>
              <a:t>Test</a:t>
            </a:r>
            <a:endParaRPr/>
          </a:p>
        </p:txBody>
      </p:sp>
      <p:sp>
        <p:nvSpPr>
          <p:cNvPr id="168" name="Google Shape;168;p20"/>
          <p:cNvSpPr/>
          <p:nvPr/>
        </p:nvSpPr>
        <p:spPr>
          <a:xfrm>
            <a:off x="9702657" y="613186"/>
            <a:ext cx="859614"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Admin</a:t>
            </a:r>
            <a:endParaRPr/>
          </a:p>
        </p:txBody>
      </p:sp>
      <p:sp>
        <p:nvSpPr>
          <p:cNvPr id="169" name="Google Shape;169;p20"/>
          <p:cNvSpPr/>
          <p:nvPr/>
        </p:nvSpPr>
        <p:spPr>
          <a:xfrm>
            <a:off x="3664300" y="613186"/>
            <a:ext cx="597049" cy="5916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70" name="Google Shape;170;p20"/>
          <p:cNvSpPr/>
          <p:nvPr/>
        </p:nvSpPr>
        <p:spPr>
          <a:xfrm>
            <a:off x="10952999" y="613186"/>
            <a:ext cx="64008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Help</a:t>
            </a:r>
            <a:endParaRPr/>
          </a:p>
        </p:txBody>
      </p:sp>
      <p:sp>
        <p:nvSpPr>
          <p:cNvPr id="171" name="Google Shape;171;p20"/>
          <p:cNvSpPr/>
          <p:nvPr/>
        </p:nvSpPr>
        <p:spPr>
          <a:xfrm>
            <a:off x="6491876"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rgbClr val="7F7F7F"/>
                </a:solidFill>
                <a:latin typeface="Calibri"/>
                <a:ea typeface="Calibri"/>
                <a:cs typeface="Calibri"/>
                <a:sym typeface="Calibri"/>
              </a:rPr>
              <a:t>Files</a:t>
            </a:r>
            <a:endParaRPr/>
          </a:p>
        </p:txBody>
      </p:sp>
      <p:sp>
        <p:nvSpPr>
          <p:cNvPr id="172" name="Google Shape;172;p20"/>
          <p:cNvSpPr/>
          <p:nvPr/>
        </p:nvSpPr>
        <p:spPr>
          <a:xfrm>
            <a:off x="2721684" y="85172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050">
                <a:solidFill>
                  <a:schemeClr val="dk1"/>
                </a:solidFill>
                <a:latin typeface="Calibri"/>
                <a:ea typeface="Calibri"/>
                <a:cs typeface="Calibri"/>
                <a:sym typeface="Calibri"/>
              </a:rPr>
              <a:t>Logout</a:t>
            </a:r>
            <a:endParaRPr/>
          </a:p>
        </p:txBody>
      </p:sp>
      <p:sp>
        <p:nvSpPr>
          <p:cNvPr id="173" name="Google Shape;1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174" name="Google Shape;174;p20"/>
          <p:cNvSpPr/>
          <p:nvPr/>
        </p:nvSpPr>
        <p:spPr>
          <a:xfrm>
            <a:off x="9422010" y="510908"/>
            <a:ext cx="1403476" cy="796225"/>
          </a:xfrm>
          <a:prstGeom prst="ellipse">
            <a:avLst/>
          </a:pr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20"/>
          <p:cNvSpPr/>
          <p:nvPr/>
        </p:nvSpPr>
        <p:spPr>
          <a:xfrm>
            <a:off x="9861814" y="1462261"/>
            <a:ext cx="429807" cy="649356"/>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20"/>
          <p:cNvSpPr/>
          <p:nvPr/>
        </p:nvSpPr>
        <p:spPr>
          <a:xfrm>
            <a:off x="769615" y="1744135"/>
            <a:ext cx="10309201" cy="59167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Add a sub.item in the “Admin” menu with “User Admin” (more will be added in the future)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This should bring to a new page with the list of users and related info (Name, username, description, admin, active Y/N)</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Click on a user will lead to a page with the details</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Name: name of the user (e.g. given and family name etc.)</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Username – this should be unique and a valid directory name, as in unix usernames</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Description – free text</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alibri"/>
              <a:buChar char="•"/>
            </a:pPr>
            <a:r>
              <a:rPr lang="it-IT" sz="1800">
                <a:solidFill>
                  <a:schemeClr val="dk1"/>
                </a:solidFill>
                <a:latin typeface="Calibri"/>
                <a:ea typeface="Calibri"/>
                <a:cs typeface="Calibri"/>
                <a:sym typeface="Calibri"/>
              </a:rPr>
              <a:t>Password</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Admin Y/N</a:t>
            </a:r>
            <a:endParaRPr/>
          </a:p>
          <a:p>
            <a:pPr indent="-285750" lvl="1" marL="742950" marR="0" rtl="0" algn="l">
              <a:spcBef>
                <a:spcPts val="0"/>
              </a:spcBef>
              <a:spcAft>
                <a:spcPts val="0"/>
              </a:spcAft>
              <a:buClr>
                <a:schemeClr val="dk1"/>
              </a:buClr>
              <a:buSzPts val="1800"/>
              <a:buFont typeface="Arial"/>
              <a:buChar char="•"/>
            </a:pPr>
            <a:r>
              <a:rPr b="0" i="0" lang="it-IT" sz="1800" u="none" cap="none" strike="noStrike">
                <a:solidFill>
                  <a:schemeClr val="dk1"/>
                </a:solidFill>
                <a:latin typeface="Calibri"/>
                <a:ea typeface="Calibri"/>
                <a:cs typeface="Calibri"/>
                <a:sym typeface="Calibri"/>
              </a:rPr>
              <a:t>Active Y/N</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From the page, all information but the directory name (Username) can be updated</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The user can be removed (add an alert message: are you sure Y/N etc)</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From the list, a new user can be added, leading to the same info page with ”add button”</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Once a user is added, a new directory should be created: ./users/</a:t>
            </a:r>
            <a:r>
              <a:rPr i="1" lang="it-IT" sz="1800">
                <a:solidFill>
                  <a:schemeClr val="dk1"/>
                </a:solidFill>
                <a:latin typeface="Calibri"/>
                <a:ea typeface="Calibri"/>
                <a:cs typeface="Calibri"/>
                <a:sym typeface="Calibri"/>
              </a:rPr>
              <a:t>username </a:t>
            </a:r>
            <a:r>
              <a:rPr lang="it-IT" sz="1800">
                <a:solidFill>
                  <a:schemeClr val="dk1"/>
                </a:solidFill>
                <a:latin typeface="Calibri"/>
                <a:ea typeface="Calibri"/>
                <a:cs typeface="Calibri"/>
                <a:sym typeface="Calibri"/>
              </a:rPr>
              <a:t>(as in unix)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p:nvPr/>
        </p:nvSpPr>
        <p:spPr>
          <a:xfrm>
            <a:off x="837047" y="477078"/>
            <a:ext cx="10983892" cy="873473"/>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21"/>
          <p:cNvSpPr/>
          <p:nvPr/>
        </p:nvSpPr>
        <p:spPr>
          <a:xfrm>
            <a:off x="1021976" y="613186"/>
            <a:ext cx="1527586" cy="59167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Calibri"/>
                <a:ea typeface="Calibri"/>
                <a:cs typeface="Calibri"/>
                <a:sym typeface="Calibri"/>
              </a:rPr>
              <a:t>LOGO</a:t>
            </a:r>
            <a:endParaRPr/>
          </a:p>
        </p:txBody>
      </p:sp>
      <p:sp>
        <p:nvSpPr>
          <p:cNvPr id="183" name="Google Shape;183;p21"/>
          <p:cNvSpPr/>
          <p:nvPr/>
        </p:nvSpPr>
        <p:spPr>
          <a:xfrm>
            <a:off x="2721684" y="61318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800">
                <a:solidFill>
                  <a:schemeClr val="dk1"/>
                </a:solidFill>
                <a:latin typeface="Calibri"/>
                <a:ea typeface="Calibri"/>
                <a:cs typeface="Calibri"/>
                <a:sym typeface="Calibri"/>
              </a:rPr>
              <a:t>Name</a:t>
            </a:r>
            <a:endParaRPr/>
          </a:p>
        </p:txBody>
      </p:sp>
      <p:sp>
        <p:nvSpPr>
          <p:cNvPr id="184" name="Google Shape;184;p21"/>
          <p:cNvSpPr/>
          <p:nvPr/>
        </p:nvSpPr>
        <p:spPr>
          <a:xfrm>
            <a:off x="4534347" y="613186"/>
            <a:ext cx="871370"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Home</a:t>
            </a:r>
            <a:endParaRPr/>
          </a:p>
        </p:txBody>
      </p:sp>
      <p:sp>
        <p:nvSpPr>
          <p:cNvPr id="185" name="Google Shape;185;p21"/>
          <p:cNvSpPr/>
          <p:nvPr/>
        </p:nvSpPr>
        <p:spPr>
          <a:xfrm>
            <a:off x="7724328"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rgbClr val="7F7F7F"/>
                </a:solidFill>
                <a:latin typeface="Calibri"/>
                <a:ea typeface="Calibri"/>
                <a:cs typeface="Calibri"/>
                <a:sym typeface="Calibri"/>
              </a:rPr>
              <a:t>Models</a:t>
            </a:r>
            <a:endParaRPr/>
          </a:p>
        </p:txBody>
      </p:sp>
      <p:sp>
        <p:nvSpPr>
          <p:cNvPr id="186" name="Google Shape;186;p21"/>
          <p:cNvSpPr/>
          <p:nvPr/>
        </p:nvSpPr>
        <p:spPr>
          <a:xfrm>
            <a:off x="8828238" y="613186"/>
            <a:ext cx="925238"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rgbClr val="7F7F7F"/>
                </a:solidFill>
                <a:latin typeface="Calibri"/>
                <a:ea typeface="Calibri"/>
                <a:cs typeface="Calibri"/>
                <a:sym typeface="Calibri"/>
              </a:rPr>
              <a:t>Test</a:t>
            </a:r>
            <a:endParaRPr/>
          </a:p>
        </p:txBody>
      </p:sp>
      <p:sp>
        <p:nvSpPr>
          <p:cNvPr id="187" name="Google Shape;187;p21"/>
          <p:cNvSpPr/>
          <p:nvPr/>
        </p:nvSpPr>
        <p:spPr>
          <a:xfrm>
            <a:off x="9702657" y="613186"/>
            <a:ext cx="859614"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Admin</a:t>
            </a:r>
            <a:endParaRPr/>
          </a:p>
        </p:txBody>
      </p:sp>
      <p:sp>
        <p:nvSpPr>
          <p:cNvPr id="188" name="Google Shape;188;p21"/>
          <p:cNvSpPr/>
          <p:nvPr/>
        </p:nvSpPr>
        <p:spPr>
          <a:xfrm>
            <a:off x="3664300" y="613186"/>
            <a:ext cx="597049" cy="59167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36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89" name="Google Shape;189;p21"/>
          <p:cNvSpPr/>
          <p:nvPr/>
        </p:nvSpPr>
        <p:spPr>
          <a:xfrm>
            <a:off x="10952999" y="613186"/>
            <a:ext cx="64008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Help</a:t>
            </a:r>
            <a:endParaRPr/>
          </a:p>
        </p:txBody>
      </p:sp>
      <p:sp>
        <p:nvSpPr>
          <p:cNvPr id="190" name="Google Shape;190;p21"/>
          <p:cNvSpPr/>
          <p:nvPr/>
        </p:nvSpPr>
        <p:spPr>
          <a:xfrm>
            <a:off x="6491876" y="613186"/>
            <a:ext cx="1280161"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1800">
                <a:solidFill>
                  <a:srgbClr val="7F7F7F"/>
                </a:solidFill>
                <a:latin typeface="Calibri"/>
                <a:ea typeface="Calibri"/>
                <a:cs typeface="Calibri"/>
                <a:sym typeface="Calibri"/>
              </a:rPr>
              <a:t>Files</a:t>
            </a:r>
            <a:endParaRPr/>
          </a:p>
        </p:txBody>
      </p:sp>
      <p:sp>
        <p:nvSpPr>
          <p:cNvPr id="191" name="Google Shape;191;p21"/>
          <p:cNvSpPr/>
          <p:nvPr/>
        </p:nvSpPr>
        <p:spPr>
          <a:xfrm>
            <a:off x="1368629" y="2316172"/>
            <a:ext cx="6331436" cy="59167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Contains the name of the logged user </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“Log out” link -&gt; logout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User data is located under the ./users directory</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Calibri"/>
                <a:ea typeface="Calibri"/>
                <a:cs typeface="Calibri"/>
                <a:sym typeface="Calibri"/>
              </a:rPr>
              <a:t>On login, we should check if the ./users/username directory is existing (username taken from the configuration table) - if not it must be created. </a:t>
            </a:r>
            <a:endParaRPr/>
          </a:p>
        </p:txBody>
      </p:sp>
      <p:sp>
        <p:nvSpPr>
          <p:cNvPr id="192" name="Google Shape;192;p21"/>
          <p:cNvSpPr/>
          <p:nvPr/>
        </p:nvSpPr>
        <p:spPr>
          <a:xfrm>
            <a:off x="2721684" y="85172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1" lang="it-IT" sz="1050">
                <a:solidFill>
                  <a:schemeClr val="dk1"/>
                </a:solidFill>
                <a:latin typeface="Calibri"/>
                <a:ea typeface="Calibri"/>
                <a:cs typeface="Calibri"/>
                <a:sym typeface="Calibri"/>
              </a:rPr>
              <a:t>Logout</a:t>
            </a:r>
            <a:endParaRPr/>
          </a:p>
        </p:txBody>
      </p:sp>
      <p:sp>
        <p:nvSpPr>
          <p:cNvPr id="193" name="Google Shape;193;p21"/>
          <p:cNvSpPr/>
          <p:nvPr/>
        </p:nvSpPr>
        <p:spPr>
          <a:xfrm>
            <a:off x="2562856" y="647171"/>
            <a:ext cx="1403476" cy="796225"/>
          </a:xfrm>
          <a:prstGeom prst="ellipse">
            <a:avLst/>
          </a:pr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21"/>
          <p:cNvSpPr/>
          <p:nvPr/>
        </p:nvSpPr>
        <p:spPr>
          <a:xfrm>
            <a:off x="3291527" y="851726"/>
            <a:ext cx="763516" cy="59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sp>
        <p:nvSpPr>
          <p:cNvPr id="195" name="Google Shape;195;p21"/>
          <p:cNvSpPr/>
          <p:nvPr/>
        </p:nvSpPr>
        <p:spPr>
          <a:xfrm>
            <a:off x="3076623" y="1555106"/>
            <a:ext cx="429807" cy="649356"/>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