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7" r:id="rId5"/>
  </p:sldMasterIdLst>
  <p:notesMasterIdLst>
    <p:notesMasterId r:id="rId26"/>
  </p:notesMasterIdLst>
  <p:sldIdLst>
    <p:sldId id="405" r:id="rId6"/>
    <p:sldId id="440" r:id="rId7"/>
    <p:sldId id="361" r:id="rId8"/>
    <p:sldId id="441" r:id="rId9"/>
    <p:sldId id="404" r:id="rId10"/>
    <p:sldId id="444" r:id="rId11"/>
    <p:sldId id="422" r:id="rId12"/>
    <p:sldId id="430" r:id="rId13"/>
    <p:sldId id="445" r:id="rId14"/>
    <p:sldId id="450" r:id="rId15"/>
    <p:sldId id="446" r:id="rId16"/>
    <p:sldId id="447" r:id="rId17"/>
    <p:sldId id="448" r:id="rId18"/>
    <p:sldId id="452" r:id="rId19"/>
    <p:sldId id="453" r:id="rId20"/>
    <p:sldId id="433" r:id="rId21"/>
    <p:sldId id="434" r:id="rId22"/>
    <p:sldId id="398" r:id="rId23"/>
    <p:sldId id="423" r:id="rId24"/>
    <p:sldId id="402"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vinda Kumar" initials="AK" lastIdx="2" clrIdx="0">
    <p:extLst>
      <p:ext uri="{19B8F6BF-5375-455C-9EA6-DF929625EA0E}">
        <p15:presenceInfo xmlns:p15="http://schemas.microsoft.com/office/powerpoint/2012/main" userId="ec32c2e2162fe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556CD"/>
    <a:srgbClr val="FEC20D"/>
    <a:srgbClr val="004581"/>
    <a:srgbClr val="1A1718"/>
    <a:srgbClr val="CCCCFF"/>
    <a:srgbClr val="CCFFCC"/>
    <a:srgbClr val="FF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58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6.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slide" Target="slides/slide20.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slide" Target="slides/slide15.xml" /><Relationship Id="rId29"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slide" Target="slides/slide19.xml" /><Relationship Id="rId5" Type="http://schemas.openxmlformats.org/officeDocument/2006/relationships/slideMaster" Target="slideMasters/slideMaster2.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presProps" Target="presProps.xml" /><Relationship Id="rId10" Type="http://schemas.openxmlformats.org/officeDocument/2006/relationships/slide" Target="slides/slide5.xml" /><Relationship Id="rId19" Type="http://schemas.openxmlformats.org/officeDocument/2006/relationships/slide" Target="slides/slide14.xml" /><Relationship Id="rId31"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commentAuthors" Target="commentAuthors.xml" /><Relationship Id="rId30" Type="http://schemas.openxmlformats.org/officeDocument/2006/relationships/theme" Target="theme/theme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6T23:14:39.657" idx="1">
    <p:pos x="10" y="10"/>
    <p:text>filling in required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6T23:14:53.923" idx="2">
    <p:pos x="10" y="10"/>
    <p:text>filling in required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22-11-2021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a:t>Title</a:t>
            </a:r>
            <a:r>
              <a:rPr lang="en-US" sz="1800" b="0" baseline="0"/>
              <a:t> Text Font Calibri Body Bold, Font Size 34, Name and Designation Font Size 18 </a:t>
            </a:r>
            <a:endParaRPr lang="en-US" sz="1800" b="0"/>
          </a:p>
        </p:txBody>
      </p:sp>
      <p:sp>
        <p:nvSpPr>
          <p:cNvPr id="4" name="Slide Number Placeholder 3"/>
          <p:cNvSpPr>
            <a:spLocks noGrp="1"/>
          </p:cNvSpPr>
          <p:nvPr>
            <p:ph type="sldNum" sz="quarter" idx="10"/>
          </p:nvPr>
        </p:nvSpPr>
        <p:spPr/>
        <p:txBody>
          <a:bodyPr/>
          <a:lstStyle/>
          <a:p>
            <a:fld id="{10A5A8A1-DC91-404B-B6EF-9243D3169412}" type="slidenum">
              <a:rPr lang="en-IN" smtClean="0"/>
              <a:pPr/>
              <a:t>1</a:t>
            </a:fld>
            <a:endParaRPr lang="en-IN"/>
          </a:p>
        </p:txBody>
      </p:sp>
    </p:spTree>
    <p:extLst>
      <p:ext uri="{BB962C8B-B14F-4D97-AF65-F5344CB8AC3E}">
        <p14:creationId xmlns:p14="http://schemas.microsoft.com/office/powerpoint/2010/main" val="23129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Master" Target="../slideMasters/slideMaster2.xml" /><Relationship Id="rId5" Type="http://schemas.openxmlformats.org/officeDocument/2006/relationships/image" Target="../media/image7.png" /><Relationship Id="rId4" Type="http://schemas.openxmlformats.org/officeDocument/2006/relationships/image" Target="../media/image6.png"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7.png" /><Relationship Id="rId4" Type="http://schemas.openxmlformats.org/officeDocument/2006/relationships/image" Target="../media/image6.png"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04800" y="666750"/>
            <a:ext cx="8534400" cy="4191000"/>
          </a:xfrm>
          <a:prstGeom prst="rect">
            <a:avLst/>
          </a:prstGeom>
        </p:spPr>
        <p:txBody>
          <a:bodyPr vert="horz" lIns="68579" tIns="34289" rIns="68579" bIns="34289" rtlCol="0">
            <a:normAutofit/>
          </a:bodyPr>
          <a:lstStyle>
            <a:lvl1pPr>
              <a:defRPr lang="en-US" sz="1800" baseline="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Click here to enter text</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a:t>Thank you.</a:t>
            </a:r>
            <a:endParaRPr lang="en-IN"/>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50053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5" name="Group 24"/>
          <p:cNvGrpSpPr/>
          <p:nvPr userDrawn="1"/>
        </p:nvGrpSpPr>
        <p:grpSpPr>
          <a:xfrm>
            <a:off x="0"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5" y="755331"/>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5" y="755329"/>
            <a:ext cx="4052555"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auto">
          <a:xfrm>
            <a:off x="1"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a:p>
        </p:txBody>
      </p:sp>
      <p:grpSp>
        <p:nvGrpSpPr>
          <p:cNvPr id="18" name="Group 5"/>
          <p:cNvGrpSpPr>
            <a:grpSpLocks noChangeAspect="1"/>
          </p:cNvGrpSpPr>
          <p:nvPr userDrawn="1"/>
        </p:nvGrpSpPr>
        <p:grpSpPr bwMode="auto">
          <a:xfrm>
            <a:off x="299350"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grpSp>
      <p:sp>
        <p:nvSpPr>
          <p:cNvPr id="23" name="Text Placeholder 1030"/>
          <p:cNvSpPr>
            <a:spLocks noGrp="1"/>
          </p:cNvSpPr>
          <p:nvPr>
            <p:ph type="body" sz="quarter" idx="10" hasCustomPrompt="1"/>
          </p:nvPr>
        </p:nvSpPr>
        <p:spPr>
          <a:xfrm>
            <a:off x="299350"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a:xfrm>
            <a:off x="299350"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123" name="TextBox 122"/>
          <p:cNvSpPr txBox="1"/>
          <p:nvPr userDrawn="1"/>
        </p:nvSpPr>
        <p:spPr>
          <a:xfrm>
            <a:off x="2968709" y="4936037"/>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22" name="TextBox 121"/>
          <p:cNvSpPr txBox="1"/>
          <p:nvPr userDrawn="1"/>
        </p:nvSpPr>
        <p:spPr>
          <a:xfrm>
            <a:off x="5067778" y="259709"/>
            <a:ext cx="954884" cy="461665"/>
          </a:xfrm>
          <a:prstGeom prst="rect">
            <a:avLst/>
          </a:prstGeom>
          <a:noFill/>
        </p:spPr>
        <p:txBody>
          <a:bodyPr wrap="square" rtlCol="0">
            <a:spAutoFit/>
          </a:bodyPr>
          <a:lstStyle/>
          <a:p>
            <a:pPr algn="ctr"/>
            <a:r>
              <a:rPr lang="en-IN" sz="2400" b="1">
                <a:solidFill>
                  <a:schemeClr val="accent2">
                    <a:lumMod val="75000"/>
                  </a:schemeClr>
                </a:solidFill>
                <a:latin typeface="Calibri" panose="020F0502020204030204" pitchFamily="34" charset="0"/>
              </a:rPr>
              <a:t>2020</a:t>
            </a:r>
            <a:endParaRPr lang="en-IN" sz="2000" b="1">
              <a:solidFill>
                <a:schemeClr val="accent2">
                  <a:lumMod val="75000"/>
                </a:schemeClr>
              </a:solidFill>
            </a:endParaRPr>
          </a:p>
        </p:txBody>
      </p:sp>
      <p:pic>
        <p:nvPicPr>
          <p:cNvPr id="124" name="Picture 1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3425" y="240935"/>
            <a:ext cx="1998983" cy="545177"/>
          </a:xfrm>
          <a:prstGeom prst="rect">
            <a:avLst/>
          </a:prstGeom>
        </p:spPr>
      </p:pic>
    </p:spTree>
    <p:extLst>
      <p:ext uri="{BB962C8B-B14F-4D97-AF65-F5344CB8AC3E}">
        <p14:creationId xmlns:p14="http://schemas.microsoft.com/office/powerpoint/2010/main" val="2567723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4026930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01" name="Group 100"/>
          <p:cNvGrpSpPr/>
          <p:nvPr userDrawn="1"/>
        </p:nvGrpSpPr>
        <p:grpSpPr>
          <a:xfrm>
            <a:off x="-1" y="596901"/>
            <a:ext cx="9137515" cy="4375150"/>
            <a:chOff x="-1" y="596901"/>
            <a:chExt cx="9137515" cy="4375150"/>
          </a:xfrm>
        </p:grpSpPr>
        <p:grpSp>
          <p:nvGrpSpPr>
            <p:cNvPr id="102" name="Group 119"/>
            <p:cNvGrpSpPr/>
            <p:nvPr userDrawn="1"/>
          </p:nvGrpSpPr>
          <p:grpSpPr>
            <a:xfrm>
              <a:off x="-1" y="596901"/>
              <a:ext cx="9137515" cy="4368770"/>
              <a:chOff x="-1" y="596901"/>
              <a:chExt cx="9137515" cy="4368770"/>
            </a:xfrm>
          </p:grpSpPr>
          <p:cxnSp>
            <p:nvCxnSpPr>
              <p:cNvPr id="163" name="Straight Connector 162"/>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3" name="Group 87"/>
            <p:cNvGrpSpPr/>
            <p:nvPr userDrawn="1"/>
          </p:nvGrpSpPr>
          <p:grpSpPr>
            <a:xfrm>
              <a:off x="142570" y="603115"/>
              <a:ext cx="8858313" cy="4368936"/>
              <a:chOff x="142672" y="603115"/>
              <a:chExt cx="8864600" cy="4338536"/>
            </a:xfrm>
          </p:grpSpPr>
          <p:cxnSp>
            <p:nvCxnSpPr>
              <p:cNvPr id="104" name="Straight Connector 10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1563176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2190416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395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102" name="Group 101"/>
          <p:cNvGrpSpPr/>
          <p:nvPr userDrawn="1"/>
        </p:nvGrpSpPr>
        <p:grpSpPr>
          <a:xfrm>
            <a:off x="-9458" y="0"/>
            <a:ext cx="9137515" cy="4914900"/>
            <a:chOff x="-1" y="0"/>
            <a:chExt cx="9137515" cy="4914900"/>
          </a:xfrm>
        </p:grpSpPr>
        <p:grpSp>
          <p:nvGrpSpPr>
            <p:cNvPr id="103" name="Group 87"/>
            <p:cNvGrpSpPr/>
            <p:nvPr userDrawn="1"/>
          </p:nvGrpSpPr>
          <p:grpSpPr>
            <a:xfrm>
              <a:off x="142570" y="6214"/>
              <a:ext cx="8858313" cy="4908686"/>
              <a:chOff x="142672" y="603115"/>
              <a:chExt cx="8864600" cy="4338536"/>
            </a:xfrm>
          </p:grpSpPr>
          <p:cxnSp>
            <p:nvCxnSpPr>
              <p:cNvPr id="138" name="Straight Connector 13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254"/>
            <p:cNvGrpSpPr/>
            <p:nvPr userDrawn="1"/>
          </p:nvGrpSpPr>
          <p:grpSpPr>
            <a:xfrm>
              <a:off x="-1" y="0"/>
              <a:ext cx="9137515" cy="4896684"/>
              <a:chOff x="-4568761" y="0"/>
              <a:chExt cx="13706276" cy="4896684"/>
            </a:xfrm>
          </p:grpSpPr>
          <p:cxnSp>
            <p:nvCxnSpPr>
              <p:cNvPr id="105" name="Straight Connector 104"/>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311150" y="279400"/>
            <a:ext cx="8496300" cy="4254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18466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7005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IN">
              <a:solidFill>
                <a:srgbClr val="FFFFFF"/>
              </a:solidFill>
            </a:endParaRPr>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a:solidFill>
                  <a:srgbClr val="000000">
                    <a:lumMod val="75000"/>
                    <a:lumOff val="25000"/>
                  </a:srgb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a:solidFill>
                  <a:srgbClr val="000000">
                    <a:lumMod val="75000"/>
                    <a:lumOff val="25000"/>
                  </a:srgb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a:solidFill>
                  <a:srgbClr val="000000">
                    <a:lumMod val="75000"/>
                    <a:lumOff val="25000"/>
                  </a:srgb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a:solidFill>
                  <a:srgbClr val="000000">
                    <a:lumMod val="75000"/>
                    <a:lumOff val="25000"/>
                  </a:srgb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2035826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IN">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18264985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IN">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607209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US" sz="2800" b="1">
              <a:solidFill>
                <a:srgbClr val="000000"/>
              </a:solidFill>
            </a:endParaRPr>
          </a:p>
          <a:p>
            <a:pPr algn="ctr"/>
            <a:endParaRPr lang="en-IN">
              <a:solidFill>
                <a:srgbClr val="FFFFFF"/>
              </a:solidFill>
            </a:endParaRPr>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5686894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7284042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434555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16487731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16358868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6567151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3754387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3815971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352420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394099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425735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a:t>Thank you.</a:t>
            </a:r>
            <a:endParaRPr lang="en-IN"/>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115304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1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806041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384989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image" Target="../media/image1.png"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image" Target="../media/image2.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slideLayout" Target="../slideLayouts/slideLayout37.xml" /><Relationship Id="rId18" Type="http://schemas.openxmlformats.org/officeDocument/2006/relationships/slideLayout" Target="../slideLayouts/slideLayout42.xml" /><Relationship Id="rId26" Type="http://schemas.openxmlformats.org/officeDocument/2006/relationships/image" Target="../media/image9.png" /><Relationship Id="rId3" Type="http://schemas.openxmlformats.org/officeDocument/2006/relationships/slideLayout" Target="../slideLayouts/slideLayout27.xml" /><Relationship Id="rId21" Type="http://schemas.openxmlformats.org/officeDocument/2006/relationships/slideLayout" Target="../slideLayouts/slideLayout45.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17" Type="http://schemas.openxmlformats.org/officeDocument/2006/relationships/slideLayout" Target="../slideLayouts/slideLayout41.xml" /><Relationship Id="rId25" Type="http://schemas.openxmlformats.org/officeDocument/2006/relationships/image" Target="../media/image1.png" /><Relationship Id="rId2" Type="http://schemas.openxmlformats.org/officeDocument/2006/relationships/slideLayout" Target="../slideLayouts/slideLayout26.xml" /><Relationship Id="rId16" Type="http://schemas.openxmlformats.org/officeDocument/2006/relationships/slideLayout" Target="../slideLayouts/slideLayout40.xml" /><Relationship Id="rId20" Type="http://schemas.openxmlformats.org/officeDocument/2006/relationships/slideLayout" Target="../slideLayouts/slideLayout44.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24" Type="http://schemas.openxmlformats.org/officeDocument/2006/relationships/theme" Target="../theme/theme2.xml" /><Relationship Id="rId5" Type="http://schemas.openxmlformats.org/officeDocument/2006/relationships/slideLayout" Target="../slideLayouts/slideLayout29.xml" /><Relationship Id="rId15" Type="http://schemas.openxmlformats.org/officeDocument/2006/relationships/slideLayout" Target="../slideLayouts/slideLayout39.xml" /><Relationship Id="rId23" Type="http://schemas.openxmlformats.org/officeDocument/2006/relationships/slideLayout" Target="../slideLayouts/slideLayout47.xml" /><Relationship Id="rId10" Type="http://schemas.openxmlformats.org/officeDocument/2006/relationships/slideLayout" Target="../slideLayouts/slideLayout34.xml" /><Relationship Id="rId19" Type="http://schemas.openxmlformats.org/officeDocument/2006/relationships/slideLayout" Target="../slideLayouts/slideLayout43.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slideLayout" Target="../slideLayouts/slideLayout38.xml" /><Relationship Id="rId22" Type="http://schemas.openxmlformats.org/officeDocument/2006/relationships/slideLayout" Target="../slideLayouts/slideLayout4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chemeClr val="bg1"/>
              </a:solidFill>
              <a:latin typeface="Calibri"/>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6"/>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800" b="0" i="0" u="none" strike="noStrike" kern="1200" cap="none" spc="0" normalizeH="0" baseline="0" noProof="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500" b="0" i="0" u="none" strike="noStrike" kern="1200" cap="none" spc="0" normalizeH="0" baseline="0" noProof="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a:ln>
                  <a:noFill/>
                </a:ln>
                <a:solidFill>
                  <a:srgbClr val="1F1A17"/>
                </a:solidFill>
                <a:effectLst/>
                <a:uLnTx/>
                <a:uFillTx/>
                <a:latin typeface="+mn-lt"/>
                <a:ea typeface="+mn-ea"/>
                <a:cs typeface="+mn-cs"/>
              </a:rPr>
              <a:t>Fifth level</a:t>
            </a:r>
          </a:p>
        </p:txBody>
      </p:sp>
      <p:sp>
        <p:nvSpPr>
          <p:cNvPr id="2" name="TextBox 1"/>
          <p:cNvSpPr txBox="1"/>
          <p:nvPr userDrawn="1"/>
        </p:nvSpPr>
        <p:spPr>
          <a:xfrm>
            <a:off x="0" y="4831882"/>
            <a:ext cx="1232034" cy="311619"/>
          </a:xfrm>
          <a:prstGeom prst="rect">
            <a:avLst/>
          </a:prstGeom>
          <a:noFill/>
        </p:spPr>
        <p:txBody>
          <a:bodyPr wrap="square" rtlCol="0">
            <a:spAutoFit/>
          </a:bodyPr>
          <a:lstStyle/>
          <a:p>
            <a:r>
              <a:rPr lang="en-IN" b="1" i="1"/>
              <a:t>PID</a:t>
            </a:r>
            <a:r>
              <a:rPr lang="en-IN" b="1" i="1" baseline="0"/>
              <a:t> No.</a:t>
            </a:r>
            <a:endParaRPr lang="en-IN" b="1" i="1"/>
          </a:p>
        </p:txBody>
      </p:sp>
      <p:pic>
        <p:nvPicPr>
          <p:cNvPr id="12" name="Picture 11"/>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268392" y="122142"/>
            <a:ext cx="1447800" cy="394855"/>
          </a:xfrm>
          <a:prstGeom prst="rect">
            <a:avLst/>
          </a:prstGeom>
        </p:spPr>
      </p:pic>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13" r:id="rId3"/>
    <p:sldLayoutId id="2147483714" r:id="rId4"/>
    <p:sldLayoutId id="2147483702" r:id="rId5"/>
    <p:sldLayoutId id="2147483700" r:id="rId6"/>
    <p:sldLayoutId id="2147483704" r:id="rId7"/>
    <p:sldLayoutId id="2147483705" r:id="rId8"/>
    <p:sldLayoutId id="2147483715" r:id="rId9"/>
    <p:sldLayoutId id="2147483706" r:id="rId10"/>
    <p:sldLayoutId id="2147483707" r:id="rId11"/>
    <p:sldLayoutId id="2147483708" r:id="rId12"/>
    <p:sldLayoutId id="2147483709" r:id="rId13"/>
    <p:sldLayoutId id="2147483712" r:id="rId14"/>
    <p:sldLayoutId id="2147483716" r:id="rId15"/>
    <p:sldLayoutId id="2147483717" r:id="rId16"/>
    <p:sldLayoutId id="2147483718" r:id="rId17"/>
    <p:sldLayoutId id="2147483719" r:id="rId18"/>
    <p:sldLayoutId id="2147483720" r:id="rId19"/>
    <p:sldLayoutId id="2147483721" r:id="rId20"/>
    <p:sldLayoutId id="2147483710" r:id="rId21"/>
    <p:sldLayoutId id="2147483724" r:id="rId22"/>
    <p:sldLayoutId id="2147483725" r:id="rId23"/>
    <p:sldLayoutId id="2147483751" r:id="rId24"/>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6"/>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rgbClr val="FFFFFF"/>
              </a:solidFill>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5"/>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800" b="0" i="0" u="none" strike="noStrike" kern="1200" cap="none" spc="0" normalizeH="0" baseline="0" noProof="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500" b="0" i="0" u="none" strike="noStrike" kern="1200" cap="none" spc="0" normalizeH="0" baseline="0" noProof="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a:ln>
                  <a:noFill/>
                </a:ln>
                <a:solidFill>
                  <a:srgbClr val="1F1A17"/>
                </a:solidFill>
                <a:effectLst/>
                <a:uLnTx/>
                <a:uFillTx/>
                <a:latin typeface="+mn-lt"/>
                <a:ea typeface="+mn-ea"/>
                <a:cs typeface="+mn-cs"/>
              </a:rPr>
              <a:t>Fifth level</a:t>
            </a:r>
          </a:p>
        </p:txBody>
      </p:sp>
      <p:pic>
        <p:nvPicPr>
          <p:cNvPr id="12" name="Picture 1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247250" y="116447"/>
            <a:ext cx="1513760" cy="412844"/>
          </a:xfrm>
          <a:prstGeom prst="rect">
            <a:avLst/>
          </a:prstGeom>
        </p:spPr>
      </p:pic>
    </p:spTree>
    <p:extLst>
      <p:ext uri="{BB962C8B-B14F-4D97-AF65-F5344CB8AC3E}">
        <p14:creationId xmlns:p14="http://schemas.microsoft.com/office/powerpoint/2010/main" val="361104898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5"/>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 /><Relationship Id="rId7" Type="http://schemas.openxmlformats.org/officeDocument/2006/relationships/image" Target="../media/image14.jpeg" /><Relationship Id="rId2" Type="http://schemas.openxmlformats.org/officeDocument/2006/relationships/notesSlide" Target="../notesSlides/notesSlide1.xml" /><Relationship Id="rId1" Type="http://schemas.openxmlformats.org/officeDocument/2006/relationships/slideLayout" Target="../slideLayouts/slideLayout24.xml" /><Relationship Id="rId6" Type="http://schemas.openxmlformats.org/officeDocument/2006/relationships/image" Target="../media/image13.jpeg" /><Relationship Id="rId5" Type="http://schemas.openxmlformats.org/officeDocument/2006/relationships/image" Target="../media/image12.png" /><Relationship Id="rId4" Type="http://schemas.openxmlformats.org/officeDocument/2006/relationships/image" Target="../media/image11.jpeg" /></Relationships>
</file>

<file path=ppt/slides/_rels/slide1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14.xml" /><Relationship Id="rId4" Type="http://schemas.openxmlformats.org/officeDocument/2006/relationships/image" Target="../media/image21.png" /></Relationships>
</file>

<file path=ppt/slides/_rels/slide1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hyperlink" Target="https://patents.google.com/patent/CN100552725C/en"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jpeg" /><Relationship Id="rId1" Type="http://schemas.openxmlformats.org/officeDocument/2006/relationships/slideLayout" Target="../slideLayouts/slideLayout2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16.wmf"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94" y="1149881"/>
            <a:ext cx="4404335" cy="813145"/>
          </a:xfrm>
        </p:spPr>
        <p:txBody>
          <a:bodyPr/>
          <a:lstStyle/>
          <a:p>
            <a:r>
              <a:rPr lang="en-US" sz="2800" b="1"/>
              <a:t>Smart Key</a:t>
            </a:r>
            <a:endParaRPr lang="en-US" sz="2800" b="1">
              <a:cs typeface="Calibri"/>
            </a:endParaRPr>
          </a:p>
        </p:txBody>
      </p:sp>
      <p:sp>
        <p:nvSpPr>
          <p:cNvPr id="8" name="TextBox 7"/>
          <p:cNvSpPr txBox="1"/>
          <p:nvPr/>
        </p:nvSpPr>
        <p:spPr>
          <a:xfrm>
            <a:off x="85459" y="4206191"/>
            <a:ext cx="1214428" cy="523220"/>
          </a:xfrm>
          <a:prstGeom prst="rect">
            <a:avLst/>
          </a:prstGeom>
          <a:noFill/>
        </p:spPr>
        <p:txBody>
          <a:bodyPr wrap="square" rtlCol="0" anchor="t">
            <a:spAutoFit/>
          </a:bodyPr>
          <a:lstStyle/>
          <a:p>
            <a:pPr algn="ctr"/>
            <a:r>
              <a:rPr lang="en-IN" sz="1400" i="1">
                <a:solidFill>
                  <a:srgbClr val="000000"/>
                </a:solidFill>
                <a:latin typeface="Calibri"/>
                <a:cs typeface="Calibri"/>
              </a:rPr>
              <a:t>Aravinda Kumar R C</a:t>
            </a:r>
            <a:endParaRPr lang="en-US"/>
          </a:p>
        </p:txBody>
      </p:sp>
      <p:sp>
        <p:nvSpPr>
          <p:cNvPr id="10" name="Rectangle 9"/>
          <p:cNvSpPr/>
          <p:nvPr/>
        </p:nvSpPr>
        <p:spPr>
          <a:xfrm>
            <a:off x="1247229" y="333591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a:solidFill>
                  <a:schemeClr val="bg1"/>
                </a:solidFill>
                <a:latin typeface="Calibri" panose="020F0502020204030204" pitchFamily="34" charset="0"/>
              </a:rPr>
              <a:t>Photo </a:t>
            </a:r>
          </a:p>
          <a:p>
            <a:pPr algn="ctr"/>
            <a:r>
              <a:rPr lang="en-IN" sz="1100" i="1">
                <a:solidFill>
                  <a:schemeClr val="bg1"/>
                </a:solidFill>
                <a:latin typeface="Calibri" panose="020F0502020204030204" pitchFamily="34" charset="0"/>
              </a:rPr>
              <a:t>(Author 2)</a:t>
            </a:r>
          </a:p>
        </p:txBody>
      </p:sp>
      <p:pic>
        <p:nvPicPr>
          <p:cNvPr id="14" name="Picture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6855" y="1"/>
            <a:ext cx="4667712" cy="493354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p:spPr>
      </p:pic>
      <p:sp>
        <p:nvSpPr>
          <p:cNvPr id="12" name="Rectangle 11"/>
          <p:cNvSpPr/>
          <p:nvPr/>
        </p:nvSpPr>
        <p:spPr>
          <a:xfrm>
            <a:off x="193721" y="3335912"/>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a:solidFill>
                  <a:schemeClr val="bg1"/>
                </a:solidFill>
                <a:latin typeface="Calibri" panose="020F0502020204030204" pitchFamily="34" charset="0"/>
              </a:rPr>
              <a:t>Photo </a:t>
            </a:r>
          </a:p>
          <a:p>
            <a:pPr algn="ctr"/>
            <a:r>
              <a:rPr lang="en-IN" sz="1100" i="1">
                <a:solidFill>
                  <a:schemeClr val="bg1"/>
                </a:solidFill>
                <a:latin typeface="Calibri" panose="020F0502020204030204" pitchFamily="34" charset="0"/>
              </a:rPr>
              <a:t>(Author 1)</a:t>
            </a:r>
          </a:p>
        </p:txBody>
      </p:sp>
      <p:sp>
        <p:nvSpPr>
          <p:cNvPr id="15" name="Rectangle 14"/>
          <p:cNvSpPr/>
          <p:nvPr/>
        </p:nvSpPr>
        <p:spPr>
          <a:xfrm>
            <a:off x="2304475" y="333591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a:solidFill>
                  <a:schemeClr val="bg1"/>
                </a:solidFill>
                <a:latin typeface="Calibri" panose="020F0502020204030204" pitchFamily="34" charset="0"/>
              </a:rPr>
              <a:t>Photo </a:t>
            </a:r>
          </a:p>
          <a:p>
            <a:pPr algn="ctr"/>
            <a:r>
              <a:rPr lang="en-IN" sz="1100" i="1">
                <a:solidFill>
                  <a:schemeClr val="bg1"/>
                </a:solidFill>
                <a:latin typeface="Calibri" panose="020F0502020204030204" pitchFamily="34" charset="0"/>
              </a:rPr>
              <a:t>(Author 3)</a:t>
            </a:r>
          </a:p>
        </p:txBody>
      </p:sp>
      <p:sp>
        <p:nvSpPr>
          <p:cNvPr id="17" name="Rectangle 16"/>
          <p:cNvSpPr/>
          <p:nvPr/>
        </p:nvSpPr>
        <p:spPr>
          <a:xfrm>
            <a:off x="3361721" y="333591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a:solidFill>
                  <a:schemeClr val="bg1"/>
                </a:solidFill>
                <a:latin typeface="Calibri" panose="020F0502020204030204" pitchFamily="34" charset="0"/>
              </a:rPr>
              <a:t>Photo </a:t>
            </a:r>
          </a:p>
          <a:p>
            <a:pPr algn="ctr"/>
            <a:r>
              <a:rPr lang="en-IN" sz="1100" i="1">
                <a:solidFill>
                  <a:schemeClr val="bg1"/>
                </a:solidFill>
                <a:latin typeface="Calibri" panose="020F0502020204030204" pitchFamily="34" charset="0"/>
              </a:rPr>
              <a:t>(Author 4)</a:t>
            </a:r>
          </a:p>
        </p:txBody>
      </p:sp>
      <p:sp>
        <p:nvSpPr>
          <p:cNvPr id="3" name="Rectangle 2"/>
          <p:cNvSpPr/>
          <p:nvPr/>
        </p:nvSpPr>
        <p:spPr>
          <a:xfrm>
            <a:off x="2003051" y="823875"/>
            <a:ext cx="1836272" cy="338554"/>
          </a:xfrm>
          <a:prstGeom prst="rect">
            <a:avLst/>
          </a:prstGeom>
        </p:spPr>
        <p:txBody>
          <a:bodyPr wrap="none" anchor="t">
            <a:spAutoFit/>
          </a:bodyPr>
          <a:lstStyle/>
          <a:p>
            <a:pPr algn="ctr"/>
            <a:r>
              <a:rPr lang="en-US" sz="1600" b="1" dirty="0"/>
              <a:t>PID_TG2019005195</a:t>
            </a:r>
            <a:endParaRPr lang="en-IN" sz="1400" b="1" dirty="0">
              <a:cs typeface="Calibri"/>
            </a:endParaRPr>
          </a:p>
        </p:txBody>
      </p:sp>
      <p:sp>
        <p:nvSpPr>
          <p:cNvPr id="18" name="TextBox 17"/>
          <p:cNvSpPr txBox="1"/>
          <p:nvPr/>
        </p:nvSpPr>
        <p:spPr>
          <a:xfrm>
            <a:off x="174958" y="4715214"/>
            <a:ext cx="4210959" cy="307777"/>
          </a:xfrm>
          <a:prstGeom prst="rect">
            <a:avLst/>
          </a:prstGeom>
          <a:noFill/>
        </p:spPr>
        <p:txBody>
          <a:bodyPr wrap="square" rtlCol="0">
            <a:spAutoFit/>
          </a:bodyPr>
          <a:lstStyle/>
          <a:p>
            <a:r>
              <a:rPr lang="en-IN" sz="1400" i="1" dirty="0">
                <a:solidFill>
                  <a:srgbClr val="000000"/>
                </a:solidFill>
                <a:latin typeface="Calibri" panose="020F0502020204030204" pitchFamily="34" charset="0"/>
              </a:rPr>
              <a:t>Sri Ramakrishna Engineering College</a:t>
            </a:r>
            <a:endParaRPr lang="en-IN" dirty="0">
              <a:solidFill>
                <a:srgbClr val="000000"/>
              </a:solidFill>
            </a:endParaRPr>
          </a:p>
        </p:txBody>
      </p:sp>
      <p:sp>
        <p:nvSpPr>
          <p:cNvPr id="19" name="TextBox 18"/>
          <p:cNvSpPr txBox="1"/>
          <p:nvPr/>
        </p:nvSpPr>
        <p:spPr>
          <a:xfrm>
            <a:off x="1155290" y="4223883"/>
            <a:ext cx="1214428" cy="523220"/>
          </a:xfrm>
          <a:prstGeom prst="rect">
            <a:avLst/>
          </a:prstGeom>
          <a:noFill/>
        </p:spPr>
        <p:txBody>
          <a:bodyPr wrap="square" rtlCol="0" anchor="t">
            <a:spAutoFit/>
          </a:bodyPr>
          <a:lstStyle/>
          <a:p>
            <a:pPr algn="ctr"/>
            <a:r>
              <a:rPr lang="en-IN" sz="1400" i="1" err="1">
                <a:solidFill>
                  <a:srgbClr val="000000"/>
                </a:solidFill>
                <a:latin typeface="Calibri"/>
                <a:cs typeface="Calibri"/>
              </a:rPr>
              <a:t>Gouthamm</a:t>
            </a:r>
            <a:r>
              <a:rPr lang="en-IN" sz="1400" i="1">
                <a:solidFill>
                  <a:srgbClr val="000000"/>
                </a:solidFill>
                <a:latin typeface="Calibri"/>
                <a:cs typeface="Calibri"/>
              </a:rPr>
              <a:t> </a:t>
            </a:r>
            <a:r>
              <a:rPr lang="en-IN" sz="1400" i="1" err="1">
                <a:solidFill>
                  <a:srgbClr val="000000"/>
                </a:solidFill>
                <a:latin typeface="Calibri"/>
                <a:cs typeface="Calibri"/>
              </a:rPr>
              <a:t>Gurusamy</a:t>
            </a:r>
            <a:endParaRPr lang="en-US" err="1"/>
          </a:p>
        </p:txBody>
      </p:sp>
      <p:sp>
        <p:nvSpPr>
          <p:cNvPr id="20" name="TextBox 19"/>
          <p:cNvSpPr txBox="1"/>
          <p:nvPr/>
        </p:nvSpPr>
        <p:spPr>
          <a:xfrm>
            <a:off x="2247194" y="4204593"/>
            <a:ext cx="1214428" cy="307777"/>
          </a:xfrm>
          <a:prstGeom prst="rect">
            <a:avLst/>
          </a:prstGeom>
          <a:noFill/>
        </p:spPr>
        <p:txBody>
          <a:bodyPr wrap="square" rtlCol="0" anchor="t">
            <a:spAutoFit/>
          </a:bodyPr>
          <a:lstStyle/>
          <a:p>
            <a:pPr algn="ctr"/>
            <a:r>
              <a:rPr lang="en-IN" sz="1400" i="1">
                <a:solidFill>
                  <a:srgbClr val="000000"/>
                </a:solidFill>
                <a:latin typeface="Calibri"/>
                <a:cs typeface="Calibri"/>
              </a:rPr>
              <a:t>Rishi Kumar</a:t>
            </a:r>
            <a:endParaRPr lang="en-US"/>
          </a:p>
        </p:txBody>
      </p:sp>
      <p:sp>
        <p:nvSpPr>
          <p:cNvPr id="21" name="TextBox 20"/>
          <p:cNvSpPr txBox="1"/>
          <p:nvPr/>
        </p:nvSpPr>
        <p:spPr>
          <a:xfrm>
            <a:off x="3291790" y="4216974"/>
            <a:ext cx="1343824" cy="523220"/>
          </a:xfrm>
          <a:prstGeom prst="rect">
            <a:avLst/>
          </a:prstGeom>
          <a:noFill/>
        </p:spPr>
        <p:txBody>
          <a:bodyPr wrap="square" rtlCol="0" anchor="t">
            <a:spAutoFit/>
          </a:bodyPr>
          <a:lstStyle/>
          <a:p>
            <a:pPr algn="ctr"/>
            <a:r>
              <a:rPr lang="en-IN" sz="1400" i="1" err="1">
                <a:solidFill>
                  <a:srgbClr val="000000"/>
                </a:solidFill>
                <a:latin typeface="Calibri"/>
                <a:cs typeface="Calibri"/>
              </a:rPr>
              <a:t>Nageswarvijay</a:t>
            </a:r>
            <a:r>
              <a:rPr lang="en-IN" sz="1400" i="1">
                <a:solidFill>
                  <a:srgbClr val="000000"/>
                </a:solidFill>
                <a:latin typeface="Calibri"/>
                <a:cs typeface="Calibri"/>
              </a:rPr>
              <a:t> S</a:t>
            </a:r>
            <a:endParaRPr lang="en-US"/>
          </a:p>
        </p:txBody>
      </p:sp>
      <p:pic>
        <p:nvPicPr>
          <p:cNvPr id="4" name="Picture 4" descr="A person wearing a red shirt&#10;&#10;Description generated with very high confidence">
            <a:extLst>
              <a:ext uri="{FF2B5EF4-FFF2-40B4-BE49-F238E27FC236}">
                <a16:creationId xmlns:a16="http://schemas.microsoft.com/office/drawing/2014/main" id="{27D3BB1A-D04A-4690-BB78-3CFC84ABB6C1}"/>
              </a:ext>
            </a:extLst>
          </p:cNvPr>
          <p:cNvPicPr>
            <a:picLocks noChangeAspect="1"/>
          </p:cNvPicPr>
          <p:nvPr/>
        </p:nvPicPr>
        <p:blipFill>
          <a:blip r:embed="rId4"/>
          <a:stretch>
            <a:fillRect/>
          </a:stretch>
        </p:blipFill>
        <p:spPr>
          <a:xfrm>
            <a:off x="181784" y="3330515"/>
            <a:ext cx="1038225" cy="876300"/>
          </a:xfrm>
          <a:prstGeom prst="rect">
            <a:avLst/>
          </a:prstGeom>
        </p:spPr>
      </p:pic>
      <p:pic>
        <p:nvPicPr>
          <p:cNvPr id="6" name="Picture 6" descr="A person posing for the camera&#10;&#10;Description generated with very high confidence">
            <a:extLst>
              <a:ext uri="{FF2B5EF4-FFF2-40B4-BE49-F238E27FC236}">
                <a16:creationId xmlns:a16="http://schemas.microsoft.com/office/drawing/2014/main" id="{184B855C-F0E4-45FE-ABBE-375249D488DB}"/>
              </a:ext>
            </a:extLst>
          </p:cNvPr>
          <p:cNvPicPr>
            <a:picLocks noChangeAspect="1"/>
          </p:cNvPicPr>
          <p:nvPr/>
        </p:nvPicPr>
        <p:blipFill>
          <a:blip r:embed="rId5"/>
          <a:stretch>
            <a:fillRect/>
          </a:stretch>
        </p:blipFill>
        <p:spPr>
          <a:xfrm>
            <a:off x="2285730" y="3330250"/>
            <a:ext cx="1077327" cy="882316"/>
          </a:xfrm>
          <a:prstGeom prst="rect">
            <a:avLst/>
          </a:prstGeom>
        </p:spPr>
      </p:pic>
      <p:pic>
        <p:nvPicPr>
          <p:cNvPr id="9" name="Picture 10" descr="A person smiling for the camera&#10;&#10;Description generated with very high confidence">
            <a:extLst>
              <a:ext uri="{FF2B5EF4-FFF2-40B4-BE49-F238E27FC236}">
                <a16:creationId xmlns:a16="http://schemas.microsoft.com/office/drawing/2014/main" id="{F12CA128-9C4F-4977-915C-CDA78D787235}"/>
              </a:ext>
            </a:extLst>
          </p:cNvPr>
          <p:cNvPicPr>
            <a:picLocks noChangeAspect="1"/>
          </p:cNvPicPr>
          <p:nvPr/>
        </p:nvPicPr>
        <p:blipFill rotWithShape="1">
          <a:blip r:embed="rId6"/>
          <a:srcRect l="1493" t="2239" r="-1819" b="10388"/>
          <a:stretch/>
        </p:blipFill>
        <p:spPr>
          <a:xfrm>
            <a:off x="3360564" y="3321296"/>
            <a:ext cx="1024415" cy="887159"/>
          </a:xfrm>
          <a:prstGeom prst="rect">
            <a:avLst/>
          </a:prstGeom>
        </p:spPr>
      </p:pic>
      <p:pic>
        <p:nvPicPr>
          <p:cNvPr id="5" name="Picture 6" descr="A person posing for the camera&#10;&#10;Description generated with very high confidence">
            <a:extLst>
              <a:ext uri="{FF2B5EF4-FFF2-40B4-BE49-F238E27FC236}">
                <a16:creationId xmlns:a16="http://schemas.microsoft.com/office/drawing/2014/main" id="{DA165687-91E5-4A8B-B357-70E95090150B}"/>
              </a:ext>
            </a:extLst>
          </p:cNvPr>
          <p:cNvPicPr>
            <a:picLocks noChangeAspect="1"/>
          </p:cNvPicPr>
          <p:nvPr/>
        </p:nvPicPr>
        <p:blipFill rotWithShape="1">
          <a:blip r:embed="rId7" cstate="print"/>
          <a:srcRect l="653" b="24046"/>
          <a:stretch/>
        </p:blipFill>
        <p:spPr>
          <a:xfrm>
            <a:off x="1240366" y="3331640"/>
            <a:ext cx="1007536" cy="886889"/>
          </a:xfrm>
          <a:prstGeom prst="rect">
            <a:avLst/>
          </a:prstGeom>
        </p:spPr>
      </p:pic>
    </p:spTree>
    <p:extLst>
      <p:ext uri="{BB962C8B-B14F-4D97-AF65-F5344CB8AC3E}">
        <p14:creationId xmlns:p14="http://schemas.microsoft.com/office/powerpoint/2010/main" val="82865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F059B1-F868-4140-BEFD-B35B21B1B4BF}"/>
              </a:ext>
            </a:extLst>
          </p:cNvPr>
          <p:cNvSpPr>
            <a:spLocks noGrp="1"/>
          </p:cNvSpPr>
          <p:nvPr>
            <p:ph type="title"/>
          </p:nvPr>
        </p:nvSpPr>
        <p:spPr/>
        <p:txBody>
          <a:bodyPr/>
          <a:lstStyle/>
          <a:p>
            <a:r>
              <a:rPr lang="en-IN" b="1">
                <a:solidFill>
                  <a:srgbClr val="FF0000"/>
                </a:solidFill>
                <a:latin typeface="Calibri"/>
                <a:cs typeface="Calibri"/>
              </a:rPr>
              <a:t>Database Entity Relationship Model Diagram</a:t>
            </a:r>
            <a:endParaRPr lang="en-US"/>
          </a:p>
        </p:txBody>
      </p:sp>
      <p:pic>
        <p:nvPicPr>
          <p:cNvPr id="9" name="Picture 9" descr="A screenshot of a social media post&#10;&#10;Description generated with very high confidence">
            <a:extLst>
              <a:ext uri="{FF2B5EF4-FFF2-40B4-BE49-F238E27FC236}">
                <a16:creationId xmlns:a16="http://schemas.microsoft.com/office/drawing/2014/main" id="{E3526BCA-72D7-4653-966F-3D4344DE44F4}"/>
              </a:ext>
            </a:extLst>
          </p:cNvPr>
          <p:cNvPicPr>
            <a:picLocks noGrp="1" noChangeAspect="1"/>
          </p:cNvPicPr>
          <p:nvPr>
            <p:ph idx="1"/>
          </p:nvPr>
        </p:nvPicPr>
        <p:blipFill>
          <a:blip r:embed="rId2"/>
          <a:stretch>
            <a:fillRect/>
          </a:stretch>
        </p:blipFill>
        <p:spPr>
          <a:xfrm>
            <a:off x="996706" y="666750"/>
            <a:ext cx="7150588" cy="419100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BF1B73D8-0966-47DA-AB62-BF4963C99250}"/>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16862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02E96-583D-45B6-9FEB-4561C3CCB91C}"/>
              </a:ext>
            </a:extLst>
          </p:cNvPr>
          <p:cNvSpPr>
            <a:spLocks noGrp="1"/>
          </p:cNvSpPr>
          <p:nvPr>
            <p:ph idx="1"/>
          </p:nvPr>
        </p:nvSpPr>
        <p:spPr/>
        <p:txBody>
          <a:bodyPr vert="horz" lIns="68579" tIns="34289" rIns="68579" bIns="34289" rtlCol="0" anchor="t">
            <a:normAutofit/>
          </a:bodyPr>
          <a:lstStyle/>
          <a:p>
            <a:pPr marL="170815" indent="-170815" algn="just">
              <a:buNone/>
            </a:pPr>
            <a:r>
              <a:rPr lang="en-IN" b="1" dirty="0">
                <a:solidFill>
                  <a:srgbClr val="FF0000"/>
                </a:solidFill>
                <a:ea typeface="+mn-lt"/>
                <a:cs typeface="+mn-lt"/>
              </a:rPr>
              <a:t>B. The Administrative Dashboard (WebApp)</a:t>
            </a:r>
          </a:p>
          <a:p>
            <a:pPr marL="170815" indent="-170815"/>
            <a:r>
              <a:rPr lang="en-US" dirty="0">
                <a:cs typeface="Calibri"/>
              </a:rPr>
              <a:t>The Administrative Dashboard is built using </a:t>
            </a:r>
            <a:r>
              <a:rPr lang="en-US" b="1" dirty="0">
                <a:cs typeface="Calibri"/>
              </a:rPr>
              <a:t>Spring MVC Container, AngularJS </a:t>
            </a:r>
            <a:r>
              <a:rPr lang="en-US" dirty="0">
                <a:cs typeface="Calibri"/>
              </a:rPr>
              <a:t>and </a:t>
            </a:r>
            <a:r>
              <a:rPr lang="en-US" b="1" dirty="0" err="1">
                <a:cs typeface="Calibri"/>
              </a:rPr>
              <a:t>Thymeleaf</a:t>
            </a:r>
            <a:r>
              <a:rPr lang="en-US" b="1" dirty="0">
                <a:cs typeface="Calibri"/>
              </a:rPr>
              <a:t>.</a:t>
            </a:r>
          </a:p>
          <a:p>
            <a:pPr marL="170815" indent="-170815"/>
            <a:r>
              <a:rPr lang="en-US" dirty="0">
                <a:cs typeface="Calibri"/>
              </a:rPr>
              <a:t>The dashboard can be accessed via a web browser.</a:t>
            </a:r>
          </a:p>
          <a:p>
            <a:pPr marL="170815" indent="-170815"/>
            <a:r>
              <a:rPr lang="en-US" dirty="0">
                <a:cs typeface="Calibri"/>
              </a:rPr>
              <a:t>The aim of providing a dashboard is to lively and swiftly make changes to the system remotely.</a:t>
            </a:r>
          </a:p>
          <a:p>
            <a:pPr marL="170815" indent="-170815"/>
            <a:r>
              <a:rPr lang="en-US" dirty="0">
                <a:cs typeface="Calibri"/>
              </a:rPr>
              <a:t>Also the administrator can view and monitor the attendance and statuses.</a:t>
            </a:r>
          </a:p>
          <a:p>
            <a:pPr marL="170815" indent="-170815"/>
            <a:r>
              <a:rPr lang="en-US" dirty="0">
                <a:cs typeface="Calibri"/>
              </a:rPr>
              <a:t>The dashboard will support actions for:</a:t>
            </a:r>
          </a:p>
          <a:p>
            <a:pPr marL="685800" lvl="1" indent="-342900">
              <a:buFont typeface="+mj-lt"/>
              <a:buAutoNum type="arabicPeriod"/>
            </a:pPr>
            <a:r>
              <a:rPr lang="en-US" dirty="0">
                <a:cs typeface="Calibri"/>
              </a:rPr>
              <a:t>Creation, Deletion and </a:t>
            </a:r>
            <a:r>
              <a:rPr lang="en-US" dirty="0" err="1">
                <a:cs typeface="Calibri"/>
              </a:rPr>
              <a:t>Updation</a:t>
            </a:r>
            <a:r>
              <a:rPr lang="en-US" dirty="0">
                <a:cs typeface="Calibri"/>
              </a:rPr>
              <a:t> of User.</a:t>
            </a:r>
          </a:p>
          <a:p>
            <a:pPr marL="685800" lvl="1" indent="-342900">
              <a:buFont typeface="+mj-lt"/>
              <a:buAutoNum type="arabicPeriod"/>
            </a:pPr>
            <a:r>
              <a:rPr lang="en-US" dirty="0">
                <a:cs typeface="Calibri"/>
              </a:rPr>
              <a:t>Creation, Deletion and </a:t>
            </a:r>
            <a:r>
              <a:rPr lang="en-US" dirty="0" err="1">
                <a:cs typeface="Calibri"/>
              </a:rPr>
              <a:t>Updation</a:t>
            </a:r>
            <a:r>
              <a:rPr lang="en-US" dirty="0">
                <a:cs typeface="Calibri"/>
              </a:rPr>
              <a:t> of Visitor.</a:t>
            </a:r>
          </a:p>
          <a:p>
            <a:pPr marL="685800" lvl="1" indent="-342900">
              <a:buFont typeface="+mj-lt"/>
              <a:buAutoNum type="arabicPeriod"/>
            </a:pPr>
            <a:r>
              <a:rPr lang="en-US" dirty="0">
                <a:cs typeface="Calibri"/>
              </a:rPr>
              <a:t>Creation, Management and Revocation of Permission of Users and Visitors.</a:t>
            </a:r>
          </a:p>
          <a:p>
            <a:pPr marL="685800" lvl="1" indent="-342900">
              <a:buFont typeface="+mj-lt"/>
              <a:buAutoNum type="arabicPeriod"/>
            </a:pPr>
            <a:r>
              <a:rPr lang="en-US" dirty="0">
                <a:cs typeface="Calibri"/>
              </a:rPr>
              <a:t>Creation, Deletion and </a:t>
            </a:r>
            <a:r>
              <a:rPr lang="en-US" dirty="0" err="1">
                <a:cs typeface="Calibri"/>
              </a:rPr>
              <a:t>Updation</a:t>
            </a:r>
            <a:r>
              <a:rPr lang="en-US" dirty="0">
                <a:cs typeface="Calibri"/>
              </a:rPr>
              <a:t> of Locations.</a:t>
            </a:r>
          </a:p>
        </p:txBody>
      </p:sp>
      <p:sp>
        <p:nvSpPr>
          <p:cNvPr id="3" name="Title 2">
            <a:extLst>
              <a:ext uri="{FF2B5EF4-FFF2-40B4-BE49-F238E27FC236}">
                <a16:creationId xmlns:a16="http://schemas.microsoft.com/office/drawing/2014/main" id="{D3D59769-1F7B-4607-8EA0-A74F14B5956B}"/>
              </a:ext>
            </a:extLst>
          </p:cNvPr>
          <p:cNvSpPr>
            <a:spLocks noGrp="1"/>
          </p:cNvSpPr>
          <p:nvPr>
            <p:ph type="title"/>
          </p:nvPr>
        </p:nvSpPr>
        <p:spPr/>
        <p:txBody>
          <a:bodyPr/>
          <a:lstStyle/>
          <a:p>
            <a:r>
              <a:rPr lang="en-US">
                <a:latin typeface="Calibri"/>
                <a:cs typeface="Calibri"/>
              </a:rPr>
              <a:t>Detailed Description</a:t>
            </a:r>
            <a:endParaRPr lang="en-US"/>
          </a:p>
        </p:txBody>
      </p:sp>
      <p:sp>
        <p:nvSpPr>
          <p:cNvPr id="5" name="TextBox 4">
            <a:extLst>
              <a:ext uri="{FF2B5EF4-FFF2-40B4-BE49-F238E27FC236}">
                <a16:creationId xmlns:a16="http://schemas.microsoft.com/office/drawing/2014/main" id="{FF605D09-766C-4D06-B01E-77C08E8AA32B}"/>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249571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E4812-AA80-4091-AD9F-98F17B9B100F}"/>
              </a:ext>
            </a:extLst>
          </p:cNvPr>
          <p:cNvSpPr>
            <a:spLocks noGrp="1"/>
          </p:cNvSpPr>
          <p:nvPr>
            <p:ph idx="1"/>
          </p:nvPr>
        </p:nvSpPr>
        <p:spPr/>
        <p:txBody>
          <a:bodyPr vert="horz" lIns="68579" tIns="34289" rIns="68579" bIns="34289" rtlCol="0" anchor="t">
            <a:normAutofit/>
          </a:bodyPr>
          <a:lstStyle/>
          <a:p>
            <a:pPr marL="170815" indent="-170815" algn="just">
              <a:buNone/>
            </a:pPr>
            <a:r>
              <a:rPr lang="en-IN" b="1" dirty="0">
                <a:solidFill>
                  <a:srgbClr val="FF0000"/>
                </a:solidFill>
                <a:cs typeface="Calibri"/>
              </a:rPr>
              <a:t>C. The Hardware(E-Lock)</a:t>
            </a:r>
            <a:endParaRPr lang="en-US" dirty="0">
              <a:ea typeface="+mn-lt"/>
              <a:cs typeface="+mn-lt"/>
            </a:endParaRPr>
          </a:p>
          <a:p>
            <a:pPr marL="170815" indent="-170815"/>
            <a:r>
              <a:rPr lang="en-US" dirty="0">
                <a:ea typeface="+mn-lt"/>
                <a:cs typeface="+mn-lt"/>
              </a:rPr>
              <a:t>It hosts a BLE capable MCU that controls the lock hardware which is very flexible and can be used for any kind of lock.</a:t>
            </a:r>
          </a:p>
          <a:p>
            <a:pPr marL="170815" indent="-170815"/>
            <a:r>
              <a:rPr lang="en-US" dirty="0">
                <a:ea typeface="+mn-lt"/>
                <a:cs typeface="+mn-lt"/>
              </a:rPr>
              <a:t>The features of the lock provided by the </a:t>
            </a:r>
            <a:r>
              <a:rPr lang="en-US" dirty="0" err="1">
                <a:ea typeface="+mn-lt"/>
                <a:cs typeface="+mn-lt"/>
              </a:rPr>
              <a:t>Kharon</a:t>
            </a:r>
            <a:r>
              <a:rPr lang="en-US" dirty="0">
                <a:ea typeface="+mn-lt"/>
                <a:cs typeface="+mn-lt"/>
              </a:rPr>
              <a:t> protocol include (non-exhaustive)</a:t>
            </a:r>
            <a:endParaRPr lang="en-US" dirty="0">
              <a:cs typeface="Calibri"/>
            </a:endParaRPr>
          </a:p>
          <a:p>
            <a:pPr marL="685791" lvl="1" indent="-342900">
              <a:buFont typeface="+mj-lt"/>
              <a:buAutoNum type="arabicPeriod"/>
            </a:pPr>
            <a:r>
              <a:rPr lang="en-US" dirty="0">
                <a:ea typeface="+mn-lt"/>
                <a:cs typeface="+mn-lt"/>
              </a:rPr>
              <a:t>Secure Self DFU using 6lowpan as and when security updates arrive</a:t>
            </a:r>
            <a:endParaRPr lang="en-US" dirty="0">
              <a:cs typeface="Calibri"/>
            </a:endParaRPr>
          </a:p>
          <a:p>
            <a:pPr marL="685791" lvl="1" indent="-342900">
              <a:buFont typeface="+mj-lt"/>
              <a:buAutoNum type="arabicPeriod"/>
            </a:pPr>
            <a:r>
              <a:rPr lang="en-US" dirty="0">
                <a:ea typeface="+mn-lt"/>
                <a:cs typeface="+mn-lt"/>
              </a:rPr>
              <a:t>Secure Self Randomization of lock signature using 6lowpan during user connection</a:t>
            </a:r>
            <a:endParaRPr lang="en-US" dirty="0">
              <a:cs typeface="Calibri"/>
            </a:endParaRPr>
          </a:p>
          <a:p>
            <a:pPr marL="685791" lvl="1" indent="-342900">
              <a:buFont typeface="+mj-lt"/>
              <a:buAutoNum type="arabicPeriod"/>
            </a:pPr>
            <a:r>
              <a:rPr lang="en-US" dirty="0">
                <a:ea typeface="+mn-lt"/>
                <a:cs typeface="+mn-lt"/>
              </a:rPr>
              <a:t>Registration and re-registration of lock</a:t>
            </a:r>
          </a:p>
          <a:p>
            <a:pPr marL="685791" lvl="1" indent="-342900">
              <a:buFont typeface="+mj-lt"/>
              <a:buAutoNum type="arabicPeriod"/>
            </a:pPr>
            <a:r>
              <a:rPr lang="en-US" dirty="0">
                <a:ea typeface="+mn-lt"/>
                <a:cs typeface="+mn-lt"/>
              </a:rPr>
              <a:t>lock authorization</a:t>
            </a:r>
          </a:p>
          <a:p>
            <a:pPr marL="170815" indent="-170815"/>
            <a:endParaRPr lang="en-US" dirty="0">
              <a:cs typeface="Calibri"/>
            </a:endParaRPr>
          </a:p>
          <a:p>
            <a:pPr marL="0" indent="0">
              <a:buNone/>
            </a:pPr>
            <a:endParaRPr lang="en-US" dirty="0">
              <a:cs typeface="Calibri"/>
            </a:endParaRPr>
          </a:p>
          <a:p>
            <a:pPr marL="170815" indent="-170815"/>
            <a:endParaRPr lang="en-US" dirty="0">
              <a:cs typeface="Calibri"/>
            </a:endParaRPr>
          </a:p>
          <a:p>
            <a:pPr marL="170815" lvl="0" indent="-170815"/>
            <a:endParaRPr lang="en-US" dirty="0">
              <a:ea typeface="+mn-lt"/>
              <a:cs typeface="+mn-lt"/>
            </a:endParaRPr>
          </a:p>
          <a:p>
            <a:pPr marL="170815" indent="-170815">
              <a:buFont typeface="Wingdings"/>
              <a:buChar char="ü"/>
            </a:pPr>
            <a:endParaRPr lang="en-US" dirty="0">
              <a:solidFill>
                <a:srgbClr val="00B050"/>
              </a:solidFill>
              <a:cs typeface="Calibri"/>
            </a:endParaRPr>
          </a:p>
        </p:txBody>
      </p:sp>
      <p:sp>
        <p:nvSpPr>
          <p:cNvPr id="3" name="Title 2">
            <a:extLst>
              <a:ext uri="{FF2B5EF4-FFF2-40B4-BE49-F238E27FC236}">
                <a16:creationId xmlns:a16="http://schemas.microsoft.com/office/drawing/2014/main" id="{C07CE7A4-188F-4BA0-9A64-9DF4FFEC7046}"/>
              </a:ext>
            </a:extLst>
          </p:cNvPr>
          <p:cNvSpPr>
            <a:spLocks noGrp="1"/>
          </p:cNvSpPr>
          <p:nvPr>
            <p:ph type="title"/>
          </p:nvPr>
        </p:nvSpPr>
        <p:spPr/>
        <p:txBody>
          <a:bodyPr/>
          <a:lstStyle/>
          <a:p>
            <a:r>
              <a:rPr lang="en-US">
                <a:latin typeface="Calibri"/>
                <a:cs typeface="Calibri"/>
              </a:rPr>
              <a:t>Detailed Description</a:t>
            </a:r>
            <a:endParaRPr lang="en-US"/>
          </a:p>
        </p:txBody>
      </p:sp>
      <p:sp>
        <p:nvSpPr>
          <p:cNvPr id="5" name="TextBox 4">
            <a:extLst>
              <a:ext uri="{FF2B5EF4-FFF2-40B4-BE49-F238E27FC236}">
                <a16:creationId xmlns:a16="http://schemas.microsoft.com/office/drawing/2014/main" id="{E4C95066-53A6-49F5-A6C7-0E99FF588C45}"/>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pic>
        <p:nvPicPr>
          <p:cNvPr id="6" name="Picture 5">
            <a:extLst>
              <a:ext uri="{FF2B5EF4-FFF2-40B4-BE49-F238E27FC236}">
                <a16:creationId xmlns:a16="http://schemas.microsoft.com/office/drawing/2014/main" id="{14BDDA36-B3C0-4732-980D-C755969E4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491" y="3041960"/>
            <a:ext cx="5246438" cy="1434790"/>
          </a:xfrm>
          <a:prstGeom prst="rect">
            <a:avLst/>
          </a:prstGeom>
        </p:spPr>
      </p:pic>
    </p:spTree>
    <p:extLst>
      <p:ext uri="{BB962C8B-B14F-4D97-AF65-F5344CB8AC3E}">
        <p14:creationId xmlns:p14="http://schemas.microsoft.com/office/powerpoint/2010/main" val="200948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E89303-8CE3-48FC-AAAF-6C2CFC74CB68}"/>
              </a:ext>
            </a:extLst>
          </p:cNvPr>
          <p:cNvSpPr>
            <a:spLocks noGrp="1"/>
          </p:cNvSpPr>
          <p:nvPr>
            <p:ph idx="1"/>
          </p:nvPr>
        </p:nvSpPr>
        <p:spPr/>
        <p:txBody>
          <a:bodyPr vert="horz" lIns="68579" tIns="34289" rIns="68579" bIns="34289" rtlCol="0" anchor="t">
            <a:normAutofit/>
          </a:bodyPr>
          <a:lstStyle/>
          <a:p>
            <a:pPr marL="170815" indent="-170815" algn="just">
              <a:buNone/>
            </a:pPr>
            <a:r>
              <a:rPr lang="en-IN" b="1">
                <a:solidFill>
                  <a:srgbClr val="FF0000"/>
                </a:solidFill>
                <a:ea typeface="+mn-lt"/>
                <a:cs typeface="+mn-lt"/>
              </a:rPr>
              <a:t>D. The Android Application (</a:t>
            </a:r>
            <a:r>
              <a:rPr lang="en-IN" b="1" err="1">
                <a:solidFill>
                  <a:srgbClr val="FF0000"/>
                </a:solidFill>
                <a:ea typeface="+mn-lt"/>
                <a:cs typeface="+mn-lt"/>
              </a:rPr>
              <a:t>KharonApp</a:t>
            </a:r>
            <a:r>
              <a:rPr lang="en-IN" b="1">
                <a:solidFill>
                  <a:srgbClr val="FF0000"/>
                </a:solidFill>
                <a:ea typeface="+mn-lt"/>
                <a:cs typeface="+mn-lt"/>
              </a:rPr>
              <a:t>)</a:t>
            </a:r>
            <a:endParaRPr lang="en-US">
              <a:ea typeface="+mn-lt"/>
              <a:cs typeface="+mn-lt"/>
            </a:endParaRPr>
          </a:p>
          <a:p>
            <a:pPr marL="170815" indent="-170815"/>
            <a:r>
              <a:rPr lang="en-US">
                <a:cs typeface="Calibri"/>
              </a:rPr>
              <a:t>The KharonApp is the </a:t>
            </a:r>
            <a:r>
              <a:rPr lang="en-US" b="1">
                <a:cs typeface="Calibri"/>
              </a:rPr>
              <a:t>user entry point</a:t>
            </a:r>
            <a:r>
              <a:rPr lang="en-US">
                <a:cs typeface="Calibri"/>
              </a:rPr>
              <a:t>, it will be distributed to the users through an online app store(Play Store). </a:t>
            </a:r>
            <a:r>
              <a:rPr lang="en-US" b="1">
                <a:cs typeface="Calibri"/>
              </a:rPr>
              <a:t>Material Design Standards</a:t>
            </a:r>
            <a:r>
              <a:rPr lang="en-US">
                <a:cs typeface="Calibri"/>
              </a:rPr>
              <a:t> by </a:t>
            </a:r>
            <a:r>
              <a:rPr lang="en-US" b="1">
                <a:cs typeface="Calibri"/>
              </a:rPr>
              <a:t>Google </a:t>
            </a:r>
            <a:r>
              <a:rPr lang="en-US">
                <a:cs typeface="Calibri"/>
              </a:rPr>
              <a:t>has been followed while designing the </a:t>
            </a:r>
            <a:r>
              <a:rPr lang="en-US" b="1">
                <a:cs typeface="Calibri"/>
              </a:rPr>
              <a:t>User Interface </a:t>
            </a:r>
            <a:r>
              <a:rPr lang="en-US">
                <a:cs typeface="Calibri"/>
              </a:rPr>
              <a:t>of the app.</a:t>
            </a:r>
          </a:p>
          <a:p>
            <a:pPr marL="170815" indent="-170815"/>
            <a:r>
              <a:rPr lang="en-US">
                <a:cs typeface="Calibri"/>
              </a:rPr>
              <a:t>The app utilizes the </a:t>
            </a:r>
            <a:r>
              <a:rPr lang="en-US" b="1">
                <a:cs typeface="Calibri"/>
              </a:rPr>
              <a:t>BLE layer </a:t>
            </a:r>
            <a:r>
              <a:rPr lang="en-US">
                <a:cs typeface="Calibri"/>
              </a:rPr>
              <a:t>android provides, to connect to the lock.</a:t>
            </a:r>
          </a:p>
          <a:p>
            <a:pPr marL="170815" indent="-170815"/>
            <a:r>
              <a:rPr lang="en-US">
                <a:cs typeface="Calibri"/>
              </a:rPr>
              <a:t>There are two modes available in the app for the user to choose from:</a:t>
            </a:r>
          </a:p>
          <a:p>
            <a:pPr marL="685800" lvl="1" indent="-342900">
              <a:buAutoNum type="arabicPeriod"/>
            </a:pPr>
            <a:r>
              <a:rPr lang="en-US" b="1">
                <a:cs typeface="Calibri"/>
              </a:rPr>
              <a:t>Auto Unlock Mode</a:t>
            </a:r>
            <a:endParaRPr lang="en-US">
              <a:cs typeface="Calibri"/>
            </a:endParaRPr>
          </a:p>
          <a:p>
            <a:pPr marL="685800" lvl="1" indent="-342900">
              <a:buAutoNum type="arabicPeriod"/>
            </a:pPr>
            <a:r>
              <a:rPr lang="en-US" b="1">
                <a:cs typeface="Calibri"/>
              </a:rPr>
              <a:t>User Initiated Unlock Mode</a:t>
            </a:r>
          </a:p>
          <a:p>
            <a:pPr marL="170815" indent="-170815"/>
            <a:r>
              <a:rPr lang="en-US">
                <a:cs typeface="Calibri"/>
              </a:rPr>
              <a:t>Auto Unlock Mode runs on an foreground service on the android device, as soon as a lock comes into range, it initiates the transactions for the user.</a:t>
            </a:r>
          </a:p>
          <a:p>
            <a:pPr marL="170815" indent="-170815"/>
            <a:r>
              <a:rPr lang="en-US">
                <a:cs typeface="Calibri"/>
              </a:rPr>
              <a:t>User Initiated Unlock Mode is event initiated, the event being a button touch inside the app.</a:t>
            </a:r>
          </a:p>
          <a:p>
            <a:pPr marL="170815" indent="-170815"/>
            <a:r>
              <a:rPr lang="en-US">
                <a:cs typeface="Calibri"/>
              </a:rPr>
              <a:t>For increased security, the key is acquired not through the network, instead the user has to scan a key and acquire it by using a QR code.</a:t>
            </a:r>
          </a:p>
        </p:txBody>
      </p:sp>
      <p:sp>
        <p:nvSpPr>
          <p:cNvPr id="3" name="Title 2">
            <a:extLst>
              <a:ext uri="{FF2B5EF4-FFF2-40B4-BE49-F238E27FC236}">
                <a16:creationId xmlns:a16="http://schemas.microsoft.com/office/drawing/2014/main" id="{922ECE88-AEC4-4227-8E6F-C6289D5BB017}"/>
              </a:ext>
            </a:extLst>
          </p:cNvPr>
          <p:cNvSpPr>
            <a:spLocks noGrp="1"/>
          </p:cNvSpPr>
          <p:nvPr>
            <p:ph type="title"/>
          </p:nvPr>
        </p:nvSpPr>
        <p:spPr/>
        <p:txBody>
          <a:bodyPr/>
          <a:lstStyle/>
          <a:p>
            <a:r>
              <a:rPr lang="en-US">
                <a:latin typeface="Calibri"/>
                <a:cs typeface="Calibri"/>
              </a:rPr>
              <a:t>Detailed Description</a:t>
            </a:r>
            <a:endParaRPr lang="en-US"/>
          </a:p>
        </p:txBody>
      </p:sp>
      <p:sp>
        <p:nvSpPr>
          <p:cNvPr id="5" name="TextBox 4">
            <a:extLst>
              <a:ext uri="{FF2B5EF4-FFF2-40B4-BE49-F238E27FC236}">
                <a16:creationId xmlns:a16="http://schemas.microsoft.com/office/drawing/2014/main" id="{2B8A6800-EA1A-41FB-A151-3B7A5458C13C}"/>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16337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F6F9-67D8-4238-B449-98C5BE4C4928}"/>
              </a:ext>
            </a:extLst>
          </p:cNvPr>
          <p:cNvSpPr>
            <a:spLocks noGrp="1"/>
          </p:cNvSpPr>
          <p:nvPr>
            <p:ph type="title"/>
          </p:nvPr>
        </p:nvSpPr>
        <p:spPr/>
        <p:txBody>
          <a:bodyPr/>
          <a:lstStyle/>
          <a:p>
            <a:r>
              <a:rPr lang="en-US">
                <a:latin typeface="Calibri"/>
                <a:cs typeface="Calibri"/>
              </a:rPr>
              <a:t>Detailed Description</a:t>
            </a:r>
            <a:endParaRPr lang="en-US"/>
          </a:p>
        </p:txBody>
      </p:sp>
      <p:sp>
        <p:nvSpPr>
          <p:cNvPr id="3" name="Text Placeholder 2">
            <a:extLst>
              <a:ext uri="{FF2B5EF4-FFF2-40B4-BE49-F238E27FC236}">
                <a16:creationId xmlns:a16="http://schemas.microsoft.com/office/drawing/2014/main" id="{D7E6F6E7-A890-4FE7-B5FE-9BBC2B07F685}"/>
              </a:ext>
            </a:extLst>
          </p:cNvPr>
          <p:cNvSpPr>
            <a:spLocks noGrp="1"/>
          </p:cNvSpPr>
          <p:nvPr>
            <p:ph type="body" sz="quarter" idx="12"/>
          </p:nvPr>
        </p:nvSpPr>
        <p:spPr/>
        <p:txBody>
          <a:bodyPr/>
          <a:lstStyle/>
          <a:p>
            <a:r>
              <a:rPr lang="en-US">
                <a:cs typeface="Calibri"/>
              </a:rPr>
              <a:t>The SignIn Activity</a:t>
            </a:r>
            <a:endParaRPr lang="en-US"/>
          </a:p>
        </p:txBody>
      </p:sp>
      <p:sp>
        <p:nvSpPr>
          <p:cNvPr id="4" name="Text Placeholder 3">
            <a:extLst>
              <a:ext uri="{FF2B5EF4-FFF2-40B4-BE49-F238E27FC236}">
                <a16:creationId xmlns:a16="http://schemas.microsoft.com/office/drawing/2014/main" id="{E474C06D-3406-48EB-A1CF-19B2B6A3EE89}"/>
              </a:ext>
            </a:extLst>
          </p:cNvPr>
          <p:cNvSpPr>
            <a:spLocks noGrp="1"/>
          </p:cNvSpPr>
          <p:nvPr>
            <p:ph type="body" sz="quarter" idx="20"/>
          </p:nvPr>
        </p:nvSpPr>
        <p:spPr/>
        <p:txBody>
          <a:bodyPr/>
          <a:lstStyle/>
          <a:p>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4319B7BF-B573-45CD-83AB-4F44B5ACCE5F}"/>
              </a:ext>
            </a:extLst>
          </p:cNvPr>
          <p:cNvPicPr>
            <a:picLocks noGrp="1" noChangeAspect="1"/>
          </p:cNvPicPr>
          <p:nvPr>
            <p:ph idx="1"/>
          </p:nvPr>
        </p:nvPicPr>
        <p:blipFill>
          <a:blip r:embed="rId2" cstate="print"/>
          <a:stretch>
            <a:fillRect/>
          </a:stretch>
        </p:blipFill>
        <p:spPr>
          <a:xfrm>
            <a:off x="473041" y="1131590"/>
            <a:ext cx="2095965" cy="3726160"/>
          </a:xfrm>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F62E3BD6-B99D-41CD-B945-055B78BC7142}"/>
              </a:ext>
            </a:extLst>
          </p:cNvPr>
          <p:cNvSpPr>
            <a:spLocks noGrp="1"/>
          </p:cNvSpPr>
          <p:nvPr>
            <p:ph type="body" sz="quarter" idx="24"/>
          </p:nvPr>
        </p:nvSpPr>
        <p:spPr/>
        <p:txBody>
          <a:bodyPr/>
          <a:lstStyle/>
          <a:p>
            <a:r>
              <a:rPr lang="en-US">
                <a:cs typeface="Calibri"/>
              </a:rPr>
              <a:t>The KeySave Activity</a:t>
            </a:r>
            <a:endParaRPr lang="en-US"/>
          </a:p>
        </p:txBody>
      </p:sp>
      <p:sp>
        <p:nvSpPr>
          <p:cNvPr id="7" name="Text Placeholder 6">
            <a:extLst>
              <a:ext uri="{FF2B5EF4-FFF2-40B4-BE49-F238E27FC236}">
                <a16:creationId xmlns:a16="http://schemas.microsoft.com/office/drawing/2014/main" id="{E6935454-F143-49B8-8949-0549CDF706A4}"/>
              </a:ext>
            </a:extLst>
          </p:cNvPr>
          <p:cNvSpPr>
            <a:spLocks noGrp="1"/>
          </p:cNvSpPr>
          <p:nvPr>
            <p:ph type="body" sz="quarter" idx="25"/>
          </p:nvPr>
        </p:nvSpPr>
        <p:spPr/>
        <p:txBody>
          <a:bodyPr/>
          <a:lstStyle/>
          <a:p>
            <a:endParaRPr lang="en-US"/>
          </a:p>
        </p:txBody>
      </p:sp>
      <p:sp>
        <p:nvSpPr>
          <p:cNvPr id="8" name="Text Placeholder 7">
            <a:extLst>
              <a:ext uri="{FF2B5EF4-FFF2-40B4-BE49-F238E27FC236}">
                <a16:creationId xmlns:a16="http://schemas.microsoft.com/office/drawing/2014/main" id="{E257466C-C36C-4C87-8316-4774EA835706}"/>
              </a:ext>
            </a:extLst>
          </p:cNvPr>
          <p:cNvSpPr>
            <a:spLocks noGrp="1"/>
          </p:cNvSpPr>
          <p:nvPr>
            <p:ph type="body" sz="quarter" idx="26"/>
          </p:nvPr>
        </p:nvSpPr>
        <p:spPr/>
        <p:txBody>
          <a:bodyPr/>
          <a:lstStyle/>
          <a:p>
            <a:r>
              <a:rPr lang="en-US">
                <a:cs typeface="Calibri"/>
              </a:rPr>
              <a:t>The MainActivity</a:t>
            </a:r>
            <a:endParaRPr lang="en-US"/>
          </a:p>
        </p:txBody>
      </p:sp>
      <p:sp>
        <p:nvSpPr>
          <p:cNvPr id="9" name="Text Placeholder 8">
            <a:extLst>
              <a:ext uri="{FF2B5EF4-FFF2-40B4-BE49-F238E27FC236}">
                <a16:creationId xmlns:a16="http://schemas.microsoft.com/office/drawing/2014/main" id="{5FAA2D2F-2C7B-47BF-A493-D34E5656200B}"/>
              </a:ext>
            </a:extLst>
          </p:cNvPr>
          <p:cNvSpPr>
            <a:spLocks noGrp="1"/>
          </p:cNvSpPr>
          <p:nvPr>
            <p:ph type="body" sz="quarter" idx="27"/>
          </p:nvPr>
        </p:nvSpPr>
        <p:spPr/>
        <p:txBody>
          <a:bodyPr/>
          <a:lstStyle/>
          <a:p>
            <a:endParaRPr lang="en-US"/>
          </a:p>
        </p:txBody>
      </p:sp>
      <p:pic>
        <p:nvPicPr>
          <p:cNvPr id="16" name="Picture 16" descr="A close up of a sign&#10;&#10;Description generated with very high confidence">
            <a:extLst>
              <a:ext uri="{FF2B5EF4-FFF2-40B4-BE49-F238E27FC236}">
                <a16:creationId xmlns:a16="http://schemas.microsoft.com/office/drawing/2014/main" id="{37A129CC-6FDA-45DE-9E3C-493F8BAA0019}"/>
              </a:ext>
            </a:extLst>
          </p:cNvPr>
          <p:cNvPicPr>
            <a:picLocks noGrp="1" noChangeAspect="1"/>
          </p:cNvPicPr>
          <p:nvPr>
            <p:ph idx="28"/>
          </p:nvPr>
        </p:nvPicPr>
        <p:blipFill>
          <a:blip r:embed="rId3" cstate="print"/>
          <a:stretch>
            <a:fillRect/>
          </a:stretch>
        </p:blipFill>
        <p:spPr>
          <a:xfrm>
            <a:off x="3497378" y="1131590"/>
            <a:ext cx="2095965" cy="3726160"/>
          </a:xfrm>
          <a:prstGeom prst="rect">
            <a:avLst/>
          </a:prstGeom>
          <a:ln>
            <a:noFill/>
          </a:ln>
          <a:effectLst>
            <a:outerShdw blurRad="292100" dist="139700" dir="2700000" algn="tl" rotWithShape="0">
              <a:srgbClr val="333333">
                <a:alpha val="65000"/>
              </a:srgbClr>
            </a:outerShdw>
          </a:effectLst>
        </p:spPr>
      </p:pic>
      <p:pic>
        <p:nvPicPr>
          <p:cNvPr id="18" name="Picture 18" descr="A screenshot of a cell phone&#10;&#10;Description generated with very high confidence">
            <a:extLst>
              <a:ext uri="{FF2B5EF4-FFF2-40B4-BE49-F238E27FC236}">
                <a16:creationId xmlns:a16="http://schemas.microsoft.com/office/drawing/2014/main" id="{E31ADE7A-B877-4D83-BBBF-4E287E1E8573}"/>
              </a:ext>
            </a:extLst>
          </p:cNvPr>
          <p:cNvPicPr>
            <a:picLocks noGrp="1" noChangeAspect="1"/>
          </p:cNvPicPr>
          <p:nvPr>
            <p:ph idx="29"/>
          </p:nvPr>
        </p:nvPicPr>
        <p:blipFill>
          <a:blip r:embed="rId4" cstate="print"/>
          <a:stretch>
            <a:fillRect/>
          </a:stretch>
        </p:blipFill>
        <p:spPr>
          <a:xfrm>
            <a:off x="6502985" y="1131590"/>
            <a:ext cx="2095965" cy="372616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5BF05B6D-C540-4CB6-8411-DB07281B100A}"/>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123983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F58BCADB-3B9D-436C-BA61-D7FE55428E77}"/>
              </a:ext>
            </a:extLst>
          </p:cNvPr>
          <p:cNvPicPr>
            <a:picLocks noGrp="1" noChangeAspect="1"/>
          </p:cNvPicPr>
          <p:nvPr>
            <p:ph idx="1"/>
          </p:nvPr>
        </p:nvPicPr>
        <p:blipFill>
          <a:blip r:embed="rId2"/>
          <a:stretch>
            <a:fillRect/>
          </a:stretch>
        </p:blipFill>
        <p:spPr>
          <a:xfrm>
            <a:off x="1645835" y="666750"/>
            <a:ext cx="5852330" cy="4191000"/>
          </a:xfrm>
        </p:spPr>
      </p:pic>
      <p:sp>
        <p:nvSpPr>
          <p:cNvPr id="3" name="Title 2">
            <a:extLst>
              <a:ext uri="{FF2B5EF4-FFF2-40B4-BE49-F238E27FC236}">
                <a16:creationId xmlns:a16="http://schemas.microsoft.com/office/drawing/2014/main" id="{D8D0DA32-708C-403B-B3F3-44F018A85801}"/>
              </a:ext>
            </a:extLst>
          </p:cNvPr>
          <p:cNvSpPr>
            <a:spLocks noGrp="1"/>
          </p:cNvSpPr>
          <p:nvPr>
            <p:ph type="title"/>
          </p:nvPr>
        </p:nvSpPr>
        <p:spPr/>
        <p:txBody>
          <a:bodyPr/>
          <a:lstStyle/>
          <a:p>
            <a:r>
              <a:rPr lang="en-US" b="1" dirty="0">
                <a:latin typeface="Calibri"/>
                <a:cs typeface="Calibri"/>
              </a:rPr>
              <a:t>Kharon Transactions</a:t>
            </a:r>
            <a:endParaRPr lang="en-US" b="1" dirty="0"/>
          </a:p>
        </p:txBody>
      </p:sp>
      <p:sp>
        <p:nvSpPr>
          <p:cNvPr id="2" name="Rectangle 1">
            <a:extLst>
              <a:ext uri="{FF2B5EF4-FFF2-40B4-BE49-F238E27FC236}">
                <a16:creationId xmlns:a16="http://schemas.microsoft.com/office/drawing/2014/main" id="{BEF8A7A7-A574-41C0-AE54-BEACCCD724E2}"/>
              </a:ext>
            </a:extLst>
          </p:cNvPr>
          <p:cNvSpPr/>
          <p:nvPr/>
        </p:nvSpPr>
        <p:spPr>
          <a:xfrm>
            <a:off x="559032" y="4835723"/>
            <a:ext cx="1296958" cy="307777"/>
          </a:xfrm>
          <a:prstGeom prst="rect">
            <a:avLst/>
          </a:prstGeom>
        </p:spPr>
        <p:txBody>
          <a:bodyPr wrap="none">
            <a:spAutoFit/>
          </a:bodyPr>
          <a:lstStyle/>
          <a:p>
            <a:r>
              <a:rPr lang="en-US" sz="1400" b="1" i="1" dirty="0">
                <a:ea typeface="+mn-lt"/>
                <a:cs typeface="+mn-lt"/>
              </a:rPr>
              <a:t>TG2019005195</a:t>
            </a:r>
            <a:endParaRPr lang="en-US" sz="1200" b="1" i="1" dirty="0">
              <a:cs typeface="Calibri"/>
            </a:endParaRPr>
          </a:p>
        </p:txBody>
      </p:sp>
    </p:spTree>
    <p:extLst>
      <p:ext uri="{BB962C8B-B14F-4D97-AF65-F5344CB8AC3E}">
        <p14:creationId xmlns:p14="http://schemas.microsoft.com/office/powerpoint/2010/main" val="350372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t>Implementation Plan</a:t>
            </a:r>
          </a:p>
        </p:txBody>
      </p:sp>
      <p:sp>
        <p:nvSpPr>
          <p:cNvPr id="8" name="TextBox 7"/>
          <p:cNvSpPr txBox="1"/>
          <p:nvPr/>
        </p:nvSpPr>
        <p:spPr>
          <a:xfrm>
            <a:off x="542261" y="4832834"/>
            <a:ext cx="797442" cy="276999"/>
          </a:xfrm>
          <a:prstGeom prst="rect">
            <a:avLst/>
          </a:prstGeom>
          <a:noFill/>
        </p:spPr>
        <p:txBody>
          <a:bodyPr wrap="square" rtlCol="0" anchor="t">
            <a:spAutoFit/>
          </a:bodyPr>
          <a:lstStyle/>
          <a:p>
            <a:endParaRPr lang="en-US" sz="1200">
              <a:solidFill>
                <a:srgbClr val="000000"/>
              </a:solidFill>
              <a:cs typeface="Calibri"/>
            </a:endParaRPr>
          </a:p>
        </p:txBody>
      </p:sp>
      <p:sp>
        <p:nvSpPr>
          <p:cNvPr id="2" name="Content Placeholder 1"/>
          <p:cNvSpPr>
            <a:spLocks noGrp="1"/>
          </p:cNvSpPr>
          <p:nvPr>
            <p:ph idx="1"/>
          </p:nvPr>
        </p:nvSpPr>
        <p:spPr/>
        <p:txBody>
          <a:bodyPr>
            <a:normAutofit fontScale="92500" lnSpcReduction="10000"/>
          </a:bodyPr>
          <a:lstStyle/>
          <a:p>
            <a:r>
              <a:rPr lang="en-IN" dirty="0"/>
              <a:t>Protocol</a:t>
            </a:r>
          </a:p>
          <a:p>
            <a:pPr lvl="1"/>
            <a:r>
              <a:rPr lang="en-IN" dirty="0"/>
              <a:t>Basic lock access control lists</a:t>
            </a:r>
          </a:p>
          <a:p>
            <a:pPr lvl="1"/>
            <a:r>
              <a:rPr lang="en-IN" dirty="0"/>
              <a:t>Basic three level user roles (Admin, Maintainer, User)</a:t>
            </a:r>
          </a:p>
          <a:p>
            <a:r>
              <a:rPr lang="en-IN" dirty="0"/>
              <a:t>Web server</a:t>
            </a:r>
          </a:p>
          <a:p>
            <a:pPr lvl="1"/>
            <a:r>
              <a:rPr lang="en-IN" dirty="0"/>
              <a:t>Dashboard for User role control</a:t>
            </a:r>
          </a:p>
          <a:p>
            <a:pPr lvl="1"/>
            <a:r>
              <a:rPr lang="en-IN" dirty="0"/>
              <a:t>Lock registration</a:t>
            </a:r>
          </a:p>
          <a:p>
            <a:pPr lvl="1"/>
            <a:r>
              <a:rPr lang="en-IN" dirty="0"/>
              <a:t>User registration</a:t>
            </a:r>
          </a:p>
          <a:p>
            <a:r>
              <a:rPr lang="en-IN" dirty="0"/>
              <a:t>Android App</a:t>
            </a:r>
          </a:p>
          <a:p>
            <a:pPr lvl="1"/>
            <a:r>
              <a:rPr lang="en-IN" dirty="0"/>
              <a:t>User login</a:t>
            </a:r>
          </a:p>
          <a:p>
            <a:pPr lvl="1"/>
            <a:r>
              <a:rPr lang="en-IN" dirty="0"/>
              <a:t>Lock Access Request</a:t>
            </a:r>
          </a:p>
          <a:p>
            <a:pPr lvl="1"/>
            <a:r>
              <a:rPr lang="en-IN" dirty="0"/>
              <a:t>Maintainer Level</a:t>
            </a:r>
          </a:p>
          <a:p>
            <a:pPr lvl="2"/>
            <a:r>
              <a:rPr lang="en-IN" dirty="0"/>
              <a:t>Lock Registration</a:t>
            </a:r>
          </a:p>
          <a:p>
            <a:pPr lvl="2"/>
            <a:r>
              <a:rPr lang="en-IN" dirty="0"/>
              <a:t>Lock Upgrade</a:t>
            </a:r>
          </a:p>
          <a:p>
            <a:r>
              <a:rPr lang="en-IN" dirty="0"/>
              <a:t>Lock</a:t>
            </a:r>
          </a:p>
          <a:p>
            <a:pPr lvl="1"/>
            <a:r>
              <a:rPr lang="en-IN" dirty="0"/>
              <a:t>Secure Self Randomization</a:t>
            </a:r>
          </a:p>
          <a:p>
            <a:pPr lvl="1"/>
            <a:r>
              <a:rPr lang="en-IN" dirty="0"/>
              <a:t>Lock access authorization</a:t>
            </a:r>
          </a:p>
        </p:txBody>
      </p:sp>
      <p:sp>
        <p:nvSpPr>
          <p:cNvPr id="4" name="TextBox 3">
            <a:extLst>
              <a:ext uri="{FF2B5EF4-FFF2-40B4-BE49-F238E27FC236}">
                <a16:creationId xmlns:a16="http://schemas.microsoft.com/office/drawing/2014/main" id="{9DF279A4-671A-4C6D-922F-2B728B8D48CF}"/>
              </a:ext>
            </a:extLst>
          </p:cNvPr>
          <p:cNvSpPr txBox="1"/>
          <p:nvPr/>
        </p:nvSpPr>
        <p:spPr>
          <a:xfrm>
            <a:off x="542261" y="4847487"/>
            <a:ext cx="1420230" cy="307777"/>
          </a:xfrm>
          <a:prstGeom prst="rect">
            <a:avLst/>
          </a:prstGeom>
          <a:noFill/>
        </p:spPr>
        <p:txBody>
          <a:bodyPr wrap="square" rtlCol="0" anchor="t">
            <a:spAutoFit/>
          </a:bodyPr>
          <a:lstStyle/>
          <a:p>
            <a:r>
              <a:rPr lang="en-US" sz="1400" b="1" i="1" dirty="0">
                <a:ea typeface="+mn-lt"/>
                <a:cs typeface="+mn-lt"/>
              </a:rPr>
              <a:t>TG2019005195</a:t>
            </a:r>
            <a:endParaRPr lang="en-US" sz="1400" b="1" i="1" dirty="0">
              <a:cs typeface="Calibri"/>
            </a:endParaRPr>
          </a:p>
        </p:txBody>
      </p:sp>
    </p:spTree>
    <p:extLst>
      <p:ext uri="{BB962C8B-B14F-4D97-AF65-F5344CB8AC3E}">
        <p14:creationId xmlns:p14="http://schemas.microsoft.com/office/powerpoint/2010/main" val="243587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Validation / Testing / Analysis</a:t>
            </a:r>
            <a:endParaRPr lang="en-IN"/>
          </a:p>
        </p:txBody>
      </p:sp>
      <p:sp>
        <p:nvSpPr>
          <p:cNvPr id="5" name="TextBox 4"/>
          <p:cNvSpPr txBox="1"/>
          <p:nvPr/>
        </p:nvSpPr>
        <p:spPr>
          <a:xfrm>
            <a:off x="557501" y="4825214"/>
            <a:ext cx="1407042" cy="523220"/>
          </a:xfrm>
          <a:prstGeom prst="rect">
            <a:avLst/>
          </a:prstGeom>
          <a:noFill/>
        </p:spPr>
        <p:txBody>
          <a:bodyPr wrap="square" rtlCol="0" anchor="t">
            <a:spAutoFit/>
          </a:bodyPr>
          <a:lstStyle/>
          <a:p>
            <a:r>
              <a:rPr lang="en-US" sz="1400" b="1" i="1">
                <a:ea typeface="+mn-lt"/>
                <a:cs typeface="+mn-lt"/>
              </a:rPr>
              <a:t>TG2019005195</a:t>
            </a:r>
            <a:endParaRPr lang="en-US" sz="1400" b="1">
              <a:ea typeface="+mn-lt"/>
              <a:cs typeface="+mn-lt"/>
            </a:endParaRPr>
          </a:p>
          <a:p>
            <a:endParaRPr lang="en-US" sz="1400" b="1">
              <a:solidFill>
                <a:srgbClr val="000000"/>
              </a:solidFill>
              <a:cs typeface="Calibri"/>
            </a:endParaRPr>
          </a:p>
        </p:txBody>
      </p:sp>
      <p:sp>
        <p:nvSpPr>
          <p:cNvPr id="6" name="Content Placeholder 5"/>
          <p:cNvSpPr>
            <a:spLocks noGrp="1"/>
          </p:cNvSpPr>
          <p:nvPr>
            <p:ph idx="1"/>
          </p:nvPr>
        </p:nvSpPr>
        <p:spPr/>
        <p:txBody>
          <a:bodyPr/>
          <a:lstStyle/>
          <a:p>
            <a:r>
              <a:rPr lang="en-IN" dirty="0"/>
              <a:t>Test result or proof validating your mentioned solution.</a:t>
            </a:r>
          </a:p>
          <a:p>
            <a:r>
              <a:rPr lang="en-US" dirty="0"/>
              <a:t>The link between Server and App is a secure SSL encrypted connection.</a:t>
            </a:r>
          </a:p>
          <a:p>
            <a:r>
              <a:rPr lang="en-US" dirty="0"/>
              <a:t>The link between App and Lock is also secured by means of BLE link level encryption with MITM prevention.</a:t>
            </a:r>
          </a:p>
          <a:p>
            <a:r>
              <a:rPr lang="en-US" dirty="0"/>
              <a:t>The lock is tested for extraction of encryption keys.</a:t>
            </a:r>
          </a:p>
          <a:p>
            <a:r>
              <a:rPr lang="en-US" dirty="0"/>
              <a:t>The server and App is tested for vulnerabilities using DDoS, MITM, SSL.</a:t>
            </a:r>
          </a:p>
          <a:p>
            <a:r>
              <a:rPr lang="en-US" dirty="0"/>
              <a:t>Lock and App resiliency is tested with interference, BLE sniffing, BLE beacon type attacks.</a:t>
            </a:r>
          </a:p>
          <a:p>
            <a:endParaRPr lang="en-IN" dirty="0"/>
          </a:p>
        </p:txBody>
      </p:sp>
    </p:spTree>
    <p:extLst>
      <p:ext uri="{BB962C8B-B14F-4D97-AF65-F5344CB8AC3E}">
        <p14:creationId xmlns:p14="http://schemas.microsoft.com/office/powerpoint/2010/main" val="251201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alibri" panose="020F0502020204030204" pitchFamily="34" charset="0"/>
              </a:rPr>
              <a:t>Cost Estimate</a:t>
            </a:r>
            <a:endParaRPr lang="en-IN"/>
          </a:p>
        </p:txBody>
      </p:sp>
      <p:sp>
        <p:nvSpPr>
          <p:cNvPr id="5" name="TextBox 4"/>
          <p:cNvSpPr txBox="1"/>
          <p:nvPr/>
        </p:nvSpPr>
        <p:spPr>
          <a:xfrm>
            <a:off x="542261" y="4832834"/>
            <a:ext cx="797442" cy="307777"/>
          </a:xfrm>
          <a:prstGeom prst="rect">
            <a:avLst/>
          </a:prstGeom>
          <a:noFill/>
        </p:spPr>
        <p:txBody>
          <a:bodyPr wrap="square" rtlCol="0" anchor="t">
            <a:spAutoFit/>
          </a:bodyPr>
          <a:lstStyle/>
          <a:p>
            <a:endParaRPr lang="en-US" sz="1400">
              <a:solidFill>
                <a:srgbClr val="000000"/>
              </a:solidFill>
              <a:cs typeface="Calibri"/>
            </a:endParaRPr>
          </a:p>
        </p:txBody>
      </p:sp>
      <p:graphicFrame>
        <p:nvGraphicFramePr>
          <p:cNvPr id="12" name="Table 12">
            <a:extLst>
              <a:ext uri="{FF2B5EF4-FFF2-40B4-BE49-F238E27FC236}">
                <a16:creationId xmlns:a16="http://schemas.microsoft.com/office/drawing/2014/main" id="{3FFF2C15-E1CF-44C2-8274-CB8B99C5AA06}"/>
              </a:ext>
            </a:extLst>
          </p:cNvPr>
          <p:cNvGraphicFramePr>
            <a:graphicFrameLocks noGrp="1"/>
          </p:cNvGraphicFramePr>
          <p:nvPr>
            <p:ph idx="1"/>
            <p:extLst>
              <p:ext uri="{D42A27DB-BD31-4B8C-83A1-F6EECF244321}">
                <p14:modId xmlns:p14="http://schemas.microsoft.com/office/powerpoint/2010/main" val="3764073268"/>
              </p:ext>
            </p:extLst>
          </p:nvPr>
        </p:nvGraphicFramePr>
        <p:xfrm>
          <a:off x="304800" y="666750"/>
          <a:ext cx="8534400" cy="1483360"/>
        </p:xfrm>
        <a:graphic>
          <a:graphicData uri="http://schemas.openxmlformats.org/drawingml/2006/table">
            <a:tbl>
              <a:tblPr firstRow="1" lastRow="1" bandRow="1">
                <a:tableStyleId>{5C22544A-7EE6-4342-B048-85BDC9FD1C3A}</a:tableStyleId>
              </a:tblPr>
              <a:tblGrid>
                <a:gridCol w="691376">
                  <a:extLst>
                    <a:ext uri="{9D8B030D-6E8A-4147-A177-3AD203B41FA5}">
                      <a16:colId xmlns:a16="http://schemas.microsoft.com/office/drawing/2014/main" val="4011756736"/>
                    </a:ext>
                  </a:extLst>
                </a:gridCol>
                <a:gridCol w="3546087">
                  <a:extLst>
                    <a:ext uri="{9D8B030D-6E8A-4147-A177-3AD203B41FA5}">
                      <a16:colId xmlns:a16="http://schemas.microsoft.com/office/drawing/2014/main" val="2340286990"/>
                    </a:ext>
                  </a:extLst>
                </a:gridCol>
                <a:gridCol w="4296937">
                  <a:extLst>
                    <a:ext uri="{9D8B030D-6E8A-4147-A177-3AD203B41FA5}">
                      <a16:colId xmlns:a16="http://schemas.microsoft.com/office/drawing/2014/main" val="2159345883"/>
                    </a:ext>
                  </a:extLst>
                </a:gridCol>
              </a:tblGrid>
              <a:tr h="370840">
                <a:tc>
                  <a:txBody>
                    <a:bodyPr/>
                    <a:lstStyle/>
                    <a:p>
                      <a:pPr algn="ctr"/>
                      <a:r>
                        <a:rPr lang="en-US" dirty="0"/>
                        <a:t>SI.NO</a:t>
                      </a:r>
                      <a:endParaRPr lang="en-IN" dirty="0"/>
                    </a:p>
                  </a:txBody>
                  <a:tcPr/>
                </a:tc>
                <a:tc>
                  <a:txBody>
                    <a:bodyPr/>
                    <a:lstStyle/>
                    <a:p>
                      <a:pPr algn="ctr"/>
                      <a:r>
                        <a:rPr lang="en-US" dirty="0"/>
                        <a:t>ITEM</a:t>
                      </a:r>
                      <a:endParaRPr lang="en-IN" dirty="0"/>
                    </a:p>
                  </a:txBody>
                  <a:tcPr/>
                </a:tc>
                <a:tc>
                  <a:txBody>
                    <a:bodyPr/>
                    <a:lstStyle/>
                    <a:p>
                      <a:pPr algn="ctr"/>
                      <a:r>
                        <a:rPr lang="en-US" dirty="0"/>
                        <a:t>COST(in INR)</a:t>
                      </a:r>
                      <a:endParaRPr lang="en-IN" dirty="0"/>
                    </a:p>
                  </a:txBody>
                  <a:tcPr/>
                </a:tc>
                <a:extLst>
                  <a:ext uri="{0D108BD9-81ED-4DB2-BD59-A6C34878D82A}">
                    <a16:rowId xmlns:a16="http://schemas.microsoft.com/office/drawing/2014/main" val="3544965720"/>
                  </a:ext>
                </a:extLst>
              </a:tr>
              <a:tr h="370840">
                <a:tc>
                  <a:txBody>
                    <a:bodyPr/>
                    <a:lstStyle/>
                    <a:p>
                      <a:pPr algn="ctr"/>
                      <a:r>
                        <a:rPr lang="en-US" dirty="0"/>
                        <a:t>1</a:t>
                      </a:r>
                      <a:endParaRPr lang="en-IN" dirty="0"/>
                    </a:p>
                  </a:txBody>
                  <a:tcPr/>
                </a:tc>
                <a:tc>
                  <a:txBody>
                    <a:bodyPr/>
                    <a:lstStyle/>
                    <a:p>
                      <a:r>
                        <a:rPr lang="en-US" dirty="0"/>
                        <a:t>Magnetic fail secure lock</a:t>
                      </a:r>
                      <a:endParaRPr lang="en-IN" dirty="0"/>
                    </a:p>
                  </a:txBody>
                  <a:tcPr/>
                </a:tc>
                <a:tc>
                  <a:txBody>
                    <a:bodyPr/>
                    <a:lstStyle/>
                    <a:p>
                      <a:pPr algn="ctr"/>
                      <a:r>
                        <a:rPr lang="en-US" dirty="0"/>
                        <a:t>2500</a:t>
                      </a:r>
                      <a:endParaRPr lang="en-IN" dirty="0"/>
                    </a:p>
                  </a:txBody>
                  <a:tcPr/>
                </a:tc>
                <a:extLst>
                  <a:ext uri="{0D108BD9-81ED-4DB2-BD59-A6C34878D82A}">
                    <a16:rowId xmlns:a16="http://schemas.microsoft.com/office/drawing/2014/main" val="1619711218"/>
                  </a:ext>
                </a:extLst>
              </a:tr>
              <a:tr h="370840">
                <a:tc>
                  <a:txBody>
                    <a:bodyPr/>
                    <a:lstStyle/>
                    <a:p>
                      <a:pPr algn="ctr"/>
                      <a:r>
                        <a:rPr lang="en-US" dirty="0"/>
                        <a:t>2</a:t>
                      </a:r>
                      <a:endParaRPr lang="en-IN" dirty="0"/>
                    </a:p>
                  </a:txBody>
                  <a:tcPr/>
                </a:tc>
                <a:tc>
                  <a:txBody>
                    <a:bodyPr/>
                    <a:lstStyle/>
                    <a:p>
                      <a:r>
                        <a:rPr lang="en-US" dirty="0"/>
                        <a:t>BLE development board(nrf52840)</a:t>
                      </a:r>
                      <a:endParaRPr lang="en-IN" dirty="0"/>
                    </a:p>
                  </a:txBody>
                  <a:tcPr/>
                </a:tc>
                <a:tc>
                  <a:txBody>
                    <a:bodyPr/>
                    <a:lstStyle/>
                    <a:p>
                      <a:pPr algn="ctr"/>
                      <a:r>
                        <a:rPr lang="en-US" dirty="0"/>
                        <a:t>6500</a:t>
                      </a:r>
                      <a:endParaRPr lang="en-IN" dirty="0"/>
                    </a:p>
                  </a:txBody>
                  <a:tcPr/>
                </a:tc>
                <a:extLst>
                  <a:ext uri="{0D108BD9-81ED-4DB2-BD59-A6C34878D82A}">
                    <a16:rowId xmlns:a16="http://schemas.microsoft.com/office/drawing/2014/main" val="547831783"/>
                  </a:ext>
                </a:extLst>
              </a:tr>
              <a:tr h="370840">
                <a:tc>
                  <a:txBody>
                    <a:bodyPr/>
                    <a:lstStyle/>
                    <a:p>
                      <a:pPr algn="ctr"/>
                      <a:endParaRPr lang="en-IN" dirty="0"/>
                    </a:p>
                  </a:txBody>
                  <a:tcPr/>
                </a:tc>
                <a:tc>
                  <a:txBody>
                    <a:bodyPr/>
                    <a:lstStyle/>
                    <a:p>
                      <a:pPr algn="ctr"/>
                      <a:r>
                        <a:rPr lang="en-US" dirty="0"/>
                        <a:t>Total</a:t>
                      </a:r>
                      <a:endParaRPr lang="en-IN" dirty="0"/>
                    </a:p>
                  </a:txBody>
                  <a:tcPr/>
                </a:tc>
                <a:tc>
                  <a:txBody>
                    <a:bodyPr/>
                    <a:lstStyle/>
                    <a:p>
                      <a:pPr algn="ctr"/>
                      <a:r>
                        <a:rPr lang="en-US" dirty="0"/>
                        <a:t>9000</a:t>
                      </a:r>
                      <a:endParaRPr lang="en-IN" dirty="0"/>
                    </a:p>
                  </a:txBody>
                  <a:tcPr/>
                </a:tc>
                <a:extLst>
                  <a:ext uri="{0D108BD9-81ED-4DB2-BD59-A6C34878D82A}">
                    <a16:rowId xmlns:a16="http://schemas.microsoft.com/office/drawing/2014/main" val="2594334744"/>
                  </a:ext>
                </a:extLst>
              </a:tr>
            </a:tbl>
          </a:graphicData>
        </a:graphic>
      </p:graphicFrame>
      <p:sp>
        <p:nvSpPr>
          <p:cNvPr id="3" name="TextBox 2">
            <a:extLst>
              <a:ext uri="{FF2B5EF4-FFF2-40B4-BE49-F238E27FC236}">
                <a16:creationId xmlns:a16="http://schemas.microsoft.com/office/drawing/2014/main" id="{CB99C4C3-A05F-47C1-9A44-B80268BE1791}"/>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16546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4" name="TextBox 3"/>
          <p:cNvSpPr txBox="1"/>
          <p:nvPr/>
        </p:nvSpPr>
        <p:spPr>
          <a:xfrm>
            <a:off x="542261" y="4832834"/>
            <a:ext cx="797442" cy="307777"/>
          </a:xfrm>
          <a:prstGeom prst="rect">
            <a:avLst/>
          </a:prstGeom>
          <a:noFill/>
        </p:spPr>
        <p:txBody>
          <a:bodyPr wrap="square" rtlCol="0" anchor="t">
            <a:spAutoFit/>
          </a:bodyPr>
          <a:lstStyle/>
          <a:p>
            <a:endParaRPr lang="en-US" sz="1400">
              <a:solidFill>
                <a:srgbClr val="000000"/>
              </a:solidFill>
              <a:cs typeface="Calibri"/>
            </a:endParaRPr>
          </a:p>
        </p:txBody>
      </p:sp>
      <p:sp>
        <p:nvSpPr>
          <p:cNvPr id="6" name="Content Placeholder 5"/>
          <p:cNvSpPr>
            <a:spLocks noGrp="1"/>
          </p:cNvSpPr>
          <p:nvPr>
            <p:ph idx="1"/>
          </p:nvPr>
        </p:nvSpPr>
        <p:spPr>
          <a:xfrm>
            <a:off x="304800" y="661639"/>
            <a:ext cx="8534400" cy="4196111"/>
          </a:xfrm>
        </p:spPr>
        <p:txBody>
          <a:bodyPr/>
          <a:lstStyle/>
          <a:p>
            <a:r>
              <a:rPr lang="en-IN" dirty="0"/>
              <a:t>https://tools.ietf.org/html/rfc4556</a:t>
            </a:r>
          </a:p>
          <a:p>
            <a:r>
              <a:rPr lang="en-IN" dirty="0"/>
              <a:t>https://tools.ietf.org/html/rfc6251</a:t>
            </a:r>
            <a:endParaRPr lang="en-IN" dirty="0">
              <a:hlinkClick r:id="rId2"/>
            </a:endParaRPr>
          </a:p>
          <a:p>
            <a:r>
              <a:rPr lang="en-IN" dirty="0"/>
              <a:t>https://patents.google.com/patent/20160049025 (2016)</a:t>
            </a:r>
          </a:p>
          <a:p>
            <a:r>
              <a:rPr lang="en-IN" dirty="0"/>
              <a:t>https://patents.google.com/patent/US9353551B2 (2014)</a:t>
            </a:r>
          </a:p>
          <a:p>
            <a:r>
              <a:rPr lang="en-IN" dirty="0"/>
              <a:t>H. D. J. </a:t>
            </a:r>
            <a:r>
              <a:rPr lang="en-IN" dirty="0" err="1"/>
              <a:t>Jeong</a:t>
            </a:r>
            <a:r>
              <a:rPr lang="en-IN" dirty="0"/>
              <a:t>, J. Lim, W. Hyun and W. Lee, "A Remote Lock System Using Bluetooth Communication</a:t>
            </a:r>
            <a:r>
              <a:rPr lang="en-IN" i="1" dirty="0"/>
              <a:t>," 2014 Eighth International Conference on Innovative Mobile and Internet Services in Ubiquitous Computing, Birmingham</a:t>
            </a:r>
            <a:r>
              <a:rPr lang="en-IN" dirty="0"/>
              <a:t>, 2014, pp. 441-446.</a:t>
            </a:r>
          </a:p>
          <a:p>
            <a:r>
              <a:t>Hengyuan Guo, Qian Zeng, Zike Chen, Ming Zhao,"</a:t>
            </a:r>
            <a:r>
              <a:rPr b="1"/>
              <a:t> Bluetooth Door Lock System Based on Smart Mobile Device"</a:t>
            </a:r>
            <a:r>
              <a:t> CSAE '18: Proceedings of the 2nd International Conference on Computer Science and Application Engineering, </a:t>
            </a:r>
            <a:r>
              <a:rPr b="1"/>
              <a:t>October 2018 </a:t>
            </a:r>
            <a:r>
              <a:t>Article No.: 52 Pages 1–5,https://doi.org/10.1145/3207677.3277956.</a:t>
            </a:r>
            <a:endParaRPr b="1"/>
          </a:p>
          <a:p>
            <a:endParaRPr/>
          </a:p>
          <a:p>
            <a:endParaRPr lang="en-IN" dirty="0"/>
          </a:p>
        </p:txBody>
      </p:sp>
      <p:sp>
        <p:nvSpPr>
          <p:cNvPr id="3" name="TextBox 2">
            <a:extLst>
              <a:ext uri="{FF2B5EF4-FFF2-40B4-BE49-F238E27FC236}">
                <a16:creationId xmlns:a16="http://schemas.microsoft.com/office/drawing/2014/main" id="{6433AA45-22C2-47AD-BFE4-8E59A2752CFA}"/>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142860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IN"/>
              <a:t>Index</a:t>
            </a:r>
          </a:p>
        </p:txBody>
      </p:sp>
      <p:sp>
        <p:nvSpPr>
          <p:cNvPr id="25" name="Text Placeholder 8"/>
          <p:cNvSpPr>
            <a:spLocks noGrp="1"/>
          </p:cNvSpPr>
          <p:nvPr>
            <p:ph type="body" sz="quarter" idx="18"/>
          </p:nvPr>
        </p:nvSpPr>
        <p:spPr>
          <a:xfrm>
            <a:off x="831261" y="3250713"/>
            <a:ext cx="3528392" cy="288032"/>
          </a:xfrm>
        </p:spPr>
        <p:txBody>
          <a:bodyPr/>
          <a:lstStyle/>
          <a:p>
            <a:r>
              <a:rPr lang="en-IN"/>
              <a:t>Validation/Testing/Analysis</a:t>
            </a:r>
          </a:p>
        </p:txBody>
      </p:sp>
      <p:sp>
        <p:nvSpPr>
          <p:cNvPr id="26" name="Text Placeholder 9"/>
          <p:cNvSpPr>
            <a:spLocks noGrp="1"/>
          </p:cNvSpPr>
          <p:nvPr>
            <p:ph type="body" sz="quarter" idx="19"/>
          </p:nvPr>
        </p:nvSpPr>
        <p:spPr>
          <a:xfrm>
            <a:off x="831261" y="3674910"/>
            <a:ext cx="3528392" cy="288032"/>
          </a:xfrm>
        </p:spPr>
        <p:txBody>
          <a:bodyPr/>
          <a:lstStyle/>
          <a:p>
            <a:r>
              <a:rPr lang="en-IN"/>
              <a:t>Cost Estimate</a:t>
            </a:r>
          </a:p>
        </p:txBody>
      </p:sp>
      <p:sp>
        <p:nvSpPr>
          <p:cNvPr id="33" name="Text Placeholder 16"/>
          <p:cNvSpPr>
            <a:spLocks noGrp="1"/>
          </p:cNvSpPr>
          <p:nvPr>
            <p:ph type="body" sz="quarter" idx="26"/>
          </p:nvPr>
        </p:nvSpPr>
        <p:spPr>
          <a:xfrm>
            <a:off x="427379" y="3250713"/>
            <a:ext cx="403882" cy="288032"/>
          </a:xfrm>
        </p:spPr>
        <p:txBody>
          <a:bodyPr/>
          <a:lstStyle/>
          <a:p>
            <a:r>
              <a:rPr lang="en-IN" dirty="0"/>
              <a:t>7</a:t>
            </a:r>
          </a:p>
        </p:txBody>
      </p:sp>
      <p:sp>
        <p:nvSpPr>
          <p:cNvPr id="34" name="Text Placeholder 17"/>
          <p:cNvSpPr>
            <a:spLocks noGrp="1"/>
          </p:cNvSpPr>
          <p:nvPr>
            <p:ph type="body" sz="quarter" idx="27"/>
          </p:nvPr>
        </p:nvSpPr>
        <p:spPr>
          <a:xfrm>
            <a:off x="427379" y="3674910"/>
            <a:ext cx="403882" cy="288032"/>
          </a:xfrm>
        </p:spPr>
        <p:txBody>
          <a:bodyPr/>
          <a:lstStyle/>
          <a:p>
            <a:r>
              <a:rPr lang="en-IN" dirty="0"/>
              <a:t>8</a:t>
            </a:r>
          </a:p>
        </p:txBody>
      </p:sp>
      <p:sp>
        <p:nvSpPr>
          <p:cNvPr id="35" name="Text Placeholder 2"/>
          <p:cNvSpPr>
            <a:spLocks noGrp="1"/>
          </p:cNvSpPr>
          <p:nvPr>
            <p:ph type="body" sz="quarter" idx="12"/>
          </p:nvPr>
        </p:nvSpPr>
        <p:spPr>
          <a:xfrm>
            <a:off x="831261" y="715476"/>
            <a:ext cx="3528392" cy="288032"/>
          </a:xfrm>
        </p:spPr>
        <p:txBody>
          <a:bodyPr/>
          <a:lstStyle/>
          <a:p>
            <a:r>
              <a:rPr lang="en-IN"/>
              <a:t>Challenge Statement</a:t>
            </a:r>
          </a:p>
        </p:txBody>
      </p:sp>
      <p:sp>
        <p:nvSpPr>
          <p:cNvPr id="36" name="Text Placeholder 3"/>
          <p:cNvSpPr>
            <a:spLocks noGrp="1"/>
          </p:cNvSpPr>
          <p:nvPr>
            <p:ph type="body" sz="quarter" idx="13"/>
          </p:nvPr>
        </p:nvSpPr>
        <p:spPr>
          <a:xfrm>
            <a:off x="831261" y="1129733"/>
            <a:ext cx="3528392" cy="288032"/>
          </a:xfrm>
        </p:spPr>
        <p:txBody>
          <a:bodyPr/>
          <a:lstStyle/>
          <a:p>
            <a:r>
              <a:rPr lang="en-IN"/>
              <a:t>Concept of the Solution</a:t>
            </a:r>
          </a:p>
        </p:txBody>
      </p:sp>
      <p:sp>
        <p:nvSpPr>
          <p:cNvPr id="37" name="Text Placeholder 4"/>
          <p:cNvSpPr>
            <a:spLocks noGrp="1"/>
          </p:cNvSpPr>
          <p:nvPr>
            <p:ph type="body" sz="quarter" idx="14"/>
          </p:nvPr>
        </p:nvSpPr>
        <p:spPr>
          <a:xfrm>
            <a:off x="831261" y="1553929"/>
            <a:ext cx="3528392" cy="288032"/>
          </a:xfrm>
        </p:spPr>
        <p:txBody>
          <a:bodyPr/>
          <a:lstStyle/>
          <a:p>
            <a:r>
              <a:rPr lang="en-IN"/>
              <a:t>Novelty / Scope of Solution</a:t>
            </a:r>
          </a:p>
        </p:txBody>
      </p:sp>
      <p:sp>
        <p:nvSpPr>
          <p:cNvPr id="38" name="Text Placeholder 5"/>
          <p:cNvSpPr>
            <a:spLocks noGrp="1"/>
          </p:cNvSpPr>
          <p:nvPr>
            <p:ph type="body" sz="quarter" idx="15"/>
          </p:nvPr>
        </p:nvSpPr>
        <p:spPr>
          <a:xfrm>
            <a:off x="831261" y="1978125"/>
            <a:ext cx="3528392" cy="288032"/>
          </a:xfrm>
        </p:spPr>
        <p:txBody>
          <a:bodyPr/>
          <a:lstStyle/>
          <a:p>
            <a:r>
              <a:rPr lang="en-IN"/>
              <a:t>Pros and Cons of the solution</a:t>
            </a:r>
          </a:p>
        </p:txBody>
      </p:sp>
      <p:sp>
        <p:nvSpPr>
          <p:cNvPr id="39" name="Text Placeholder 6"/>
          <p:cNvSpPr>
            <a:spLocks noGrp="1"/>
          </p:cNvSpPr>
          <p:nvPr>
            <p:ph type="body" sz="quarter" idx="16"/>
          </p:nvPr>
        </p:nvSpPr>
        <p:spPr>
          <a:xfrm>
            <a:off x="831261" y="2402321"/>
            <a:ext cx="3528392" cy="288032"/>
          </a:xfrm>
        </p:spPr>
        <p:txBody>
          <a:bodyPr/>
          <a:lstStyle/>
          <a:p>
            <a:r>
              <a:rPr lang="en-IN"/>
              <a:t>Technical Description</a:t>
            </a:r>
          </a:p>
        </p:txBody>
      </p:sp>
      <p:sp>
        <p:nvSpPr>
          <p:cNvPr id="40" name="Text Placeholder 7"/>
          <p:cNvSpPr>
            <a:spLocks noGrp="1"/>
          </p:cNvSpPr>
          <p:nvPr>
            <p:ph type="body" sz="quarter" idx="17"/>
          </p:nvPr>
        </p:nvSpPr>
        <p:spPr>
          <a:xfrm>
            <a:off x="831261" y="2826517"/>
            <a:ext cx="3528392" cy="288032"/>
          </a:xfrm>
        </p:spPr>
        <p:txBody>
          <a:bodyPr/>
          <a:lstStyle/>
          <a:p>
            <a:r>
              <a:rPr lang="en-IN"/>
              <a:t>Implementation Plan</a:t>
            </a:r>
          </a:p>
        </p:txBody>
      </p:sp>
      <p:sp>
        <p:nvSpPr>
          <p:cNvPr id="41" name="Text Placeholder 8"/>
          <p:cNvSpPr>
            <a:spLocks noGrp="1"/>
          </p:cNvSpPr>
          <p:nvPr>
            <p:ph type="body" sz="quarter" idx="18"/>
          </p:nvPr>
        </p:nvSpPr>
        <p:spPr>
          <a:xfrm>
            <a:off x="831261" y="4099107"/>
            <a:ext cx="3528392" cy="288032"/>
          </a:xfrm>
        </p:spPr>
        <p:txBody>
          <a:bodyPr/>
          <a:lstStyle/>
          <a:p>
            <a:r>
              <a:rPr lang="en-IN"/>
              <a:t>References</a:t>
            </a:r>
          </a:p>
        </p:txBody>
      </p:sp>
      <p:sp>
        <p:nvSpPr>
          <p:cNvPr id="43" name="Text Placeholder 10"/>
          <p:cNvSpPr>
            <a:spLocks noGrp="1"/>
          </p:cNvSpPr>
          <p:nvPr>
            <p:ph type="body" sz="quarter" idx="20"/>
          </p:nvPr>
        </p:nvSpPr>
        <p:spPr>
          <a:xfrm>
            <a:off x="427379" y="715476"/>
            <a:ext cx="403882" cy="288032"/>
          </a:xfrm>
        </p:spPr>
        <p:txBody>
          <a:bodyPr/>
          <a:lstStyle/>
          <a:p>
            <a:r>
              <a:rPr lang="en-IN" dirty="0"/>
              <a:t>1</a:t>
            </a:r>
          </a:p>
        </p:txBody>
      </p:sp>
      <p:sp>
        <p:nvSpPr>
          <p:cNvPr id="44" name="Text Placeholder 11"/>
          <p:cNvSpPr>
            <a:spLocks noGrp="1"/>
          </p:cNvSpPr>
          <p:nvPr>
            <p:ph type="body" sz="quarter" idx="21"/>
          </p:nvPr>
        </p:nvSpPr>
        <p:spPr>
          <a:xfrm>
            <a:off x="427379" y="1129733"/>
            <a:ext cx="403882" cy="288032"/>
          </a:xfrm>
        </p:spPr>
        <p:txBody>
          <a:bodyPr/>
          <a:lstStyle/>
          <a:p>
            <a:r>
              <a:rPr lang="en-IN" dirty="0"/>
              <a:t>2</a:t>
            </a:r>
          </a:p>
        </p:txBody>
      </p:sp>
      <p:sp>
        <p:nvSpPr>
          <p:cNvPr id="45" name="Text Placeholder 12"/>
          <p:cNvSpPr>
            <a:spLocks noGrp="1"/>
          </p:cNvSpPr>
          <p:nvPr>
            <p:ph type="body" sz="quarter" idx="22"/>
          </p:nvPr>
        </p:nvSpPr>
        <p:spPr>
          <a:xfrm>
            <a:off x="427379" y="1553929"/>
            <a:ext cx="403882" cy="288032"/>
          </a:xfrm>
        </p:spPr>
        <p:txBody>
          <a:bodyPr/>
          <a:lstStyle/>
          <a:p>
            <a:r>
              <a:rPr lang="en-IN" dirty="0"/>
              <a:t>3</a:t>
            </a:r>
          </a:p>
        </p:txBody>
      </p:sp>
      <p:sp>
        <p:nvSpPr>
          <p:cNvPr id="46" name="Text Placeholder 13"/>
          <p:cNvSpPr>
            <a:spLocks noGrp="1"/>
          </p:cNvSpPr>
          <p:nvPr>
            <p:ph type="body" sz="quarter" idx="23"/>
          </p:nvPr>
        </p:nvSpPr>
        <p:spPr>
          <a:xfrm>
            <a:off x="427379" y="1978125"/>
            <a:ext cx="403882" cy="288032"/>
          </a:xfrm>
        </p:spPr>
        <p:txBody>
          <a:bodyPr/>
          <a:lstStyle/>
          <a:p>
            <a:r>
              <a:rPr lang="en-IN" dirty="0"/>
              <a:t>4</a:t>
            </a:r>
          </a:p>
        </p:txBody>
      </p:sp>
      <p:sp>
        <p:nvSpPr>
          <p:cNvPr id="47" name="Text Placeholder 14"/>
          <p:cNvSpPr>
            <a:spLocks noGrp="1"/>
          </p:cNvSpPr>
          <p:nvPr>
            <p:ph type="body" sz="quarter" idx="24"/>
          </p:nvPr>
        </p:nvSpPr>
        <p:spPr>
          <a:xfrm>
            <a:off x="427379" y="2402321"/>
            <a:ext cx="403882" cy="288032"/>
          </a:xfrm>
        </p:spPr>
        <p:txBody>
          <a:bodyPr/>
          <a:lstStyle/>
          <a:p>
            <a:r>
              <a:rPr lang="en-IN" dirty="0"/>
              <a:t>5</a:t>
            </a:r>
          </a:p>
        </p:txBody>
      </p:sp>
      <p:sp>
        <p:nvSpPr>
          <p:cNvPr id="48" name="Text Placeholder 15"/>
          <p:cNvSpPr>
            <a:spLocks noGrp="1"/>
          </p:cNvSpPr>
          <p:nvPr>
            <p:ph type="body" sz="quarter" idx="25"/>
          </p:nvPr>
        </p:nvSpPr>
        <p:spPr>
          <a:xfrm>
            <a:off x="427379" y="2826517"/>
            <a:ext cx="403882" cy="288032"/>
          </a:xfrm>
        </p:spPr>
        <p:txBody>
          <a:bodyPr/>
          <a:lstStyle/>
          <a:p>
            <a:r>
              <a:rPr lang="en-IN" dirty="0"/>
              <a:t>6</a:t>
            </a:r>
          </a:p>
        </p:txBody>
      </p:sp>
      <p:pic>
        <p:nvPicPr>
          <p:cNvPr id="50" name="Picture 49"/>
          <p:cNvPicPr>
            <a:picLocks noChangeAspect="1"/>
          </p:cNvPicPr>
          <p:nvPr/>
        </p:nvPicPr>
        <p:blipFill>
          <a:blip r:embed="rId2"/>
          <a:stretch>
            <a:fillRect/>
          </a:stretch>
        </p:blipFill>
        <p:spPr>
          <a:xfrm>
            <a:off x="427379" y="4099107"/>
            <a:ext cx="402371" cy="286537"/>
          </a:xfrm>
          <a:prstGeom prst="rect">
            <a:avLst/>
          </a:prstGeom>
        </p:spPr>
      </p:pic>
      <p:sp>
        <p:nvSpPr>
          <p:cNvPr id="53" name="TextBox 52"/>
          <p:cNvSpPr txBox="1"/>
          <p:nvPr/>
        </p:nvSpPr>
        <p:spPr>
          <a:xfrm>
            <a:off x="479476" y="4097612"/>
            <a:ext cx="305715" cy="307777"/>
          </a:xfrm>
          <a:prstGeom prst="rect">
            <a:avLst/>
          </a:prstGeom>
          <a:noFill/>
        </p:spPr>
        <p:txBody>
          <a:bodyPr wrap="square" rtlCol="0">
            <a:spAutoFit/>
          </a:bodyPr>
          <a:lstStyle/>
          <a:p>
            <a:r>
              <a:rPr lang="en-IN" sz="1400">
                <a:solidFill>
                  <a:schemeClr val="bg1"/>
                </a:solidFill>
              </a:rPr>
              <a:t>9</a:t>
            </a:r>
          </a:p>
        </p:txBody>
      </p:sp>
      <p:sp>
        <p:nvSpPr>
          <p:cNvPr id="2" name="TextBox 1">
            <a:extLst>
              <a:ext uri="{FF2B5EF4-FFF2-40B4-BE49-F238E27FC236}">
                <a16:creationId xmlns:a16="http://schemas.microsoft.com/office/drawing/2014/main" id="{C01B01FB-4BD8-41E2-8546-1CEB77B0F876}"/>
              </a:ext>
            </a:extLst>
          </p:cNvPr>
          <p:cNvSpPr txBox="1"/>
          <p:nvPr/>
        </p:nvSpPr>
        <p:spPr>
          <a:xfrm>
            <a:off x="593549" y="4832833"/>
            <a:ext cx="1420230" cy="307777"/>
          </a:xfrm>
          <a:prstGeom prst="rect">
            <a:avLst/>
          </a:prstGeom>
          <a:noFill/>
        </p:spPr>
        <p:txBody>
          <a:bodyPr wrap="square" rtlCol="0" anchor="t">
            <a:spAutoFit/>
          </a:bodyPr>
          <a:lstStyle/>
          <a:p>
            <a:r>
              <a:rPr lang="en-US" sz="1400" b="1" i="1">
                <a:ea typeface="+mn-lt"/>
                <a:cs typeface="+mn-lt"/>
              </a:rPr>
              <a:t>TG2019005195</a:t>
            </a:r>
            <a:endParaRPr lang="en-US" b="1" i="1">
              <a:cs typeface="Calibri"/>
            </a:endParaRPr>
          </a:p>
        </p:txBody>
      </p:sp>
    </p:spTree>
    <p:extLst>
      <p:ext uri="{BB962C8B-B14F-4D97-AF65-F5344CB8AC3E}">
        <p14:creationId xmlns:p14="http://schemas.microsoft.com/office/powerpoint/2010/main" val="57691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97" y="1123076"/>
            <a:ext cx="4052554" cy="1561151"/>
          </a:xfrm>
        </p:spPr>
        <p:txBody>
          <a:bodyPr/>
          <a:lstStyle/>
          <a:p>
            <a:r>
              <a:rPr lang="en-IN"/>
              <a:t>THANK YOU</a:t>
            </a:r>
          </a:p>
        </p:txBody>
      </p:sp>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tretch>
            <a:fillRect/>
          </a:stretch>
        </p:blipFill>
        <p:spPr>
          <a:xfrm>
            <a:off x="4505325" y="-1"/>
            <a:ext cx="4638676" cy="490537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999" y="677162"/>
            <a:ext cx="2266951" cy="618260"/>
          </a:xfrm>
          <a:prstGeom prst="rect">
            <a:avLst/>
          </a:prstGeom>
        </p:spPr>
      </p:pic>
    </p:spTree>
    <p:extLst>
      <p:ext uri="{BB962C8B-B14F-4D97-AF65-F5344CB8AC3E}">
        <p14:creationId xmlns:p14="http://schemas.microsoft.com/office/powerpoint/2010/main" val="186304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a:ea typeface="+mn-lt"/>
                <a:cs typeface="+mn-lt"/>
              </a:rPr>
              <a:t>A Technical Presentation:</a:t>
            </a:r>
            <a:endParaRPr lang="en-US"/>
          </a:p>
          <a:p>
            <a:r>
              <a:rPr lang="en-IN">
                <a:cs typeface="Calibri"/>
              </a:rPr>
              <a:t>Smart Key – </a:t>
            </a:r>
            <a:r>
              <a:rPr lang="en-IN" err="1">
                <a:cs typeface="Calibri"/>
              </a:rPr>
              <a:t>Kharon</a:t>
            </a:r>
            <a:r>
              <a:rPr lang="en-IN">
                <a:cs typeface="Calibri"/>
              </a:rPr>
              <a:t> a Smart Access Control System</a:t>
            </a:r>
            <a:endParaRPr lang="en-IN"/>
          </a:p>
        </p:txBody>
      </p:sp>
    </p:spTree>
    <p:extLst>
      <p:ext uri="{BB962C8B-B14F-4D97-AF65-F5344CB8AC3E}">
        <p14:creationId xmlns:p14="http://schemas.microsoft.com/office/powerpoint/2010/main" val="42143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Challenge Statement</a:t>
            </a:r>
          </a:p>
        </p:txBody>
      </p:sp>
      <p:sp>
        <p:nvSpPr>
          <p:cNvPr id="5" name="TextBox 4"/>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
        <p:nvSpPr>
          <p:cNvPr id="6" name="Content Placeholder 3"/>
          <p:cNvSpPr>
            <a:spLocks noGrp="1"/>
          </p:cNvSpPr>
          <p:nvPr>
            <p:ph idx="1"/>
          </p:nvPr>
        </p:nvSpPr>
        <p:spPr>
          <a:xfrm>
            <a:off x="304800" y="666750"/>
            <a:ext cx="8534400" cy="4191000"/>
          </a:xfrm>
        </p:spPr>
        <p:txBody>
          <a:bodyPr vert="horz" lIns="68579" tIns="34289" rIns="68579" bIns="34289" rtlCol="0" anchor="t">
            <a:normAutofit/>
          </a:bodyPr>
          <a:lstStyle/>
          <a:p>
            <a:pPr marL="170815" indent="-170815" algn="just"/>
            <a:r>
              <a:rPr lang="en-IN" dirty="0">
                <a:cs typeface="Calibri"/>
              </a:rPr>
              <a:t>The challenge statement expects a solution for an universal electronic key-lock system to control access to locations.</a:t>
            </a:r>
            <a:endParaRPr lang="en-US" dirty="0"/>
          </a:p>
          <a:p>
            <a:pPr marL="170815" indent="-170815" algn="just"/>
            <a:r>
              <a:rPr lang="en-IN" dirty="0">
                <a:cs typeface="Calibri"/>
              </a:rPr>
              <a:t>The solution should fit for all scenarios, whether it be a home door, office door or a car door, the solution should accommodate all scenarios and preferably work together intelligently.</a:t>
            </a:r>
          </a:p>
          <a:p>
            <a:pPr marL="170815" indent="-170815" algn="just"/>
            <a:r>
              <a:rPr lang="en-IN" dirty="0">
                <a:cs typeface="Calibri"/>
              </a:rPr>
              <a:t>Since keys, doors and locks are synonymous with security since primordial times, security has to be treated as the primary concern while designing and developing the system.</a:t>
            </a:r>
          </a:p>
          <a:p>
            <a:pPr marL="170815" indent="-170815" algn="just"/>
            <a:r>
              <a:rPr lang="en-IN" dirty="0">
                <a:cs typeface="Calibri"/>
              </a:rPr>
              <a:t>The solution preferred is a smartphone application which is the entry point for the user into the system.</a:t>
            </a:r>
          </a:p>
          <a:p>
            <a:pPr marL="170815" indent="-170815" algn="just"/>
            <a:endParaRPr lang="en-IN" dirty="0">
              <a:cs typeface="Calibri"/>
            </a:endParaRPr>
          </a:p>
        </p:txBody>
      </p:sp>
    </p:spTree>
    <p:extLst>
      <p:ext uri="{BB962C8B-B14F-4D97-AF65-F5344CB8AC3E}">
        <p14:creationId xmlns:p14="http://schemas.microsoft.com/office/powerpoint/2010/main" val="314775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Concept of the solution</a:t>
            </a:r>
          </a:p>
        </p:txBody>
      </p:sp>
      <p:graphicFrame>
        <p:nvGraphicFramePr>
          <p:cNvPr id="4" name="Object 3"/>
          <p:cNvGraphicFramePr>
            <a:graphicFrameLocks noChangeAspect="1"/>
          </p:cNvGraphicFramePr>
          <p:nvPr/>
        </p:nvGraphicFramePr>
        <p:xfrm>
          <a:off x="4514850" y="2463800"/>
          <a:ext cx="114300" cy="215900"/>
        </p:xfrm>
        <a:graphic>
          <a:graphicData uri="http://schemas.openxmlformats.org/presentationml/2006/ole">
            <mc:AlternateContent xmlns:mc="http://schemas.openxmlformats.org/markup-compatibility/2006">
              <mc:Choice xmlns:v="urn:schemas-microsoft-com:vml" Requires="v">
                <p:oleObj spid="_x0000_s1025" name="Equation" r:id="rId3" imgW="114151" imgH="215619" progId="Equation.3">
                  <p:embed/>
                </p:oleObj>
              </mc:Choice>
              <mc:Fallback>
                <p:oleObj name="Equation" r:id="rId3" imgW="114151" imgH="215619"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4638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42261" y="4832834"/>
            <a:ext cx="797442" cy="307777"/>
          </a:xfrm>
          <a:prstGeom prst="rect">
            <a:avLst/>
          </a:prstGeom>
          <a:noFill/>
        </p:spPr>
        <p:txBody>
          <a:bodyPr wrap="square" rtlCol="0" anchor="t">
            <a:spAutoFit/>
          </a:bodyPr>
          <a:lstStyle/>
          <a:p>
            <a:endParaRPr lang="en-US" sz="1400">
              <a:solidFill>
                <a:srgbClr val="000000"/>
              </a:solidFill>
              <a:cs typeface="Calibri"/>
            </a:endParaRPr>
          </a:p>
        </p:txBody>
      </p:sp>
      <p:sp>
        <p:nvSpPr>
          <p:cNvPr id="7" name="Content Placeholder 3"/>
          <p:cNvSpPr>
            <a:spLocks noGrp="1"/>
          </p:cNvSpPr>
          <p:nvPr>
            <p:ph idx="1"/>
          </p:nvPr>
        </p:nvSpPr>
        <p:spPr>
          <a:xfrm>
            <a:off x="304800" y="666750"/>
            <a:ext cx="8534400" cy="4191000"/>
          </a:xfrm>
        </p:spPr>
        <p:txBody>
          <a:bodyPr vert="horz" lIns="68579" tIns="34289" rIns="68579" bIns="34289" rtlCol="0" anchor="t">
            <a:normAutofit fontScale="92500" lnSpcReduction="10000"/>
          </a:bodyPr>
          <a:lstStyle/>
          <a:p>
            <a:pPr marL="170815" indent="-170815" algn="just">
              <a:buNone/>
            </a:pPr>
            <a:r>
              <a:rPr lang="en-IN" b="1" dirty="0">
                <a:solidFill>
                  <a:srgbClr val="FF0000"/>
                </a:solidFill>
                <a:ea typeface="+mn-lt"/>
                <a:cs typeface="+mn-lt"/>
              </a:rPr>
              <a:t>The Concept of the project is:</a:t>
            </a:r>
            <a:endParaRPr lang="en-IN" dirty="0">
              <a:ea typeface="+mn-lt"/>
              <a:cs typeface="+mn-lt"/>
            </a:endParaRPr>
          </a:p>
          <a:p>
            <a:pPr marL="170815" indent="-170815" algn="just"/>
            <a:r>
              <a:rPr lang="en-IN" dirty="0">
                <a:ea typeface="+mn-lt"/>
                <a:cs typeface="+mn-lt"/>
              </a:rPr>
              <a:t>To develop a wireless, electronic and central key-lock system that can be adapted to all scenarios with little or no change, the scenarios include but are not limited to automobile, personal, home and corporate doors. Also the behaviour of the lock can be programmed and reprogrammed accordingly without changing anything on the hardware.</a:t>
            </a:r>
            <a:endParaRPr lang="en-IN" dirty="0">
              <a:cs typeface="Calibri"/>
            </a:endParaRPr>
          </a:p>
          <a:p>
            <a:pPr marL="170815" indent="-170815" algn="just"/>
            <a:r>
              <a:rPr lang="en-IN" dirty="0">
                <a:ea typeface="+mn-lt"/>
                <a:cs typeface="+mn-lt"/>
              </a:rPr>
              <a:t>To develop a secure protocol christened </a:t>
            </a:r>
            <a:r>
              <a:rPr lang="en-IN" b="1" dirty="0">
                <a:ea typeface="+mn-lt"/>
                <a:cs typeface="+mn-lt"/>
              </a:rPr>
              <a:t>Kharon, </a:t>
            </a:r>
            <a:r>
              <a:rPr lang="en-IN" dirty="0">
                <a:ea typeface="+mn-lt"/>
                <a:cs typeface="+mn-lt"/>
              </a:rPr>
              <a:t>exclusively designed for the system to ensure state-of-the-art security in the cyber front, the protocol is designed in strict adherence to cyber security principles and is highly secure.</a:t>
            </a:r>
          </a:p>
          <a:p>
            <a:pPr marL="170815" indent="-170815" algn="just"/>
            <a:r>
              <a:rPr lang="en-IN" dirty="0">
                <a:ea typeface="+mn-lt"/>
                <a:cs typeface="+mn-lt"/>
              </a:rPr>
              <a:t>The end devices are BLE enabled locks fitted to doors in an ad hoc manner, these devices will interface with the locking mechanism and will lock or unlock based on commands from the smartphone app, the transactions with the smartphone will happen via Bluetooth.</a:t>
            </a:r>
            <a:endParaRPr lang="en-IN" dirty="0">
              <a:cs typeface="Calibri"/>
            </a:endParaRPr>
          </a:p>
          <a:p>
            <a:pPr marL="170815" indent="-170815" algn="just"/>
            <a:r>
              <a:rPr lang="en-IN" dirty="0">
                <a:ea typeface="+mn-lt"/>
                <a:cs typeface="+mn-lt"/>
              </a:rPr>
              <a:t>An Android application is developed as POC which will turn the smartphone into a virtual key and provides the bearer entry, the various scenarios can be programmed into the App rather than affecting the changes to the hardware lock.</a:t>
            </a:r>
            <a:endParaRPr lang="en-IN" dirty="0">
              <a:cs typeface="Calibri"/>
            </a:endParaRPr>
          </a:p>
          <a:p>
            <a:pPr marL="170815" indent="-170815" algn="just"/>
            <a:r>
              <a:rPr lang="en-IN" dirty="0">
                <a:ea typeface="+mn-lt"/>
                <a:cs typeface="+mn-lt"/>
              </a:rPr>
              <a:t>A central server hosted on cloud to connect all the users and locks through internet, permissions can be granted or revoked lively and remotely from an administrative dashboard, the admin user can add or remove users/roles/permissions etc.</a:t>
            </a:r>
          </a:p>
        </p:txBody>
      </p:sp>
      <p:sp>
        <p:nvSpPr>
          <p:cNvPr id="3" name="TextBox 2">
            <a:extLst>
              <a:ext uri="{FF2B5EF4-FFF2-40B4-BE49-F238E27FC236}">
                <a16:creationId xmlns:a16="http://schemas.microsoft.com/office/drawing/2014/main" id="{FB1071F2-9BB8-4B7B-8363-3FF0041AE67C}"/>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252932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68579" tIns="34289" rIns="68579" bIns="34289" rtlCol="0" anchor="t">
            <a:normAutofit lnSpcReduction="10000"/>
          </a:bodyPr>
          <a:lstStyle/>
          <a:p>
            <a:pPr marL="170815" indent="-170815" algn="just"/>
            <a:r>
              <a:rPr lang="en-IN" dirty="0">
                <a:cs typeface="Calibri"/>
              </a:rPr>
              <a:t>The system aims to replace existing RFID based locks which requires a key-card to gain access, these are airborne systems, wherein a card is presented at close proximity to the card reader.</a:t>
            </a:r>
          </a:p>
          <a:p>
            <a:pPr marL="170815" indent="-170815" algn="just"/>
            <a:r>
              <a:rPr lang="en-IN" dirty="0">
                <a:cs typeface="Calibri"/>
              </a:rPr>
              <a:t>The system is capable of detecting approaching user within a pre-set range and needs no presentation of card or the user to even carry a card, thereby improving user experience, adding to the aesthetics of the door frame and reduces traffic.</a:t>
            </a:r>
          </a:p>
          <a:p>
            <a:pPr marL="170815" indent="-170815" algn="just"/>
            <a:r>
              <a:rPr lang="en-IN" dirty="0">
                <a:cs typeface="Calibri"/>
              </a:rPr>
              <a:t>Also the user needn't carry a card with him since all he needs is the Android Application, initiation of new users is also very quick, it can be as fast as scanning a QR code.</a:t>
            </a:r>
          </a:p>
          <a:p>
            <a:pPr marL="170815" indent="-170815" algn="just"/>
            <a:r>
              <a:rPr lang="en-IN" dirty="0">
                <a:cs typeface="Calibri"/>
              </a:rPr>
              <a:t>The system can also be reconfigured to wait for user actions to proceed with an operation.</a:t>
            </a:r>
          </a:p>
          <a:p>
            <a:pPr marL="170815" indent="-170815" algn="just"/>
            <a:r>
              <a:rPr lang="en-IN" dirty="0">
                <a:cs typeface="Calibri"/>
              </a:rPr>
              <a:t>The system utilizes a custom crafted security protocol called </a:t>
            </a:r>
            <a:r>
              <a:rPr lang="en-IN" b="1" dirty="0" err="1">
                <a:cs typeface="Calibri"/>
              </a:rPr>
              <a:t>Kharon</a:t>
            </a:r>
            <a:r>
              <a:rPr lang="en-IN" b="1" dirty="0">
                <a:cs typeface="Calibri"/>
              </a:rPr>
              <a:t> </a:t>
            </a:r>
            <a:r>
              <a:rPr lang="en-IN" dirty="0">
                <a:cs typeface="Calibri"/>
              </a:rPr>
              <a:t>for all transactions, the protocol is lightweight, secure and is based on </a:t>
            </a:r>
            <a:r>
              <a:rPr lang="en-IN" b="1" dirty="0">
                <a:cs typeface="Calibri"/>
              </a:rPr>
              <a:t>Public Key Cryptography.</a:t>
            </a:r>
          </a:p>
          <a:p>
            <a:pPr marL="170815" indent="-170815" algn="just"/>
            <a:r>
              <a:rPr lang="en-IN" dirty="0">
                <a:cs typeface="Calibri"/>
              </a:rPr>
              <a:t>The lock hardware can work without needing its own internet connection, the Android Application will provide the connectivity.</a:t>
            </a:r>
          </a:p>
          <a:p>
            <a:pPr marL="170815" indent="-170815" algn="just"/>
            <a:r>
              <a:rPr lang="en-IN" dirty="0">
                <a:cs typeface="Calibri"/>
              </a:rPr>
              <a:t>Since every request for access goes through the server it is very secure and any changes are effected immediately.</a:t>
            </a:r>
          </a:p>
          <a:p>
            <a:pPr marL="170815" indent="-170815" algn="just">
              <a:buChar char="•"/>
            </a:pPr>
            <a:endParaRPr lang="en-IN" dirty="0">
              <a:cs typeface="Calibri"/>
            </a:endParaRPr>
          </a:p>
          <a:p>
            <a:pPr marL="0" indent="0" algn="just">
              <a:buNone/>
            </a:pPr>
            <a:endParaRPr lang="en-IN" dirty="0">
              <a:cs typeface="Calibri"/>
            </a:endParaRPr>
          </a:p>
        </p:txBody>
      </p:sp>
      <p:sp>
        <p:nvSpPr>
          <p:cNvPr id="3" name="Title 2"/>
          <p:cNvSpPr>
            <a:spLocks noGrp="1"/>
          </p:cNvSpPr>
          <p:nvPr>
            <p:ph type="title"/>
          </p:nvPr>
        </p:nvSpPr>
        <p:spPr/>
        <p:txBody>
          <a:bodyPr>
            <a:normAutofit/>
          </a:bodyPr>
          <a:lstStyle/>
          <a:p>
            <a:r>
              <a:rPr lang="en-IN"/>
              <a:t>Novelty / Scope of Solution</a:t>
            </a:r>
          </a:p>
        </p:txBody>
      </p:sp>
      <p:sp>
        <p:nvSpPr>
          <p:cNvPr id="5" name="TextBox 4">
            <a:extLst>
              <a:ext uri="{FF2B5EF4-FFF2-40B4-BE49-F238E27FC236}">
                <a16:creationId xmlns:a16="http://schemas.microsoft.com/office/drawing/2014/main" id="{3CBC38DB-5477-4830-9575-35973382DFF0}"/>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307916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Pros and Cons of the solution</a:t>
            </a:r>
          </a:p>
        </p:txBody>
      </p:sp>
      <p:sp>
        <p:nvSpPr>
          <p:cNvPr id="4" name="TextBox 3"/>
          <p:cNvSpPr txBox="1"/>
          <p:nvPr/>
        </p:nvSpPr>
        <p:spPr>
          <a:xfrm>
            <a:off x="542261" y="4832834"/>
            <a:ext cx="797442" cy="307777"/>
          </a:xfrm>
          <a:prstGeom prst="rect">
            <a:avLst/>
          </a:prstGeom>
          <a:noFill/>
        </p:spPr>
        <p:txBody>
          <a:bodyPr wrap="square" rtlCol="0" anchor="t">
            <a:spAutoFit/>
          </a:bodyPr>
          <a:lstStyle/>
          <a:p>
            <a:endParaRPr lang="en-US" sz="1400">
              <a:solidFill>
                <a:srgbClr val="000000"/>
              </a:solidFill>
              <a:cs typeface="Calibri"/>
            </a:endParaRPr>
          </a:p>
        </p:txBody>
      </p:sp>
      <p:sp>
        <p:nvSpPr>
          <p:cNvPr id="7" name="Content Placeholder 3"/>
          <p:cNvSpPr>
            <a:spLocks noGrp="1"/>
          </p:cNvSpPr>
          <p:nvPr>
            <p:ph idx="1"/>
          </p:nvPr>
        </p:nvSpPr>
        <p:spPr>
          <a:xfrm>
            <a:off x="304800" y="666750"/>
            <a:ext cx="8534400" cy="4191000"/>
          </a:xfrm>
        </p:spPr>
        <p:txBody>
          <a:bodyPr vert="horz" lIns="68579" tIns="34289" rIns="68579" bIns="34289" rtlCol="0" anchor="t">
            <a:normAutofit lnSpcReduction="10000"/>
          </a:bodyPr>
          <a:lstStyle/>
          <a:p>
            <a:pPr marL="170815" indent="-170815" algn="just">
              <a:buNone/>
            </a:pPr>
            <a:r>
              <a:rPr lang="en-IN" b="1" dirty="0">
                <a:solidFill>
                  <a:srgbClr val="FF0000"/>
                </a:solidFill>
                <a:ea typeface="+mn-lt"/>
                <a:cs typeface="+mn-lt"/>
              </a:rPr>
              <a:t>The Pros of the solution are:</a:t>
            </a:r>
            <a:endParaRPr lang="en-IN" dirty="0">
              <a:ea typeface="+mn-lt"/>
              <a:cs typeface="+mn-lt"/>
            </a:endParaRPr>
          </a:p>
          <a:p>
            <a:pPr marL="170815" indent="-170815" algn="just"/>
            <a:r>
              <a:rPr lang="en-IN" b="1" dirty="0">
                <a:cs typeface="Calibri"/>
              </a:rPr>
              <a:t>Simple </a:t>
            </a:r>
            <a:r>
              <a:rPr lang="en-IN" dirty="0">
                <a:cs typeface="Calibri"/>
              </a:rPr>
              <a:t>and </a:t>
            </a:r>
            <a:r>
              <a:rPr lang="en-IN" b="1" dirty="0">
                <a:cs typeface="Calibri"/>
              </a:rPr>
              <a:t>Secure </a:t>
            </a:r>
            <a:r>
              <a:rPr lang="en-IN" dirty="0">
                <a:cs typeface="Calibri"/>
              </a:rPr>
              <a:t>with easy adaptations for all scenarios.</a:t>
            </a:r>
          </a:p>
          <a:p>
            <a:pPr marL="170815" indent="-170815" algn="just"/>
            <a:r>
              <a:rPr lang="en-IN" b="1" dirty="0">
                <a:cs typeface="Calibri"/>
              </a:rPr>
              <a:t>Quick response time</a:t>
            </a:r>
            <a:r>
              <a:rPr lang="en-IN" dirty="0">
                <a:cs typeface="Calibri"/>
              </a:rPr>
              <a:t>, the system can detect approaching users and react appropriately even before the user is at the location.</a:t>
            </a:r>
          </a:p>
          <a:p>
            <a:pPr marL="170815" indent="-170815" algn="just"/>
            <a:r>
              <a:rPr lang="en-IN" dirty="0">
                <a:cs typeface="Calibri"/>
              </a:rPr>
              <a:t>The protocol </a:t>
            </a:r>
            <a:r>
              <a:rPr lang="en-IN" b="1" dirty="0">
                <a:cs typeface="Calibri"/>
              </a:rPr>
              <a:t>Kharon </a:t>
            </a:r>
            <a:r>
              <a:rPr lang="en-IN" dirty="0">
                <a:cs typeface="Calibri"/>
              </a:rPr>
              <a:t>written for this system is lightweight and is secure.</a:t>
            </a:r>
          </a:p>
          <a:p>
            <a:pPr marL="170815" indent="-170815" algn="just"/>
            <a:r>
              <a:rPr lang="en-IN" b="1" dirty="0">
                <a:cs typeface="Calibri"/>
              </a:rPr>
              <a:t>The business logic </a:t>
            </a:r>
            <a:r>
              <a:rPr lang="en-IN" dirty="0">
                <a:cs typeface="Calibri"/>
              </a:rPr>
              <a:t>is decoupled from the hardware and is housed in the </a:t>
            </a:r>
            <a:r>
              <a:rPr lang="en-IN" b="1" dirty="0">
                <a:cs typeface="Calibri"/>
              </a:rPr>
              <a:t>Android App / Web App.</a:t>
            </a:r>
          </a:p>
          <a:p>
            <a:pPr marL="170815" indent="-170815" algn="just"/>
            <a:r>
              <a:rPr lang="en-IN" b="1" dirty="0">
                <a:cs typeface="Calibri"/>
              </a:rPr>
              <a:t>One solution</a:t>
            </a:r>
            <a:r>
              <a:rPr lang="en-IN" dirty="0">
                <a:cs typeface="Calibri"/>
              </a:rPr>
              <a:t> for</a:t>
            </a:r>
            <a:r>
              <a:rPr lang="en-IN" b="1" dirty="0">
                <a:cs typeface="Calibri"/>
              </a:rPr>
              <a:t> multiple scenarios</a:t>
            </a:r>
            <a:r>
              <a:rPr lang="en-IN" dirty="0">
                <a:cs typeface="Calibri"/>
              </a:rPr>
              <a:t>, connected centrally to a single server for authentication in </a:t>
            </a:r>
            <a:r>
              <a:rPr lang="en-IN" b="1" dirty="0">
                <a:cs typeface="Calibri"/>
              </a:rPr>
              <a:t>multiple locations</a:t>
            </a:r>
            <a:r>
              <a:rPr lang="en-IN" dirty="0">
                <a:cs typeface="Calibri"/>
              </a:rPr>
              <a:t>.</a:t>
            </a:r>
          </a:p>
          <a:p>
            <a:pPr marL="170815" indent="-170815" algn="just"/>
            <a:r>
              <a:rPr lang="en-IN" dirty="0">
                <a:cs typeface="Calibri"/>
              </a:rPr>
              <a:t>Highly </a:t>
            </a:r>
            <a:r>
              <a:rPr lang="en-IN" b="1" dirty="0">
                <a:cs typeface="Calibri"/>
              </a:rPr>
              <a:t>secure </a:t>
            </a:r>
            <a:r>
              <a:rPr lang="en-IN" dirty="0">
                <a:cs typeface="Calibri"/>
              </a:rPr>
              <a:t>and </a:t>
            </a:r>
            <a:r>
              <a:rPr lang="en-IN" b="1" dirty="0">
                <a:cs typeface="Calibri"/>
              </a:rPr>
              <a:t>safe.</a:t>
            </a:r>
            <a:endParaRPr lang="en-IN" dirty="0">
              <a:cs typeface="Calibri"/>
            </a:endParaRPr>
          </a:p>
          <a:p>
            <a:pPr marL="170815" indent="-170815" algn="just"/>
            <a:r>
              <a:rPr lang="en-IN" dirty="0">
                <a:cs typeface="Calibri"/>
              </a:rPr>
              <a:t>The user needn't carry physical keys hence can avoid losing them.</a:t>
            </a:r>
            <a:endParaRPr lang="en-IN" b="1" dirty="0">
              <a:cs typeface="Calibri"/>
            </a:endParaRPr>
          </a:p>
          <a:p>
            <a:pPr marL="170815" indent="-170815" algn="just">
              <a:buNone/>
            </a:pPr>
            <a:r>
              <a:rPr lang="en-IN" b="1" dirty="0">
                <a:solidFill>
                  <a:srgbClr val="FF0000"/>
                </a:solidFill>
                <a:ea typeface="+mn-lt"/>
                <a:cs typeface="+mn-lt"/>
              </a:rPr>
              <a:t>The Cons of the solution are:</a:t>
            </a:r>
            <a:endParaRPr lang="en-IN" dirty="0">
              <a:ea typeface="+mn-lt"/>
              <a:cs typeface="+mn-lt"/>
            </a:endParaRPr>
          </a:p>
          <a:p>
            <a:pPr marL="170815" indent="-170815" algn="just"/>
            <a:r>
              <a:rPr lang="en-IN" dirty="0">
                <a:cs typeface="Calibri"/>
              </a:rPr>
              <a:t>The application requires connectivity to the server but this is to improve security and effect changes immediately.</a:t>
            </a:r>
          </a:p>
          <a:p>
            <a:pPr marL="170815" indent="-170815" algn="just">
              <a:buChar char="•"/>
            </a:pPr>
            <a:endParaRPr lang="en-IN" dirty="0">
              <a:cs typeface="Calibri"/>
            </a:endParaRPr>
          </a:p>
          <a:p>
            <a:pPr marL="170815" indent="-170815" algn="just"/>
            <a:endParaRPr lang="en-IN" dirty="0">
              <a:cs typeface="Calibri"/>
            </a:endParaRPr>
          </a:p>
        </p:txBody>
      </p:sp>
      <p:sp>
        <p:nvSpPr>
          <p:cNvPr id="3" name="TextBox 2">
            <a:extLst>
              <a:ext uri="{FF2B5EF4-FFF2-40B4-BE49-F238E27FC236}">
                <a16:creationId xmlns:a16="http://schemas.microsoft.com/office/drawing/2014/main" id="{C6DB27E9-8240-46EB-8D99-67F9806F750D}"/>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365505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t>Technical Description</a:t>
            </a:r>
          </a:p>
        </p:txBody>
      </p:sp>
      <p:sp>
        <p:nvSpPr>
          <p:cNvPr id="6" name="TextBox 5"/>
          <p:cNvSpPr txBox="1"/>
          <p:nvPr/>
        </p:nvSpPr>
        <p:spPr>
          <a:xfrm>
            <a:off x="542261" y="4832834"/>
            <a:ext cx="797442" cy="307777"/>
          </a:xfrm>
          <a:prstGeom prst="rect">
            <a:avLst/>
          </a:prstGeom>
          <a:noFill/>
        </p:spPr>
        <p:txBody>
          <a:bodyPr wrap="square" rtlCol="0" anchor="t">
            <a:spAutoFit/>
          </a:bodyPr>
          <a:lstStyle/>
          <a:p>
            <a:endParaRPr lang="en-US" sz="1400">
              <a:solidFill>
                <a:srgbClr val="000000"/>
              </a:solidFill>
              <a:cs typeface="Calibri"/>
            </a:endParaRPr>
          </a:p>
        </p:txBody>
      </p:sp>
      <p:sp>
        <p:nvSpPr>
          <p:cNvPr id="4" name="Content Placeholder 3"/>
          <p:cNvSpPr>
            <a:spLocks noGrp="1"/>
          </p:cNvSpPr>
          <p:nvPr>
            <p:ph idx="1"/>
          </p:nvPr>
        </p:nvSpPr>
        <p:spPr/>
        <p:txBody>
          <a:bodyPr vert="horz" lIns="68579" tIns="34289" rIns="68579" bIns="34289" rtlCol="0" anchor="t">
            <a:normAutofit fontScale="85000" lnSpcReduction="20000"/>
          </a:bodyPr>
          <a:lstStyle/>
          <a:p>
            <a:pPr marL="170815" indent="-170815" algn="just"/>
            <a:r>
              <a:rPr lang="en-IN" dirty="0">
                <a:cs typeface="Calibri"/>
              </a:rPr>
              <a:t>The system is an enterprise </a:t>
            </a:r>
            <a:r>
              <a:rPr lang="en-IN" b="1" dirty="0">
                <a:cs typeface="Calibri"/>
              </a:rPr>
              <a:t>Role Based Access Control(RBAC) </a:t>
            </a:r>
            <a:r>
              <a:rPr lang="en-IN" dirty="0">
                <a:cs typeface="Calibri"/>
              </a:rPr>
              <a:t>system with a custom authentication and security protocol called </a:t>
            </a:r>
            <a:r>
              <a:rPr lang="en-IN" b="1" dirty="0">
                <a:cs typeface="Calibri"/>
              </a:rPr>
              <a:t>Kharon, </a:t>
            </a:r>
            <a:r>
              <a:rPr lang="en-IN" dirty="0">
                <a:cs typeface="Calibri"/>
              </a:rPr>
              <a:t>the system can be described as an </a:t>
            </a:r>
            <a:r>
              <a:rPr lang="en-IN" b="1" dirty="0">
                <a:cs typeface="Calibri"/>
              </a:rPr>
              <a:t>Access Control as a Service(</a:t>
            </a:r>
            <a:r>
              <a:rPr lang="en-IN" b="1" dirty="0" err="1">
                <a:cs typeface="Calibri"/>
              </a:rPr>
              <a:t>ACaaS</a:t>
            </a:r>
            <a:r>
              <a:rPr lang="en-IN" b="1" dirty="0">
                <a:cs typeface="Calibri"/>
              </a:rPr>
              <a:t>)</a:t>
            </a:r>
            <a:r>
              <a:rPr lang="en-IN" dirty="0">
                <a:cs typeface="Calibri"/>
              </a:rPr>
              <a:t> product.</a:t>
            </a:r>
          </a:p>
          <a:p>
            <a:pPr marL="170815" indent="-170815" algn="just"/>
            <a:r>
              <a:rPr lang="en-IN" dirty="0">
                <a:cs typeface="Calibri"/>
              </a:rPr>
              <a:t>The system is </a:t>
            </a:r>
            <a:r>
              <a:rPr lang="en-IN" b="1" dirty="0">
                <a:cs typeface="Calibri"/>
              </a:rPr>
              <a:t>centralized  </a:t>
            </a:r>
            <a:r>
              <a:rPr lang="en-IN" dirty="0">
                <a:cs typeface="Calibri"/>
              </a:rPr>
              <a:t>and used for </a:t>
            </a:r>
            <a:r>
              <a:rPr lang="en-IN" b="1" dirty="0">
                <a:cs typeface="Calibri"/>
              </a:rPr>
              <a:t>access control </a:t>
            </a:r>
            <a:r>
              <a:rPr lang="en-IN" dirty="0">
                <a:cs typeface="Calibri"/>
              </a:rPr>
              <a:t>of </a:t>
            </a:r>
            <a:r>
              <a:rPr lang="en-IN" b="1" dirty="0">
                <a:cs typeface="Calibri"/>
              </a:rPr>
              <a:t>doors </a:t>
            </a:r>
            <a:r>
              <a:rPr lang="en-IN" dirty="0">
                <a:cs typeface="Calibri"/>
              </a:rPr>
              <a:t>in an organization or at home.</a:t>
            </a:r>
          </a:p>
          <a:p>
            <a:pPr marL="170815" indent="-170815" algn="just">
              <a:buNone/>
            </a:pPr>
            <a:r>
              <a:rPr lang="en-IN" b="1" dirty="0">
                <a:solidFill>
                  <a:srgbClr val="FF0000"/>
                </a:solidFill>
                <a:cs typeface="Calibri"/>
              </a:rPr>
              <a:t>The Components of the solution are:</a:t>
            </a:r>
            <a:endParaRPr lang="en-IN" dirty="0">
              <a:ea typeface="+mn-lt"/>
              <a:cs typeface="+mn-lt"/>
            </a:endParaRPr>
          </a:p>
          <a:p>
            <a:pPr marL="342900" indent="-342900" algn="just">
              <a:buAutoNum type="alphaUcPeriod"/>
            </a:pPr>
            <a:r>
              <a:rPr lang="en-IN" b="1" dirty="0">
                <a:cs typeface="Calibri"/>
              </a:rPr>
              <a:t>The Web Server </a:t>
            </a:r>
            <a:r>
              <a:rPr lang="en-IN" dirty="0">
                <a:cs typeface="Calibri"/>
              </a:rPr>
              <a:t>built using the </a:t>
            </a:r>
            <a:r>
              <a:rPr lang="en-IN" b="1" dirty="0">
                <a:cs typeface="Calibri"/>
              </a:rPr>
              <a:t>Spring Framework </a:t>
            </a:r>
            <a:r>
              <a:rPr lang="en-IN" dirty="0">
                <a:cs typeface="Calibri"/>
              </a:rPr>
              <a:t>containing the access control data and software, which is wrapped in a </a:t>
            </a:r>
            <a:r>
              <a:rPr lang="en-IN" b="1" dirty="0">
                <a:cs typeface="Calibri"/>
              </a:rPr>
              <a:t>Docker Container </a:t>
            </a:r>
            <a:r>
              <a:rPr lang="en-IN" dirty="0">
                <a:cs typeface="Calibri"/>
              </a:rPr>
              <a:t>and can be easily deployed on to either </a:t>
            </a:r>
            <a:r>
              <a:rPr lang="en-IN" b="1" dirty="0">
                <a:cs typeface="Calibri"/>
              </a:rPr>
              <a:t>Azure </a:t>
            </a:r>
            <a:r>
              <a:rPr lang="en-IN" dirty="0">
                <a:cs typeface="Calibri"/>
              </a:rPr>
              <a:t>or </a:t>
            </a:r>
            <a:r>
              <a:rPr lang="en-IN" b="1" dirty="0">
                <a:cs typeface="Calibri"/>
              </a:rPr>
              <a:t>AWS.</a:t>
            </a:r>
          </a:p>
          <a:p>
            <a:pPr marL="342900" indent="-342900" algn="just">
              <a:buAutoNum type="alphaUcPeriod"/>
            </a:pPr>
            <a:r>
              <a:rPr lang="en-IN" b="1" dirty="0">
                <a:cs typeface="Calibri"/>
              </a:rPr>
              <a:t>The Dashboard</a:t>
            </a:r>
            <a:r>
              <a:rPr lang="en-IN" dirty="0">
                <a:cs typeface="Calibri"/>
              </a:rPr>
              <a:t> (web application) built using </a:t>
            </a:r>
            <a:r>
              <a:rPr lang="en-IN" b="1" dirty="0">
                <a:cs typeface="Calibri"/>
              </a:rPr>
              <a:t>Spring MVC Web Container, </a:t>
            </a:r>
            <a:r>
              <a:rPr lang="en-IN" b="1" dirty="0" err="1">
                <a:cs typeface="Calibri"/>
              </a:rPr>
              <a:t>Thymeleaf</a:t>
            </a:r>
            <a:r>
              <a:rPr lang="en-IN" dirty="0">
                <a:cs typeface="Calibri"/>
              </a:rPr>
              <a:t> and </a:t>
            </a:r>
            <a:r>
              <a:rPr lang="en-IN" b="1" dirty="0">
                <a:cs typeface="Calibri"/>
              </a:rPr>
              <a:t>AngularJS </a:t>
            </a:r>
            <a:r>
              <a:rPr lang="en-IN" dirty="0">
                <a:cs typeface="Calibri"/>
              </a:rPr>
              <a:t>for the administrator, providing creation, management, modification and revocation of users/visitors/roles/permission etc.</a:t>
            </a:r>
          </a:p>
          <a:p>
            <a:pPr marL="342900" indent="-342900" algn="just">
              <a:buAutoNum type="alphaUcPeriod"/>
            </a:pPr>
            <a:r>
              <a:rPr lang="en-IN" b="1" dirty="0">
                <a:cs typeface="Calibri"/>
              </a:rPr>
              <a:t>The Hardware(E-Lock)</a:t>
            </a:r>
            <a:r>
              <a:rPr lang="en-IN" b="1" dirty="0">
                <a:solidFill>
                  <a:srgbClr val="404040"/>
                </a:solidFill>
                <a:cs typeface="Calibri"/>
              </a:rPr>
              <a:t> </a:t>
            </a:r>
            <a:r>
              <a:rPr lang="en-IN" dirty="0">
                <a:solidFill>
                  <a:srgbClr val="404040"/>
                </a:solidFill>
                <a:cs typeface="Calibri"/>
              </a:rPr>
              <a:t>to be fitted on the door whose relation to the existing lock can be superposing or complementary or overriding in fashion. Any </a:t>
            </a:r>
            <a:r>
              <a:rPr lang="en-IN" dirty="0">
                <a:ea typeface="+mn-lt"/>
                <a:cs typeface="+mn-lt"/>
              </a:rPr>
              <a:t>BLE 5.0 capable microcontroller with protectable flash and sufficient resources to run BLE and 6lowpan can be used.</a:t>
            </a:r>
            <a:endParaRPr lang="en-IN" dirty="0">
              <a:solidFill>
                <a:srgbClr val="404040"/>
              </a:solidFill>
              <a:cs typeface="Calibri"/>
            </a:endParaRPr>
          </a:p>
          <a:p>
            <a:pPr marL="342900" indent="-342900" algn="just">
              <a:buAutoNum type="alphaUcPeriod"/>
            </a:pPr>
            <a:r>
              <a:rPr lang="en-IN" b="1" dirty="0">
                <a:cs typeface="Calibri"/>
              </a:rPr>
              <a:t>The Android Application(</a:t>
            </a:r>
            <a:r>
              <a:rPr lang="en-IN" b="1" dirty="0" err="1">
                <a:cs typeface="Calibri"/>
              </a:rPr>
              <a:t>KharonApp</a:t>
            </a:r>
            <a:r>
              <a:rPr lang="en-IN" b="1" dirty="0">
                <a:cs typeface="Calibri"/>
              </a:rPr>
              <a:t>) </a:t>
            </a:r>
            <a:r>
              <a:rPr lang="en-IN" dirty="0">
                <a:cs typeface="Calibri"/>
              </a:rPr>
              <a:t> to be distributed to the users which interfaces with the hardware (E-Lock) wirelessly through </a:t>
            </a:r>
            <a:r>
              <a:rPr lang="en-IN" b="1" dirty="0">
                <a:cs typeface="Calibri"/>
              </a:rPr>
              <a:t>BLE. </a:t>
            </a:r>
            <a:r>
              <a:rPr lang="en-IN" dirty="0">
                <a:cs typeface="Calibri"/>
              </a:rPr>
              <a:t>Through the app user has to solicit access to the server for authentication and entry which will be at the discretion of the permission setting provided by the administrator behind the dashboard.</a:t>
            </a:r>
          </a:p>
          <a:p>
            <a:pPr marL="342900" indent="-342900" algn="just">
              <a:buAutoNum type="alphaUcPeriod"/>
            </a:pPr>
            <a:r>
              <a:rPr lang="en-IN" b="1" dirty="0">
                <a:cs typeface="Calibri"/>
              </a:rPr>
              <a:t>Kharon Protocol </a:t>
            </a:r>
            <a:r>
              <a:rPr lang="en-IN" dirty="0">
                <a:cs typeface="Calibri"/>
              </a:rPr>
              <a:t>is a custom authentication protocol inspired by </a:t>
            </a:r>
            <a:r>
              <a:rPr lang="en-IN" b="1" dirty="0">
                <a:cs typeface="Calibri"/>
              </a:rPr>
              <a:t>Kerberos, </a:t>
            </a:r>
            <a:r>
              <a:rPr lang="en-IN" dirty="0">
                <a:cs typeface="Calibri"/>
              </a:rPr>
              <a:t>developed exclusively for this system, to ensure excellent security standard, based on </a:t>
            </a:r>
            <a:r>
              <a:rPr lang="en-IN" b="1" dirty="0">
                <a:cs typeface="Calibri"/>
              </a:rPr>
              <a:t>RSA Public and Private Key Cryptography </a:t>
            </a:r>
            <a:r>
              <a:rPr lang="en-IN" dirty="0">
                <a:cs typeface="Calibri"/>
              </a:rPr>
              <a:t>and </a:t>
            </a:r>
            <a:r>
              <a:rPr lang="en-IN" b="1" dirty="0">
                <a:cs typeface="Calibri"/>
              </a:rPr>
              <a:t>Advanced Encryption Standard(AES) </a:t>
            </a:r>
            <a:r>
              <a:rPr lang="en-IN" dirty="0">
                <a:cs typeface="Calibri"/>
              </a:rPr>
              <a:t>implemented over </a:t>
            </a:r>
            <a:r>
              <a:rPr lang="en-IN" b="1" dirty="0">
                <a:cs typeface="Calibri"/>
              </a:rPr>
              <a:t>HTTP, TCP/IP </a:t>
            </a:r>
            <a:r>
              <a:rPr lang="en-IN" dirty="0">
                <a:cs typeface="Calibri"/>
              </a:rPr>
              <a:t>and</a:t>
            </a:r>
            <a:r>
              <a:rPr lang="en-IN" b="1" dirty="0">
                <a:cs typeface="Calibri"/>
              </a:rPr>
              <a:t> Bluetooth Stack, </a:t>
            </a:r>
            <a:r>
              <a:rPr lang="en-IN" dirty="0">
                <a:cs typeface="Calibri"/>
              </a:rPr>
              <a:t>and is secure as AES and RSA itself. </a:t>
            </a:r>
          </a:p>
        </p:txBody>
      </p:sp>
      <p:sp>
        <p:nvSpPr>
          <p:cNvPr id="2" name="TextBox 1">
            <a:extLst>
              <a:ext uri="{FF2B5EF4-FFF2-40B4-BE49-F238E27FC236}">
                <a16:creationId xmlns:a16="http://schemas.microsoft.com/office/drawing/2014/main" id="{F19C2B04-8984-475E-B215-A2635A2CC3B6}"/>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247350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3843D-4507-4A07-ACD1-2CCAC714A4BA}"/>
              </a:ext>
            </a:extLst>
          </p:cNvPr>
          <p:cNvSpPr>
            <a:spLocks noGrp="1"/>
          </p:cNvSpPr>
          <p:nvPr>
            <p:ph idx="1"/>
          </p:nvPr>
        </p:nvSpPr>
        <p:spPr/>
        <p:txBody>
          <a:bodyPr vert="horz" lIns="68579" tIns="34289" rIns="68579" bIns="34289" rtlCol="0" anchor="t">
            <a:normAutofit/>
          </a:bodyPr>
          <a:lstStyle/>
          <a:p>
            <a:pPr marL="170815" indent="-170815" algn="just">
              <a:buNone/>
            </a:pPr>
            <a:r>
              <a:rPr lang="en-IN" b="1" dirty="0">
                <a:solidFill>
                  <a:srgbClr val="FF0000"/>
                </a:solidFill>
                <a:ea typeface="+mn-lt"/>
                <a:cs typeface="+mn-lt"/>
              </a:rPr>
              <a:t>A. The Web Server</a:t>
            </a:r>
          </a:p>
          <a:p>
            <a:pPr marL="170815" indent="-170815"/>
            <a:r>
              <a:rPr lang="en-US" dirty="0">
                <a:cs typeface="Calibri"/>
              </a:rPr>
              <a:t>The web server is built using </a:t>
            </a:r>
            <a:r>
              <a:rPr lang="en-US" b="1" dirty="0">
                <a:cs typeface="Calibri"/>
              </a:rPr>
              <a:t>Spring Framework </a:t>
            </a:r>
            <a:r>
              <a:rPr lang="en-US" dirty="0">
                <a:cs typeface="Calibri"/>
              </a:rPr>
              <a:t>while bearing in mind industry standard, the service will hold an embedded </a:t>
            </a:r>
            <a:r>
              <a:rPr lang="en-US" b="1" dirty="0">
                <a:cs typeface="Calibri"/>
              </a:rPr>
              <a:t>MySQL Database.</a:t>
            </a:r>
            <a:endParaRPr lang="en-US" b="1" dirty="0">
              <a:solidFill>
                <a:srgbClr val="404040"/>
              </a:solidFill>
              <a:ea typeface="+mn-lt"/>
              <a:cs typeface="+mn-lt"/>
            </a:endParaRPr>
          </a:p>
          <a:p>
            <a:pPr marL="170815" indent="-170815"/>
            <a:r>
              <a:rPr lang="en-US" dirty="0">
                <a:solidFill>
                  <a:srgbClr val="404040"/>
                </a:solidFill>
                <a:ea typeface="+mn-lt"/>
                <a:cs typeface="+mn-lt"/>
              </a:rPr>
              <a:t>The server will be wrapped in a </a:t>
            </a:r>
            <a:r>
              <a:rPr lang="en-US" b="1" dirty="0">
                <a:solidFill>
                  <a:srgbClr val="404040"/>
                </a:solidFill>
                <a:ea typeface="+mn-lt"/>
                <a:cs typeface="+mn-lt"/>
              </a:rPr>
              <a:t>Docker Container </a:t>
            </a:r>
            <a:r>
              <a:rPr lang="en-US" dirty="0">
                <a:solidFill>
                  <a:srgbClr val="404040"/>
                </a:solidFill>
                <a:ea typeface="+mn-lt"/>
                <a:cs typeface="+mn-lt"/>
              </a:rPr>
              <a:t>and deployed on a cloud service provider.</a:t>
            </a:r>
            <a:endParaRPr lang="en-US" b="1" dirty="0">
              <a:solidFill>
                <a:srgbClr val="404040"/>
              </a:solidFill>
              <a:ea typeface="+mn-lt"/>
              <a:cs typeface="+mn-lt"/>
            </a:endParaRPr>
          </a:p>
        </p:txBody>
      </p:sp>
      <p:sp>
        <p:nvSpPr>
          <p:cNvPr id="3" name="Title 2">
            <a:extLst>
              <a:ext uri="{FF2B5EF4-FFF2-40B4-BE49-F238E27FC236}">
                <a16:creationId xmlns:a16="http://schemas.microsoft.com/office/drawing/2014/main" id="{967ED36D-30C2-4D90-AD94-D8FA38C1DF33}"/>
              </a:ext>
            </a:extLst>
          </p:cNvPr>
          <p:cNvSpPr>
            <a:spLocks noGrp="1"/>
          </p:cNvSpPr>
          <p:nvPr>
            <p:ph type="title"/>
          </p:nvPr>
        </p:nvSpPr>
        <p:spPr/>
        <p:txBody>
          <a:bodyPr/>
          <a:lstStyle/>
          <a:p>
            <a:r>
              <a:rPr lang="en-US">
                <a:latin typeface="Calibri"/>
                <a:cs typeface="Calibri"/>
              </a:rPr>
              <a:t>Detailed Description</a:t>
            </a:r>
            <a:endParaRPr lang="en-US"/>
          </a:p>
        </p:txBody>
      </p:sp>
      <p:sp>
        <p:nvSpPr>
          <p:cNvPr id="5" name="TextBox 4">
            <a:extLst>
              <a:ext uri="{FF2B5EF4-FFF2-40B4-BE49-F238E27FC236}">
                <a16:creationId xmlns:a16="http://schemas.microsoft.com/office/drawing/2014/main" id="{E0C43271-F3D2-493C-81A7-3C30A5BFFB2D}"/>
              </a:ext>
            </a:extLst>
          </p:cNvPr>
          <p:cNvSpPr txBox="1"/>
          <p:nvPr/>
        </p:nvSpPr>
        <p:spPr>
          <a:xfrm>
            <a:off x="302795" y="4468729"/>
            <a:ext cx="2582779" cy="310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1: Database ER Model Diagram</a:t>
            </a:r>
          </a:p>
        </p:txBody>
      </p:sp>
      <p:sp>
        <p:nvSpPr>
          <p:cNvPr id="4" name="TextBox 3">
            <a:extLst>
              <a:ext uri="{FF2B5EF4-FFF2-40B4-BE49-F238E27FC236}">
                <a16:creationId xmlns:a16="http://schemas.microsoft.com/office/drawing/2014/main" id="{18918B62-17AA-4303-9F35-2D366BA134E2}"/>
              </a:ext>
            </a:extLst>
          </p:cNvPr>
          <p:cNvSpPr txBox="1"/>
          <p:nvPr/>
        </p:nvSpPr>
        <p:spPr>
          <a:xfrm>
            <a:off x="542261" y="4847487"/>
            <a:ext cx="1420230" cy="307777"/>
          </a:xfrm>
          <a:prstGeom prst="rect">
            <a:avLst/>
          </a:prstGeom>
          <a:noFill/>
        </p:spPr>
        <p:txBody>
          <a:bodyPr wrap="square" rtlCol="0" anchor="t">
            <a:spAutoFit/>
          </a:bodyPr>
          <a:lstStyle/>
          <a:p>
            <a:r>
              <a:rPr lang="en-US" sz="1400" b="1" i="1">
                <a:ea typeface="+mn-lt"/>
                <a:cs typeface="+mn-lt"/>
              </a:rPr>
              <a:t>TG2019005195</a:t>
            </a:r>
            <a:endParaRPr lang="en-US" sz="1400" b="1" i="1">
              <a:cs typeface="Calibri"/>
            </a:endParaRPr>
          </a:p>
        </p:txBody>
      </p:sp>
    </p:spTree>
    <p:extLst>
      <p:ext uri="{BB962C8B-B14F-4D97-AF65-F5344CB8AC3E}">
        <p14:creationId xmlns:p14="http://schemas.microsoft.com/office/powerpoint/2010/main" val="2603695784"/>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BBC3BF-028F-47D4-97A0-92E124426783}">
  <ds:schemaRefs>
    <ds:schemaRef ds:uri="http://schemas.microsoft.com/sharepoint/v3/contenttype/forms"/>
  </ds:schemaRefs>
</ds:datastoreItem>
</file>

<file path=customXml/itemProps2.xml><?xml version="1.0" encoding="utf-8"?>
<ds:datastoreItem xmlns:ds="http://schemas.openxmlformats.org/officeDocument/2006/customXml" ds:itemID="{3E8A84F7-E5AF-4472-B35B-37F2CBE48EC7}">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5B0CDA6C-DB4F-4460-8B4A-94E0823074E1}">
  <ds:schemaRefs>
    <ds:schemaRef ds:uri="http://schemas.microsoft.com/office/2006/metadata/contentType"/>
    <ds:schemaRef ds:uri="http://schemas.microsoft.com/office/2006/metadata/properties/metaAttribut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L&amp;T Theme 2</Template>
  <TotalTime>210</TotalTime>
  <Words>784</Words>
  <Application>Microsoft Office PowerPoint</Application>
  <PresentationFormat>On-screen Show (16:9)</PresentationFormat>
  <Paragraphs>182</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L&amp;T Theme 2</vt:lpstr>
      <vt:lpstr>1_L&amp;T Theme 2</vt:lpstr>
      <vt:lpstr>Smart Key</vt:lpstr>
      <vt:lpstr>Index</vt:lpstr>
      <vt:lpstr>PowerPoint Presentation</vt:lpstr>
      <vt:lpstr>Challenge Statement</vt:lpstr>
      <vt:lpstr>Concept of the solution</vt:lpstr>
      <vt:lpstr>Novelty / Scope of Solution</vt:lpstr>
      <vt:lpstr>Pros and Cons of the solution</vt:lpstr>
      <vt:lpstr>Technical Description</vt:lpstr>
      <vt:lpstr>Detailed Description</vt:lpstr>
      <vt:lpstr>Database Entity Relationship Model Diagram</vt:lpstr>
      <vt:lpstr>Detailed Description</vt:lpstr>
      <vt:lpstr>Detailed Description</vt:lpstr>
      <vt:lpstr>Detailed Description</vt:lpstr>
      <vt:lpstr>Detailed Description</vt:lpstr>
      <vt:lpstr>Kharon Transactions</vt:lpstr>
      <vt:lpstr>Implementation Plan</vt:lpstr>
      <vt:lpstr>Validation / Testing / Analysis</vt:lpstr>
      <vt:lpstr>Cost Estimate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Unknown User</cp:lastModifiedBy>
  <cp:revision>74</cp:revision>
  <dcterms:created xsi:type="dcterms:W3CDTF">2016-04-28T10:20:29Z</dcterms:created>
  <dcterms:modified xsi:type="dcterms:W3CDTF">2021-11-22T11:13:48Z</dcterms:modified>
</cp:coreProperties>
</file>