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98" r:id="rId2"/>
    <p:sldId id="257" r:id="rId3"/>
    <p:sldId id="282" r:id="rId4"/>
    <p:sldId id="258" r:id="rId5"/>
    <p:sldId id="302" r:id="rId6"/>
    <p:sldId id="314" r:id="rId7"/>
    <p:sldId id="316" r:id="rId8"/>
    <p:sldId id="301" r:id="rId9"/>
    <p:sldId id="305" r:id="rId10"/>
    <p:sldId id="310" r:id="rId11"/>
    <p:sldId id="325" r:id="rId12"/>
    <p:sldId id="307" r:id="rId13"/>
    <p:sldId id="30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tharthangavel2001@gmail.com" initials="s" lastIdx="1" clrIdx="0">
    <p:extLst>
      <p:ext uri="{19B8F6BF-5375-455C-9EA6-DF929625EA0E}">
        <p15:presenceInfo xmlns:p15="http://schemas.microsoft.com/office/powerpoint/2012/main" userId="ea037dc4e2eb2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3842" autoAdjust="0"/>
  </p:normalViewPr>
  <p:slideViewPr>
    <p:cSldViewPr>
      <p:cViewPr varScale="1">
        <p:scale>
          <a:sx n="63" d="100"/>
          <a:sy n="63" d="100"/>
        </p:scale>
        <p:origin x="14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915E5A-1AA4-4DCF-AA5E-845CEEDCE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185A1-78A8-4CE4-9296-967C497566F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A0C7FF-829E-460B-9E20-E26A786753BB}" type="datetimeFigureOut">
              <a:rPr lang="en-US"/>
              <a:pPr>
                <a:defRPr/>
              </a:pPr>
              <a:t>5/30/2022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29C6F89-F6CE-42D1-A0CE-040B67EF7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604BCB-4596-409D-A809-64666EFB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3E465-015D-4764-ACCB-2CDABA67F2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D39B-1BCC-4B71-A1FD-29D83F00B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65320F4-FB3F-4086-B101-CA20DDC9F9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320F4-FB3F-4086-B101-CA20DDC9F94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50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F6170-B967-4BBC-A5DA-C131C05845D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67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F6170-B967-4BBC-A5DA-C131C05845D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6294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750" y="2362200"/>
            <a:ext cx="8093622" cy="3733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B2A6BC8-8ADD-4BCC-8E63-8A698B64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EE3B72-FF59-4730-9C34-1B34755A71ED}" type="datetime1">
              <a:rPr lang="en-IN"/>
              <a:pPr>
                <a:defRPr/>
              </a:pPr>
              <a:t>30-May-2022</a:t>
            </a:fld>
            <a:endParaRPr lang="en-US" dirty="0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A179A1EC-392B-45F6-9BE9-FE00C90D6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975FF056-B46A-4BA0-86EE-35879DBEA5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E5B8BDD0-42B6-425D-9852-294C796648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MCRP</a:t>
            </a:r>
          </a:p>
        </p:txBody>
      </p:sp>
    </p:spTree>
    <p:extLst>
      <p:ext uri="{BB962C8B-B14F-4D97-AF65-F5344CB8AC3E}">
        <p14:creationId xmlns:p14="http://schemas.microsoft.com/office/powerpoint/2010/main" val="22364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6629400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27BC2FD-44BD-46D4-A8A1-5C50718C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387756-F0F0-46E6-A4AC-ECDE3EA63CAD}" type="datetime1">
              <a:rPr lang="en-IN"/>
              <a:pPr>
                <a:defRPr/>
              </a:pPr>
              <a:t>30-May-2022</a:t>
            </a:fld>
            <a:endParaRPr lang="en-US" dirty="0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350840E5-998D-4868-BC34-DC3A3345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MCRP</a:t>
            </a:r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CA7C1461-0274-43B2-8DA2-FB2277E7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068FA787-D56E-4EED-A2DB-AACC71BE34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20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228600" y="1981200"/>
            <a:ext cx="8686800" cy="434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Times New Roman" pitchFamily="18" charset="0"/>
                <a:cs typeface="Times New Roman" pitchFamily="18" charset="0"/>
              </a:defRPr>
            </a:lvl1pPr>
            <a:lvl2pPr>
              <a:defRPr sz="3600">
                <a:latin typeface="Times New Roman" pitchFamily="18" charset="0"/>
                <a:cs typeface="Times New Roman" pitchFamily="18" charset="0"/>
              </a:defRPr>
            </a:lvl2pPr>
            <a:lvl3pPr>
              <a:defRPr sz="3200">
                <a:latin typeface="Times New Roman" pitchFamily="18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219200" y="251460"/>
            <a:ext cx="6705600" cy="5867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894C73A8-6EFC-4389-ACB9-57036DB0D42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DC3005-210A-443A-91F9-FF9B7B106E78}" type="datetime1">
              <a:rPr lang="en-IN"/>
              <a:pPr>
                <a:defRPr/>
              </a:pPr>
              <a:t>30-May-2022</a:t>
            </a:fld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0F5CBC6C-63F3-40D5-A8D0-2F06C55BE1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anose="020F0502020204030204" pitchFamily="34" charset="0"/>
              </a:defRPr>
            </a:lvl1pPr>
          </a:lstStyle>
          <a:p>
            <a:fld id="{1DB7E965-13D5-42AA-82CF-0E2141A7F5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2DF86266-1D5F-46E9-BB7F-793C58F7925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276600" y="6400800"/>
            <a:ext cx="2895600" cy="36512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MCRP</a:t>
            </a:r>
          </a:p>
        </p:txBody>
      </p:sp>
    </p:spTree>
    <p:extLst>
      <p:ext uri="{BB962C8B-B14F-4D97-AF65-F5344CB8AC3E}">
        <p14:creationId xmlns:p14="http://schemas.microsoft.com/office/powerpoint/2010/main" val="246001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34049FD-AEEF-47E7-81A1-0CC1ECA438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1600" y="152400"/>
            <a:ext cx="6629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A46D0-DFE0-4100-BDF3-C89A71CDC2F7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77A158-19C4-47B0-B0E3-7D23BF38A683}"/>
              </a:ext>
            </a:extLst>
          </p:cNvPr>
          <p:cNvSpPr/>
          <p:nvPr userDrawn="1"/>
        </p:nvSpPr>
        <p:spPr>
          <a:xfrm>
            <a:off x="0" y="1066800"/>
            <a:ext cx="9144000" cy="76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29" name="Picture 8">
            <a:extLst>
              <a:ext uri="{FF2B5EF4-FFF2-40B4-BE49-F238E27FC236}">
                <a16:creationId xmlns:a16="http://schemas.microsoft.com/office/drawing/2014/main" id="{3301542B-67B4-408F-A694-9D8E9D7F20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2400"/>
            <a:ext cx="742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>
            <a:extLst>
              <a:ext uri="{FF2B5EF4-FFF2-40B4-BE49-F238E27FC236}">
                <a16:creationId xmlns:a16="http://schemas.microsoft.com/office/drawing/2014/main" id="{F98E2E70-1190-4A0A-BA76-7771FB1897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b="1" kern="1200" dirty="0">
          <a:solidFill>
            <a:schemeClr val="bg1"/>
          </a:solidFill>
          <a:latin typeface="+mn-lt"/>
          <a:ea typeface="+mn-ea"/>
          <a:cs typeface="+mn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8949CB4-CBF1-462A-B712-6E1A7103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1408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2800" b="1">
                <a:latin typeface="Calibri" panose="020F0502020204030204" pitchFamily="34" charset="0"/>
              </a:rPr>
              <a:t>SRI RAMAKRISHNA ENGINEERING COLLEGE</a:t>
            </a:r>
            <a:endParaRPr lang="en-US" altLang="en-US" sz="280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5123" name="TextBox 10">
            <a:extLst>
              <a:ext uri="{FF2B5EF4-FFF2-40B4-BE49-F238E27FC236}">
                <a16:creationId xmlns:a16="http://schemas.microsoft.com/office/drawing/2014/main" id="{C122CFD6-00AC-4C1A-A270-3308313C4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6629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1" dirty="0">
              <a:solidFill>
                <a:srgbClr val="0070C0"/>
              </a:solidFill>
            </a:endParaRP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1B953CD7-BF43-4A83-9070-3556AFFA5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5745163"/>
            <a:ext cx="274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en-US" b="1">
                <a:latin typeface="Calibri" panose="020F0502020204030204" pitchFamily="34" charset="0"/>
              </a:rPr>
              <a:t>No. of Credits : 2 </a:t>
            </a:r>
            <a:endParaRPr lang="en-US" altLang="en-US" b="1">
              <a:latin typeface="Lucida Bright" panose="02040602050505020304" pitchFamily="18" charset="0"/>
            </a:endParaRPr>
          </a:p>
        </p:txBody>
      </p:sp>
      <p:sp>
        <p:nvSpPr>
          <p:cNvPr id="5125" name="Rectangle 1">
            <a:extLst>
              <a:ext uri="{FF2B5EF4-FFF2-40B4-BE49-F238E27FC236}">
                <a16:creationId xmlns:a16="http://schemas.microsoft.com/office/drawing/2014/main" id="{61548E49-76A5-4C05-AF9C-3F8D7975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7893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4E18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16EC25-MINIPROJECT  II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CE9A00A8-519F-4E07-9814-F0E3C8128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27413"/>
            <a:ext cx="8274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C00000"/>
                </a:solidFill>
                <a:latin typeface="Calibri" panose="020F0502020204030204" pitchFamily="34" charset="0"/>
              </a:rPr>
              <a:t>Department of  Electronics and Communication  Engineering</a:t>
            </a:r>
            <a:endParaRPr lang="en-US" alt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127" name="Rectangle 2">
            <a:extLst>
              <a:ext uri="{FF2B5EF4-FFF2-40B4-BE49-F238E27FC236}">
                <a16:creationId xmlns:a16="http://schemas.microsoft.com/office/drawing/2014/main" id="{EED8FCF8-EE6D-4D6B-9CBF-06F4AD5F7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1238250"/>
            <a:ext cx="670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Calibri" panose="020F0502020204030204" pitchFamily="34" charset="0"/>
              </a:rPr>
              <a:t>[Educational Service : SNR Sons Charitable Trust]</a:t>
            </a:r>
          </a:p>
          <a:p>
            <a:pPr algn="ctr" eaLnBrk="1" hangingPunct="1"/>
            <a:r>
              <a:rPr lang="en-US" altLang="en-US" sz="1200">
                <a:latin typeface="Calibri" panose="020F0502020204030204" pitchFamily="34" charset="0"/>
              </a:rPr>
              <a:t>  [Autonomous Institution, Accredited by NAAC with ‘A’ Grade]</a:t>
            </a:r>
          </a:p>
          <a:p>
            <a:pPr algn="ctr" eaLnBrk="1" hangingPunct="1"/>
            <a:r>
              <a:rPr lang="en-US" altLang="en-US" sz="1200">
                <a:latin typeface="Calibri" panose="020F0502020204030204" pitchFamily="34" charset="0"/>
              </a:rPr>
              <a:t>      [Approved by AICTE and Permanently Affiliated to Anna University, Chennai]</a:t>
            </a:r>
          </a:p>
          <a:p>
            <a:pPr algn="ctr" eaLnBrk="1" hangingPunct="1"/>
            <a:r>
              <a:rPr lang="en-US" altLang="en-US" sz="1200">
                <a:latin typeface="Calibri" panose="020F0502020204030204" pitchFamily="34" charset="0"/>
              </a:rPr>
              <a:t>        [ISO 9001-2015 Certified and all eligible programmes Accredited by NBA]   </a:t>
            </a:r>
          </a:p>
          <a:p>
            <a:pPr algn="ctr" eaLnBrk="1" hangingPunct="1"/>
            <a:r>
              <a:rPr lang="en-US" altLang="en-US" sz="1200">
                <a:latin typeface="Calibri" panose="020F0502020204030204" pitchFamily="34" charset="0"/>
              </a:rPr>
              <a:t>             VATTAMALAIPALAYAM, N.G.G.O. COLONY POST, COIMBATORE – 641 022.</a:t>
            </a:r>
          </a:p>
        </p:txBody>
      </p:sp>
      <p:sp>
        <p:nvSpPr>
          <p:cNvPr id="6154" name="Date Placeholder 9">
            <a:extLst>
              <a:ext uri="{FF2B5EF4-FFF2-40B4-BE49-F238E27FC236}">
                <a16:creationId xmlns:a16="http://schemas.microsoft.com/office/drawing/2014/main" id="{93A28852-839A-4F77-8B48-136A7A201B79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11-01-2022</a:t>
            </a:r>
          </a:p>
        </p:txBody>
      </p:sp>
      <p:sp>
        <p:nvSpPr>
          <p:cNvPr id="6155" name="Slide Number Placeholder 11">
            <a:extLst>
              <a:ext uri="{FF2B5EF4-FFF2-40B4-BE49-F238E27FC236}">
                <a16:creationId xmlns:a16="http://schemas.microsoft.com/office/drawing/2014/main" id="{AFB10E26-C3BC-4D17-885A-1023F0F694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0E1A83-9C55-40B3-AB07-33938B9C9EBE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56" name="Footer Placeholder 12">
            <a:extLst>
              <a:ext uri="{FF2B5EF4-FFF2-40B4-BE49-F238E27FC236}">
                <a16:creationId xmlns:a16="http://schemas.microsoft.com/office/drawing/2014/main" id="{A0C59E3A-BD91-4192-8ED6-2382A77AC3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MP-II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5404-3612-48DA-8416-C3E9B38B92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11-01-2022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9CDBD-ADA7-432C-B5F6-8275087C4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4C789-DD0D-4C11-A5C7-3178FCBD63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DBED8DA-1FC4-4A81-AC13-9F3E11B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7030A0"/>
                </a:solidFill>
              </a:rPr>
              <a:t>BLOCK DIAGRAM</a:t>
            </a:r>
            <a:endParaRPr altLang="en-US" sz="3200" dirty="0">
              <a:solidFill>
                <a:srgbClr val="7030A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205A10-750F-4BAE-A687-FBFD56455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68760"/>
            <a:ext cx="8686800" cy="5055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1CE5D-4D1F-400B-883A-B92F9CBF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76042"/>
            <a:ext cx="4968552" cy="50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2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A24-3C28-4ECA-9BB0-F8D4F1B7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REFERENCES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8B37-FD36-4EF4-AD65-1D41FBC6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 algn="just"/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Aggarwal.T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Furqan.A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Kalra.K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‘Feature extraction and LDA based classification of lung nodules in chest CT scan images’, International Conference On Advances In Computing, Communications And Informatics (ICACCI),August 2015.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6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 W, Zhou M, Yang F, Yu D, Dong D, Yang C, et al. ‘Multi-crop convolutional neural networks for lung nodule malignancy suspiciousness classification’. Pattern Recognition 2017;61:663–73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Jiang H, Ma H, Qian W, Gao M, Li Y,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Hongyang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J, ‘An Automatic Detection System of Lung Nodule Based on Multigroup Patch-Based Deep Learning Network’. IEEE J Biomed Health Inform 2018.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Pragya Chaturvedi, Anuj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Jhamb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Meet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Vanani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Varsha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Nemade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,’ Prediction and Classification of Lung Cancer Using Machine Learning Techniques, IOP Conference Series,2020.</a:t>
            </a:r>
            <a:endParaRPr lang="en-IN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CC01-E8FC-4B47-99AE-137E587F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 w="38100"/>
        </p:spPr>
        <p:txBody>
          <a:bodyPr/>
          <a:lstStyle/>
          <a:p>
            <a:pPr>
              <a:defRPr/>
            </a:pPr>
            <a:fld id="{83DF7137-E8E3-4B12-A04C-5B314B2E531D}" type="datetime1">
              <a:rPr lang="en-IN" smtClean="0"/>
              <a:t>30-May-2022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A03D-06C5-4690-9EAA-03AA03BD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 w="38100"/>
        </p:spPr>
        <p:txBody>
          <a:bodyPr/>
          <a:lstStyle/>
          <a:p>
            <a:pPr>
              <a:defRPr/>
            </a:pPr>
            <a:r>
              <a:rPr lang="en-US"/>
              <a:t>MP-II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DE8F-E1BF-425A-B081-ACCA5156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38100"/>
        </p:spPr>
        <p:txBody>
          <a:bodyPr/>
          <a:lstStyle/>
          <a:p>
            <a:pPr>
              <a:defRPr/>
            </a:pPr>
            <a:fld id="{403331F4-CBCC-4ED9-9ECA-E34D0E104D3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15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5404-3612-48DA-8416-C3E9B38B92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11-01-2022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9CDBD-ADA7-432C-B5F6-8275087C4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4C789-DD0D-4C11-A5C7-3178FCBD635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8DBED8DA-1FC4-4A81-AC13-9F3E11B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7030A0"/>
                </a:solidFill>
              </a:rPr>
              <a:t>CONTEST PARTICIPATION</a:t>
            </a:r>
            <a:endParaRPr altLang="en-US" sz="3200" dirty="0">
              <a:solidFill>
                <a:srgbClr val="7030A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205A10-750F-4BAE-A687-FBFD56455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68760"/>
            <a:ext cx="8686800" cy="5055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r>
              <a:rPr lang="en-IN" sz="2400" dirty="0" err="1"/>
              <a:t>Techgium</a:t>
            </a:r>
            <a:r>
              <a:rPr lang="en-IN" sz="2400" dirty="0"/>
              <a:t> contest by L&amp;T 2021.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611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4723-F9C6-47FF-B24D-D5723BF422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11-01-2022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37D3D-63E6-4242-BAEE-6B8E817ADC9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B9CB-456D-49D9-99E3-89365EDE1E3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4DB41-BDE6-4776-8199-A33C6879C9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891" y="1600200"/>
            <a:ext cx="8686800" cy="43434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6600" dirty="0"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6600" b="1" dirty="0">
                <a:solidFill>
                  <a:srgbClr val="6C3EEC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730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6166CB8-AD43-41B3-AD5A-37A2AD92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1408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2800" b="1">
                <a:latin typeface="Calibri" panose="020F0502020204030204" pitchFamily="34" charset="0"/>
              </a:rPr>
              <a:t>SRI RAMAKRISHNA ENGINEERING COLLEGE</a:t>
            </a:r>
            <a:endParaRPr lang="en-US" altLang="en-US" sz="280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2000" b="1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>
              <a:latin typeface="Calibri" panose="020F0502020204030204" pitchFamily="34" charset="0"/>
            </a:endParaRPr>
          </a:p>
        </p:txBody>
      </p:sp>
      <p:sp>
        <p:nvSpPr>
          <p:cNvPr id="6147" name="TextBox 10">
            <a:extLst>
              <a:ext uri="{FF2B5EF4-FFF2-40B4-BE49-F238E27FC236}">
                <a16:creationId xmlns:a16="http://schemas.microsoft.com/office/drawing/2014/main" id="{80A12D58-FD41-49FE-BD87-CE88B6923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6629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1">
              <a:solidFill>
                <a:srgbClr val="0070C0"/>
              </a:solidFill>
            </a:endParaRPr>
          </a:p>
        </p:txBody>
      </p:sp>
      <p:sp>
        <p:nvSpPr>
          <p:cNvPr id="7173" name="Slide Number Placeholder 11">
            <a:extLst>
              <a:ext uri="{FF2B5EF4-FFF2-40B4-BE49-F238E27FC236}">
                <a16:creationId xmlns:a16="http://schemas.microsoft.com/office/drawing/2014/main" id="{557F6D3A-AC7C-4344-9CEB-F1A64B4A98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E37267-3AF6-4DBC-A083-64C80CFA2A5E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174" name="Footer Placeholder 12">
            <a:extLst>
              <a:ext uri="{FF2B5EF4-FFF2-40B4-BE49-F238E27FC236}">
                <a16:creationId xmlns:a16="http://schemas.microsoft.com/office/drawing/2014/main" id="{3CA34750-6144-4D3A-BBA7-DC985391C2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MP-II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7C06638-B753-4FAB-AA28-CBA65A270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084645"/>
              </p:ext>
            </p:extLst>
          </p:nvPr>
        </p:nvGraphicFramePr>
        <p:xfrm>
          <a:off x="198783" y="1395679"/>
          <a:ext cx="8839200" cy="4643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4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10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 / Section / Semester 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ECE / C / </a:t>
                      </a:r>
                      <a:r>
                        <a:rPr lang="en-US" sz="3200" b="1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6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Batch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Project Review 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SECOND  REVIEW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Title of the project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LUNG CANCER 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itchFamily="18" charset="0"/>
                        </a:rPr>
                        <a:t>PREDICTION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USING DEEP LEARNING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dirty="0">
                          <a:solidFill>
                            <a:srgbClr val="4E18E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lang="en-US" sz="24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11/01/2022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8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Project Guide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Mrs.V.Vaishnavi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AP(O.G)/ECE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2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Team Members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1436" marR="91436" marT="45714" marB="45714"/>
                </a:tc>
                <a:tc>
                  <a:txBody>
                    <a:bodyPr/>
                    <a:lstStyle/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400" b="1" kern="120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K.Rohith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(1902202)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400" b="1" kern="1200" baseline="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M.Sarath</a:t>
                      </a:r>
                      <a:r>
                        <a:rPr lang="en-US" sz="24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chandran 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(1902212)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400" b="1" kern="1200" baseline="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C.Srivatsan</a:t>
                      </a:r>
                      <a:r>
                        <a:rPr lang="en-US" sz="24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(1902233)</a:t>
                      </a:r>
                    </a:p>
                  </a:txBody>
                  <a:tcPr marL="91436" marR="91436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C57DD437-664A-4718-962A-FC7B789ABAE0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xfrm>
            <a:off x="457200" y="6400800"/>
            <a:ext cx="2133600" cy="3651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11-01-2022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10">
            <a:extLst>
              <a:ext uri="{FF2B5EF4-FFF2-40B4-BE49-F238E27FC236}">
                <a16:creationId xmlns:a16="http://schemas.microsoft.com/office/drawing/2014/main" id="{F723A174-76BC-4E3C-99EF-ACB70E89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6629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1">
              <a:solidFill>
                <a:srgbClr val="0070C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551A25-39D5-4038-B3C1-578877CFA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012" y="1209888"/>
            <a:ext cx="8686800" cy="509943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LUNG CANCER PREDICTION USING DEEP LEARNING</a:t>
            </a:r>
          </a:p>
          <a:p>
            <a:pPr marL="0" indent="0" algn="ctr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FA6BB7-FEAE-4D50-B417-8E6D915E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08621"/>
            <a:ext cx="4572000" cy="73914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3600" b="1" dirty="0">
                <a:solidFill>
                  <a:srgbClr val="7030A0"/>
                </a:solidFill>
                <a:latin typeface="Calibri" panose="020F0502020204030204" pitchFamily="34" charset="0"/>
              </a:rPr>
              <a:t>TITLE OF THE PROJECT</a:t>
            </a:r>
            <a:br>
              <a:rPr lang="en-US" altLang="en-US" sz="3600" dirty="0"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11269" name="Slide Number Placeholder 11">
            <a:extLst>
              <a:ext uri="{FF2B5EF4-FFF2-40B4-BE49-F238E27FC236}">
                <a16:creationId xmlns:a16="http://schemas.microsoft.com/office/drawing/2014/main" id="{83AE4873-E8DD-437E-98F5-320DA2767C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A956A6-08F9-4EE0-8C1B-7F8EA0B918C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70" name="Footer Placeholder 12">
            <a:extLst>
              <a:ext uri="{FF2B5EF4-FFF2-40B4-BE49-F238E27FC236}">
                <a16:creationId xmlns:a16="http://schemas.microsoft.com/office/drawing/2014/main" id="{C6853C20-E92D-4568-AE81-BBFC8890D0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MP-II</a:t>
            </a:r>
          </a:p>
        </p:txBody>
      </p:sp>
      <p:sp>
        <p:nvSpPr>
          <p:cNvPr id="11" name="Date Placeholder 9">
            <a:extLst>
              <a:ext uri="{FF2B5EF4-FFF2-40B4-BE49-F238E27FC236}">
                <a16:creationId xmlns:a16="http://schemas.microsoft.com/office/drawing/2014/main" id="{C70BBA46-C0FD-4F30-975D-037214D82A35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xfrm>
            <a:off x="457200" y="6400800"/>
            <a:ext cx="2133600" cy="3651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11-01-2022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1476B-E78F-466F-BE1D-546AA2C25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66" y="2537420"/>
            <a:ext cx="668274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10">
            <a:extLst>
              <a:ext uri="{FF2B5EF4-FFF2-40B4-BE49-F238E27FC236}">
                <a16:creationId xmlns:a16="http://schemas.microsoft.com/office/drawing/2014/main" id="{EDBBF1DE-396E-4F3F-B76E-285D4AFD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09877"/>
            <a:ext cx="6629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1">
              <a:solidFill>
                <a:srgbClr val="0070C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74173F-BE48-427C-8197-A64DF4B76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998721"/>
            <a:ext cx="83820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425ABDE-E04E-4305-A2EE-65A494A0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09600"/>
            <a:ext cx="6705600" cy="58674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3600" b="1" dirty="0">
                <a:solidFill>
                  <a:srgbClr val="7030A0"/>
                </a:solidFill>
                <a:latin typeface="Calibri" panose="020F0502020204030204" pitchFamily="34" charset="0"/>
              </a:rPr>
              <a:t>CHALLENGE STATEMENT</a:t>
            </a:r>
            <a:br>
              <a:rPr lang="en-US" altLang="en-US" sz="3600" dirty="0">
                <a:solidFill>
                  <a:srgbClr val="7030A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8197" name="Slide Number Placeholder 11">
            <a:extLst>
              <a:ext uri="{FF2B5EF4-FFF2-40B4-BE49-F238E27FC236}">
                <a16:creationId xmlns:a16="http://schemas.microsoft.com/office/drawing/2014/main" id="{374A140C-9E96-4AAF-AAE0-AF8F30D148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F4C30D-59D8-4DF1-9967-1F00B11FDCAA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8198" name="Footer Placeholder 12">
            <a:extLst>
              <a:ext uri="{FF2B5EF4-FFF2-40B4-BE49-F238E27FC236}">
                <a16:creationId xmlns:a16="http://schemas.microsoft.com/office/drawing/2014/main" id="{CC9B36A3-B7D0-4FB7-B774-EA72908F5E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238500" y="6378071"/>
            <a:ext cx="2895600" cy="365125"/>
          </a:xfrm>
        </p:spPr>
        <p:txBody>
          <a:bodyPr/>
          <a:lstStyle/>
          <a:p>
            <a:r>
              <a:rPr lang="en-US" dirty="0"/>
              <a:t>MP-II</a:t>
            </a:r>
          </a:p>
        </p:txBody>
      </p:sp>
      <p:sp>
        <p:nvSpPr>
          <p:cNvPr id="9" name="Date Placeholder 9">
            <a:extLst>
              <a:ext uri="{FF2B5EF4-FFF2-40B4-BE49-F238E27FC236}">
                <a16:creationId xmlns:a16="http://schemas.microsoft.com/office/drawing/2014/main" id="{BD8F2721-94DD-4ECB-8087-B9EFC2DA5872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xfrm>
            <a:off x="457200" y="6400800"/>
            <a:ext cx="2133600" cy="3651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11-01-2022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933EE-A3E0-4093-9342-C144E9A601C3}"/>
              </a:ext>
            </a:extLst>
          </p:cNvPr>
          <p:cNvSpPr txBox="1"/>
          <p:nvPr/>
        </p:nvSpPr>
        <p:spPr>
          <a:xfrm>
            <a:off x="107504" y="1340768"/>
            <a:ext cx="892899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is a fatal illness often caused by genetic disorder aggregation and a variety of pathological changes. Cancerous cells are abnormal areas often growing in any part of human body that are life-threatening.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also known as tumor must be quickly and correctly detected in the initial stage to identify what might be beneficial for its cure.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 is one of the dangerous and life taking disease in the world. However, early diagnosis and treatment can save life.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Lung cancer is one of the causes of cancer deaths. It is difficult to detect because it arises and shows symptoms in final stage.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DCE2-75F8-4E00-B6D4-449ED42746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11-01-2022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787B7-564E-495A-BBA9-8DC380BA47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85B3-AD4C-43C4-847E-CECFEB7863B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7A9C87E-82A1-4C94-BFFD-62394BF5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50825"/>
            <a:ext cx="7200800" cy="585887"/>
          </a:xfrm>
        </p:spPr>
        <p:txBody>
          <a:bodyPr/>
          <a:lstStyle/>
          <a:p>
            <a:pPr eaLnBrk="1" hangingPunct="1"/>
            <a:r>
              <a:rPr altLang="en-US" sz="3200" dirty="0">
                <a:solidFill>
                  <a:srgbClr val="7030A0"/>
                </a:solidFill>
              </a:rPr>
              <a:t>CONCEPT AND SCOPE OF THE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C1F5A9-D775-428D-9C69-684980A9C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228600" y="1268759"/>
            <a:ext cx="8686800" cy="50405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buFont typeface="Courier New" panose="02070309020205020404" pitchFamily="49" charset="0"/>
              <a:buChar char="o"/>
            </a:pPr>
            <a:r>
              <a:rPr lang="en-US" sz="2400" dirty="0"/>
              <a:t>Different types of cancer detection and classification using machine assistance have opened up a new research area for early detection of cancer.</a:t>
            </a:r>
          </a:p>
          <a:p>
            <a:pPr algn="just" eaLnBrk="1" hangingPunct="1">
              <a:buFont typeface="Courier New" panose="02070309020205020404" pitchFamily="49" charset="0"/>
              <a:buChar char="o"/>
            </a:pPr>
            <a:r>
              <a:rPr lang="en-US" sz="2400" dirty="0"/>
              <a:t>This has shown the ability to reduce manual system impairments.</a:t>
            </a:r>
          </a:p>
          <a:p>
            <a:pPr algn="just" eaLnBrk="1" hangingPunct="1">
              <a:buFont typeface="Courier New" panose="02070309020205020404" pitchFamily="49" charset="0"/>
              <a:buChar char="o"/>
            </a:pPr>
            <a:r>
              <a:rPr lang="en-US" sz="2400" dirty="0"/>
              <a:t>It presents several sections on state of art techniques, analysis and comparisons on benchmark datasets for the lung cancer detection.</a:t>
            </a:r>
            <a:endParaRPr lang="en-US" altLang="en-US" sz="2400" b="1" dirty="0">
              <a:ea typeface="Cambria" panose="020405030504060302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Cambria" panose="02040503050406030204" pitchFamily="18" charset="0"/>
              </a:rPr>
              <a:t> T</a:t>
            </a:r>
            <a:r>
              <a:rPr lang="en-US" sz="2400" b="0" i="0" u="none" strike="noStrike" baseline="0" dirty="0"/>
              <a:t>he detection of lung cancer with general image processing techniques in CT scan data with good results and accuracy.</a:t>
            </a:r>
            <a:endParaRPr lang="en-US" altLang="en-US" sz="2400" dirty="0">
              <a:ea typeface="Cambria" panose="020405030504060302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ea typeface="Cambria" panose="02040503050406030204" pitchFamily="18" charset="0"/>
              </a:rPr>
              <a:t> I</a:t>
            </a:r>
            <a:r>
              <a:rPr lang="en-US" sz="2400" b="0" i="0" u="none" strike="noStrike" baseline="0" dirty="0"/>
              <a:t>mage processing techniques are widely used in several medical areas for image improvement in earlier detection and treatment stages especially in various cancer </a:t>
            </a:r>
            <a:r>
              <a:rPr lang="en-US" sz="2400" b="0" i="0" u="none" strike="noStrike" baseline="0" dirty="0" err="1"/>
              <a:t>tumours</a:t>
            </a:r>
            <a:r>
              <a:rPr lang="en-US" sz="2400" b="0" i="0" u="none" strike="noStrike" baseline="0" dirty="0"/>
              <a:t>.</a:t>
            </a:r>
            <a:endParaRPr lang="en-US" altLang="en-US" sz="24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1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DBD4-65FB-4B24-944F-BA86B75DFB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07BD46-E031-4AA4-8F19-2E31B256481C}" type="datetime1">
              <a:rPr lang="en-IN" smtClean="0"/>
              <a:t>30-May-2022</a:t>
            </a:fld>
            <a:endParaRPr lang="en-US" dirty="0"/>
          </a:p>
        </p:txBody>
      </p:sp>
      <p:sp>
        <p:nvSpPr>
          <p:cNvPr id="11267" name="Slide Number Placeholder 4">
            <a:extLst>
              <a:ext uri="{FF2B5EF4-FFF2-40B4-BE49-F238E27FC236}">
                <a16:creationId xmlns:a16="http://schemas.microsoft.com/office/drawing/2014/main" id="{9FFB15BD-09AB-4BFF-97F2-845E402813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400800"/>
            <a:ext cx="2895600" cy="365125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MP-I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CDFD-9D41-4576-BEB6-0A6A1B5580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MP-II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BA964B-BFA1-4CE6-82C4-F48C83CD2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208737"/>
              </p:ext>
            </p:extLst>
          </p:nvPr>
        </p:nvGraphicFramePr>
        <p:xfrm>
          <a:off x="152400" y="1143001"/>
          <a:ext cx="8839201" cy="559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8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9799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ORGANIZATION &amp;</a:t>
                      </a: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354"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extraction and LDA based classification of lung nodules in chest CT scan images</a:t>
                      </a:r>
                      <a:endParaRPr lang="en-US" sz="17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Aggarwal.T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Furqan.A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&amp;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Kalra.K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17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Conference On Advances In Computing, Communications And Informatics (ICACCI),August 2015.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system has 84% accuracy, 97.14% sensitivity and 53.33% specificity. Although the system detects the cancer nodule, its accuracy is still unacceptable. </a:t>
                      </a:r>
                    </a:p>
                    <a:p>
                      <a:pPr algn="just"/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215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Multi-crop convolutional neural networks for lung nodule malignancy suspiciousness classification’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Shen W, Zhou M, Yang F, Yu D, Dong D, Yang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</a:t>
                      </a:r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 J Biomed Health Inform,2017. </a:t>
                      </a:r>
                      <a:endParaRPr lang="en-US" sz="17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Obtained a  classification precision and 0.93%CUP scoring using the LIDC-IDRI data. 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just"/>
                      <a:endParaRPr lang="en-US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95" name="Title 2">
            <a:extLst>
              <a:ext uri="{FF2B5EF4-FFF2-40B4-BE49-F238E27FC236}">
                <a16:creationId xmlns:a16="http://schemas.microsoft.com/office/drawing/2014/main" id="{10D30E22-855F-4EFD-BDAD-BBD0F95D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21920"/>
            <a:ext cx="6629400" cy="762000"/>
          </a:xfrm>
        </p:spPr>
        <p:txBody>
          <a:bodyPr/>
          <a:lstStyle/>
          <a:p>
            <a:r>
              <a:rPr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AE9-8588-4D1A-8F4D-41CABB3538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E933FE-3BD0-467D-9A68-0C13ECD8596C}" type="datetime1">
              <a:rPr lang="en-IN" smtClean="0"/>
              <a:t>30-May-2022</a:t>
            </a:fld>
            <a:endParaRPr lang="en-US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B42CACE6-573E-4E9D-95A2-471771154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400800"/>
            <a:ext cx="2895600" cy="365125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MP-I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76A47-5B88-4659-B62A-6B04D9AFD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MP-II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88D1139-2B1F-4975-8945-E018C1A05E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" y="1223962"/>
          <a:ext cx="8991600" cy="55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8238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AUTHOR 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r>
                        <a:rPr lang="en-US" sz="17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ORGANIZATION &amp;</a:t>
                      </a:r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 YEAR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622"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and Classification of Lung Cancer Using Machine Learning Techniques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Pragya Chaturvedi, Anuj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Jhamb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Meet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Vanani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Varsha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Nemade</a:t>
                      </a:r>
                      <a:endParaRPr lang="en-US" sz="180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IOP Conference Series,2020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defRPr/>
                      </a:pPr>
                      <a:endParaRPr lang="en-US" sz="160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Images of lungs for examination are captured by imaging techniques such as Positron Emission Tomography (PET), Magnetic resonance imaging (MRI) and X-ray.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265"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Automatic Detection System of Lung Nodule Based on Multigroup Patch-Based Deep Learning Network</a:t>
                      </a:r>
                      <a:endParaRPr lang="en-US" alt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itchFamily="2" charset="2"/>
                        <a:buNone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Jiang H, Ma H, Qian W, Gao M, Li Y,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Hongyang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</a:t>
                      </a:r>
                      <a:endParaRPr lang="en-US" sz="1800" b="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J Biomed Health Inform 2018</a:t>
                      </a:r>
                      <a:endParaRPr lang="en-US" sz="1800" b="0" dirty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CAD scheme can acquire the sensitivity of 80.06% with 4.7 false positives per scan and the sensitivity of 94% with 15.1 false positives per scan.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19" name="Title 2">
            <a:extLst>
              <a:ext uri="{FF2B5EF4-FFF2-40B4-BE49-F238E27FC236}">
                <a16:creationId xmlns:a16="http://schemas.microsoft.com/office/drawing/2014/main" id="{F9AAE6AE-DC6F-4D6C-8AD7-FA372828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0"/>
            <a:ext cx="6629400" cy="762000"/>
          </a:xfrm>
        </p:spPr>
        <p:txBody>
          <a:bodyPr/>
          <a:lstStyle/>
          <a:p>
            <a:r>
              <a:rPr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27848E-D34E-4E66-ACE1-3AF444E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00080"/>
                </a:solidFill>
              </a:rPr>
              <a:t>EXISTING METHOD</a:t>
            </a:r>
            <a:endParaRPr lang="en-IN" dirty="0">
              <a:solidFill>
                <a:srgbClr val="80008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44861-6732-4CA1-AC63-A374A61737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DC62-354D-4739-AEE1-DDCE8B00758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A96B7D0E-47AA-4DA6-806B-9680A85A6813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xfrm>
            <a:off x="457200" y="6400800"/>
            <a:ext cx="2133600" cy="3651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11-01-2022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4B9D0F-0796-42C2-97E2-959C8E39C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628800"/>
            <a:ext cx="8686800" cy="46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Multi-view Convolution network for model training.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Detection of the nodule by using 3-DCNN.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Methodology utilizing a simple incremental approach.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Lung nodules based on multi- patches cut out of the filters.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Active Contour Model (ACM) process.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9597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9AEED-74CA-41FE-BA73-36C0FE31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04800"/>
            <a:ext cx="7086600" cy="586740"/>
          </a:xfrm>
        </p:spPr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  <a:latin typeface="Calibri" panose="020F0502020204030204" pitchFamily="34" charset="0"/>
              </a:rPr>
              <a:t>PROPOSED / INNOVATIVE METHOD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3693-B60E-4FF0-B077-B171DBD9BF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11-01-2022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AC786-8B82-4050-852F-1E0A0A1E24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B7E965-13D5-42AA-82CF-0E2141A7F50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5CB3-E32C-476E-BFC3-9E831CAF24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MP-II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B5A92E-6A97-4A1F-B6A5-8A6A09735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1257300"/>
            <a:ext cx="8856984" cy="4343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mage pre-processing, image erosion, median filtering, thresholds and feature extraction for image processing techniques to apply on CT images.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/>
              <a:t>The first phase is we get CT scan image data.</a:t>
            </a:r>
            <a:r>
              <a:rPr lang="en-US" altLang="en-US" sz="2400" dirty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/>
              <a:t> </a:t>
            </a:r>
            <a:r>
              <a:rPr lang="en-US" sz="2400" b="0" i="0" u="none" strike="noStrike" baseline="0" dirty="0"/>
              <a:t>The second phase, we implement image enhancement to improve quality of image.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/>
              <a:t>The third phase is image segmentation which is an important step in the detection of cancer.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/>
              <a:t>The fourth stage is feature extraction that is give us a conclusion whether there is a lung cancer or not.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212529"/>
              </a:solidFill>
              <a:effectLst/>
              <a:latin typeface="montserrat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12257951"/>
      </p:ext>
    </p:extLst>
  </p:cSld>
  <p:clrMapOvr>
    <a:masterClrMapping/>
  </p:clrMapOvr>
</p:sld>
</file>

<file path=ppt/theme/theme1.xml><?xml version="1.0" encoding="utf-8"?>
<a:theme xmlns:a="http://schemas.openxmlformats.org/drawingml/2006/main" name="EEE Presentation 2019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7188</TotalTime>
  <Words>1014</Words>
  <Application>Microsoft Office PowerPoint</Application>
  <PresentationFormat>On-screen Show (4:3)</PresentationFormat>
  <Paragraphs>158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Lucida Bright</vt:lpstr>
      <vt:lpstr>montserratregular</vt:lpstr>
      <vt:lpstr>Times New Roman</vt:lpstr>
      <vt:lpstr>Wingdings</vt:lpstr>
      <vt:lpstr>EEE Presentation 2019-1</vt:lpstr>
      <vt:lpstr>PowerPoint Presentation</vt:lpstr>
      <vt:lpstr>PowerPoint Presentation</vt:lpstr>
      <vt:lpstr>TITLE OF THE PROJECT </vt:lpstr>
      <vt:lpstr>CHALLENGE STATEMENT </vt:lpstr>
      <vt:lpstr>CONCEPT AND SCOPE OF THE SOLUTION</vt:lpstr>
      <vt:lpstr>LITERATURE SURVEY</vt:lpstr>
      <vt:lpstr>LITERATURE SURVEY</vt:lpstr>
      <vt:lpstr>EXISTING METHOD</vt:lpstr>
      <vt:lpstr>PROPOSED / INNOVATIVE METHOD</vt:lpstr>
      <vt:lpstr>BLOCK DIAGRAM</vt:lpstr>
      <vt:lpstr>REFERENCES</vt:lpstr>
      <vt:lpstr>CONTEST PARTICIPATION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Gopu</dc:creator>
  <cp:lastModifiedBy>Rohith K</cp:lastModifiedBy>
  <cp:revision>367</cp:revision>
  <dcterms:created xsi:type="dcterms:W3CDTF">2019-05-31T06:52:53Z</dcterms:created>
  <dcterms:modified xsi:type="dcterms:W3CDTF">2022-05-30T14:19:53Z</dcterms:modified>
</cp:coreProperties>
</file>