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3"/>
  </p:notesMasterIdLst>
  <p:sldIdLst>
    <p:sldId id="298" r:id="rId2"/>
    <p:sldId id="257" r:id="rId3"/>
    <p:sldId id="300" r:id="rId4"/>
    <p:sldId id="301" r:id="rId5"/>
    <p:sldId id="281" r:id="rId6"/>
    <p:sldId id="328" r:id="rId7"/>
    <p:sldId id="329" r:id="rId8"/>
    <p:sldId id="303" r:id="rId9"/>
    <p:sldId id="308" r:id="rId10"/>
    <p:sldId id="317" r:id="rId11"/>
    <p:sldId id="312" r:id="rId12"/>
    <p:sldId id="304" r:id="rId13"/>
    <p:sldId id="305" r:id="rId14"/>
    <p:sldId id="264" r:id="rId15"/>
    <p:sldId id="331" r:id="rId16"/>
    <p:sldId id="321" r:id="rId17"/>
    <p:sldId id="294" r:id="rId18"/>
    <p:sldId id="325" r:id="rId19"/>
    <p:sldId id="296" r:id="rId20"/>
    <p:sldId id="315" r:id="rId21"/>
    <p:sldId id="279"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94660"/>
  </p:normalViewPr>
  <p:slideViewPr>
    <p:cSldViewPr>
      <p:cViewPr varScale="1">
        <p:scale>
          <a:sx n="68" d="100"/>
          <a:sy n="68" d="100"/>
        </p:scale>
        <p:origin x="1308"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Soundar" userId="7e67e115e622c231" providerId="LiveId" clId="{CE1D8876-23FC-4A5C-8B28-A62DD26CD9C0}"/>
    <pc:docChg chg="delSld modSld">
      <pc:chgData name="Nithin Soundar" userId="7e67e115e622c231" providerId="LiveId" clId="{CE1D8876-23FC-4A5C-8B28-A62DD26CD9C0}" dt="2022-06-03T01:22:53.125" v="13" actId="2696"/>
      <pc:docMkLst>
        <pc:docMk/>
      </pc:docMkLst>
      <pc:sldChg chg="modSp mod">
        <pc:chgData name="Nithin Soundar" userId="7e67e115e622c231" providerId="LiveId" clId="{CE1D8876-23FC-4A5C-8B28-A62DD26CD9C0}" dt="2022-06-03T01:22:12.656" v="11" actId="20577"/>
        <pc:sldMkLst>
          <pc:docMk/>
          <pc:sldMk cId="0" sldId="257"/>
        </pc:sldMkLst>
        <pc:graphicFrameChg chg="modGraphic">
          <ac:chgData name="Nithin Soundar" userId="7e67e115e622c231" providerId="LiveId" clId="{CE1D8876-23FC-4A5C-8B28-A62DD26CD9C0}" dt="2022-06-03T01:22:12.656" v="11" actId="20577"/>
          <ac:graphicFrameMkLst>
            <pc:docMk/>
            <pc:sldMk cId="0" sldId="257"/>
            <ac:graphicFrameMk id="16" creationId="{347D1EE2-D2C4-7654-B747-F51348A3AECC}"/>
          </ac:graphicFrameMkLst>
        </pc:graphicFrameChg>
      </pc:sldChg>
      <pc:sldChg chg="del">
        <pc:chgData name="Nithin Soundar" userId="7e67e115e622c231" providerId="LiveId" clId="{CE1D8876-23FC-4A5C-8B28-A62DD26CD9C0}" dt="2022-06-03T01:22:45.004" v="12" actId="2696"/>
        <pc:sldMkLst>
          <pc:docMk/>
          <pc:sldMk cId="0" sldId="324"/>
        </pc:sldMkLst>
      </pc:sldChg>
      <pc:sldChg chg="del">
        <pc:chgData name="Nithin Soundar" userId="7e67e115e622c231" providerId="LiveId" clId="{CE1D8876-23FC-4A5C-8B28-A62DD26CD9C0}" dt="2022-06-03T01:22:53.125" v="13" actId="2696"/>
        <pc:sldMkLst>
          <pc:docMk/>
          <pc:sldMk cId="1498296094" sldId="3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BA149A-777E-5370-9B9A-75F3CB0F42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A76E497-F851-E688-FCCD-0F999ADE929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DD3D607-581A-4FFF-A547-7A2EBE7AD53B}" type="datetimeFigureOut">
              <a:rPr lang="en-US"/>
              <a:pPr>
                <a:defRPr/>
              </a:pPr>
              <a:t>6/3/2022</a:t>
            </a:fld>
            <a:endParaRPr lang="en-US" dirty="0"/>
          </a:p>
        </p:txBody>
      </p:sp>
      <p:sp>
        <p:nvSpPr>
          <p:cNvPr id="4" name="Slide Image Placeholder 3">
            <a:extLst>
              <a:ext uri="{FF2B5EF4-FFF2-40B4-BE49-F238E27FC236}">
                <a16:creationId xmlns:a16="http://schemas.microsoft.com/office/drawing/2014/main" id="{2DD20574-816E-3769-2420-FEB5499B951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FFF284D3-900E-3998-0AD8-268A06D5ED3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6B6CE76-3B12-55A5-F250-24A0F37D768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DBF27448-F70E-633B-5CFD-8AF21F84E77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AFA50F4D-80FF-45F4-9443-7E8D1C8857F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9FA8B9F4-C9E7-EB50-EC5D-8F91E9C90B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85BCB5C-CB4F-F2FB-B265-D7ABA277C3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2772" name="Slide Number Placeholder 3">
            <a:extLst>
              <a:ext uri="{FF2B5EF4-FFF2-40B4-BE49-F238E27FC236}">
                <a16:creationId xmlns:a16="http://schemas.microsoft.com/office/drawing/2014/main" id="{8250D73D-B49B-91CE-05FE-B60E81EB41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96D4E-49A0-4A9A-89AC-7322FC3A9565}"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629400" cy="762000"/>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047750" y="2362200"/>
            <a:ext cx="8093622" cy="3733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D5E26C7D-2D8B-218B-CBE4-9A14DA59AAFE}"/>
              </a:ext>
            </a:extLst>
          </p:cNvPr>
          <p:cNvSpPr>
            <a:spLocks noGrp="1"/>
          </p:cNvSpPr>
          <p:nvPr>
            <p:ph type="dt" sz="half" idx="10"/>
          </p:nvPr>
        </p:nvSpPr>
        <p:spPr>
          <a:xfrm>
            <a:off x="457200" y="6400800"/>
            <a:ext cx="2133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fld id="{56FF1020-C4C5-41CD-8245-C242A094F1C0}" type="datetime1">
              <a:rPr lang="en-IN"/>
              <a:pPr>
                <a:defRPr/>
              </a:pPr>
              <a:t>03-06-2022</a:t>
            </a:fld>
            <a:endParaRPr lang="en-US" dirty="0"/>
          </a:p>
        </p:txBody>
      </p:sp>
      <p:sp>
        <p:nvSpPr>
          <p:cNvPr id="5" name="Slide Number Placeholder 10">
            <a:extLst>
              <a:ext uri="{FF2B5EF4-FFF2-40B4-BE49-F238E27FC236}">
                <a16:creationId xmlns:a16="http://schemas.microsoft.com/office/drawing/2014/main" id="{76900C77-6EA5-5DA5-655E-6FDBC6BD6FB7}"/>
              </a:ext>
            </a:extLst>
          </p:cNvPr>
          <p:cNvSpPr>
            <a:spLocks noGrp="1"/>
          </p:cNvSpPr>
          <p:nvPr>
            <p:ph type="sldNum" sz="quarter" idx="11"/>
          </p:nvPr>
        </p:nvSpPr>
        <p:spPr>
          <a:xfrm>
            <a:off x="6553200" y="6400800"/>
            <a:ext cx="2133600" cy="365125"/>
          </a:xfrm>
          <a:prstGeom prst="rect">
            <a:avLst/>
          </a:prstGeom>
          <a:ln>
            <a:solidFill>
              <a:srgbClr val="7030A0"/>
            </a:solidFill>
          </a:ln>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defRPr>
            </a:lvl1pPr>
          </a:lstStyle>
          <a:p>
            <a:fld id="{F0764C52-459A-417A-A87D-BB1CE153CFE2}" type="slidenum">
              <a:rPr lang="en-US" altLang="en-US"/>
              <a:pPr/>
              <a:t>‹#›</a:t>
            </a:fld>
            <a:endParaRPr lang="en-US" altLang="en-US"/>
          </a:p>
        </p:txBody>
      </p:sp>
      <p:sp>
        <p:nvSpPr>
          <p:cNvPr id="6" name="Footer Placeholder 11">
            <a:extLst>
              <a:ext uri="{FF2B5EF4-FFF2-40B4-BE49-F238E27FC236}">
                <a16:creationId xmlns:a16="http://schemas.microsoft.com/office/drawing/2014/main" id="{26A2D39F-01D5-01B8-7BFD-3C64287F5CC2}"/>
              </a:ext>
            </a:extLst>
          </p:cNvPr>
          <p:cNvSpPr>
            <a:spLocks noGrp="1"/>
          </p:cNvSpPr>
          <p:nvPr>
            <p:ph type="ftr" sz="quarter" idx="12"/>
          </p:nvPr>
        </p:nvSpPr>
        <p:spPr>
          <a:xfrm>
            <a:off x="3124200" y="6400800"/>
            <a:ext cx="2895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r>
              <a:rPr lang="en-US"/>
              <a:t>MP-I</a:t>
            </a:r>
          </a:p>
        </p:txBody>
      </p:sp>
    </p:spTree>
    <p:extLst>
      <p:ext uri="{BB962C8B-B14F-4D97-AF65-F5344CB8AC3E}">
        <p14:creationId xmlns:p14="http://schemas.microsoft.com/office/powerpoint/2010/main" val="349661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629400" cy="6096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28600" y="1828800"/>
            <a:ext cx="8686800" cy="4495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3676749F-AD00-25D4-58D6-39D242FE70E3}"/>
              </a:ext>
            </a:extLst>
          </p:cNvPr>
          <p:cNvSpPr>
            <a:spLocks noGrp="1"/>
          </p:cNvSpPr>
          <p:nvPr>
            <p:ph type="dt" sz="half" idx="10"/>
          </p:nvPr>
        </p:nvSpPr>
        <p:spPr>
          <a:xfrm>
            <a:off x="457200" y="6400800"/>
            <a:ext cx="2133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fld id="{97A675D9-9BDB-4724-9E30-57AA5ABA293C}" type="datetime1">
              <a:rPr lang="en-IN"/>
              <a:pPr>
                <a:defRPr/>
              </a:pPr>
              <a:t>03-06-2022</a:t>
            </a:fld>
            <a:endParaRPr lang="en-US" dirty="0"/>
          </a:p>
        </p:txBody>
      </p:sp>
      <p:sp>
        <p:nvSpPr>
          <p:cNvPr id="5" name="Footer Placeholder 11">
            <a:extLst>
              <a:ext uri="{FF2B5EF4-FFF2-40B4-BE49-F238E27FC236}">
                <a16:creationId xmlns:a16="http://schemas.microsoft.com/office/drawing/2014/main" id="{56C151C1-46B9-8DCA-9C34-E12CDD4E3C6F}"/>
              </a:ext>
            </a:extLst>
          </p:cNvPr>
          <p:cNvSpPr>
            <a:spLocks noGrp="1"/>
          </p:cNvSpPr>
          <p:nvPr>
            <p:ph type="ftr" sz="quarter" idx="11"/>
          </p:nvPr>
        </p:nvSpPr>
        <p:spPr>
          <a:xfrm>
            <a:off x="3124200" y="6400800"/>
            <a:ext cx="2895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r>
              <a:rPr lang="en-US"/>
              <a:t>MP-I</a:t>
            </a:r>
          </a:p>
        </p:txBody>
      </p:sp>
      <p:sp>
        <p:nvSpPr>
          <p:cNvPr id="6" name="Slide Number Placeholder 10">
            <a:extLst>
              <a:ext uri="{FF2B5EF4-FFF2-40B4-BE49-F238E27FC236}">
                <a16:creationId xmlns:a16="http://schemas.microsoft.com/office/drawing/2014/main" id="{11686AFA-A5B4-BBFD-E7D2-98A470869D21}"/>
              </a:ext>
            </a:extLst>
          </p:cNvPr>
          <p:cNvSpPr>
            <a:spLocks noGrp="1"/>
          </p:cNvSpPr>
          <p:nvPr>
            <p:ph type="sldNum" sz="quarter" idx="12"/>
          </p:nvPr>
        </p:nvSpPr>
        <p:spPr>
          <a:xfrm>
            <a:off x="6553200" y="6400800"/>
            <a:ext cx="2133600" cy="365125"/>
          </a:xfrm>
          <a:prstGeom prst="rect">
            <a:avLst/>
          </a:prstGeom>
          <a:ln>
            <a:solidFill>
              <a:srgbClr val="7030A0"/>
            </a:solidFill>
          </a:ln>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defRPr>
            </a:lvl1pPr>
          </a:lstStyle>
          <a:p>
            <a:fld id="{AAEB7B9A-7F04-46B1-B75B-B948C01F8B55}" type="slidenum">
              <a:rPr lang="en-US" altLang="en-US"/>
              <a:pPr/>
              <a:t>‹#›</a:t>
            </a:fld>
            <a:endParaRPr lang="en-US" altLang="en-US"/>
          </a:p>
        </p:txBody>
      </p:sp>
    </p:spTree>
    <p:extLst>
      <p:ext uri="{BB962C8B-B14F-4D97-AF65-F5344CB8AC3E}">
        <p14:creationId xmlns:p14="http://schemas.microsoft.com/office/powerpoint/2010/main" val="260549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228600" y="1981200"/>
            <a:ext cx="8686800" cy="4343400"/>
          </a:xfrm>
          <a:prstGeom prst="rect">
            <a:avLst/>
          </a:prstGeom>
        </p:spPr>
        <p:txBody>
          <a:bodyPr>
            <a:normAutofit/>
          </a:bodyPr>
          <a:lstStyle>
            <a:lvl1pPr>
              <a:defRPr sz="4000">
                <a:latin typeface="Times New Roman" pitchFamily="18" charset="0"/>
                <a:cs typeface="Times New Roman" pitchFamily="18" charset="0"/>
              </a:defRPr>
            </a:lvl1pPr>
            <a:lvl2pPr>
              <a:defRPr sz="3600">
                <a:latin typeface="Times New Roman" pitchFamily="18" charset="0"/>
                <a:cs typeface="Times New Roman" pitchFamily="18" charset="0"/>
              </a:defRPr>
            </a:lvl2pPr>
            <a:lvl3pPr>
              <a:defRPr sz="3200">
                <a:latin typeface="Times New Roman" pitchFamily="18" charset="0"/>
                <a:cs typeface="Times New Roman" pitchFamily="18" charset="0"/>
              </a:defRPr>
            </a:lvl3pPr>
            <a:lvl4pPr>
              <a:defRPr sz="2800">
                <a:latin typeface="Times New Roman" pitchFamily="18" charset="0"/>
                <a:cs typeface="Times New Roman" pitchFamily="18" charset="0"/>
              </a:defRPr>
            </a:lvl4pPr>
            <a:lvl5pPr>
              <a:defRPr sz="28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7"/>
          <p:cNvSpPr>
            <a:spLocks noGrp="1"/>
          </p:cNvSpPr>
          <p:nvPr>
            <p:ph type="title"/>
          </p:nvPr>
        </p:nvSpPr>
        <p:spPr>
          <a:xfrm>
            <a:off x="1219200" y="251460"/>
            <a:ext cx="6705600" cy="586740"/>
          </a:xfrm>
        </p:spPr>
        <p:txBody>
          <a:bodyPr/>
          <a:lstStyle>
            <a:lvl1pPr>
              <a:defRPr>
                <a:solidFill>
                  <a:schemeClr val="tx1"/>
                </a:solidFill>
              </a:defRPr>
            </a:lvl1pPr>
          </a:lstStyle>
          <a:p>
            <a:r>
              <a:rPr lang="en-US" dirty="0"/>
              <a:t>Click to edit Master title style</a:t>
            </a:r>
          </a:p>
        </p:txBody>
      </p:sp>
      <p:sp>
        <p:nvSpPr>
          <p:cNvPr id="4" name="Date Placeholder 14">
            <a:extLst>
              <a:ext uri="{FF2B5EF4-FFF2-40B4-BE49-F238E27FC236}">
                <a16:creationId xmlns:a16="http://schemas.microsoft.com/office/drawing/2014/main" id="{28B3B5C1-B5A7-0303-6B10-BB84B6AD7B69}"/>
              </a:ext>
            </a:extLst>
          </p:cNvPr>
          <p:cNvSpPr>
            <a:spLocks noGrp="1"/>
          </p:cNvSpPr>
          <p:nvPr>
            <p:ph type="dt" sz="half" idx="14"/>
          </p:nvPr>
        </p:nvSpPr>
        <p:spPr>
          <a:xfrm>
            <a:off x="457200" y="6400800"/>
            <a:ext cx="2133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fld id="{55B06CA4-F308-468A-9FE2-FE368C5DCAF3}" type="datetime1">
              <a:rPr lang="en-IN"/>
              <a:pPr>
                <a:defRPr/>
              </a:pPr>
              <a:t>03-06-2022</a:t>
            </a:fld>
            <a:endParaRPr lang="en-US" dirty="0"/>
          </a:p>
        </p:txBody>
      </p:sp>
      <p:sp>
        <p:nvSpPr>
          <p:cNvPr id="5" name="Slide Number Placeholder 15">
            <a:extLst>
              <a:ext uri="{FF2B5EF4-FFF2-40B4-BE49-F238E27FC236}">
                <a16:creationId xmlns:a16="http://schemas.microsoft.com/office/drawing/2014/main" id="{5EEA7740-5BC7-9E9D-F8EB-EEC057E5FB14}"/>
              </a:ext>
            </a:extLst>
          </p:cNvPr>
          <p:cNvSpPr>
            <a:spLocks noGrp="1"/>
          </p:cNvSpPr>
          <p:nvPr>
            <p:ph type="sldNum" sz="quarter" idx="15"/>
          </p:nvPr>
        </p:nvSpPr>
        <p:spPr>
          <a:xfrm>
            <a:off x="6781800" y="6400800"/>
            <a:ext cx="2133600" cy="365125"/>
          </a:xfrm>
          <a:prstGeom prst="rect">
            <a:avLst/>
          </a:prstGeom>
          <a:ln>
            <a:solidFill>
              <a:srgbClr val="7030A0"/>
            </a:solidFill>
          </a:ln>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defRPr>
            </a:lvl1pPr>
          </a:lstStyle>
          <a:p>
            <a:fld id="{B2B03E97-13B1-4957-918A-2EC43ADF0372}" type="slidenum">
              <a:rPr lang="en-US" altLang="en-US"/>
              <a:pPr/>
              <a:t>‹#›</a:t>
            </a:fld>
            <a:endParaRPr lang="en-US" altLang="en-US"/>
          </a:p>
        </p:txBody>
      </p:sp>
      <p:sp>
        <p:nvSpPr>
          <p:cNvPr id="6" name="Footer Placeholder 16">
            <a:extLst>
              <a:ext uri="{FF2B5EF4-FFF2-40B4-BE49-F238E27FC236}">
                <a16:creationId xmlns:a16="http://schemas.microsoft.com/office/drawing/2014/main" id="{0D93FB8C-D43A-DE3A-F15A-B96E2C36AFD6}"/>
              </a:ext>
            </a:extLst>
          </p:cNvPr>
          <p:cNvSpPr>
            <a:spLocks noGrp="1"/>
          </p:cNvSpPr>
          <p:nvPr>
            <p:ph type="ftr" sz="quarter" idx="16"/>
          </p:nvPr>
        </p:nvSpPr>
        <p:spPr>
          <a:xfrm>
            <a:off x="3276600" y="6400800"/>
            <a:ext cx="2895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r>
              <a:rPr lang="en-US"/>
              <a:t>MP-I</a:t>
            </a:r>
          </a:p>
        </p:txBody>
      </p:sp>
    </p:spTree>
    <p:extLst>
      <p:ext uri="{BB962C8B-B14F-4D97-AF65-F5344CB8AC3E}">
        <p14:creationId xmlns:p14="http://schemas.microsoft.com/office/powerpoint/2010/main" val="1723695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3B1B55F-F5A1-AE7A-2985-6140F2F3C829}"/>
              </a:ext>
            </a:extLst>
          </p:cNvPr>
          <p:cNvSpPr>
            <a:spLocks noGrp="1"/>
          </p:cNvSpPr>
          <p:nvPr>
            <p:ph type="title"/>
          </p:nvPr>
        </p:nvSpPr>
        <p:spPr bwMode="auto">
          <a:xfrm>
            <a:off x="1371600" y="152400"/>
            <a:ext cx="66294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Rectangle 7">
            <a:extLst>
              <a:ext uri="{FF2B5EF4-FFF2-40B4-BE49-F238E27FC236}">
                <a16:creationId xmlns:a16="http://schemas.microsoft.com/office/drawing/2014/main" id="{52A4B88A-CD77-6EB9-2EAF-A1CAF9ABEF4A}"/>
              </a:ext>
            </a:extLst>
          </p:cNvPr>
          <p:cNvSpPr/>
          <p:nvPr/>
        </p:nvSpPr>
        <p:spPr bwMode="auto">
          <a:xfrm>
            <a:off x="0" y="0"/>
            <a:ext cx="9144000" cy="6858000"/>
          </a:xfrm>
          <a:prstGeom prst="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a:extLst>
              <a:ext uri="{FF2B5EF4-FFF2-40B4-BE49-F238E27FC236}">
                <a16:creationId xmlns:a16="http://schemas.microsoft.com/office/drawing/2014/main" id="{97E2842F-5EDB-29D4-4F90-7887BDCB6B6F}"/>
              </a:ext>
            </a:extLst>
          </p:cNvPr>
          <p:cNvSpPr/>
          <p:nvPr userDrawn="1"/>
        </p:nvSpPr>
        <p:spPr>
          <a:xfrm>
            <a:off x="0" y="1066800"/>
            <a:ext cx="9144000" cy="76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29" name="Picture 8">
            <a:extLst>
              <a:ext uri="{FF2B5EF4-FFF2-40B4-BE49-F238E27FC236}">
                <a16:creationId xmlns:a16="http://schemas.microsoft.com/office/drawing/2014/main" id="{C80110DC-8B86-AF5C-B623-F49812BF78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3850" y="152400"/>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a:extLst>
              <a:ext uri="{FF2B5EF4-FFF2-40B4-BE49-F238E27FC236}">
                <a16:creationId xmlns:a16="http://schemas.microsoft.com/office/drawing/2014/main" id="{4594EADE-77B8-4FC4-9BDC-C7B4DF9BE2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53400" y="2286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Lst>
  <p:hf hdr="0"/>
  <p:txStyles>
    <p:titleStyle>
      <a:lvl1pPr algn="ctr" rtl="0" eaLnBrk="0" fontAlgn="base" hangingPunct="0">
        <a:spcBef>
          <a:spcPct val="0"/>
        </a:spcBef>
        <a:spcAft>
          <a:spcPct val="0"/>
        </a:spcAft>
        <a:defRPr lang="en-US" sz="3600" b="1" kern="1200" dirty="0">
          <a:solidFill>
            <a:schemeClr val="bg1"/>
          </a:solidFill>
          <a:latin typeface="+mn-lt"/>
          <a:ea typeface="+mn-ea"/>
          <a:cs typeface="+mn-cs"/>
        </a:defRPr>
      </a:lvl1pPr>
      <a:lvl2pPr algn="ctr" rtl="0" eaLnBrk="0" fontAlgn="base" hangingPunct="0">
        <a:spcBef>
          <a:spcPct val="0"/>
        </a:spcBef>
        <a:spcAft>
          <a:spcPct val="0"/>
        </a:spcAft>
        <a:defRPr sz="3600" b="1">
          <a:solidFill>
            <a:schemeClr val="bg1"/>
          </a:solidFill>
          <a:latin typeface="Calibri" pitchFamily="34" charset="0"/>
        </a:defRPr>
      </a:lvl2pPr>
      <a:lvl3pPr algn="ctr" rtl="0" eaLnBrk="0" fontAlgn="base" hangingPunct="0">
        <a:spcBef>
          <a:spcPct val="0"/>
        </a:spcBef>
        <a:spcAft>
          <a:spcPct val="0"/>
        </a:spcAft>
        <a:defRPr sz="3600" b="1">
          <a:solidFill>
            <a:schemeClr val="bg1"/>
          </a:solidFill>
          <a:latin typeface="Calibri" pitchFamily="34" charset="0"/>
        </a:defRPr>
      </a:lvl3pPr>
      <a:lvl4pPr algn="ctr" rtl="0" eaLnBrk="0" fontAlgn="base" hangingPunct="0">
        <a:spcBef>
          <a:spcPct val="0"/>
        </a:spcBef>
        <a:spcAft>
          <a:spcPct val="0"/>
        </a:spcAft>
        <a:defRPr sz="3600" b="1">
          <a:solidFill>
            <a:schemeClr val="bg1"/>
          </a:solidFill>
          <a:latin typeface="Calibri" pitchFamily="34" charset="0"/>
        </a:defRPr>
      </a:lvl4pPr>
      <a:lvl5pPr algn="ctr" rtl="0" eaLnBrk="0" fontAlgn="base" hangingPunct="0">
        <a:spcBef>
          <a:spcPct val="0"/>
        </a:spcBef>
        <a:spcAft>
          <a:spcPct val="0"/>
        </a:spcAft>
        <a:defRPr sz="3600" b="1">
          <a:solidFill>
            <a:schemeClr val="bg1"/>
          </a:solidFill>
          <a:latin typeface="Calibri" pitchFamily="34" charset="0"/>
        </a:defRPr>
      </a:lvl5pPr>
      <a:lvl6pPr marL="457200" algn="ctr" rtl="0" fontAlgn="base">
        <a:spcBef>
          <a:spcPct val="0"/>
        </a:spcBef>
        <a:spcAft>
          <a:spcPct val="0"/>
        </a:spcAft>
        <a:defRPr sz="3600" b="1">
          <a:solidFill>
            <a:schemeClr val="bg1"/>
          </a:solidFill>
          <a:latin typeface="Calibri" pitchFamily="34" charset="0"/>
        </a:defRPr>
      </a:lvl6pPr>
      <a:lvl7pPr marL="914400" algn="ctr" rtl="0" fontAlgn="base">
        <a:spcBef>
          <a:spcPct val="0"/>
        </a:spcBef>
        <a:spcAft>
          <a:spcPct val="0"/>
        </a:spcAft>
        <a:defRPr sz="3600" b="1">
          <a:solidFill>
            <a:schemeClr val="bg1"/>
          </a:solidFill>
          <a:latin typeface="Calibri" pitchFamily="34" charset="0"/>
        </a:defRPr>
      </a:lvl7pPr>
      <a:lvl8pPr marL="1371600" algn="ctr" rtl="0" fontAlgn="base">
        <a:spcBef>
          <a:spcPct val="0"/>
        </a:spcBef>
        <a:spcAft>
          <a:spcPct val="0"/>
        </a:spcAft>
        <a:defRPr sz="3600" b="1">
          <a:solidFill>
            <a:schemeClr val="bg1"/>
          </a:solidFill>
          <a:latin typeface="Calibri" pitchFamily="34" charset="0"/>
        </a:defRPr>
      </a:lvl8pPr>
      <a:lvl9pPr marL="1828800" algn="ctr" rtl="0" fontAlgn="base">
        <a:spcBef>
          <a:spcPct val="0"/>
        </a:spcBef>
        <a:spcAft>
          <a:spcPct val="0"/>
        </a:spcAft>
        <a:defRPr sz="36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8153C53-4B1F-D30A-D76A-3332FF97EB71}"/>
              </a:ext>
            </a:extLst>
          </p:cNvPr>
          <p:cNvSpPr>
            <a:spLocks noChangeArrowheads="1"/>
          </p:cNvSpPr>
          <p:nvPr/>
        </p:nvSpPr>
        <p:spPr bwMode="auto">
          <a:xfrm>
            <a:off x="-25400" y="0"/>
            <a:ext cx="91408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b="1">
              <a:latin typeface="Times New Roman" panose="02020603050405020304" pitchFamily="18" charset="0"/>
              <a:cs typeface="Times New Roman" panose="02020603050405020304" pitchFamily="18" charset="0"/>
            </a:endParaRPr>
          </a:p>
          <a:p>
            <a:pPr algn="ctr" eaLnBrk="1" hangingPunct="1"/>
            <a:r>
              <a:rPr lang="en-US" altLang="en-US" sz="2400" b="1">
                <a:latin typeface="Times New Roman" panose="02020603050405020304" pitchFamily="18" charset="0"/>
                <a:cs typeface="Times New Roman" panose="02020603050405020304" pitchFamily="18" charset="0"/>
              </a:rPr>
              <a:t>SRI RAMAKRISHNA ENGINEERING COLLEGE</a:t>
            </a:r>
            <a:endParaRPr lang="en-US" altLang="en-US" sz="2400">
              <a:latin typeface="Times New Roman" panose="02020603050405020304" pitchFamily="18" charset="0"/>
              <a:cs typeface="Times New Roman" panose="02020603050405020304" pitchFamily="18" charset="0"/>
            </a:endParaRPr>
          </a:p>
          <a:p>
            <a:pPr algn="ctr" eaLnBrk="1" hangingPunct="1"/>
            <a:endParaRPr lang="en-US" altLang="en-US" sz="2400" b="1">
              <a:latin typeface="Times New Roman" panose="02020603050405020304" pitchFamily="18" charset="0"/>
              <a:cs typeface="Times New Roman" panose="02020603050405020304" pitchFamily="18" charset="0"/>
            </a:endParaRPr>
          </a:p>
          <a:p>
            <a:pPr algn="ctr" eaLnBrk="1" hangingPunct="1"/>
            <a:endParaRPr lang="en-US" altLang="en-US" sz="2400">
              <a:latin typeface="Times New Roman" panose="02020603050405020304" pitchFamily="18" charset="0"/>
              <a:cs typeface="Times New Roman" panose="02020603050405020304" pitchFamily="18" charset="0"/>
            </a:endParaRPr>
          </a:p>
          <a:p>
            <a:pPr algn="ctr" eaLnBrk="1" hangingPunct="1"/>
            <a:endParaRPr lang="en-US" altLang="en-US" sz="2400">
              <a:latin typeface="Times New Roman" panose="02020603050405020304" pitchFamily="18" charset="0"/>
              <a:cs typeface="Times New Roman" panose="02020603050405020304" pitchFamily="18" charset="0"/>
            </a:endParaRPr>
          </a:p>
        </p:txBody>
      </p:sp>
      <p:sp>
        <p:nvSpPr>
          <p:cNvPr id="5123" name="TextBox 10">
            <a:extLst>
              <a:ext uri="{FF2B5EF4-FFF2-40B4-BE49-F238E27FC236}">
                <a16:creationId xmlns:a16="http://schemas.microsoft.com/office/drawing/2014/main" id="{88A37FAF-B681-6A42-4E2C-FA79F778CC86}"/>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5124" name="Rectangle 7">
            <a:extLst>
              <a:ext uri="{FF2B5EF4-FFF2-40B4-BE49-F238E27FC236}">
                <a16:creationId xmlns:a16="http://schemas.microsoft.com/office/drawing/2014/main" id="{90A7E713-55B4-C32F-5D34-AEEEB4279BF6}"/>
              </a:ext>
            </a:extLst>
          </p:cNvPr>
          <p:cNvSpPr>
            <a:spLocks noChangeArrowheads="1"/>
          </p:cNvSpPr>
          <p:nvPr/>
        </p:nvSpPr>
        <p:spPr bwMode="auto">
          <a:xfrm>
            <a:off x="6107113" y="5745163"/>
            <a:ext cx="274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b="1">
                <a:latin typeface="Calibri" panose="020F0502020204030204" pitchFamily="34" charset="0"/>
              </a:rPr>
              <a:t>No. of Credits : 2 </a:t>
            </a:r>
            <a:endParaRPr lang="en-US" altLang="en-US" b="1">
              <a:latin typeface="Lucida Bright" panose="02040602050505020304" pitchFamily="18" charset="0"/>
            </a:endParaRPr>
          </a:p>
        </p:txBody>
      </p:sp>
      <p:pic>
        <p:nvPicPr>
          <p:cNvPr id="5125" name="Picture 8" descr="silver jubilee logo.jpg">
            <a:extLst>
              <a:ext uri="{FF2B5EF4-FFF2-40B4-BE49-F238E27FC236}">
                <a16:creationId xmlns:a16="http://schemas.microsoft.com/office/drawing/2014/main" id="{18FF0D80-FDB6-79EC-E47F-7AD72B0E34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2420938"/>
            <a:ext cx="25273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1">
            <a:extLst>
              <a:ext uri="{FF2B5EF4-FFF2-40B4-BE49-F238E27FC236}">
                <a16:creationId xmlns:a16="http://schemas.microsoft.com/office/drawing/2014/main" id="{E070D8E9-01E5-95EE-E8DD-192F1B9B9D58}"/>
              </a:ext>
            </a:extLst>
          </p:cNvPr>
          <p:cNvSpPr>
            <a:spLocks noChangeArrowheads="1"/>
          </p:cNvSpPr>
          <p:nvPr/>
        </p:nvSpPr>
        <p:spPr bwMode="auto">
          <a:xfrm>
            <a:off x="762000" y="4038600"/>
            <a:ext cx="7893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dirty="0">
                <a:solidFill>
                  <a:srgbClr val="4E18E8"/>
                </a:solidFill>
                <a:latin typeface="Times New Roman" panose="02020603050405020304" pitchFamily="18" charset="0"/>
                <a:cs typeface="Times New Roman" panose="02020603050405020304" pitchFamily="18" charset="0"/>
              </a:rPr>
              <a:t>16EC258-MINIPROJECT  II</a:t>
            </a:r>
          </a:p>
        </p:txBody>
      </p:sp>
      <p:sp>
        <p:nvSpPr>
          <p:cNvPr id="5127" name="Rectangle 3">
            <a:extLst>
              <a:ext uri="{FF2B5EF4-FFF2-40B4-BE49-F238E27FC236}">
                <a16:creationId xmlns:a16="http://schemas.microsoft.com/office/drawing/2014/main" id="{FDC474EE-9139-55CB-2EE9-0B3EF0A2723E}"/>
              </a:ext>
            </a:extLst>
          </p:cNvPr>
          <p:cNvSpPr>
            <a:spLocks noChangeArrowheads="1"/>
          </p:cNvSpPr>
          <p:nvPr/>
        </p:nvSpPr>
        <p:spPr bwMode="auto">
          <a:xfrm>
            <a:off x="571500" y="3427413"/>
            <a:ext cx="827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solidFill>
                  <a:srgbClr val="C00000"/>
                </a:solidFill>
                <a:latin typeface="Calibri" panose="020F0502020204030204" pitchFamily="34" charset="0"/>
              </a:rPr>
              <a:t>Department of  Electronics and Communication  Engineering</a:t>
            </a:r>
            <a:endParaRPr lang="en-US" altLang="en-US" sz="2400">
              <a:solidFill>
                <a:srgbClr val="C00000"/>
              </a:solidFill>
              <a:latin typeface="Calibri" panose="020F0502020204030204" pitchFamily="34" charset="0"/>
            </a:endParaRPr>
          </a:p>
        </p:txBody>
      </p:sp>
      <p:pic>
        <p:nvPicPr>
          <p:cNvPr id="5128" name="Picture 19">
            <a:extLst>
              <a:ext uri="{FF2B5EF4-FFF2-40B4-BE49-F238E27FC236}">
                <a16:creationId xmlns:a16="http://schemas.microsoft.com/office/drawing/2014/main" id="{210F544A-1636-E185-3297-A62019EF0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449513"/>
            <a:ext cx="1611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Rectangle 2">
            <a:extLst>
              <a:ext uri="{FF2B5EF4-FFF2-40B4-BE49-F238E27FC236}">
                <a16:creationId xmlns:a16="http://schemas.microsoft.com/office/drawing/2014/main" id="{7B28DBFD-7B32-F997-86DB-B00428B4F6A5}"/>
              </a:ext>
            </a:extLst>
          </p:cNvPr>
          <p:cNvSpPr>
            <a:spLocks noChangeArrowheads="1"/>
          </p:cNvSpPr>
          <p:nvPr/>
        </p:nvSpPr>
        <p:spPr bwMode="auto">
          <a:xfrm>
            <a:off x="1046163" y="1238250"/>
            <a:ext cx="6705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Times New Roman" panose="02020603050405020304" pitchFamily="18" charset="0"/>
                <a:cs typeface="Times New Roman" panose="02020603050405020304" pitchFamily="18" charset="0"/>
              </a:rPr>
              <a:t>[Educational Service : SNR Sons Charitable Trust]</a:t>
            </a:r>
          </a:p>
          <a:p>
            <a:pPr algn="ctr" eaLnBrk="1" hangingPunct="1"/>
            <a:r>
              <a:rPr lang="en-US" altLang="en-US" sz="1200">
                <a:latin typeface="Times New Roman" panose="02020603050405020304" pitchFamily="18" charset="0"/>
                <a:cs typeface="Times New Roman" panose="02020603050405020304" pitchFamily="18" charset="0"/>
              </a:rPr>
              <a:t>  [Autonomous Institution, Accredited by NAAC with ‘A’ Grade]</a:t>
            </a:r>
          </a:p>
          <a:p>
            <a:pPr algn="ctr" eaLnBrk="1" hangingPunct="1"/>
            <a:r>
              <a:rPr lang="en-US" altLang="en-US" sz="1200">
                <a:latin typeface="Times New Roman" panose="02020603050405020304" pitchFamily="18" charset="0"/>
                <a:cs typeface="Times New Roman" panose="02020603050405020304" pitchFamily="18" charset="0"/>
              </a:rPr>
              <a:t>      [Approved by AICTE and Permanently Affiliated to Anna University, Chennai]</a:t>
            </a:r>
          </a:p>
          <a:p>
            <a:pPr algn="ctr" eaLnBrk="1" hangingPunct="1"/>
            <a:r>
              <a:rPr lang="en-US" altLang="en-US" sz="1200">
                <a:latin typeface="Times New Roman" panose="02020603050405020304" pitchFamily="18" charset="0"/>
                <a:cs typeface="Times New Roman" panose="02020603050405020304" pitchFamily="18" charset="0"/>
              </a:rPr>
              <a:t>        [ISO 9001:2015 Certified and all eligible programmes Accredited by NBA]   </a:t>
            </a:r>
          </a:p>
          <a:p>
            <a:pPr algn="ctr" eaLnBrk="1" hangingPunct="1"/>
            <a:r>
              <a:rPr lang="en-US" altLang="en-US" sz="1200">
                <a:latin typeface="Times New Roman" panose="02020603050405020304" pitchFamily="18" charset="0"/>
                <a:cs typeface="Times New Roman" panose="02020603050405020304" pitchFamily="18" charset="0"/>
              </a:rPr>
              <a:t>             VATTAMALAIPALAYAM, N.G.G.O. COLONY POST, COIMBATORE – 641 022.</a:t>
            </a:r>
          </a:p>
        </p:txBody>
      </p:sp>
      <p:sp>
        <p:nvSpPr>
          <p:cNvPr id="6154" name="Date Placeholder 9">
            <a:extLst>
              <a:ext uri="{FF2B5EF4-FFF2-40B4-BE49-F238E27FC236}">
                <a16:creationId xmlns:a16="http://schemas.microsoft.com/office/drawing/2014/main" id="{457C077E-5689-892A-0CD5-5B1C0702DFC9}"/>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424AA8CC-6552-4EF3-A2A8-057C7A851B91}" type="datetime1">
              <a:rPr lang="en-IN" smtClean="0"/>
              <a:pPr fontAlgn="base">
                <a:spcBef>
                  <a:spcPct val="0"/>
                </a:spcBef>
                <a:spcAft>
                  <a:spcPct val="0"/>
                </a:spcAft>
                <a:defRPr/>
              </a:pPr>
              <a:t>03-06-2022</a:t>
            </a:fld>
            <a:endParaRPr lang="en-US" dirty="0"/>
          </a:p>
        </p:txBody>
      </p:sp>
      <p:sp>
        <p:nvSpPr>
          <p:cNvPr id="5131" name="Slide Number Placeholder 11">
            <a:extLst>
              <a:ext uri="{FF2B5EF4-FFF2-40B4-BE49-F238E27FC236}">
                <a16:creationId xmlns:a16="http://schemas.microsoft.com/office/drawing/2014/main" id="{51AA0422-46F8-1B28-4B19-3CC04E66EA17}"/>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5D97BD-1CE9-400B-8CA9-41036D1596E2}"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
        <p:nvSpPr>
          <p:cNvPr id="6156" name="Footer Placeholder 12">
            <a:extLst>
              <a:ext uri="{FF2B5EF4-FFF2-40B4-BE49-F238E27FC236}">
                <a16:creationId xmlns:a16="http://schemas.microsoft.com/office/drawing/2014/main" id="{747F3FDA-56B4-2040-FBF1-3B8D83AAE198}"/>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1D436-FC20-255A-6CC4-7107BB24732E}"/>
              </a:ext>
            </a:extLst>
          </p:cNvPr>
          <p:cNvSpPr>
            <a:spLocks noGrp="1"/>
          </p:cNvSpPr>
          <p:nvPr>
            <p:ph type="body" sz="quarter" idx="13"/>
          </p:nvPr>
        </p:nvSpPr>
        <p:spPr>
          <a:xfrm>
            <a:off x="152400" y="1219200"/>
            <a:ext cx="8686800" cy="5029200"/>
          </a:xfrm>
        </p:spPr>
        <p:txBody>
          <a:bodyPr>
            <a:normAutofit fontScale="92500" lnSpcReduction="20000"/>
          </a:bodyPr>
          <a:lstStyle/>
          <a:p>
            <a:pPr algn="just">
              <a:defRPr/>
            </a:pPr>
            <a:r>
              <a:rPr lang="en-US" altLang="en-US" sz="2400" dirty="0"/>
              <a:t>The proposed method involves in the employment of predictive analysis.</a:t>
            </a:r>
          </a:p>
          <a:p>
            <a:pPr algn="just">
              <a:defRPr/>
            </a:pPr>
            <a:r>
              <a:rPr lang="en-US" altLang="en-US" sz="2400" dirty="0"/>
              <a:t>Predictive analysis goes further than traditional demand forecasting by evaluating the reason why people buy. The process uses mathematical principles to predict consumer behavior by using current and historic data.</a:t>
            </a:r>
          </a:p>
          <a:p>
            <a:pPr algn="just">
              <a:defRPr/>
            </a:pPr>
            <a:r>
              <a:rPr lang="en-US" sz="2400" dirty="0">
                <a:solidFill>
                  <a:srgbClr val="222222"/>
                </a:solidFill>
                <a:ea typeface="Times New Roman" panose="02020603050405020304" pitchFamily="18" charset="0"/>
              </a:rPr>
              <a:t>This model proposes a CNN-LSTM algorithm that combines the advantages of both Convolutional Neural Networks and Long-Short Term Memory cells to predict the demand for retail products within a stipulated time window to determine the optimal stock to be maintained at a retail outlet. </a:t>
            </a:r>
          </a:p>
          <a:p>
            <a:pPr algn="just">
              <a:defRPr/>
            </a:pPr>
            <a:r>
              <a:rPr lang="en-US" sz="2400" dirty="0">
                <a:solidFill>
                  <a:srgbClr val="222222"/>
                </a:solidFill>
                <a:ea typeface="Times New Roman" panose="02020603050405020304" pitchFamily="18" charset="0"/>
              </a:rPr>
              <a:t>Adding convolutional layers to capture local, temporal patterns on top of LSTM layers can be immensely helpful.</a:t>
            </a:r>
          </a:p>
          <a:p>
            <a:pPr algn="just">
              <a:defRPr/>
            </a:pPr>
            <a:r>
              <a:rPr lang="en-US" sz="2400" dirty="0">
                <a:solidFill>
                  <a:srgbClr val="222222"/>
                </a:solidFill>
                <a:ea typeface="Times New Roman" panose="02020603050405020304" pitchFamily="18" charset="0"/>
              </a:rPr>
              <a:t>The accuracy of CNN-LSTM model is greatly enhanced than the traditional LSTM model.</a:t>
            </a:r>
          </a:p>
          <a:p>
            <a:pPr algn="just">
              <a:defRPr/>
            </a:pPr>
            <a:r>
              <a:rPr lang="en-US" altLang="en-US" sz="2400" dirty="0">
                <a:solidFill>
                  <a:srgbClr val="222222"/>
                </a:solidFill>
              </a:rPr>
              <a:t>The demand of retail products is predicted using historical data of that particular retail outlet.</a:t>
            </a:r>
            <a:endParaRPr lang="en-US" altLang="en-US" sz="2400" dirty="0"/>
          </a:p>
        </p:txBody>
      </p:sp>
      <p:sp>
        <p:nvSpPr>
          <p:cNvPr id="17411" name="Title 2">
            <a:extLst>
              <a:ext uri="{FF2B5EF4-FFF2-40B4-BE49-F238E27FC236}">
                <a16:creationId xmlns:a16="http://schemas.microsoft.com/office/drawing/2014/main" id="{4FD73F70-F148-3630-24CE-4F263A2B5735}"/>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PROPOSED METHOD</a:t>
            </a:r>
            <a:br>
              <a:rPr altLang="en-US" sz="1200"/>
            </a:br>
            <a:endParaRPr altLang="en-US"/>
          </a:p>
        </p:txBody>
      </p:sp>
      <p:sp>
        <p:nvSpPr>
          <p:cNvPr id="4" name="Date Placeholder 3">
            <a:extLst>
              <a:ext uri="{FF2B5EF4-FFF2-40B4-BE49-F238E27FC236}">
                <a16:creationId xmlns:a16="http://schemas.microsoft.com/office/drawing/2014/main" id="{BDB91741-67E1-3723-8353-4B976F1E43CF}"/>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17413" name="Slide Number Placeholder 4">
            <a:extLst>
              <a:ext uri="{FF2B5EF4-FFF2-40B4-BE49-F238E27FC236}">
                <a16:creationId xmlns:a16="http://schemas.microsoft.com/office/drawing/2014/main" id="{CFADAE91-F5F2-F9DE-4B71-7403EF4EB0B6}"/>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58A2D7-BD02-4C60-8F19-0DFE88A96FC9}"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371BE3B2-D7F2-277C-0F0C-0FAFD41A77F1}"/>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5AF34B-A035-F056-5AD9-E1AC985F8912}"/>
              </a:ext>
            </a:extLst>
          </p:cNvPr>
          <p:cNvSpPr>
            <a:spLocks noGrp="1"/>
          </p:cNvSpPr>
          <p:nvPr>
            <p:ph type="body" sz="quarter" idx="13"/>
          </p:nvPr>
        </p:nvSpPr>
        <p:spPr>
          <a:xfrm>
            <a:off x="228600" y="1295400"/>
            <a:ext cx="8686800" cy="5029200"/>
          </a:xfrm>
        </p:spPr>
        <p:txBody>
          <a:bodyPr>
            <a:normAutofit/>
          </a:bodyPr>
          <a:lstStyle/>
          <a:p>
            <a:pPr algn="just">
              <a:defRPr/>
            </a:pPr>
            <a:r>
              <a:rPr lang="en-IN" sz="2400" b="1" dirty="0">
                <a:solidFill>
                  <a:srgbClr val="2D3D4A"/>
                </a:solidFill>
              </a:rPr>
              <a:t>Advantages of forecasting</a:t>
            </a:r>
            <a:r>
              <a:rPr lang="en-US" sz="2400" dirty="0">
                <a:solidFill>
                  <a:srgbClr val="2D3D4A"/>
                </a:solidFill>
              </a:rPr>
              <a:t> </a:t>
            </a:r>
          </a:p>
          <a:p>
            <a:pPr marL="514350" indent="-514350" algn="just">
              <a:buFont typeface="+mj-lt"/>
              <a:buAutoNum type="arabicPeriod"/>
              <a:defRPr/>
            </a:pPr>
            <a:r>
              <a:rPr lang="en-US" sz="2400" dirty="0">
                <a:solidFill>
                  <a:srgbClr val="2D3D4A"/>
                </a:solidFill>
              </a:rPr>
              <a:t>One can gain valuable insight</a:t>
            </a:r>
          </a:p>
          <a:p>
            <a:pPr marL="514350" indent="-514350" algn="just">
              <a:buFont typeface="+mj-lt"/>
              <a:buAutoNum type="arabicPeriod"/>
              <a:defRPr/>
            </a:pPr>
            <a:r>
              <a:rPr lang="en-US" sz="2400" dirty="0">
                <a:solidFill>
                  <a:srgbClr val="2D3D4A"/>
                </a:solidFill>
              </a:rPr>
              <a:t>One can learn from past mistakes</a:t>
            </a:r>
          </a:p>
          <a:p>
            <a:pPr marL="514350" indent="-514350" algn="just">
              <a:buFont typeface="+mj-lt"/>
              <a:buAutoNum type="arabicPeriod"/>
              <a:defRPr/>
            </a:pPr>
            <a:r>
              <a:rPr lang="en-US" sz="2400" dirty="0">
                <a:solidFill>
                  <a:srgbClr val="2D3D4A"/>
                </a:solidFill>
              </a:rPr>
              <a:t>It can decrease costs</a:t>
            </a:r>
          </a:p>
          <a:p>
            <a:pPr marL="0" indent="0" algn="just">
              <a:buFont typeface="Arial" panose="020B0604020202020204" pitchFamily="34" charset="0"/>
              <a:buNone/>
              <a:defRPr/>
            </a:pPr>
            <a:r>
              <a:rPr lang="en-US" sz="2400" dirty="0">
                <a:solidFill>
                  <a:srgbClr val="2E3D4A"/>
                </a:solidFill>
              </a:rPr>
              <a:t>  </a:t>
            </a:r>
          </a:p>
          <a:p>
            <a:pPr algn="just">
              <a:defRPr/>
            </a:pPr>
            <a:r>
              <a:rPr lang="en-US" sz="2400" b="1" dirty="0">
                <a:solidFill>
                  <a:srgbClr val="2D3D4A"/>
                </a:solidFill>
              </a:rPr>
              <a:t>Disadvantages of forecasting</a:t>
            </a:r>
          </a:p>
          <a:p>
            <a:pPr marL="514350" indent="-514350" algn="just">
              <a:buFont typeface="+mj-lt"/>
              <a:buAutoNum type="arabicPeriod"/>
              <a:defRPr/>
            </a:pPr>
            <a:r>
              <a:rPr lang="en-US" sz="2400" dirty="0">
                <a:solidFill>
                  <a:srgbClr val="2D3D4A"/>
                </a:solidFill>
              </a:rPr>
              <a:t>It can be time-consuming and resource-intensive</a:t>
            </a:r>
          </a:p>
          <a:p>
            <a:pPr marL="0" indent="0" algn="just">
              <a:buNone/>
              <a:defRPr/>
            </a:pPr>
            <a:endParaRPr lang="en-IN" sz="2400" dirty="0"/>
          </a:p>
        </p:txBody>
      </p:sp>
      <p:sp>
        <p:nvSpPr>
          <p:cNvPr id="18435" name="Title 2">
            <a:extLst>
              <a:ext uri="{FF2B5EF4-FFF2-40B4-BE49-F238E27FC236}">
                <a16:creationId xmlns:a16="http://schemas.microsoft.com/office/drawing/2014/main" id="{A4F53E4D-5BF8-B34A-5D70-12507E654908}"/>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PROS AND CONS OF THE SOLUTION</a:t>
            </a:r>
            <a:br>
              <a:rPr altLang="en-US">
                <a:solidFill>
                  <a:srgbClr val="7030A0"/>
                </a:solidFill>
              </a:rPr>
            </a:br>
            <a:endParaRPr altLang="en-US"/>
          </a:p>
        </p:txBody>
      </p:sp>
      <p:sp>
        <p:nvSpPr>
          <p:cNvPr id="4" name="Date Placeholder 3">
            <a:extLst>
              <a:ext uri="{FF2B5EF4-FFF2-40B4-BE49-F238E27FC236}">
                <a16:creationId xmlns:a16="http://schemas.microsoft.com/office/drawing/2014/main" id="{914D43F0-3E0D-59E2-8C94-43E9251FCE1E}"/>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18437" name="Slide Number Placeholder 4">
            <a:extLst>
              <a:ext uri="{FF2B5EF4-FFF2-40B4-BE49-F238E27FC236}">
                <a16:creationId xmlns:a16="http://schemas.microsoft.com/office/drawing/2014/main" id="{84A0DD16-F5EF-2F9A-9076-55E400F3CB3C}"/>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315FD4-A7B6-4CBB-9997-46E5565BFE70}"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539A5E8B-81FD-6B9D-C17A-F4E02FE1B7B8}"/>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DD6B4A9A-9716-461E-94A0-98C8BEBD5B85}"/>
              </a:ext>
            </a:extLst>
          </p:cNvPr>
          <p:cNvSpPr>
            <a:spLocks noChangeArrowheads="1"/>
          </p:cNvSpPr>
          <p:nvPr/>
        </p:nvSpPr>
        <p:spPr bwMode="auto">
          <a:xfrm>
            <a:off x="3175" y="261938"/>
            <a:ext cx="9140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a:solidFill>
                  <a:srgbClr val="7030A0"/>
                </a:solidFill>
                <a:latin typeface="Calibri" panose="020F0502020204030204" pitchFamily="34" charset="0"/>
              </a:rPr>
              <a:t>Block Diagram</a:t>
            </a:r>
          </a:p>
        </p:txBody>
      </p:sp>
      <p:sp>
        <p:nvSpPr>
          <p:cNvPr id="16387" name="TextBox 10">
            <a:extLst>
              <a:ext uri="{FF2B5EF4-FFF2-40B4-BE49-F238E27FC236}">
                <a16:creationId xmlns:a16="http://schemas.microsoft.com/office/drawing/2014/main" id="{2A0D7F07-E81A-0506-2C2E-56741F08A9FB}"/>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6388" name="Text Placeholder 5">
            <a:extLst>
              <a:ext uri="{FF2B5EF4-FFF2-40B4-BE49-F238E27FC236}">
                <a16:creationId xmlns:a16="http://schemas.microsoft.com/office/drawing/2014/main" id="{704FD440-CD1D-E6A1-FCDC-EAB5D34C19D2}"/>
              </a:ext>
            </a:extLst>
          </p:cNvPr>
          <p:cNvSpPr>
            <a:spLocks noGrp="1" noChangeArrowheads="1"/>
          </p:cNvSpPr>
          <p:nvPr>
            <p:ph type="body" sz="quarter" idx="13"/>
          </p:nvPr>
        </p:nvSpPr>
        <p:spPr bwMode="auto">
          <a:xfrm>
            <a:off x="228600" y="1295400"/>
            <a:ext cx="8686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endParaRPr lang="en-US" altLang="en-US" sz="2400"/>
          </a:p>
        </p:txBody>
      </p:sp>
      <p:sp>
        <p:nvSpPr>
          <p:cNvPr id="12292" name="Date Placeholder 9">
            <a:extLst>
              <a:ext uri="{FF2B5EF4-FFF2-40B4-BE49-F238E27FC236}">
                <a16:creationId xmlns:a16="http://schemas.microsoft.com/office/drawing/2014/main" id="{7EBAFCF4-F5F4-A684-352F-35173B0D0AAF}"/>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905704E5-B7F0-4885-918B-F4272440B603}" type="datetime1">
              <a:rPr lang="en-US"/>
              <a:pPr>
                <a:defRPr/>
              </a:pPr>
              <a:t>6/3/2022</a:t>
            </a:fld>
            <a:endParaRPr lang="en-US"/>
          </a:p>
        </p:txBody>
      </p:sp>
      <p:sp>
        <p:nvSpPr>
          <p:cNvPr id="16390" name="Slide Number Placeholder 11">
            <a:extLst>
              <a:ext uri="{FF2B5EF4-FFF2-40B4-BE49-F238E27FC236}">
                <a16:creationId xmlns:a16="http://schemas.microsoft.com/office/drawing/2014/main" id="{51A2D402-8226-2FF4-A9F9-3F48B5727C4C}"/>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ECF805-FDFD-4540-B1BF-F07F1DDCA3DA}" type="slidenum">
              <a:rPr lang="en-US" altLang="en-US" smtClean="0"/>
              <a:pPr/>
              <a:t>12</a:t>
            </a:fld>
            <a:endParaRPr lang="en-US" altLang="en-US"/>
          </a:p>
        </p:txBody>
      </p:sp>
      <p:sp>
        <p:nvSpPr>
          <p:cNvPr id="12294" name="Footer Placeholder 12">
            <a:extLst>
              <a:ext uri="{FF2B5EF4-FFF2-40B4-BE49-F238E27FC236}">
                <a16:creationId xmlns:a16="http://schemas.microsoft.com/office/drawing/2014/main" id="{C02C7F6A-8A9F-FBA2-ADB4-9BBAD1C9698E}"/>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en-US" dirty="0"/>
              <a:t>MP-II</a:t>
            </a:r>
          </a:p>
        </p:txBody>
      </p:sp>
      <p:pic>
        <p:nvPicPr>
          <p:cNvPr id="16392" name="Picture 2">
            <a:extLst>
              <a:ext uri="{FF2B5EF4-FFF2-40B4-BE49-F238E27FC236}">
                <a16:creationId xmlns:a16="http://schemas.microsoft.com/office/drawing/2014/main" id="{646A1705-2979-C6B7-7BA8-9209B737B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1443038"/>
            <a:ext cx="8461375"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276E1768-2882-6995-183A-F92D3105E324}"/>
              </a:ext>
            </a:extLst>
          </p:cNvPr>
          <p:cNvSpPr>
            <a:spLocks noChangeArrowheads="1"/>
          </p:cNvSpPr>
          <p:nvPr/>
        </p:nvSpPr>
        <p:spPr bwMode="auto">
          <a:xfrm>
            <a:off x="3175" y="261938"/>
            <a:ext cx="9140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dirty="0">
                <a:solidFill>
                  <a:srgbClr val="7030A0"/>
                </a:solidFill>
                <a:latin typeface="Times New Roman" panose="02020603050405020304" pitchFamily="18" charset="0"/>
                <a:cs typeface="Times New Roman" panose="02020603050405020304" pitchFamily="18" charset="0"/>
              </a:rPr>
              <a:t>CNN-LSTM Model</a:t>
            </a:r>
          </a:p>
        </p:txBody>
      </p:sp>
      <p:sp>
        <p:nvSpPr>
          <p:cNvPr id="16387" name="TextBox 10">
            <a:extLst>
              <a:ext uri="{FF2B5EF4-FFF2-40B4-BE49-F238E27FC236}">
                <a16:creationId xmlns:a16="http://schemas.microsoft.com/office/drawing/2014/main" id="{EBCD5C89-91CC-F45B-26FD-2A730C3C3C4D}"/>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2292" name="Date Placeholder 9">
            <a:extLst>
              <a:ext uri="{FF2B5EF4-FFF2-40B4-BE49-F238E27FC236}">
                <a16:creationId xmlns:a16="http://schemas.microsoft.com/office/drawing/2014/main" id="{0AA184BB-A752-5A64-E51D-26ADB517D58E}"/>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905704E5-B7F0-4885-918B-F4272440B603}" type="datetime1">
              <a:rPr lang="en-US"/>
              <a:pPr>
                <a:defRPr/>
              </a:pPr>
              <a:t>6/3/2022</a:t>
            </a:fld>
            <a:endParaRPr lang="en-US"/>
          </a:p>
        </p:txBody>
      </p:sp>
      <p:sp>
        <p:nvSpPr>
          <p:cNvPr id="16390" name="Slide Number Placeholder 11">
            <a:extLst>
              <a:ext uri="{FF2B5EF4-FFF2-40B4-BE49-F238E27FC236}">
                <a16:creationId xmlns:a16="http://schemas.microsoft.com/office/drawing/2014/main" id="{96AE34ED-A07B-29C1-02D1-8086543E1FC2}"/>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0EE0CA-9C5F-4EE5-AAF5-AF5462499061}" type="slidenum">
              <a:rPr lang="en-US" altLang="en-US" smtClean="0"/>
              <a:pPr/>
              <a:t>13</a:t>
            </a:fld>
            <a:endParaRPr lang="en-US" altLang="en-US"/>
          </a:p>
        </p:txBody>
      </p:sp>
      <p:sp>
        <p:nvSpPr>
          <p:cNvPr id="12294" name="Footer Placeholder 12">
            <a:extLst>
              <a:ext uri="{FF2B5EF4-FFF2-40B4-BE49-F238E27FC236}">
                <a16:creationId xmlns:a16="http://schemas.microsoft.com/office/drawing/2014/main" id="{3B3B45FD-6219-67FE-7BF1-5DB516420409}"/>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en-US" dirty="0"/>
              <a:t>MP-II</a:t>
            </a:r>
          </a:p>
        </p:txBody>
      </p:sp>
      <p:pic>
        <p:nvPicPr>
          <p:cNvPr id="25602" name="Picture 4">
            <a:extLst>
              <a:ext uri="{FF2B5EF4-FFF2-40B4-BE49-F238E27FC236}">
                <a16:creationId xmlns:a16="http://schemas.microsoft.com/office/drawing/2014/main" id="{DE97B823-078D-6D44-F77E-4F842BF43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6" y="1358925"/>
            <a:ext cx="8458200" cy="47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67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F7F89654-75A7-1A6B-1692-81E4C785A16F}"/>
              </a:ext>
            </a:extLst>
          </p:cNvPr>
          <p:cNvSpPr>
            <a:spLocks noGrp="1"/>
          </p:cNvSpPr>
          <p:nvPr>
            <p:ph idx="1"/>
          </p:nvPr>
        </p:nvSpPr>
        <p:spPr bwMode="auto">
          <a:xfrm>
            <a:off x="152400" y="1295400"/>
            <a:ext cx="883920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defRPr/>
            </a:pPr>
            <a:r>
              <a:rPr lang="en-US" sz="2400" b="1" dirty="0"/>
              <a:t>Software:</a:t>
            </a:r>
          </a:p>
          <a:p>
            <a:pPr marL="0" indent="0" algn="just">
              <a:buFont typeface="Arial" panose="020B0604020202020204" pitchFamily="34" charset="0"/>
              <a:buNone/>
              <a:defRPr/>
            </a:pPr>
            <a:endParaRPr lang="en-US" sz="2400" dirty="0"/>
          </a:p>
          <a:p>
            <a:pPr marL="514350" indent="-514350" algn="just">
              <a:buFont typeface="+mj-lt"/>
              <a:buAutoNum type="arabicPeriod"/>
              <a:defRPr/>
            </a:pPr>
            <a:r>
              <a:rPr lang="en-US" sz="2400" dirty="0"/>
              <a:t>Python</a:t>
            </a:r>
          </a:p>
          <a:p>
            <a:pPr marL="514350" indent="-514350" algn="just">
              <a:buFont typeface="+mj-lt"/>
              <a:buAutoNum type="arabicPeriod"/>
              <a:defRPr/>
            </a:pPr>
            <a:r>
              <a:rPr lang="en-US" sz="2400" dirty="0"/>
              <a:t>Google Colab</a:t>
            </a:r>
          </a:p>
          <a:p>
            <a:pPr marL="514350" indent="-514350" algn="just">
              <a:buFont typeface="+mj-lt"/>
              <a:buAutoNum type="arabicPeriod"/>
              <a:defRPr/>
            </a:pPr>
            <a:r>
              <a:rPr lang="en-US" sz="2400" dirty="0"/>
              <a:t>Deep Learning(Time Series)</a:t>
            </a:r>
          </a:p>
          <a:p>
            <a:pPr marL="514350" indent="-514350" algn="just">
              <a:buFont typeface="+mj-lt"/>
              <a:buAutoNum type="arabicPeriod"/>
              <a:defRPr/>
            </a:pPr>
            <a:r>
              <a:rPr lang="en-US" sz="2400" dirty="0"/>
              <a:t>Convolution Neural Networks- Long Short Term Memory Cells</a:t>
            </a:r>
          </a:p>
          <a:p>
            <a:pPr marL="514350" indent="-514350" algn="just">
              <a:buFont typeface="+mj-lt"/>
              <a:buAutoNum type="arabicPeriod"/>
              <a:defRPr/>
            </a:pPr>
            <a:r>
              <a:rPr lang="en-US" sz="2400" dirty="0"/>
              <a:t>Multi-Layer Perceptron Model</a:t>
            </a:r>
          </a:p>
        </p:txBody>
      </p:sp>
      <p:sp>
        <p:nvSpPr>
          <p:cNvPr id="15363" name="Date Placeholder 3">
            <a:extLst>
              <a:ext uri="{FF2B5EF4-FFF2-40B4-BE49-F238E27FC236}">
                <a16:creationId xmlns:a16="http://schemas.microsoft.com/office/drawing/2014/main" id="{0E1B6E17-CBE0-15B5-A015-9631AE7D2EB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06C09D8-E200-483C-B387-E94810B8266A}" type="datetime1">
              <a:rPr lang="en-US" sz="1800" smtClean="0"/>
              <a:pPr fontAlgn="base">
                <a:spcBef>
                  <a:spcPct val="0"/>
                </a:spcBef>
                <a:spcAft>
                  <a:spcPct val="0"/>
                </a:spcAft>
                <a:defRPr/>
              </a:pPr>
              <a:t>6/3/2022</a:t>
            </a:fld>
            <a:endParaRPr lang="en-US" sz="1800" dirty="0"/>
          </a:p>
        </p:txBody>
      </p:sp>
      <p:sp>
        <p:nvSpPr>
          <p:cNvPr id="20484" name="Slide Number Placeholder 4">
            <a:extLst>
              <a:ext uri="{FF2B5EF4-FFF2-40B4-BE49-F238E27FC236}">
                <a16:creationId xmlns:a16="http://schemas.microsoft.com/office/drawing/2014/main" id="{1DE91BBB-EC80-599C-34A4-39FBAA4B11D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B2591-22F4-4856-A074-524B0704B123}" type="slidenum">
              <a:rPr lang="en-US" altLang="en-US" sz="1800">
                <a:latin typeface="Calibri" panose="020F0502020204030204" pitchFamily="34" charset="0"/>
              </a:rPr>
              <a:pPr eaLnBrk="1" hangingPunct="1"/>
              <a:t>14</a:t>
            </a:fld>
            <a:endParaRPr lang="en-US" altLang="en-US" sz="1800" dirty="0">
              <a:latin typeface="Calibri" panose="020F0502020204030204" pitchFamily="34" charset="0"/>
            </a:endParaRPr>
          </a:p>
        </p:txBody>
      </p:sp>
      <p:sp>
        <p:nvSpPr>
          <p:cNvPr id="15365" name="Footer Placeholder 5">
            <a:extLst>
              <a:ext uri="{FF2B5EF4-FFF2-40B4-BE49-F238E27FC236}">
                <a16:creationId xmlns:a16="http://schemas.microsoft.com/office/drawing/2014/main" id="{C7F109DD-3A01-8B3D-C34E-7935FC3A761D}"/>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0486" name="Title 6">
            <a:extLst>
              <a:ext uri="{FF2B5EF4-FFF2-40B4-BE49-F238E27FC236}">
                <a16:creationId xmlns:a16="http://schemas.microsoft.com/office/drawing/2014/main" id="{EEBDE21D-8095-3C31-34A4-883F940A52FC}"/>
              </a:ext>
            </a:extLst>
          </p:cNvPr>
          <p:cNvSpPr>
            <a:spLocks noGrp="1"/>
          </p:cNvSpPr>
          <p:nvPr>
            <p:ph type="title"/>
          </p:nvPr>
        </p:nvSpPr>
        <p:spPr/>
        <p:txBody>
          <a:bodyPr/>
          <a:lstStyle/>
          <a:p>
            <a:pPr eaLnBrk="1" hangingPunct="1"/>
            <a:r>
              <a:rPr altLang="en-US" sz="3200">
                <a:solidFill>
                  <a:srgbClr val="7030A0"/>
                </a:solidFill>
              </a:rPr>
              <a:t>TECHNOLOGY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Date Placeholder 3">
            <a:extLst>
              <a:ext uri="{FF2B5EF4-FFF2-40B4-BE49-F238E27FC236}">
                <a16:creationId xmlns:a16="http://schemas.microsoft.com/office/drawing/2014/main" id="{0E1B6E17-CBE0-15B5-A015-9631AE7D2EB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06C09D8-E200-483C-B387-E94810B8266A}" type="datetime1">
              <a:rPr lang="en-US" sz="1800" smtClean="0"/>
              <a:pPr fontAlgn="base">
                <a:spcBef>
                  <a:spcPct val="0"/>
                </a:spcBef>
                <a:spcAft>
                  <a:spcPct val="0"/>
                </a:spcAft>
                <a:defRPr/>
              </a:pPr>
              <a:t>6/3/2022</a:t>
            </a:fld>
            <a:endParaRPr lang="en-US" sz="1800" dirty="0"/>
          </a:p>
        </p:txBody>
      </p:sp>
      <p:sp>
        <p:nvSpPr>
          <p:cNvPr id="20484" name="Slide Number Placeholder 4">
            <a:extLst>
              <a:ext uri="{FF2B5EF4-FFF2-40B4-BE49-F238E27FC236}">
                <a16:creationId xmlns:a16="http://schemas.microsoft.com/office/drawing/2014/main" id="{1DE91BBB-EC80-599C-34A4-39FBAA4B11D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B2591-22F4-4856-A074-524B0704B123}" type="slidenum">
              <a:rPr lang="en-US" altLang="en-US" sz="1800">
                <a:latin typeface="Calibri" panose="020F0502020204030204" pitchFamily="34" charset="0"/>
              </a:rPr>
              <a:pPr eaLnBrk="1" hangingPunct="1"/>
              <a:t>15</a:t>
            </a:fld>
            <a:endParaRPr lang="en-US" altLang="en-US" sz="1800" dirty="0">
              <a:latin typeface="Calibri" panose="020F0502020204030204" pitchFamily="34" charset="0"/>
            </a:endParaRPr>
          </a:p>
        </p:txBody>
      </p:sp>
      <p:sp>
        <p:nvSpPr>
          <p:cNvPr id="15365" name="Footer Placeholder 5">
            <a:extLst>
              <a:ext uri="{FF2B5EF4-FFF2-40B4-BE49-F238E27FC236}">
                <a16:creationId xmlns:a16="http://schemas.microsoft.com/office/drawing/2014/main" id="{C7F109DD-3A01-8B3D-C34E-7935FC3A761D}"/>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0486" name="Title 6">
            <a:extLst>
              <a:ext uri="{FF2B5EF4-FFF2-40B4-BE49-F238E27FC236}">
                <a16:creationId xmlns:a16="http://schemas.microsoft.com/office/drawing/2014/main" id="{EEBDE21D-8095-3C31-34A4-883F940A52FC}"/>
              </a:ext>
            </a:extLst>
          </p:cNvPr>
          <p:cNvSpPr>
            <a:spLocks noGrp="1"/>
          </p:cNvSpPr>
          <p:nvPr>
            <p:ph type="title"/>
          </p:nvPr>
        </p:nvSpPr>
        <p:spPr/>
        <p:txBody>
          <a:bodyPr/>
          <a:lstStyle/>
          <a:p>
            <a:pPr eaLnBrk="1" hangingPunct="1"/>
            <a:r>
              <a:rPr altLang="en-US" sz="3200" dirty="0">
                <a:solidFill>
                  <a:srgbClr val="7030A0"/>
                </a:solidFill>
              </a:rPr>
              <a:t>Algorithm</a:t>
            </a:r>
          </a:p>
        </p:txBody>
      </p:sp>
      <p:pic>
        <p:nvPicPr>
          <p:cNvPr id="9" name="Picture 8">
            <a:extLst>
              <a:ext uri="{FF2B5EF4-FFF2-40B4-BE49-F238E27FC236}">
                <a16:creationId xmlns:a16="http://schemas.microsoft.com/office/drawing/2014/main" id="{DEF25EFA-DFA4-92A6-D2FA-B3547531F329}"/>
              </a:ext>
            </a:extLst>
          </p:cNvPr>
          <p:cNvPicPr>
            <a:picLocks noChangeAspect="1"/>
          </p:cNvPicPr>
          <p:nvPr/>
        </p:nvPicPr>
        <p:blipFill rotWithShape="1">
          <a:blip r:embed="rId2">
            <a:extLst>
              <a:ext uri="{28A0092B-C50C-407E-A947-70E740481C1C}">
                <a14:useLocalDpi xmlns:a14="http://schemas.microsoft.com/office/drawing/2010/main" val="0"/>
              </a:ext>
            </a:extLst>
          </a:blip>
          <a:srcRect l="5001" t="26296" r="31112" b="5556"/>
          <a:stretch/>
        </p:blipFill>
        <p:spPr>
          <a:xfrm>
            <a:off x="316161" y="1254221"/>
            <a:ext cx="8432699" cy="5059707"/>
          </a:xfrm>
          <a:prstGeom prst="rect">
            <a:avLst/>
          </a:prstGeom>
        </p:spPr>
      </p:pic>
    </p:spTree>
    <p:extLst>
      <p:ext uri="{BB962C8B-B14F-4D97-AF65-F5344CB8AC3E}">
        <p14:creationId xmlns:p14="http://schemas.microsoft.com/office/powerpoint/2010/main" val="158701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1E4C1055-21E2-2686-8749-E6A6BF065843}"/>
              </a:ext>
            </a:extLst>
          </p:cNvPr>
          <p:cNvSpPr>
            <a:spLocks noGrp="1"/>
          </p:cNvSpPr>
          <p:nvPr>
            <p:ph idx="1"/>
          </p:nvPr>
        </p:nvSpPr>
        <p:spPr bwMode="auto">
          <a:xfrm>
            <a:off x="152400" y="1219200"/>
            <a:ext cx="8763000" cy="5137150"/>
          </a:xfrm>
        </p:spPr>
        <p:txBody>
          <a:bodyPr vert="horz" wrap="square" lIns="91440" tIns="45720" rIns="91440" bIns="45720" numCol="1" anchor="t" anchorCtr="0" compatLnSpc="1">
            <a:prstTxWarp prst="textNoShape">
              <a:avLst/>
            </a:prstTxWarp>
          </a:bodyPr>
          <a:lstStyle/>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historic sales data set comprises more than 9,00,000 observations which are organized by date, store and item.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dataset was taken from the public data set available at Kaggle under a project competition to predict future sales.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columns of the dataset contain the date, store, item, sales.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test dataset consists of 40% of the datasets and the training dataset consists of 60% of the datasets.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proposed model was executed using an open-source platform called Google Colaboratory.</a:t>
            </a:r>
            <a:endParaRPr lang="en-US" altLang="en-US" sz="2400" dirty="0">
              <a:latin typeface="Times New Roman" pitchFamily="18" charset="0"/>
              <a:cs typeface="Times New Roman" pitchFamily="18" charset="0"/>
            </a:endParaRPr>
          </a:p>
        </p:txBody>
      </p:sp>
      <p:sp>
        <p:nvSpPr>
          <p:cNvPr id="21507" name="Date Placeholder 3">
            <a:extLst>
              <a:ext uri="{FF2B5EF4-FFF2-40B4-BE49-F238E27FC236}">
                <a16:creationId xmlns:a16="http://schemas.microsoft.com/office/drawing/2014/main" id="{684FE8D8-07F5-3DB8-F1C0-5DAD556B1E2B}"/>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98BE4677-A644-43EF-8511-C84DFEF0E4F1}" type="datetime1">
              <a:rPr lang="en-US" sz="1800" smtClean="0"/>
              <a:pPr fontAlgn="base">
                <a:spcBef>
                  <a:spcPct val="0"/>
                </a:spcBef>
                <a:spcAft>
                  <a:spcPct val="0"/>
                </a:spcAft>
                <a:defRPr/>
              </a:pPr>
              <a:t>6/3/2022</a:t>
            </a:fld>
            <a:endParaRPr lang="en-US" sz="1800" dirty="0"/>
          </a:p>
        </p:txBody>
      </p:sp>
      <p:sp>
        <p:nvSpPr>
          <p:cNvPr id="24580" name="Slide Number Placeholder 4">
            <a:extLst>
              <a:ext uri="{FF2B5EF4-FFF2-40B4-BE49-F238E27FC236}">
                <a16:creationId xmlns:a16="http://schemas.microsoft.com/office/drawing/2014/main" id="{7CB42029-83CF-09C9-8E99-DB83514350C0}"/>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7CE127-B162-4262-971C-F2F9057AB5A2}" type="slidenum">
              <a:rPr lang="en-US" altLang="en-US" sz="1800">
                <a:latin typeface="Calibri" panose="020F0502020204030204" pitchFamily="34" charset="0"/>
              </a:rPr>
              <a:pPr eaLnBrk="1" hangingPunct="1"/>
              <a:t>16</a:t>
            </a:fld>
            <a:endParaRPr lang="en-US" altLang="en-US" sz="1800" dirty="0">
              <a:latin typeface="Calibri" panose="020F0502020204030204" pitchFamily="34" charset="0"/>
            </a:endParaRPr>
          </a:p>
        </p:txBody>
      </p:sp>
      <p:sp>
        <p:nvSpPr>
          <p:cNvPr id="21509" name="Footer Placeholder 5">
            <a:extLst>
              <a:ext uri="{FF2B5EF4-FFF2-40B4-BE49-F238E27FC236}">
                <a16:creationId xmlns:a16="http://schemas.microsoft.com/office/drawing/2014/main" id="{A3ECB053-AB65-62BE-C855-8B4FCE34F8BE}"/>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algn="l" fontAlgn="base">
              <a:spcBef>
                <a:spcPct val="0"/>
              </a:spcBef>
              <a:spcAft>
                <a:spcPct val="0"/>
              </a:spcAft>
              <a:defRPr/>
            </a:pPr>
            <a:endParaRPr lang="en-US" sz="1800" dirty="0"/>
          </a:p>
        </p:txBody>
      </p:sp>
      <p:sp>
        <p:nvSpPr>
          <p:cNvPr id="24582" name="Title 6">
            <a:extLst>
              <a:ext uri="{FF2B5EF4-FFF2-40B4-BE49-F238E27FC236}">
                <a16:creationId xmlns:a16="http://schemas.microsoft.com/office/drawing/2014/main" id="{45786664-3A30-479B-12E9-DB7A2A82B802}"/>
              </a:ext>
            </a:extLst>
          </p:cNvPr>
          <p:cNvSpPr>
            <a:spLocks noGrp="1"/>
          </p:cNvSpPr>
          <p:nvPr>
            <p:ph type="title"/>
          </p:nvPr>
        </p:nvSpPr>
        <p:spPr/>
        <p:txBody>
          <a:bodyPr/>
          <a:lstStyle/>
          <a:p>
            <a:pPr eaLnBrk="1" hangingPunct="1"/>
            <a:r>
              <a:rPr altLang="en-US" sz="3200">
                <a:solidFill>
                  <a:srgbClr val="7030A0"/>
                </a:solidFill>
              </a:rPr>
              <a:t>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4061EC72-7F38-4CAA-F4A5-36EC393F2D40}"/>
              </a:ext>
            </a:extLst>
          </p:cNvPr>
          <p:cNvSpPr>
            <a:spLocks noGrp="1"/>
          </p:cNvSpPr>
          <p:nvPr>
            <p:ph idx="1"/>
          </p:nvPr>
        </p:nvSpPr>
        <p:spPr bwMode="auto">
          <a:xfrm>
            <a:off x="152400" y="1295400"/>
            <a:ext cx="876300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457200" algn="just"/>
            <a:r>
              <a:rPr lang="en-US" sz="2400" dirty="0">
                <a:effectLst/>
                <a:latin typeface="Times New Roman" panose="02020603050405020304" pitchFamily="18" charset="0"/>
                <a:ea typeface="Times New Roman" panose="02020603050405020304" pitchFamily="18" charset="0"/>
              </a:rPr>
              <a:t>Predicting the demand for retail products is a challenging task as these depend on multiple parameters that form complex patterns. </a:t>
            </a:r>
          </a:p>
          <a:p>
            <a:pPr indent="457200" algn="just"/>
            <a:r>
              <a:rPr lang="en-US" sz="2400" dirty="0">
                <a:effectLst/>
                <a:latin typeface="Times New Roman" panose="02020603050405020304" pitchFamily="18" charset="0"/>
                <a:ea typeface="Times New Roman" panose="02020603050405020304" pitchFamily="18" charset="0"/>
              </a:rPr>
              <a:t>Nonetheless, this model has obtained results regardless of these complex patterns. The model was fed data consisting of historic sales data which was pre-processed. </a:t>
            </a:r>
          </a:p>
          <a:p>
            <a:pPr indent="457200" algn="just"/>
            <a:r>
              <a:rPr lang="en-US" sz="2400" dirty="0">
                <a:effectLst/>
                <a:latin typeface="Times New Roman" panose="02020603050405020304" pitchFamily="18" charset="0"/>
                <a:ea typeface="Times New Roman" panose="02020603050405020304" pitchFamily="18" charset="0"/>
              </a:rPr>
              <a:t>Various algorithms were compared and the best fit model was obtained. For future works, deep learning models which consider other parameters can be implemented.</a:t>
            </a:r>
            <a:endParaRPr lang="en-IN" sz="2400" dirty="0">
              <a:effectLst/>
              <a:latin typeface="Times New Roman" panose="02020603050405020304" pitchFamily="18" charset="0"/>
              <a:ea typeface="Times New Roman" panose="02020603050405020304" pitchFamily="18" charset="0"/>
            </a:endParaRPr>
          </a:p>
        </p:txBody>
      </p:sp>
      <p:sp>
        <p:nvSpPr>
          <p:cNvPr id="24579" name="Date Placeholder 3">
            <a:extLst>
              <a:ext uri="{FF2B5EF4-FFF2-40B4-BE49-F238E27FC236}">
                <a16:creationId xmlns:a16="http://schemas.microsoft.com/office/drawing/2014/main" id="{0CD04A88-58B0-CCFA-39D0-362BE43AC133}"/>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68575830-44A1-4313-8095-DFDFC572BAA7}" type="datetime1">
              <a:rPr lang="en-US" sz="1800" smtClean="0"/>
              <a:pPr fontAlgn="base">
                <a:spcBef>
                  <a:spcPct val="0"/>
                </a:spcBef>
                <a:spcAft>
                  <a:spcPct val="0"/>
                </a:spcAft>
                <a:defRPr/>
              </a:pPr>
              <a:t>6/3/2022</a:t>
            </a:fld>
            <a:endParaRPr lang="en-US" sz="1800"/>
          </a:p>
        </p:txBody>
      </p:sp>
      <p:sp>
        <p:nvSpPr>
          <p:cNvPr id="26628" name="Slide Number Placeholder 4">
            <a:extLst>
              <a:ext uri="{FF2B5EF4-FFF2-40B4-BE49-F238E27FC236}">
                <a16:creationId xmlns:a16="http://schemas.microsoft.com/office/drawing/2014/main" id="{5F718648-82EC-1348-B522-B4E3C486EFA4}"/>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54AA74-578F-49BF-9CBE-3E4FC05DEB5C}" type="slidenum">
              <a:rPr lang="en-US" altLang="en-US" sz="1800">
                <a:latin typeface="Calibri" panose="020F0502020204030204" pitchFamily="34" charset="0"/>
              </a:rPr>
              <a:pPr eaLnBrk="1" hangingPunct="1"/>
              <a:t>17</a:t>
            </a:fld>
            <a:endParaRPr lang="en-US" altLang="en-US" sz="1800" dirty="0">
              <a:latin typeface="Calibri" panose="020F0502020204030204" pitchFamily="34" charset="0"/>
            </a:endParaRPr>
          </a:p>
        </p:txBody>
      </p:sp>
      <p:sp>
        <p:nvSpPr>
          <p:cNvPr id="24581" name="Footer Placeholder 5">
            <a:extLst>
              <a:ext uri="{FF2B5EF4-FFF2-40B4-BE49-F238E27FC236}">
                <a16:creationId xmlns:a16="http://schemas.microsoft.com/office/drawing/2014/main" id="{BE6F422C-D2F4-E86D-CB80-C3D79478EAF9}"/>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algn="l" fontAlgn="base">
              <a:spcBef>
                <a:spcPct val="0"/>
              </a:spcBef>
              <a:spcAft>
                <a:spcPct val="0"/>
              </a:spcAft>
              <a:defRPr/>
            </a:pPr>
            <a:endParaRPr lang="en-US" sz="1800" dirty="0"/>
          </a:p>
        </p:txBody>
      </p:sp>
      <p:sp>
        <p:nvSpPr>
          <p:cNvPr id="26630" name="Title 6">
            <a:extLst>
              <a:ext uri="{FF2B5EF4-FFF2-40B4-BE49-F238E27FC236}">
                <a16:creationId xmlns:a16="http://schemas.microsoft.com/office/drawing/2014/main" id="{A54D4205-9222-9099-EAB1-D6267CAFCB84}"/>
              </a:ext>
            </a:extLst>
          </p:cNvPr>
          <p:cNvSpPr>
            <a:spLocks noGrp="1"/>
          </p:cNvSpPr>
          <p:nvPr>
            <p:ph type="title"/>
          </p:nvPr>
        </p:nvSpPr>
        <p:spPr/>
        <p:txBody>
          <a:bodyPr/>
          <a:lstStyle/>
          <a:p>
            <a:pPr eaLnBrk="1" hangingPunct="1"/>
            <a:r>
              <a:rPr altLang="en-US" sz="3200">
                <a:solidFill>
                  <a:srgbClr val="7030A0"/>
                </a:solidFill>
              </a:rPr>
              <a:t>CONCLUSION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D601BB83-26DC-C88E-53DD-314DBC8C8DCF}"/>
              </a:ext>
            </a:extLst>
          </p:cNvPr>
          <p:cNvSpPr>
            <a:spLocks noGrp="1"/>
          </p:cNvSpPr>
          <p:nvPr>
            <p:ph idx="1"/>
          </p:nvPr>
        </p:nvSpPr>
        <p:spPr bwMode="auto">
          <a:xfrm>
            <a:off x="152400" y="1219200"/>
            <a:ext cx="8839200" cy="5137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400" dirty="0">
                <a:latin typeface="Times New Roman" panose="02020603050405020304" pitchFamily="18" charset="0"/>
                <a:cs typeface="Times New Roman" panose="02020603050405020304" pitchFamily="18" charset="0"/>
              </a:rPr>
              <a:t>Demand Forecasting is based on scientific methods and proper judgment in order to correctly predict the future demand for a product or service. </a:t>
            </a:r>
          </a:p>
          <a:p>
            <a:pPr algn="just" eaLnBrk="1" hangingPunct="1"/>
            <a:r>
              <a:rPr lang="en-US" altLang="en-US" sz="2400">
                <a:latin typeface="Times New Roman" panose="02020603050405020304" pitchFamily="18" charset="0"/>
                <a:cs typeface="Times New Roman" panose="02020603050405020304" pitchFamily="18" charset="0"/>
              </a:rPr>
              <a:t>It </a:t>
            </a:r>
            <a:r>
              <a:rPr lang="en-US" altLang="en-US" sz="2400" dirty="0">
                <a:latin typeface="Times New Roman" panose="02020603050405020304" pitchFamily="18" charset="0"/>
                <a:cs typeface="Times New Roman" panose="02020603050405020304" pitchFamily="18" charset="0"/>
              </a:rPr>
              <a:t>gathers information about various aspects of the market like future changes in the selling price, product designs, changes in competition, advertisement campaigns, the purchasing power of the consumers, employment opportunities, population, etc</a:t>
            </a:r>
            <a:r>
              <a:rPr lang="en-US" altLang="en-US" sz="2400">
                <a:latin typeface="Times New Roman" panose="02020603050405020304" pitchFamily="18" charset="0"/>
                <a:cs typeface="Times New Roman" panose="02020603050405020304" pitchFamily="18" charset="0"/>
              </a:rPr>
              <a:t>.  </a:t>
            </a:r>
          </a:p>
          <a:p>
            <a:pPr algn="just" eaLnBrk="1" hangingPunct="1"/>
            <a:r>
              <a:rPr lang="en-US" altLang="en-US" sz="2400">
                <a:latin typeface="Times New Roman" panose="02020603050405020304" pitchFamily="18" charset="0"/>
                <a:cs typeface="Times New Roman" panose="02020603050405020304" pitchFamily="18" charset="0"/>
              </a:rPr>
              <a:t>All </a:t>
            </a:r>
            <a:r>
              <a:rPr lang="en-US" altLang="en-US" sz="2400" dirty="0">
                <a:latin typeface="Times New Roman" panose="02020603050405020304" pitchFamily="18" charset="0"/>
                <a:cs typeface="Times New Roman" panose="02020603050405020304" pitchFamily="18" charset="0"/>
              </a:rPr>
              <a:t>the information gathered is scientifically analyzed so as to forecast the future demand for the product.</a:t>
            </a:r>
            <a:endParaRPr lang="en-US" altLang="en-US" sz="1800" dirty="0">
              <a:latin typeface="Times New Roman" panose="02020603050405020304" pitchFamily="18" charset="0"/>
              <a:cs typeface="Times New Roman" panose="02020603050405020304" pitchFamily="18" charset="0"/>
            </a:endParaRPr>
          </a:p>
          <a:p>
            <a:pPr eaLnBrk="1" hangingPunct="1"/>
            <a:endParaRPr lang="en-US" altLang="en-US" sz="1800" dirty="0">
              <a:latin typeface="Times New Roman" panose="02020603050405020304" pitchFamily="18" charset="0"/>
              <a:cs typeface="Times New Roman" panose="02020603050405020304" pitchFamily="18" charset="0"/>
            </a:endParaRPr>
          </a:p>
        </p:txBody>
      </p:sp>
      <p:sp>
        <p:nvSpPr>
          <p:cNvPr id="25603" name="Date Placeholder 3">
            <a:extLst>
              <a:ext uri="{FF2B5EF4-FFF2-40B4-BE49-F238E27FC236}">
                <a16:creationId xmlns:a16="http://schemas.microsoft.com/office/drawing/2014/main" id="{7938EE4E-E9E2-F7DD-850F-58601E701070}"/>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300251E8-7675-4E23-AA26-CC3930AD393E}" type="datetime1">
              <a:rPr lang="en-US" sz="1800" smtClean="0"/>
              <a:pPr fontAlgn="base">
                <a:spcBef>
                  <a:spcPct val="0"/>
                </a:spcBef>
                <a:spcAft>
                  <a:spcPct val="0"/>
                </a:spcAft>
                <a:defRPr/>
              </a:pPr>
              <a:t>6/3/2022</a:t>
            </a:fld>
            <a:endParaRPr lang="en-US" sz="1800" dirty="0"/>
          </a:p>
        </p:txBody>
      </p:sp>
      <p:sp>
        <p:nvSpPr>
          <p:cNvPr id="27652" name="Slide Number Placeholder 4">
            <a:extLst>
              <a:ext uri="{FF2B5EF4-FFF2-40B4-BE49-F238E27FC236}">
                <a16:creationId xmlns:a16="http://schemas.microsoft.com/office/drawing/2014/main" id="{2A5DDE82-1219-12C1-2DE8-D28BA88DE14A}"/>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C42C20-6AC1-401B-8FB7-669ED741F8AB}" type="slidenum">
              <a:rPr lang="en-US" altLang="en-US" sz="1800">
                <a:latin typeface="Calibri" panose="020F0502020204030204" pitchFamily="34" charset="0"/>
              </a:rPr>
              <a:pPr eaLnBrk="1" hangingPunct="1"/>
              <a:t>18</a:t>
            </a:fld>
            <a:endParaRPr lang="en-US" altLang="en-US" sz="1800" dirty="0">
              <a:latin typeface="Calibri" panose="020F0502020204030204" pitchFamily="34" charset="0"/>
            </a:endParaRPr>
          </a:p>
        </p:txBody>
      </p:sp>
      <p:sp>
        <p:nvSpPr>
          <p:cNvPr id="25605" name="Footer Placeholder 5">
            <a:extLst>
              <a:ext uri="{FF2B5EF4-FFF2-40B4-BE49-F238E27FC236}">
                <a16:creationId xmlns:a16="http://schemas.microsoft.com/office/drawing/2014/main" id="{20AC0AA0-1839-228E-1328-62A036C8FF57}"/>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algn="l" fontAlgn="base">
              <a:spcBef>
                <a:spcPct val="0"/>
              </a:spcBef>
              <a:spcAft>
                <a:spcPct val="0"/>
              </a:spcAft>
              <a:defRPr/>
            </a:pPr>
            <a:endParaRPr lang="en-US" sz="1800" dirty="0"/>
          </a:p>
        </p:txBody>
      </p:sp>
      <p:sp>
        <p:nvSpPr>
          <p:cNvPr id="27654" name="Title 6">
            <a:extLst>
              <a:ext uri="{FF2B5EF4-FFF2-40B4-BE49-F238E27FC236}">
                <a16:creationId xmlns:a16="http://schemas.microsoft.com/office/drawing/2014/main" id="{4880855C-F4C1-05BF-67F8-81C3976913C6}"/>
              </a:ext>
            </a:extLst>
          </p:cNvPr>
          <p:cNvSpPr>
            <a:spLocks noGrp="1"/>
          </p:cNvSpPr>
          <p:nvPr>
            <p:ph type="title"/>
          </p:nvPr>
        </p:nvSpPr>
        <p:spPr/>
        <p:txBody>
          <a:bodyPr/>
          <a:lstStyle/>
          <a:p>
            <a:pPr eaLnBrk="1" hangingPunct="1"/>
            <a:r>
              <a:rPr altLang="en-US" sz="3200">
                <a:solidFill>
                  <a:srgbClr val="7030A0"/>
                </a:solidFill>
              </a:rPr>
              <a:t>FUTURE SCOPE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BF3C1C59-3F8B-273E-0459-E76A5810C69A}"/>
              </a:ext>
            </a:extLst>
          </p:cNvPr>
          <p:cNvSpPr>
            <a:spLocks noGrp="1"/>
          </p:cNvSpPr>
          <p:nvPr>
            <p:ph idx="1"/>
          </p:nvPr>
        </p:nvSpPr>
        <p:spPr bwMode="auto">
          <a:xfrm>
            <a:off x="152400" y="1295400"/>
            <a:ext cx="876300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en-IN" altLang="en-US" sz="1800" dirty="0">
                <a:latin typeface="Times New Roman" panose="02020603050405020304" pitchFamily="18" charset="0"/>
                <a:cs typeface="Times New Roman" panose="02020603050405020304" pitchFamily="18" charset="0"/>
              </a:rPr>
              <a:t>[1]	Y. -F. Gao, Y. -S. Liang, Ying Liu, S. -B. Zhan and Z. -W. </a:t>
            </a:r>
            <a:r>
              <a:rPr lang="en-IN" altLang="en-US" sz="1800" dirty="0" err="1">
                <a:latin typeface="Times New Roman" panose="02020603050405020304" pitchFamily="18" charset="0"/>
                <a:cs typeface="Times New Roman" panose="02020603050405020304" pitchFamily="18" charset="0"/>
              </a:rPr>
              <a:t>Ou</a:t>
            </a:r>
            <a:r>
              <a:rPr lang="en-IN" altLang="en-US" sz="1800" dirty="0">
                <a:latin typeface="Times New Roman" panose="02020603050405020304" pitchFamily="18" charset="0"/>
                <a:cs typeface="Times New Roman" panose="02020603050405020304" pitchFamily="18" charset="0"/>
              </a:rPr>
              <a:t>, "A neural-network-	based forecasting algorithm for retail industry," 2009 International Conference on 	Machine Learning and Cybernetics, 2009, pp. 919-924,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10.1109/ICMLC.2009.5212392.J. Clerk Maxwell, A Treatise on Electricity and 	Magnetism, 3rd ed., vol. 2. Oxford: Clarendon, 1892, pp.68–73.</a:t>
            </a:r>
          </a:p>
          <a:p>
            <a:pPr marL="0" indent="0" algn="just">
              <a:buNone/>
            </a:pPr>
            <a:r>
              <a:rPr lang="en-IN" altLang="en-US" sz="1800" dirty="0">
                <a:latin typeface="Times New Roman" panose="02020603050405020304" pitchFamily="18" charset="0"/>
                <a:cs typeface="Times New Roman" panose="02020603050405020304" pitchFamily="18" charset="0"/>
              </a:rPr>
              <a:t>[2]	Yuefang Gao, </a:t>
            </a:r>
            <a:r>
              <a:rPr lang="en-IN" altLang="en-US" sz="1800" dirty="0" err="1">
                <a:latin typeface="Times New Roman" panose="02020603050405020304" pitchFamily="18" charset="0"/>
                <a:cs typeface="Times New Roman" panose="02020603050405020304" pitchFamily="18" charset="0"/>
              </a:rPr>
              <a:t>Yongsheng</a:t>
            </a:r>
            <a:r>
              <a:rPr lang="en-IN" altLang="en-US" sz="1800" dirty="0">
                <a:latin typeface="Times New Roman" panose="02020603050405020304" pitchFamily="18" charset="0"/>
                <a:cs typeface="Times New Roman" panose="02020603050405020304" pitchFamily="18" charset="0"/>
              </a:rPr>
              <a:t> Liang, Fei Tang, </a:t>
            </a:r>
            <a:r>
              <a:rPr lang="en-IN" altLang="en-US" sz="1800" dirty="0" err="1">
                <a:latin typeface="Times New Roman" panose="02020603050405020304" pitchFamily="18" charset="0"/>
                <a:cs typeface="Times New Roman" panose="02020603050405020304" pitchFamily="18" charset="0"/>
              </a:rPr>
              <a:t>Zhiwei</a:t>
            </a:r>
            <a:r>
              <a:rPr lang="en-IN" altLang="en-US" sz="1800" dirty="0">
                <a:latin typeface="Times New Roman" panose="02020603050405020304" pitchFamily="18" charset="0"/>
                <a:cs typeface="Times New Roman" panose="02020603050405020304" pitchFamily="18" charset="0"/>
              </a:rPr>
              <a:t> </a:t>
            </a:r>
            <a:r>
              <a:rPr lang="en-IN" altLang="en-US" sz="1800" dirty="0" err="1">
                <a:latin typeface="Times New Roman" panose="02020603050405020304" pitchFamily="18" charset="0"/>
                <a:cs typeface="Times New Roman" panose="02020603050405020304" pitchFamily="18" charset="0"/>
              </a:rPr>
              <a:t>Ou</a:t>
            </a:r>
            <a:r>
              <a:rPr lang="en-IN" altLang="en-US" sz="1800" dirty="0">
                <a:latin typeface="Times New Roman" panose="02020603050405020304" pitchFamily="18" charset="0"/>
                <a:cs typeface="Times New Roman" panose="02020603050405020304" pitchFamily="18" charset="0"/>
              </a:rPr>
              <a:t> and </a:t>
            </a:r>
            <a:r>
              <a:rPr lang="en-IN" altLang="en-US" sz="1800" dirty="0" err="1">
                <a:latin typeface="Times New Roman" panose="02020603050405020304" pitchFamily="18" charset="0"/>
                <a:cs typeface="Times New Roman" panose="02020603050405020304" pitchFamily="18" charset="0"/>
              </a:rPr>
              <a:t>Shaobin</a:t>
            </a:r>
            <a:r>
              <a:rPr lang="en-IN" altLang="en-US" sz="1800" dirty="0">
                <a:latin typeface="Times New Roman" panose="02020603050405020304" pitchFamily="18" charset="0"/>
                <a:cs typeface="Times New Roman" panose="02020603050405020304" pitchFamily="18" charset="0"/>
              </a:rPr>
              <a:t> Zhan, "A 	demand forecasting system for retail industry based on neural network and VBA," 	2010 Chinese Control and Decision Conference, 2010, pp. 3786-3789,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10.1109/CCDC.2010.5498506.K. Elissa, “Title of paper if known,” unpublished.</a:t>
            </a:r>
          </a:p>
          <a:p>
            <a:pPr marL="0" indent="0" algn="just">
              <a:buNone/>
            </a:pPr>
            <a:r>
              <a:rPr lang="en-IN" altLang="en-US" sz="1800" dirty="0">
                <a:latin typeface="Times New Roman" panose="02020603050405020304" pitchFamily="18" charset="0"/>
                <a:cs typeface="Times New Roman" panose="02020603050405020304" pitchFamily="18" charset="0"/>
              </a:rPr>
              <a:t>[3]	A. Palkar, M. Deshpande, S. </a:t>
            </a:r>
            <a:r>
              <a:rPr lang="en-IN" altLang="en-US" sz="1800" dirty="0" err="1">
                <a:latin typeface="Times New Roman" panose="02020603050405020304" pitchFamily="18" charset="0"/>
                <a:cs typeface="Times New Roman" panose="02020603050405020304" pitchFamily="18" charset="0"/>
              </a:rPr>
              <a:t>Kalekar</a:t>
            </a:r>
            <a:r>
              <a:rPr lang="en-IN" altLang="en-US" sz="1800" dirty="0">
                <a:latin typeface="Times New Roman" panose="02020603050405020304" pitchFamily="18" charset="0"/>
                <a:cs typeface="Times New Roman" panose="02020603050405020304" pitchFamily="18" charset="0"/>
              </a:rPr>
              <a:t> and S. </a:t>
            </a:r>
            <a:r>
              <a:rPr lang="en-IN" altLang="en-US" sz="1800" dirty="0" err="1">
                <a:latin typeface="Times New Roman" panose="02020603050405020304" pitchFamily="18" charset="0"/>
                <a:cs typeface="Times New Roman" panose="02020603050405020304" pitchFamily="18" charset="0"/>
              </a:rPr>
              <a:t>Jaswal</a:t>
            </a:r>
            <a:r>
              <a:rPr lang="en-IN" altLang="en-US" sz="1800" dirty="0">
                <a:latin typeface="Times New Roman" panose="02020603050405020304" pitchFamily="18" charset="0"/>
                <a:cs typeface="Times New Roman" panose="02020603050405020304" pitchFamily="18" charset="0"/>
              </a:rPr>
              <a:t>, "Demand Forecasting in Retail 	Industry for Liquor Consumption using LSTM," 2020 International Conference on 	Electronics and Sustainable Communication Systems (ICESC), 2020, pp. 521-525,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10.1109/ICESC48915.2020.9155712.</a:t>
            </a:r>
          </a:p>
          <a:p>
            <a:pPr marL="0" indent="0" algn="just">
              <a:buNone/>
            </a:pPr>
            <a:r>
              <a:rPr lang="en-IN" altLang="en-US" sz="1800" dirty="0">
                <a:latin typeface="Times New Roman" panose="02020603050405020304" pitchFamily="18" charset="0"/>
                <a:cs typeface="Times New Roman" panose="02020603050405020304" pitchFamily="18" charset="0"/>
              </a:rPr>
              <a:t>[4]	Yin Yafeng, Liu Yue, Gao Junjun and Tan </a:t>
            </a:r>
            <a:r>
              <a:rPr lang="en-IN" altLang="en-US" sz="1800" dirty="0" err="1">
                <a:latin typeface="Times New Roman" panose="02020603050405020304" pitchFamily="18" charset="0"/>
                <a:cs typeface="Times New Roman" panose="02020603050405020304" pitchFamily="18" charset="0"/>
              </a:rPr>
              <a:t>Chongli</a:t>
            </a:r>
            <a:r>
              <a:rPr lang="en-IN" altLang="en-US" sz="1800" dirty="0">
                <a:latin typeface="Times New Roman" panose="02020603050405020304" pitchFamily="18" charset="0"/>
                <a:cs typeface="Times New Roman" panose="02020603050405020304" pitchFamily="18" charset="0"/>
              </a:rPr>
              <a:t>, "A new fuzzy neural networks 	model for demand forecasting," 2008 IEEE International Conference on 	Automation and Logistics, 2008, pp. 372-376,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10.1109/ICAL.2008.4636178</a:t>
            </a:r>
          </a:p>
        </p:txBody>
      </p:sp>
      <p:sp>
        <p:nvSpPr>
          <p:cNvPr id="26627" name="Date Placeholder 3">
            <a:extLst>
              <a:ext uri="{FF2B5EF4-FFF2-40B4-BE49-F238E27FC236}">
                <a16:creationId xmlns:a16="http://schemas.microsoft.com/office/drawing/2014/main" id="{80010F7F-C2E6-4DF1-B6B1-58EB472F5E0C}"/>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77D1D82-E64B-42EE-AF7A-A6C23B968C3D}" type="datetime1">
              <a:rPr lang="en-US" sz="1800" smtClean="0"/>
              <a:pPr fontAlgn="base">
                <a:spcBef>
                  <a:spcPct val="0"/>
                </a:spcBef>
                <a:spcAft>
                  <a:spcPct val="0"/>
                </a:spcAft>
                <a:defRPr/>
              </a:pPr>
              <a:t>6/3/2022</a:t>
            </a:fld>
            <a:endParaRPr lang="en-US" sz="1800" dirty="0"/>
          </a:p>
        </p:txBody>
      </p:sp>
      <p:sp>
        <p:nvSpPr>
          <p:cNvPr id="28676" name="Slide Number Placeholder 4">
            <a:extLst>
              <a:ext uri="{FF2B5EF4-FFF2-40B4-BE49-F238E27FC236}">
                <a16:creationId xmlns:a16="http://schemas.microsoft.com/office/drawing/2014/main" id="{5732688D-55AB-8189-3481-B16299EB2F89}"/>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D04C1A-1D6B-4688-B68C-AB9D65E6C2EE}" type="slidenum">
              <a:rPr lang="en-US" altLang="en-US" sz="1800">
                <a:latin typeface="Calibri" panose="020F0502020204030204" pitchFamily="34" charset="0"/>
              </a:rPr>
              <a:pPr eaLnBrk="1" hangingPunct="1"/>
              <a:t>19</a:t>
            </a:fld>
            <a:endParaRPr lang="en-US" altLang="en-US" sz="1800">
              <a:latin typeface="Calibri" panose="020F0502020204030204" pitchFamily="34" charset="0"/>
            </a:endParaRPr>
          </a:p>
        </p:txBody>
      </p:sp>
      <p:sp>
        <p:nvSpPr>
          <p:cNvPr id="26629" name="Footer Placeholder 5">
            <a:extLst>
              <a:ext uri="{FF2B5EF4-FFF2-40B4-BE49-F238E27FC236}">
                <a16:creationId xmlns:a16="http://schemas.microsoft.com/office/drawing/2014/main" id="{326E1CD7-F418-6BB7-130B-0E69DA660920}"/>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8678" name="Title 6">
            <a:extLst>
              <a:ext uri="{FF2B5EF4-FFF2-40B4-BE49-F238E27FC236}">
                <a16:creationId xmlns:a16="http://schemas.microsoft.com/office/drawing/2014/main" id="{6DA385A5-77AD-2502-B377-784A46127D9E}"/>
              </a:ext>
            </a:extLst>
          </p:cNvPr>
          <p:cNvSpPr>
            <a:spLocks noGrp="1"/>
          </p:cNvSpPr>
          <p:nvPr>
            <p:ph type="title"/>
          </p:nvPr>
        </p:nvSpPr>
        <p:spPr/>
        <p:txBody>
          <a:bodyPr/>
          <a:lstStyle/>
          <a:p>
            <a:pPr eaLnBrk="1" hangingPunct="1"/>
            <a:r>
              <a:rPr altLang="en-US" sz="3200">
                <a:solidFill>
                  <a:srgbClr val="7030A0"/>
                </a:solidFill>
              </a:rPr>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7054BFE-740A-606D-3214-142B8CABBB34}"/>
              </a:ext>
            </a:extLst>
          </p:cNvPr>
          <p:cNvSpPr>
            <a:spLocks noChangeArrowheads="1"/>
          </p:cNvSpPr>
          <p:nvPr/>
        </p:nvSpPr>
        <p:spPr bwMode="auto">
          <a:xfrm>
            <a:off x="-25400" y="0"/>
            <a:ext cx="91408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800" b="1">
              <a:latin typeface="Calibri" panose="020F0502020204030204" pitchFamily="34" charset="0"/>
            </a:endParaRPr>
          </a:p>
          <a:p>
            <a:pPr algn="ctr" eaLnBrk="1" hangingPunct="1"/>
            <a:r>
              <a:rPr lang="en-US" altLang="en-US" sz="2800" b="1">
                <a:latin typeface="Calibri" panose="020F0502020204030204" pitchFamily="34" charset="0"/>
              </a:rPr>
              <a:t>SRI RAMAKRISHNA ENGINEERING COLLEGE</a:t>
            </a:r>
            <a:endParaRPr lang="en-US" altLang="en-US" sz="2800">
              <a:latin typeface="Calibri" panose="020F0502020204030204" pitchFamily="34" charset="0"/>
            </a:endParaRPr>
          </a:p>
          <a:p>
            <a:pPr algn="ctr" eaLnBrk="1" hangingPunct="1"/>
            <a:endParaRPr lang="en-US" altLang="en-US" sz="2000" b="1">
              <a:latin typeface="Calibri" panose="020F0502020204030204" pitchFamily="34" charset="0"/>
            </a:endParaRPr>
          </a:p>
          <a:p>
            <a:pPr algn="ctr" eaLnBrk="1" hangingPunct="1"/>
            <a:endParaRPr lang="en-US" altLang="en-US" sz="1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6147" name="TextBox 10">
            <a:extLst>
              <a:ext uri="{FF2B5EF4-FFF2-40B4-BE49-F238E27FC236}">
                <a16:creationId xmlns:a16="http://schemas.microsoft.com/office/drawing/2014/main" id="{6D4803C5-630A-4CD1-C718-A401B323F659}"/>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7172" name="Date Placeholder 9">
            <a:extLst>
              <a:ext uri="{FF2B5EF4-FFF2-40B4-BE49-F238E27FC236}">
                <a16:creationId xmlns:a16="http://schemas.microsoft.com/office/drawing/2014/main" id="{C39B9ADF-453A-92AF-1277-A53CA5E9D593}"/>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DF1E7A0-4871-456F-8782-75CFE85C4472}" type="datetime1">
              <a:rPr lang="en-IN" smtClean="0"/>
              <a:pPr fontAlgn="base">
                <a:spcBef>
                  <a:spcPct val="0"/>
                </a:spcBef>
                <a:spcAft>
                  <a:spcPct val="0"/>
                </a:spcAft>
                <a:defRPr/>
              </a:pPr>
              <a:t>03-06-2022</a:t>
            </a:fld>
            <a:endParaRPr lang="en-US"/>
          </a:p>
        </p:txBody>
      </p:sp>
      <p:sp>
        <p:nvSpPr>
          <p:cNvPr id="6149" name="Slide Number Placeholder 11">
            <a:extLst>
              <a:ext uri="{FF2B5EF4-FFF2-40B4-BE49-F238E27FC236}">
                <a16:creationId xmlns:a16="http://schemas.microsoft.com/office/drawing/2014/main" id="{DC625091-2964-2EB0-6317-716A1AC3B103}"/>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252604-CDA4-4D95-9702-7569BFA393A5}"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
        <p:nvSpPr>
          <p:cNvPr id="7174" name="Footer Placeholder 12">
            <a:extLst>
              <a:ext uri="{FF2B5EF4-FFF2-40B4-BE49-F238E27FC236}">
                <a16:creationId xmlns:a16="http://schemas.microsoft.com/office/drawing/2014/main" id="{B416C88E-6EA4-D189-AB57-FBF9709F1486}"/>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16" name="Content Placeholder 3">
            <a:extLst>
              <a:ext uri="{FF2B5EF4-FFF2-40B4-BE49-F238E27FC236}">
                <a16:creationId xmlns:a16="http://schemas.microsoft.com/office/drawing/2014/main" id="{347D1EE2-D2C4-7654-B747-F51348A3AECC}"/>
              </a:ext>
            </a:extLst>
          </p:cNvPr>
          <p:cNvGraphicFramePr>
            <a:graphicFrameLocks/>
          </p:cNvGraphicFramePr>
          <p:nvPr>
            <p:extLst>
              <p:ext uri="{D42A27DB-BD31-4B8C-83A1-F6EECF244321}">
                <p14:modId xmlns:p14="http://schemas.microsoft.com/office/powerpoint/2010/main" val="616971633"/>
              </p:ext>
            </p:extLst>
          </p:nvPr>
        </p:nvGraphicFramePr>
        <p:xfrm>
          <a:off x="205819" y="1159869"/>
          <a:ext cx="8839200" cy="5423493"/>
        </p:xfrm>
        <a:graphic>
          <a:graphicData uri="http://schemas.openxmlformats.org/drawingml/2006/table">
            <a:tbl>
              <a:tblPr firstRow="1" bandRow="1">
                <a:tableStyleId>{2D5ABB26-0587-4C30-8999-92F81FD0307C}</a:tableStyleId>
              </a:tblPr>
              <a:tblGrid>
                <a:gridCol w="3432699">
                  <a:extLst>
                    <a:ext uri="{9D8B030D-6E8A-4147-A177-3AD203B41FA5}">
                      <a16:colId xmlns:a16="http://schemas.microsoft.com/office/drawing/2014/main" val="20000"/>
                    </a:ext>
                  </a:extLst>
                </a:gridCol>
                <a:gridCol w="339184">
                  <a:extLst>
                    <a:ext uri="{9D8B030D-6E8A-4147-A177-3AD203B41FA5}">
                      <a16:colId xmlns:a16="http://schemas.microsoft.com/office/drawing/2014/main" val="20001"/>
                    </a:ext>
                  </a:extLst>
                </a:gridCol>
                <a:gridCol w="5067317">
                  <a:extLst>
                    <a:ext uri="{9D8B030D-6E8A-4147-A177-3AD203B41FA5}">
                      <a16:colId xmlns:a16="http://schemas.microsoft.com/office/drawing/2014/main" val="20002"/>
                    </a:ext>
                  </a:extLst>
                </a:gridCol>
              </a:tblGrid>
              <a:tr h="738465">
                <a:tc>
                  <a:txBody>
                    <a:bodyPr/>
                    <a:lstStyle/>
                    <a:p>
                      <a:r>
                        <a:rPr lang="en-US" sz="2400" dirty="0">
                          <a:solidFill>
                            <a:srgbClr val="4E18E8"/>
                          </a:solidFill>
                          <a:latin typeface="Times New Roman" pitchFamily="18" charset="0"/>
                          <a:cs typeface="Times New Roman" pitchFamily="18" charset="0"/>
                        </a:rPr>
                        <a:t>Class / Section / Semester </a:t>
                      </a:r>
                    </a:p>
                  </a:txBody>
                  <a:tcPr marL="91436" marR="91436" marT="45718" marB="45718"/>
                </a:tc>
                <a:tc>
                  <a:txBody>
                    <a:bodyPr/>
                    <a:lstStyle/>
                    <a:p>
                      <a:r>
                        <a:rPr lang="en-US" sz="2400" dirty="0">
                          <a:solidFill>
                            <a:srgbClr val="4E18E8"/>
                          </a:solidFill>
                          <a:latin typeface="Times New Roman" pitchFamily="18" charset="0"/>
                          <a:cs typeface="Times New Roman" pitchFamily="18" charset="0"/>
                        </a:rPr>
                        <a:t>:</a:t>
                      </a:r>
                    </a:p>
                  </a:txBody>
                  <a:tcPr marL="91436" marR="91436" marT="45718" marB="45718"/>
                </a:tc>
                <a:tc>
                  <a:txBody>
                    <a:bodyPr/>
                    <a:lstStyle/>
                    <a:p>
                      <a:r>
                        <a:rPr lang="en-US" sz="2400" b="1" dirty="0">
                          <a:solidFill>
                            <a:srgbClr val="4E18E8"/>
                          </a:solidFill>
                          <a:latin typeface="Times New Roman" pitchFamily="18" charset="0"/>
                          <a:cs typeface="Times New Roman" pitchFamily="18" charset="0"/>
                        </a:rPr>
                        <a:t>III</a:t>
                      </a:r>
                      <a:r>
                        <a:rPr lang="en-US" sz="2400" b="1" baseline="0" dirty="0">
                          <a:solidFill>
                            <a:srgbClr val="4E18E8"/>
                          </a:solidFill>
                          <a:latin typeface="Times New Roman" pitchFamily="18" charset="0"/>
                          <a:cs typeface="Times New Roman" pitchFamily="18" charset="0"/>
                        </a:rPr>
                        <a:t> ECE / B / VI</a:t>
                      </a:r>
                      <a:endParaRPr lang="en-US" sz="2400" b="1" dirty="0">
                        <a:solidFill>
                          <a:srgbClr val="4E18E8"/>
                        </a:solidFill>
                        <a:latin typeface="Times New Roman" pitchFamily="18" charset="0"/>
                        <a:cs typeface="Times New Roman" pitchFamily="18" charset="0"/>
                      </a:endParaRPr>
                    </a:p>
                  </a:txBody>
                  <a:tcPr marL="91436" marR="91436" marT="45718" marB="45718"/>
                </a:tc>
                <a:extLst>
                  <a:ext uri="{0D108BD9-81ED-4DB2-BD59-A6C34878D82A}">
                    <a16:rowId xmlns:a16="http://schemas.microsoft.com/office/drawing/2014/main" val="10000"/>
                  </a:ext>
                </a:extLst>
              </a:tr>
              <a:tr h="410256">
                <a:tc>
                  <a:txBody>
                    <a:bodyPr/>
                    <a:lstStyle/>
                    <a:p>
                      <a:r>
                        <a:rPr lang="en-US" sz="2400" dirty="0">
                          <a:solidFill>
                            <a:srgbClr val="4E18E8"/>
                          </a:solidFill>
                          <a:latin typeface="Times New Roman" pitchFamily="18" charset="0"/>
                          <a:cs typeface="Times New Roman" pitchFamily="18" charset="0"/>
                        </a:rPr>
                        <a:t>Batch</a:t>
                      </a:r>
                    </a:p>
                  </a:txBody>
                  <a:tcPr marL="91436" marR="91436" marT="45718" marB="45718"/>
                </a:tc>
                <a:tc>
                  <a:txBody>
                    <a:bodyPr/>
                    <a:lstStyle/>
                    <a:p>
                      <a:r>
                        <a:rPr lang="en-US" sz="2400" dirty="0">
                          <a:solidFill>
                            <a:srgbClr val="4E18E8"/>
                          </a:solidFill>
                          <a:latin typeface="Times New Roman" pitchFamily="18" charset="0"/>
                          <a:cs typeface="Times New Roman" pitchFamily="18" charset="0"/>
                        </a:rPr>
                        <a:t>:</a:t>
                      </a:r>
                    </a:p>
                  </a:txBody>
                  <a:tcPr marL="91436" marR="91436" marT="45718" marB="45718"/>
                </a:tc>
                <a:tc>
                  <a:txBody>
                    <a:bodyPr/>
                    <a:lstStyle/>
                    <a:p>
                      <a:r>
                        <a:rPr lang="en-US" sz="2400" b="1" dirty="0">
                          <a:solidFill>
                            <a:srgbClr val="4E18E8"/>
                          </a:solidFill>
                          <a:latin typeface="Times New Roman" pitchFamily="18" charset="0"/>
                          <a:cs typeface="Times New Roman" pitchFamily="18" charset="0"/>
                        </a:rPr>
                        <a:t> 2019-23</a:t>
                      </a:r>
                    </a:p>
                  </a:txBody>
                  <a:tcPr marL="91436" marR="91436" marT="45718" marB="45718"/>
                </a:tc>
                <a:extLst>
                  <a:ext uri="{0D108BD9-81ED-4DB2-BD59-A6C34878D82A}">
                    <a16:rowId xmlns:a16="http://schemas.microsoft.com/office/drawing/2014/main" val="10001"/>
                  </a:ext>
                </a:extLst>
              </a:tr>
              <a:tr h="410256">
                <a:tc>
                  <a:txBody>
                    <a:bodyPr/>
                    <a:lstStyle/>
                    <a:p>
                      <a:pPr marL="0" algn="l" defTabSz="914400" rtl="0" eaLnBrk="1" latinLnBrk="0" hangingPunct="1"/>
                      <a:r>
                        <a:rPr lang="en-US" sz="2400" kern="1200" dirty="0">
                          <a:solidFill>
                            <a:srgbClr val="4E18E8"/>
                          </a:solidFill>
                          <a:latin typeface="Times New Roman" pitchFamily="18" charset="0"/>
                          <a:cs typeface="Times New Roman" pitchFamily="18" charset="0"/>
                        </a:rPr>
                        <a:t>Project Review </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dirty="0">
                          <a:solidFill>
                            <a:srgbClr val="4E18E8"/>
                          </a:solidFill>
                          <a:latin typeface="Times New Roman" pitchFamily="18" charset="0"/>
                          <a:cs typeface="Times New Roman" pitchFamily="18" charset="0"/>
                        </a:rPr>
                        <a:t>:</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b="1" kern="1200" dirty="0">
                          <a:solidFill>
                            <a:srgbClr val="4E18E8"/>
                          </a:solidFill>
                          <a:latin typeface="Times New Roman" pitchFamily="18" charset="0"/>
                          <a:cs typeface="Times New Roman" pitchFamily="18" charset="0"/>
                        </a:rPr>
                        <a:t> IV</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2"/>
                  </a:ext>
                </a:extLst>
              </a:tr>
              <a:tr h="738465">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Title of the project</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a:t>
                      </a:r>
                    </a:p>
                  </a:txBody>
                  <a:tcPr marL="91436" marR="91436" marT="45718" marB="45718"/>
                </a:tc>
                <a:tc>
                  <a:txBody>
                    <a:bodyPr/>
                    <a:lstStyle/>
                    <a:p>
                      <a:pPr marL="0" algn="l" defTabSz="914400" rtl="0" eaLnBrk="1" latinLnBrk="0" hangingPunct="1"/>
                      <a:r>
                        <a:rPr lang="en-SG" sz="2400" b="1" kern="1200" dirty="0">
                          <a:solidFill>
                            <a:srgbClr val="4E18E8"/>
                          </a:solidFill>
                          <a:latin typeface="Times New Roman" pitchFamily="18" charset="0"/>
                          <a:ea typeface="+mn-ea"/>
                          <a:cs typeface="Times New Roman" pitchFamily="18" charset="0"/>
                        </a:rPr>
                        <a:t>RETAIL DEMAND FORECASTING</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3"/>
                  </a:ext>
                </a:extLst>
              </a:tr>
              <a:tr h="410256">
                <a:tc>
                  <a:txBody>
                    <a:bodyPr/>
                    <a:lstStyle/>
                    <a:p>
                      <a:pPr marL="0" algn="l" defTabSz="914400" rtl="0" eaLnBrk="1" latinLnBrk="0" hangingPunct="1"/>
                      <a:r>
                        <a:rPr lang="en-US" sz="2400" kern="1200" dirty="0">
                          <a:solidFill>
                            <a:srgbClr val="4E18E8"/>
                          </a:solidFill>
                          <a:latin typeface="Times New Roman" pitchFamily="18" charset="0"/>
                          <a:cs typeface="Times New Roman" pitchFamily="18" charset="0"/>
                        </a:rPr>
                        <a:t>Date</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dirty="0">
                          <a:solidFill>
                            <a:srgbClr val="4E18E8"/>
                          </a:solidFill>
                          <a:latin typeface="Times New Roman" pitchFamily="18" charset="0"/>
                          <a:cs typeface="Times New Roman" pitchFamily="18" charset="0"/>
                        </a:rPr>
                        <a:t>:</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b="1" kern="1200" dirty="0">
                          <a:solidFill>
                            <a:srgbClr val="4E18E8"/>
                          </a:solidFill>
                          <a:latin typeface="Times New Roman" pitchFamily="18" charset="0"/>
                          <a:cs typeface="Times New Roman" pitchFamily="18" charset="0"/>
                        </a:rPr>
                        <a:t> 07.03.2022</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4"/>
                  </a:ext>
                </a:extLst>
              </a:tr>
              <a:tr h="410256">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Project Guide</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Mr. T. Rajasekar, AP/ECE</a:t>
                      </a:r>
                    </a:p>
                  </a:txBody>
                  <a:tcPr marL="91436" marR="91436" marT="45718" marB="45718"/>
                </a:tc>
                <a:extLst>
                  <a:ext uri="{0D108BD9-81ED-4DB2-BD59-A6C34878D82A}">
                    <a16:rowId xmlns:a16="http://schemas.microsoft.com/office/drawing/2014/main" val="10005"/>
                  </a:ext>
                </a:extLst>
              </a:tr>
              <a:tr h="1066673">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Team Members</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a:t>
                      </a:r>
                    </a:p>
                  </a:txBody>
                  <a:tcPr marL="91436" marR="91436" marT="45718" marB="45718"/>
                </a:tc>
                <a:tc>
                  <a:txBody>
                    <a:bodyPr/>
                    <a:lstStyle/>
                    <a:p>
                      <a:pPr marL="457200" indent="-457200" algn="l" defTabSz="914400" rtl="0" eaLnBrk="1" latinLnBrk="0" hangingPunct="1">
                        <a:buNone/>
                      </a:pPr>
                      <a:r>
                        <a:rPr lang="en-US" sz="2400" kern="1200" dirty="0">
                          <a:solidFill>
                            <a:srgbClr val="4E18E8"/>
                          </a:solidFill>
                          <a:latin typeface="Times New Roman" pitchFamily="18" charset="0"/>
                          <a:ea typeface="+mn-ea"/>
                          <a:cs typeface="Times New Roman" pitchFamily="18" charset="0"/>
                        </a:rPr>
                        <a:t>1.Karthik K                (19021</a:t>
                      </a:r>
                      <a:r>
                        <a:rPr lang="en-US" sz="2400" kern="1200" baseline="0" dirty="0">
                          <a:solidFill>
                            <a:srgbClr val="4E18E8"/>
                          </a:solidFill>
                          <a:latin typeface="Times New Roman" pitchFamily="18" charset="0"/>
                          <a:ea typeface="+mn-ea"/>
                          <a:cs typeface="Times New Roman" pitchFamily="18" charset="0"/>
                        </a:rPr>
                        <a:t>02</a:t>
                      </a:r>
                      <a:r>
                        <a:rPr lang="en-US" sz="2400" kern="1200" dirty="0">
                          <a:solidFill>
                            <a:srgbClr val="4E18E8"/>
                          </a:solidFill>
                          <a:latin typeface="Times New Roman" pitchFamily="18" charset="0"/>
                          <a:ea typeface="+mn-ea"/>
                          <a:cs typeface="Times New Roman" pitchFamily="18" charset="0"/>
                        </a:rPr>
                        <a:t>)</a:t>
                      </a:r>
                    </a:p>
                    <a:p>
                      <a:pPr marL="457200" indent="-457200" algn="l" defTabSz="914400" rtl="0" eaLnBrk="1" latinLnBrk="0" hangingPunct="1">
                        <a:buNone/>
                      </a:pPr>
                      <a:r>
                        <a:rPr lang="en-SG" sz="2400" kern="1200" dirty="0">
                          <a:solidFill>
                            <a:srgbClr val="4E18E8"/>
                          </a:solidFill>
                          <a:latin typeface="Times New Roman" pitchFamily="18" charset="0"/>
                          <a:ea typeface="+mn-ea"/>
                          <a:cs typeface="Times New Roman" pitchFamily="18" charset="0"/>
                        </a:rPr>
                        <a:t>2.Nithin Soundar S J  (1902132)</a:t>
                      </a:r>
                    </a:p>
                    <a:p>
                      <a:pPr marL="457200" indent="-457200" algn="l" defTabSz="914400" rtl="0" eaLnBrk="1" latinLnBrk="0" hangingPunct="1">
                        <a:buNone/>
                      </a:pPr>
                      <a:r>
                        <a:rPr lang="en-SG" sz="2400" kern="1200" dirty="0">
                          <a:solidFill>
                            <a:srgbClr val="4E18E8"/>
                          </a:solidFill>
                          <a:latin typeface="Times New Roman" pitchFamily="18" charset="0"/>
                          <a:ea typeface="+mn-ea"/>
                          <a:cs typeface="Times New Roman" pitchFamily="18" charset="0"/>
                        </a:rPr>
                        <a:t>3.Rithick Roshan R    (1902156)</a:t>
                      </a:r>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6"/>
                  </a:ext>
                </a:extLst>
              </a:tr>
              <a:tr h="844572">
                <a:tc>
                  <a:txBody>
                    <a:bodyPr/>
                    <a:lstStyle/>
                    <a:p>
                      <a:pPr marL="0" algn="l" defTabSz="914400" rtl="0" eaLnBrk="1" latinLnBrk="0" hangingPunct="1"/>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457200" indent="-457200" algn="l" defTabSz="914400" rtl="0" eaLnBrk="1" latinLnBrk="0" hangingPunct="1">
                        <a:buNone/>
                      </a:pPr>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293828415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1AAFCC8-9CDE-C2E4-D677-4148DA343F11}"/>
              </a:ext>
            </a:extLst>
          </p:cNvPr>
          <p:cNvSpPr>
            <a:spLocks noGrp="1"/>
          </p:cNvSpPr>
          <p:nvPr>
            <p:ph type="title"/>
          </p:nvPr>
        </p:nvSpPr>
        <p:spPr/>
        <p:txBody>
          <a:bodyPr/>
          <a:lstStyle/>
          <a:p>
            <a:r>
              <a:rPr altLang="en-US">
                <a:solidFill>
                  <a:srgbClr val="7030A0"/>
                </a:solidFill>
              </a:rPr>
              <a:t>REFERENCES</a:t>
            </a:r>
            <a:endParaRPr altLang="en-US"/>
          </a:p>
        </p:txBody>
      </p:sp>
      <p:sp>
        <p:nvSpPr>
          <p:cNvPr id="29699" name="Content Placeholder 2">
            <a:extLst>
              <a:ext uri="{FF2B5EF4-FFF2-40B4-BE49-F238E27FC236}">
                <a16:creationId xmlns:a16="http://schemas.microsoft.com/office/drawing/2014/main" id="{73E52523-D190-5608-C31A-A5F26B2EDEDE}"/>
              </a:ext>
            </a:extLst>
          </p:cNvPr>
          <p:cNvSpPr>
            <a:spLocks noGrp="1"/>
          </p:cNvSpPr>
          <p:nvPr>
            <p:ph idx="1"/>
          </p:nvPr>
        </p:nvSpPr>
        <p:spPr bwMode="auto">
          <a:xfrm>
            <a:off x="304800" y="1295400"/>
            <a:ext cx="8686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en-IN" altLang="en-US" sz="1800" dirty="0">
                <a:latin typeface="Times New Roman" panose="02020603050405020304" pitchFamily="18" charset="0"/>
                <a:cs typeface="Times New Roman" panose="02020603050405020304" pitchFamily="18" charset="0"/>
              </a:rPr>
              <a:t>[5]	F. Z. Benhamida, O. </a:t>
            </a:r>
            <a:r>
              <a:rPr lang="en-IN" altLang="en-US" sz="1800" dirty="0" err="1">
                <a:latin typeface="Times New Roman" panose="02020603050405020304" pitchFamily="18" charset="0"/>
                <a:cs typeface="Times New Roman" panose="02020603050405020304" pitchFamily="18" charset="0"/>
              </a:rPr>
              <a:t>Kaddouri</a:t>
            </a:r>
            <a:r>
              <a:rPr lang="en-IN" altLang="en-US" sz="1800" dirty="0">
                <a:latin typeface="Times New Roman" panose="02020603050405020304" pitchFamily="18" charset="0"/>
                <a:cs typeface="Times New Roman" panose="02020603050405020304" pitchFamily="18" charset="0"/>
              </a:rPr>
              <a:t>, T. </a:t>
            </a:r>
            <a:r>
              <a:rPr lang="en-IN" altLang="en-US" sz="1800" dirty="0" err="1">
                <a:latin typeface="Times New Roman" panose="02020603050405020304" pitchFamily="18" charset="0"/>
                <a:cs typeface="Times New Roman" panose="02020603050405020304" pitchFamily="18" charset="0"/>
              </a:rPr>
              <a:t>Ouhrouche</a:t>
            </a:r>
            <a:r>
              <a:rPr lang="en-IN" altLang="en-US" sz="1800" dirty="0">
                <a:latin typeface="Times New Roman" panose="02020603050405020304" pitchFamily="18" charset="0"/>
                <a:cs typeface="Times New Roman" panose="02020603050405020304" pitchFamily="18" charset="0"/>
              </a:rPr>
              <a:t>, M. </a:t>
            </a:r>
            <a:r>
              <a:rPr lang="en-IN" altLang="en-US" sz="1800" dirty="0" err="1">
                <a:latin typeface="Times New Roman" panose="02020603050405020304" pitchFamily="18" charset="0"/>
                <a:cs typeface="Times New Roman" panose="02020603050405020304" pitchFamily="18" charset="0"/>
              </a:rPr>
              <a:t>Benaichouche</a:t>
            </a:r>
            <a:r>
              <a:rPr lang="en-IN" altLang="en-US" sz="1800" dirty="0">
                <a:latin typeface="Times New Roman" panose="02020603050405020304" pitchFamily="18" charset="0"/>
                <a:cs typeface="Times New Roman" panose="02020603050405020304" pitchFamily="18" charset="0"/>
              </a:rPr>
              <a:t>, D. 	Casado-	</a:t>
            </a:r>
            <a:r>
              <a:rPr lang="en-IN" altLang="en-US" sz="1800" dirty="0" err="1">
                <a:latin typeface="Times New Roman" panose="02020603050405020304" pitchFamily="18" charset="0"/>
                <a:cs typeface="Times New Roman" panose="02020603050405020304" pitchFamily="18" charset="0"/>
              </a:rPr>
              <a:t>Mansilla</a:t>
            </a:r>
            <a:r>
              <a:rPr lang="en-IN" altLang="en-US" sz="1800" dirty="0">
                <a:latin typeface="Times New Roman" panose="02020603050405020304" pitchFamily="18" charset="0"/>
                <a:cs typeface="Times New Roman" panose="02020603050405020304" pitchFamily="18" charset="0"/>
              </a:rPr>
              <a:t> and D. López-de-</a:t>
            </a:r>
            <a:r>
              <a:rPr lang="en-IN" altLang="en-US" sz="1800" dirty="0" err="1">
                <a:latin typeface="Times New Roman" panose="02020603050405020304" pitchFamily="18" charset="0"/>
                <a:cs typeface="Times New Roman" panose="02020603050405020304" pitchFamily="18" charset="0"/>
              </a:rPr>
              <a:t>Ipiña</a:t>
            </a:r>
            <a:r>
              <a:rPr lang="en-IN" altLang="en-US" sz="1800" dirty="0">
                <a:latin typeface="Times New Roman" panose="02020603050405020304" pitchFamily="18" charset="0"/>
                <a:cs typeface="Times New Roman" panose="02020603050405020304" pitchFamily="18" charset="0"/>
              </a:rPr>
              <a:t>, "Stock&amp;Buy: A New Demand 	Forecasting 	Tool for Inventory Control," 2020 5th International 	Conference on Smart 	and Sustainable Technologies (</a:t>
            </a:r>
            <a:r>
              <a:rPr lang="en-IN" altLang="en-US" sz="1800" dirty="0" err="1">
                <a:latin typeface="Times New Roman" panose="02020603050405020304" pitchFamily="18" charset="0"/>
                <a:cs typeface="Times New Roman" panose="02020603050405020304" pitchFamily="18" charset="0"/>
              </a:rPr>
              <a:t>SpliTech</a:t>
            </a:r>
            <a:r>
              <a:rPr lang="en-IN" altLang="en-US" sz="1800" dirty="0">
                <a:latin typeface="Times New Roman" panose="02020603050405020304" pitchFamily="18" charset="0"/>
                <a:cs typeface="Times New Roman" panose="02020603050405020304" pitchFamily="18" charset="0"/>
              </a:rPr>
              <a:t>), 2020, pp. 1-6,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10.23919/SpliTech49282.2020.9243824.</a:t>
            </a:r>
          </a:p>
          <a:p>
            <a:pPr marL="0" indent="0" algn="just">
              <a:buNone/>
            </a:pPr>
            <a:r>
              <a:rPr lang="en-IN" altLang="en-US" sz="1800" dirty="0">
                <a:latin typeface="Times New Roman" panose="02020603050405020304" pitchFamily="18" charset="0"/>
                <a:cs typeface="Times New Roman" panose="02020603050405020304" pitchFamily="18" charset="0"/>
              </a:rPr>
              <a:t>[6]	J. S, C. R, Y. Y M and S. D, "Automatic Warning System for Drivers using 	Deep Learning Algorithm," 2021 Second International Conference on 	Electronics and Sustainable Communication Systems (ICESC), 2021, pp. 	1730-1737,</a:t>
            </a:r>
          </a:p>
          <a:p>
            <a:pPr marL="0" indent="0" algn="just">
              <a:buNone/>
            </a:pPr>
            <a:r>
              <a:rPr lang="en-IN" altLang="en-US" sz="1800" dirty="0">
                <a:latin typeface="Times New Roman" panose="02020603050405020304" pitchFamily="18" charset="0"/>
                <a:cs typeface="Times New Roman" panose="02020603050405020304" pitchFamily="18" charset="0"/>
              </a:rPr>
              <a:t>[7]	K. Wanchoo, "Retail Demand Forecasting: a Comparison between Deep 	Neural Network and Gradient Boosting Method for Univariate Time 	Series," 	2019 IEEE 5th International Conference for Convergence in Technology 	(I2CT), 2019, pp. 1-5,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10.1109/I2CT45611.2019.9033651.</a:t>
            </a:r>
          </a:p>
          <a:p>
            <a:pPr marL="0" indent="0" algn="just">
              <a:buNone/>
            </a:pPr>
            <a:r>
              <a:rPr lang="en-IN" altLang="en-US" sz="1800" dirty="0">
                <a:latin typeface="Times New Roman" panose="02020603050405020304" pitchFamily="18" charset="0"/>
                <a:cs typeface="Times New Roman" panose="02020603050405020304" pitchFamily="18" charset="0"/>
              </a:rPr>
              <a:t>[8]	</a:t>
            </a:r>
            <a:r>
              <a:rPr lang="en-IN" altLang="en-US" sz="1800" dirty="0" err="1">
                <a:latin typeface="Times New Roman" panose="02020603050405020304" pitchFamily="18" charset="0"/>
                <a:cs typeface="Times New Roman" panose="02020603050405020304" pitchFamily="18" charset="0"/>
              </a:rPr>
              <a:t>Silaparasetti</a:t>
            </a:r>
            <a:r>
              <a:rPr lang="en-IN" altLang="en-US" sz="1800" dirty="0">
                <a:latin typeface="Times New Roman" panose="02020603050405020304" pitchFamily="18" charset="0"/>
                <a:cs typeface="Times New Roman" panose="02020603050405020304" pitchFamily="18" charset="0"/>
              </a:rPr>
              <a:t>, Teja &amp; Das Adhikari, </a:t>
            </a:r>
            <a:r>
              <a:rPr lang="en-IN" altLang="en-US" sz="1800" dirty="0" err="1">
                <a:latin typeface="Times New Roman" panose="02020603050405020304" pitchFamily="18" charset="0"/>
                <a:cs typeface="Times New Roman" panose="02020603050405020304" pitchFamily="18" charset="0"/>
              </a:rPr>
              <a:t>Nimai</a:t>
            </a:r>
            <a:r>
              <a:rPr lang="en-IN" altLang="en-US" sz="1800" dirty="0">
                <a:latin typeface="Times New Roman" panose="02020603050405020304" pitchFamily="18" charset="0"/>
                <a:cs typeface="Times New Roman" panose="02020603050405020304" pitchFamily="18" charset="0"/>
              </a:rPr>
              <a:t> &amp; </a:t>
            </a:r>
            <a:r>
              <a:rPr lang="en-IN" altLang="en-US" sz="1800" dirty="0" err="1">
                <a:latin typeface="Times New Roman" panose="02020603050405020304" pitchFamily="18" charset="0"/>
                <a:cs typeface="Times New Roman" panose="02020603050405020304" pitchFamily="18" charset="0"/>
              </a:rPr>
              <a:t>Domakonda</a:t>
            </a:r>
            <a:r>
              <a:rPr lang="en-IN" altLang="en-US" sz="1800" dirty="0">
                <a:latin typeface="Times New Roman" panose="02020603050405020304" pitchFamily="18" charset="0"/>
                <a:cs typeface="Times New Roman" panose="02020603050405020304" pitchFamily="18" charset="0"/>
              </a:rPr>
              <a:t>, Nishanth &amp; 	Garg, Rajat &amp; Gupta, Gaurav. (2017). An Intelligent Approach to Demand 	Forecasting.</a:t>
            </a:r>
          </a:p>
        </p:txBody>
      </p:sp>
      <p:sp>
        <p:nvSpPr>
          <p:cNvPr id="4" name="Date Placeholder 3">
            <a:extLst>
              <a:ext uri="{FF2B5EF4-FFF2-40B4-BE49-F238E27FC236}">
                <a16:creationId xmlns:a16="http://schemas.microsoft.com/office/drawing/2014/main" id="{2A069364-09DC-0DFE-1109-A14E1AB1A9C1}"/>
              </a:ext>
            </a:extLst>
          </p:cNvPr>
          <p:cNvSpPr>
            <a:spLocks noGrp="1"/>
          </p:cNvSpPr>
          <p:nvPr>
            <p:ph type="dt" sz="quarter" idx="10"/>
          </p:nvPr>
        </p:nvSpPr>
        <p:spPr/>
        <p:txBody>
          <a:bodyPr/>
          <a:lstStyle/>
          <a:p>
            <a:pPr>
              <a:defRPr/>
            </a:pPr>
            <a:fld id="{9C6D6AC1-9638-4B96-A62D-99536DD5171C}" type="datetime1">
              <a:rPr lang="en-IN" smtClean="0"/>
              <a:pPr>
                <a:defRPr/>
              </a:pPr>
              <a:t>03-06-2022</a:t>
            </a:fld>
            <a:endParaRPr lang="en-US" dirty="0"/>
          </a:p>
        </p:txBody>
      </p:sp>
      <p:sp>
        <p:nvSpPr>
          <p:cNvPr id="5" name="Footer Placeholder 4">
            <a:extLst>
              <a:ext uri="{FF2B5EF4-FFF2-40B4-BE49-F238E27FC236}">
                <a16:creationId xmlns:a16="http://schemas.microsoft.com/office/drawing/2014/main" id="{555DDA30-4025-799E-2E68-AB2A356CDDC0}"/>
              </a:ext>
            </a:extLst>
          </p:cNvPr>
          <p:cNvSpPr>
            <a:spLocks noGrp="1"/>
          </p:cNvSpPr>
          <p:nvPr>
            <p:ph type="ftr" sz="quarter" idx="11"/>
          </p:nvPr>
        </p:nvSpPr>
        <p:spPr/>
        <p:txBody>
          <a:bodyPr/>
          <a:lstStyle/>
          <a:p>
            <a:pPr>
              <a:defRPr/>
            </a:pPr>
            <a:r>
              <a:rPr lang="en-US" dirty="0"/>
              <a:t>MP-II</a:t>
            </a:r>
          </a:p>
        </p:txBody>
      </p:sp>
      <p:sp>
        <p:nvSpPr>
          <p:cNvPr id="29702" name="Slide Number Placeholder 5">
            <a:extLst>
              <a:ext uri="{FF2B5EF4-FFF2-40B4-BE49-F238E27FC236}">
                <a16:creationId xmlns:a16="http://schemas.microsoft.com/office/drawing/2014/main" id="{11302A0E-CE6B-8231-E73D-0BA2488ECDB6}"/>
              </a:ext>
            </a:extLst>
          </p:cNvPr>
          <p:cNvSpPr>
            <a:spLocks noGrp="1"/>
          </p:cNvSpPr>
          <p:nvPr>
            <p:ph type="sldNum" sz="quarter" idx="12"/>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3B8B0E-8A46-4862-8F59-0514B243B103}"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CCE0532-1708-E45B-F65F-3134B1AA3638}"/>
              </a:ext>
            </a:extLst>
          </p:cNvPr>
          <p:cNvSpPr>
            <a:spLocks noGrp="1"/>
          </p:cNvSpPr>
          <p:nvPr>
            <p:ph type="title"/>
          </p:nvPr>
        </p:nvSpPr>
        <p:spPr/>
        <p:txBody>
          <a:bodyPr/>
          <a:lstStyle/>
          <a:p>
            <a:pPr eaLnBrk="1" hangingPunct="1"/>
            <a:endParaRPr altLang="en-US"/>
          </a:p>
        </p:txBody>
      </p:sp>
      <p:sp>
        <p:nvSpPr>
          <p:cNvPr id="3" name="Content Placeholder 2">
            <a:extLst>
              <a:ext uri="{FF2B5EF4-FFF2-40B4-BE49-F238E27FC236}">
                <a16:creationId xmlns:a16="http://schemas.microsoft.com/office/drawing/2014/main" id="{2B9F0B51-B91B-4863-F540-44DE372B6DAC}"/>
              </a:ext>
            </a:extLst>
          </p:cNvPr>
          <p:cNvSpPr>
            <a:spLocks noGrp="1"/>
          </p:cNvSpPr>
          <p:nvPr>
            <p:ph idx="1"/>
          </p:nvPr>
        </p:nvSpPr>
        <p:spPr>
          <a:effectLst>
            <a:glow rad="228600">
              <a:schemeClr val="accent1">
                <a:satMod val="175000"/>
                <a:alpha val="40000"/>
              </a:schemeClr>
            </a:glow>
          </a:effectLst>
        </p:spPr>
        <p:txBody>
          <a:bodyPr>
            <a:normAutofit/>
          </a:bodyPr>
          <a:lstStyle/>
          <a:p>
            <a:pPr algn="ctr" eaLnBrk="1" fontAlgn="auto" hangingPunct="1">
              <a:spcAft>
                <a:spcPts val="0"/>
              </a:spcAft>
              <a:buFont typeface="Arial" panose="020B0604020202020204" pitchFamily="34" charset="0"/>
              <a:buNone/>
              <a:defRPr/>
            </a:pPr>
            <a:endParaRPr lang="en-US" sz="6600" dirty="0">
              <a:latin typeface="Times New Roman" pitchFamily="18" charset="0"/>
              <a:cs typeface="Times New Roman" pitchFamily="18" charset="0"/>
            </a:endParaRPr>
          </a:p>
          <a:p>
            <a:pPr algn="ctr" eaLnBrk="1" fontAlgn="auto" hangingPunct="1">
              <a:spcAft>
                <a:spcPts val="0"/>
              </a:spcAft>
              <a:buFont typeface="Arial" panose="020B0604020202020204" pitchFamily="34" charset="0"/>
              <a:buNone/>
              <a:defRPr/>
            </a:pPr>
            <a:r>
              <a:rPr lang="en-US" sz="6600" b="1" dirty="0">
                <a:solidFill>
                  <a:srgbClr val="6C3EEC"/>
                </a:solidFill>
                <a:latin typeface="Times New Roman" pitchFamily="18" charset="0"/>
                <a:cs typeface="Times New Roman" pitchFamily="18" charset="0"/>
              </a:rPr>
              <a:t>THANK YOU</a:t>
            </a:r>
          </a:p>
        </p:txBody>
      </p:sp>
      <p:sp>
        <p:nvSpPr>
          <p:cNvPr id="28678" name="Date Placeholder 3">
            <a:extLst>
              <a:ext uri="{FF2B5EF4-FFF2-40B4-BE49-F238E27FC236}">
                <a16:creationId xmlns:a16="http://schemas.microsoft.com/office/drawing/2014/main" id="{AE555505-806C-1153-A273-821C0087B55D}"/>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731143E7-669F-482D-AB80-58D651D96D1D}" type="datetime1">
              <a:rPr lang="en-US" sz="1800" smtClean="0"/>
              <a:pPr fontAlgn="base">
                <a:spcBef>
                  <a:spcPct val="0"/>
                </a:spcBef>
                <a:spcAft>
                  <a:spcPct val="0"/>
                </a:spcAft>
                <a:defRPr/>
              </a:pPr>
              <a:t>6/3/2022</a:t>
            </a:fld>
            <a:endParaRPr lang="en-US" sz="1800" dirty="0"/>
          </a:p>
        </p:txBody>
      </p:sp>
      <p:sp>
        <p:nvSpPr>
          <p:cNvPr id="30727" name="Slide Number Placeholder 4">
            <a:extLst>
              <a:ext uri="{FF2B5EF4-FFF2-40B4-BE49-F238E27FC236}">
                <a16:creationId xmlns:a16="http://schemas.microsoft.com/office/drawing/2014/main" id="{7145E3FE-BB1A-2D8C-B844-97DB1D668660}"/>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84A1D8-202D-4A83-A868-F25D4A0B8927}" type="slidenum">
              <a:rPr lang="en-US" altLang="en-US" sz="1800">
                <a:latin typeface="Calibri" panose="020F0502020204030204" pitchFamily="34" charset="0"/>
              </a:rPr>
              <a:pPr eaLnBrk="1" hangingPunct="1"/>
              <a:t>21</a:t>
            </a:fld>
            <a:endParaRPr lang="en-US" altLang="en-US" sz="1800" dirty="0">
              <a:latin typeface="Calibri" panose="020F0502020204030204" pitchFamily="34" charset="0"/>
            </a:endParaRPr>
          </a:p>
        </p:txBody>
      </p:sp>
      <p:sp>
        <p:nvSpPr>
          <p:cNvPr id="28680" name="Footer Placeholder 5">
            <a:extLst>
              <a:ext uri="{FF2B5EF4-FFF2-40B4-BE49-F238E27FC236}">
                <a16:creationId xmlns:a16="http://schemas.microsoft.com/office/drawing/2014/main" id="{8967DBB0-9624-D424-B7AA-4078AF8EAD3B}"/>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
            <a:extLst>
              <a:ext uri="{FF2B5EF4-FFF2-40B4-BE49-F238E27FC236}">
                <a16:creationId xmlns:a16="http://schemas.microsoft.com/office/drawing/2014/main" id="{0B04875C-0005-3384-9AAF-0E3E9FF8075C}"/>
              </a:ext>
            </a:extLst>
          </p:cNvPr>
          <p:cNvSpPr>
            <a:spLocks noGrp="1"/>
          </p:cNvSpPr>
          <p:nvPr>
            <p:ph type="body" sz="quarter" idx="13"/>
          </p:nvPr>
        </p:nvSpPr>
        <p:spPr bwMode="auto">
          <a:xfrm>
            <a:off x="228600" y="1295400"/>
            <a:ext cx="86868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a:t>To </a:t>
            </a:r>
            <a:r>
              <a:rPr lang="en-US" altLang="en-US" sz="2400" dirty="0">
                <a:solidFill>
                  <a:schemeClr val="tx2"/>
                </a:solidFill>
              </a:rPr>
              <a:t>forecast the demand of retail products </a:t>
            </a:r>
            <a:r>
              <a:rPr lang="en-US" altLang="en-US" sz="2400" dirty="0"/>
              <a:t>in stores.</a:t>
            </a:r>
          </a:p>
          <a:p>
            <a:pPr algn="just"/>
            <a:r>
              <a:rPr lang="en-US" altLang="en-US" sz="2400" dirty="0"/>
              <a:t>To </a:t>
            </a:r>
            <a:r>
              <a:rPr lang="en-US" altLang="en-US" sz="2400" dirty="0">
                <a:solidFill>
                  <a:schemeClr val="tx2"/>
                </a:solidFill>
              </a:rPr>
              <a:t>minimize the replenishment </a:t>
            </a:r>
            <a:r>
              <a:rPr lang="en-US" altLang="en-US" sz="2400" dirty="0"/>
              <a:t>between warehouses and stores.</a:t>
            </a:r>
            <a:endParaRPr lang="en-IN" altLang="en-US" sz="2400" dirty="0"/>
          </a:p>
        </p:txBody>
      </p:sp>
      <p:sp>
        <p:nvSpPr>
          <p:cNvPr id="7171" name="Title 2">
            <a:extLst>
              <a:ext uri="{FF2B5EF4-FFF2-40B4-BE49-F238E27FC236}">
                <a16:creationId xmlns:a16="http://schemas.microsoft.com/office/drawing/2014/main" id="{9DE9E222-26DC-DA67-FFC0-135DBAB23E69}"/>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CHALLENGE STATEMENT</a:t>
            </a:r>
            <a:br>
              <a:rPr altLang="en-US">
                <a:solidFill>
                  <a:srgbClr val="7030A0"/>
                </a:solidFill>
              </a:rPr>
            </a:br>
            <a:endParaRPr altLang="en-US"/>
          </a:p>
        </p:txBody>
      </p:sp>
      <p:sp>
        <p:nvSpPr>
          <p:cNvPr id="4" name="Date Placeholder 3">
            <a:extLst>
              <a:ext uri="{FF2B5EF4-FFF2-40B4-BE49-F238E27FC236}">
                <a16:creationId xmlns:a16="http://schemas.microsoft.com/office/drawing/2014/main" id="{8120BF3A-F6FF-95F4-1060-BDEB4F359989}"/>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7173" name="Slide Number Placeholder 4">
            <a:extLst>
              <a:ext uri="{FF2B5EF4-FFF2-40B4-BE49-F238E27FC236}">
                <a16:creationId xmlns:a16="http://schemas.microsoft.com/office/drawing/2014/main" id="{FF0A8BF8-6D0A-3411-CC10-3E90BC256E0A}"/>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C2FB4C-87DF-4155-8D00-FAC139C0F4E6}"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325EE9A5-BA4A-38EB-AD15-B87642692AC9}"/>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1">
            <a:extLst>
              <a:ext uri="{FF2B5EF4-FFF2-40B4-BE49-F238E27FC236}">
                <a16:creationId xmlns:a16="http://schemas.microsoft.com/office/drawing/2014/main" id="{180DA8A3-B8FD-5547-A3E8-E3C52841D62F}"/>
              </a:ext>
            </a:extLst>
          </p:cNvPr>
          <p:cNvSpPr>
            <a:spLocks noGrp="1"/>
          </p:cNvSpPr>
          <p:nvPr>
            <p:ph type="body" sz="quarter" idx="13"/>
          </p:nvPr>
        </p:nvSpPr>
        <p:spPr bwMode="auto">
          <a:xfrm>
            <a:off x="228600" y="1219200"/>
            <a:ext cx="86868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en-US" altLang="en-US" sz="2400" dirty="0">
                <a:solidFill>
                  <a:srgbClr val="444444"/>
                </a:solidFill>
              </a:rPr>
              <a:t>Planning to meet demand that’s lower than what actually needs to be met will leave you scrambling to catch up. Planning to meet demand that is higher than what actually materializes will result in overstaffing and excess inventory. This is bad for the customer and bad for the store’s operational metrics.</a:t>
            </a:r>
          </a:p>
          <a:p>
            <a:pPr algn="just"/>
            <a:r>
              <a:rPr lang="en-US" altLang="en-US" sz="2400" dirty="0">
                <a:solidFill>
                  <a:srgbClr val="202124"/>
                </a:solidFill>
              </a:rPr>
              <a:t>Demand forecasting in retail is the </a:t>
            </a:r>
            <a:r>
              <a:rPr lang="en-US" altLang="en-US" sz="2400" b="1" dirty="0">
                <a:solidFill>
                  <a:srgbClr val="202124"/>
                </a:solidFill>
              </a:rPr>
              <a:t>act of using data and insights to predict how much of a specific product or service customers will want to purchase during a defined time period</a:t>
            </a:r>
            <a:r>
              <a:rPr lang="en-US" altLang="en-US" sz="2400" dirty="0">
                <a:solidFill>
                  <a:srgbClr val="202124"/>
                </a:solidFill>
              </a:rPr>
              <a:t>. This method of predictive analytics helps retailers understand how much stock to have on hand at a given time.</a:t>
            </a:r>
          </a:p>
          <a:p>
            <a:pPr algn="just"/>
            <a:r>
              <a:rPr lang="en-US" altLang="en-US" sz="2400" dirty="0">
                <a:solidFill>
                  <a:srgbClr val="202124"/>
                </a:solidFill>
              </a:rPr>
              <a:t>It is based upon the real-time analysis of demand which was there in the past for that particular product or service in the market present today.</a:t>
            </a:r>
            <a:endParaRPr lang="en-IN" altLang="en-US" sz="2400" dirty="0"/>
          </a:p>
        </p:txBody>
      </p:sp>
      <p:sp>
        <p:nvSpPr>
          <p:cNvPr id="8195" name="Title 2">
            <a:extLst>
              <a:ext uri="{FF2B5EF4-FFF2-40B4-BE49-F238E27FC236}">
                <a16:creationId xmlns:a16="http://schemas.microsoft.com/office/drawing/2014/main" id="{92865B46-0591-76D8-56FB-045F4F8F844A}"/>
              </a:ext>
            </a:extLst>
          </p:cNvPr>
          <p:cNvSpPr>
            <a:spLocks noGrp="1"/>
          </p:cNvSpPr>
          <p:nvPr>
            <p:ph type="title"/>
          </p:nvPr>
        </p:nvSpPr>
        <p:spPr>
          <a:xfrm>
            <a:off x="990600" y="228600"/>
            <a:ext cx="7010400" cy="587375"/>
          </a:xfrm>
        </p:spPr>
        <p:txBody>
          <a:bodyPr/>
          <a:lstStyle/>
          <a:p>
            <a:br>
              <a:rPr altLang="en-US">
                <a:solidFill>
                  <a:srgbClr val="7030A0"/>
                </a:solidFill>
              </a:rPr>
            </a:br>
            <a:r>
              <a:rPr altLang="en-US">
                <a:solidFill>
                  <a:srgbClr val="7030A0"/>
                </a:solidFill>
              </a:rPr>
              <a:t>CONCEPT / SCOPE OF SOLUTION</a:t>
            </a:r>
            <a:br>
              <a:rPr altLang="en-US"/>
            </a:br>
            <a:endParaRPr altLang="en-US"/>
          </a:p>
        </p:txBody>
      </p:sp>
      <p:sp>
        <p:nvSpPr>
          <p:cNvPr id="4" name="Date Placeholder 3">
            <a:extLst>
              <a:ext uri="{FF2B5EF4-FFF2-40B4-BE49-F238E27FC236}">
                <a16:creationId xmlns:a16="http://schemas.microsoft.com/office/drawing/2014/main" id="{785915A2-02CE-731E-B209-6E57CA86F4CE}"/>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8197" name="Slide Number Placeholder 4">
            <a:extLst>
              <a:ext uri="{FF2B5EF4-FFF2-40B4-BE49-F238E27FC236}">
                <a16:creationId xmlns:a16="http://schemas.microsoft.com/office/drawing/2014/main" id="{00B453F6-5CE8-8E5A-C8E4-AB7D4CF0CD65}"/>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E50249-76AC-4B8E-AC69-F73509A8DF24}"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96BCEAD5-3B8C-630E-3C58-FABB11036B42}"/>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05E37C5-8995-0DE0-21DE-307CCAA45023}"/>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0243" name="TextBox 10">
            <a:extLst>
              <a:ext uri="{FF2B5EF4-FFF2-40B4-BE49-F238E27FC236}">
                <a16:creationId xmlns:a16="http://schemas.microsoft.com/office/drawing/2014/main" id="{79FFB1B8-2B45-5E51-66FA-08266FFAC9C0}"/>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EB9DF4FF-34C0-9FD7-3BBC-425D83EA261F}"/>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6/3/2022</a:t>
            </a:fld>
            <a:endParaRPr lang="en-US"/>
          </a:p>
        </p:txBody>
      </p:sp>
      <p:sp>
        <p:nvSpPr>
          <p:cNvPr id="10245" name="Slide Number Placeholder 11">
            <a:extLst>
              <a:ext uri="{FF2B5EF4-FFF2-40B4-BE49-F238E27FC236}">
                <a16:creationId xmlns:a16="http://schemas.microsoft.com/office/drawing/2014/main" id="{AF77D546-FD26-77A2-2DE6-C7FBB95FCDA2}"/>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AA88CE-87FD-49DC-AC2B-181F7BD6A65B}" type="slidenum">
              <a:rPr lang="en-US" altLang="en-US" smtClean="0">
                <a:latin typeface="Calibri" panose="020F0502020204030204" pitchFamily="34" charset="0"/>
              </a:rPr>
              <a:pPr/>
              <a:t>5</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F690CA33-C640-B5B8-907C-2758F9DFBC50}"/>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8BC07DEA-9ABF-1CF3-B96F-F1470D7A8F8B}"/>
              </a:ext>
            </a:extLst>
          </p:cNvPr>
          <p:cNvGraphicFramePr>
            <a:graphicFrameLocks/>
          </p:cNvGraphicFramePr>
          <p:nvPr>
            <p:extLst>
              <p:ext uri="{D42A27DB-BD31-4B8C-83A1-F6EECF244321}">
                <p14:modId xmlns:p14="http://schemas.microsoft.com/office/powerpoint/2010/main" val="3741945715"/>
              </p:ext>
            </p:extLst>
          </p:nvPr>
        </p:nvGraphicFramePr>
        <p:xfrm>
          <a:off x="152400" y="1232997"/>
          <a:ext cx="8763000" cy="338318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tblGrid>
              <a:tr h="609515">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PAPER</a:t>
                      </a:r>
                    </a:p>
                  </a:txBody>
                  <a:tcPr marT="45695" marB="4569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700" b="1" kern="1200" dirty="0">
                        <a:solidFill>
                          <a:schemeClr val="lt1"/>
                        </a:solidFill>
                        <a:latin typeface="Times New Roman" panose="02020603050405020304" pitchFamily="18" charset="0"/>
                        <a:ea typeface="+mn-ea"/>
                        <a:cs typeface="Times New Roman" panose="02020603050405020304" pitchFamily="18" charset="0"/>
                      </a:endParaRPr>
                    </a:p>
                  </a:txBody>
                  <a:tcPr marT="45695" marB="45695"/>
                </a:tc>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695" marB="45695"/>
                </a:tc>
                <a:extLst>
                  <a:ext uri="{0D108BD9-81ED-4DB2-BD59-A6C34878D82A}">
                    <a16:rowId xmlns:a16="http://schemas.microsoft.com/office/drawing/2014/main" val="10000"/>
                  </a:ext>
                </a:extLst>
              </a:tr>
              <a:tr h="2773448">
                <a:tc>
                  <a:txBody>
                    <a:bodyPr/>
                    <a:lstStyle/>
                    <a:p>
                      <a:pPr algn="just"/>
                      <a:r>
                        <a:rPr lang="en-IN" sz="1600" kern="1200" baseline="0" dirty="0">
                          <a:solidFill>
                            <a:schemeClr val="dk1"/>
                          </a:solidFill>
                          <a:latin typeface="Times New Roman" pitchFamily="18" charset="0"/>
                          <a:ea typeface="+mn-ea"/>
                          <a:cs typeface="Times New Roman" pitchFamily="18" charset="0"/>
                        </a:rPr>
                        <a:t>1.</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Hashini Warnakulasooriya,</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Janangi Senarathna et al. “</a:t>
                      </a: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Supermarket Retail – Based Demand and Price Prediction of Vegetables”.</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20th International Conference on Advances in ICT for Emerging Regions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ICTer</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2020 | Conference Paper | Publisher: IEEE</a:t>
                      </a:r>
                    </a:p>
                  </a:txBody>
                  <a:tcPr marT="45695" marB="45695"/>
                </a:tc>
                <a:tc>
                  <a:txBody>
                    <a:bodyPr/>
                    <a:lstStyle/>
                    <a:p>
                      <a:pPr marL="285750" indent="-285750" algn="just">
                        <a:buFont typeface="Arial" panose="020B0604020202020204" pitchFamily="34" charset="0"/>
                        <a:buChar char="•"/>
                      </a:pPr>
                      <a:r>
                        <a:rPr lang="en-US" sz="1600" kern="1200" baseline="0" dirty="0">
                          <a:solidFill>
                            <a:schemeClr val="dk1"/>
                          </a:solidFill>
                          <a:latin typeface="Times New Roman" pitchFamily="18" charset="0"/>
                          <a:ea typeface="+mn-ea"/>
                          <a:cs typeface="Times New Roman" pitchFamily="18" charset="0"/>
                        </a:rPr>
                        <a:t>ARIMA- </a:t>
                      </a:r>
                      <a:r>
                        <a:rPr lang="en-IN" sz="1800" b="0" i="0" kern="1200" dirty="0">
                          <a:solidFill>
                            <a:schemeClr val="dk1"/>
                          </a:solidFill>
                          <a:effectLst/>
                          <a:latin typeface="+mn-lt"/>
                          <a:ea typeface="+mn-ea"/>
                          <a:cs typeface="+mn-cs"/>
                        </a:rPr>
                        <a:t>“autoregressive integrated moving average.”</a:t>
                      </a:r>
                      <a:endParaRPr lang="en-US" sz="1600" kern="1200" baseline="0" dirty="0">
                        <a:solidFill>
                          <a:schemeClr val="dk1"/>
                        </a:solidFill>
                        <a:latin typeface="Times New Roman" pitchFamily="18" charset="0"/>
                        <a:ea typeface="+mn-ea"/>
                        <a:cs typeface="Times New Roman" pitchFamily="18" charset="0"/>
                      </a:endParaRPr>
                    </a:p>
                  </a:txBody>
                  <a:tcPr marT="45695" marB="45695"/>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paper uses a vegetable tracking mechanism to improve transparency within the vegetable supply chain. This paper has forecasted the future price and demand of retail vegetables.</a:t>
                      </a:r>
                      <a:endParaRPr lang="en-US" sz="1600" kern="1200" baseline="0" dirty="0">
                        <a:solidFill>
                          <a:schemeClr val="dk1"/>
                        </a:solidFill>
                        <a:latin typeface="Times New Roman" pitchFamily="18" charset="0"/>
                        <a:ea typeface="+mn-ea"/>
                        <a:cs typeface="Times New Roman" pitchFamily="18" charset="0"/>
                      </a:endParaRPr>
                    </a:p>
                  </a:txBody>
                  <a:tcPr marT="45695" marB="4569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E0047C6-7CFC-6D2C-3B68-76B2219F9F50}"/>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1267" name="TextBox 10">
            <a:extLst>
              <a:ext uri="{FF2B5EF4-FFF2-40B4-BE49-F238E27FC236}">
                <a16:creationId xmlns:a16="http://schemas.microsoft.com/office/drawing/2014/main" id="{94F5FB11-F836-BA66-DD9D-71B8909A4D6A}"/>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BF89CE0A-6300-D322-B800-9C4954FE7A40}"/>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6/3/2022</a:t>
            </a:fld>
            <a:endParaRPr lang="en-US"/>
          </a:p>
        </p:txBody>
      </p:sp>
      <p:sp>
        <p:nvSpPr>
          <p:cNvPr id="11269" name="Slide Number Placeholder 11">
            <a:extLst>
              <a:ext uri="{FF2B5EF4-FFF2-40B4-BE49-F238E27FC236}">
                <a16:creationId xmlns:a16="http://schemas.microsoft.com/office/drawing/2014/main" id="{0B188B13-6F87-97E4-380B-A43F2ACE60F1}"/>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D276EB-7ECB-4FF6-8CAA-7AC9F3B9B2AF}" type="slidenum">
              <a:rPr lang="en-US" altLang="en-US" smtClean="0">
                <a:latin typeface="Calibri" panose="020F0502020204030204" pitchFamily="34" charset="0"/>
              </a:rPr>
              <a:pPr/>
              <a:t>6</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833D68CE-D8C2-31F1-B343-F82CBF861EE5}"/>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E75AFE99-42F4-0775-9E25-DC1C715E28B4}"/>
              </a:ext>
            </a:extLst>
          </p:cNvPr>
          <p:cNvGraphicFramePr>
            <a:graphicFrameLocks/>
          </p:cNvGraphicFramePr>
          <p:nvPr>
            <p:extLst>
              <p:ext uri="{D42A27DB-BD31-4B8C-83A1-F6EECF244321}">
                <p14:modId xmlns:p14="http://schemas.microsoft.com/office/powerpoint/2010/main" val="1411607131"/>
              </p:ext>
            </p:extLst>
          </p:nvPr>
        </p:nvGraphicFramePr>
        <p:xfrm>
          <a:off x="152400" y="1203325"/>
          <a:ext cx="8763000" cy="3140075"/>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tblGrid>
              <a:tr h="609700">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PAPER</a:t>
                      </a:r>
                    </a:p>
                  </a:txBody>
                  <a:tcPr marT="45711" marB="45711"/>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700" b="1" kern="1200" dirty="0">
                        <a:solidFill>
                          <a:schemeClr val="lt1"/>
                        </a:solidFill>
                        <a:latin typeface="Times New Roman" panose="02020603050405020304" pitchFamily="18" charset="0"/>
                        <a:ea typeface="+mn-ea"/>
                        <a:cs typeface="Times New Roman" panose="02020603050405020304" pitchFamily="18" charset="0"/>
                      </a:endParaRPr>
                    </a:p>
                  </a:txBody>
                  <a:tcPr marT="45711" marB="45711"/>
                </a:tc>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711" marB="45711"/>
                </a:tc>
                <a:extLst>
                  <a:ext uri="{0D108BD9-81ED-4DB2-BD59-A6C34878D82A}">
                    <a16:rowId xmlns:a16="http://schemas.microsoft.com/office/drawing/2014/main" val="10000"/>
                  </a:ext>
                </a:extLst>
              </a:tr>
              <a:tr h="25303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Keqiao Chen. “</a:t>
                      </a:r>
                      <a:r>
                        <a:rPr lang="en-US" sz="16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An Online Retail Prediction Model Based on AGA-LSTM Neural Network”.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2nd International Conference on Machine Learning, Big Data and Business Intelligence (MLBDBI)</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2020 | Conference Paper | Publisher: IEEE</a:t>
                      </a:r>
                    </a:p>
                  </a:txBody>
                  <a:tcPr marT="45711" marB="45711"/>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LSTM neural network</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The adaptive genetic algorithm (AGA)</a:t>
                      </a:r>
                      <a:endParaRPr lang="en-US" sz="1600" dirty="0">
                        <a:latin typeface="Times New Roman" panose="02020603050405020304" pitchFamily="18" charset="0"/>
                        <a:cs typeface="Times New Roman" panose="02020603050405020304" pitchFamily="18" charset="0"/>
                      </a:endParaRPr>
                    </a:p>
                  </a:txBody>
                  <a:tcPr marT="45711" marB="45711"/>
                </a:tc>
                <a:tc>
                  <a:txBody>
                    <a:bodyPr/>
                    <a:lstStyle/>
                    <a:p>
                      <a:pPr algn="just"/>
                      <a:r>
                        <a:rPr lang="en-US" sz="1800" b="0" i="0" kern="1200" dirty="0">
                          <a:solidFill>
                            <a:schemeClr val="dk1"/>
                          </a:solidFill>
                          <a:effectLst/>
                          <a:latin typeface="+mn-lt"/>
                          <a:ea typeface="+mn-ea"/>
                          <a:cs typeface="+mn-cs"/>
                        </a:rPr>
                        <a:t>This paper proposes an online retail prediction model based on AGA-LSTM neural network.</a:t>
                      </a:r>
                      <a:endParaRPr lang="en-US" sz="1600" dirty="0">
                        <a:latin typeface="Times New Roman" panose="02020603050405020304" pitchFamily="18" charset="0"/>
                        <a:cs typeface="Times New Roman" panose="02020603050405020304" pitchFamily="18" charset="0"/>
                      </a:endParaRPr>
                    </a:p>
                  </a:txBody>
                  <a:tcPr marT="45711" marB="45711"/>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F14A774B-04E6-BD36-CDA9-2D5322D5CDC6}"/>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2291" name="TextBox 10">
            <a:extLst>
              <a:ext uri="{FF2B5EF4-FFF2-40B4-BE49-F238E27FC236}">
                <a16:creationId xmlns:a16="http://schemas.microsoft.com/office/drawing/2014/main" id="{BFD1BA94-EAB3-459A-8816-5F6360497712}"/>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7B1A7681-5AE9-AE58-39A4-AF4E18C62D9E}"/>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6/3/2022</a:t>
            </a:fld>
            <a:endParaRPr lang="en-US"/>
          </a:p>
        </p:txBody>
      </p:sp>
      <p:sp>
        <p:nvSpPr>
          <p:cNvPr id="12293" name="Slide Number Placeholder 11">
            <a:extLst>
              <a:ext uri="{FF2B5EF4-FFF2-40B4-BE49-F238E27FC236}">
                <a16:creationId xmlns:a16="http://schemas.microsoft.com/office/drawing/2014/main" id="{1C41B163-968B-CD85-E79E-3F27C3687057}"/>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403A00-22DB-468C-8232-2E26EBE33070}" type="slidenum">
              <a:rPr lang="en-US" altLang="en-US" smtClean="0">
                <a:latin typeface="Calibri" panose="020F0502020204030204" pitchFamily="34" charset="0"/>
              </a:rPr>
              <a:pPr/>
              <a:t>7</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DDF0B563-6C5D-CA08-A334-CD8742EDA715}"/>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EE873253-D9D7-7A12-C8D3-806D45120002}"/>
              </a:ext>
            </a:extLst>
          </p:cNvPr>
          <p:cNvGraphicFramePr>
            <a:graphicFrameLocks/>
          </p:cNvGraphicFramePr>
          <p:nvPr/>
        </p:nvGraphicFramePr>
        <p:xfrm>
          <a:off x="152400" y="1262063"/>
          <a:ext cx="8839200" cy="2682875"/>
        </p:xfrm>
        <a:graphic>
          <a:graphicData uri="http://schemas.openxmlformats.org/drawingml/2006/table">
            <a:tbl>
              <a:tblPr firstRow="1" bandRow="1">
                <a:tableStyleId>{5C22544A-7EE6-4342-B048-85BDC9FD1C3A}</a:tableStyleId>
              </a:tblPr>
              <a:tblGrid>
                <a:gridCol w="2860902">
                  <a:extLst>
                    <a:ext uri="{9D8B030D-6E8A-4147-A177-3AD203B41FA5}">
                      <a16:colId xmlns:a16="http://schemas.microsoft.com/office/drawing/2014/main" val="20000"/>
                    </a:ext>
                  </a:extLst>
                </a:gridCol>
                <a:gridCol w="2989149">
                  <a:extLst>
                    <a:ext uri="{9D8B030D-6E8A-4147-A177-3AD203B41FA5}">
                      <a16:colId xmlns:a16="http://schemas.microsoft.com/office/drawing/2014/main" val="20001"/>
                    </a:ext>
                  </a:extLst>
                </a:gridCol>
                <a:gridCol w="2989149">
                  <a:extLst>
                    <a:ext uri="{9D8B030D-6E8A-4147-A177-3AD203B41FA5}">
                      <a16:colId xmlns:a16="http://schemas.microsoft.com/office/drawing/2014/main" val="20002"/>
                    </a:ext>
                  </a:extLst>
                </a:gridCol>
              </a:tblGrid>
              <a:tr h="640212">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PAPER</a:t>
                      </a:r>
                    </a:p>
                  </a:txBody>
                  <a:tcPr marT="45713" marB="45713"/>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800" b="1" kern="1200" dirty="0">
                        <a:solidFill>
                          <a:schemeClr val="lt1"/>
                        </a:solidFill>
                        <a:latin typeface="Times New Roman" panose="02020603050405020304" pitchFamily="18" charset="0"/>
                        <a:ea typeface="+mn-ea"/>
                        <a:cs typeface="Times New Roman" panose="02020603050405020304" pitchFamily="18" charset="0"/>
                      </a:endParaRPr>
                    </a:p>
                  </a:txBody>
                  <a:tcPr marT="45713" marB="45713"/>
                </a:tc>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713" marB="45713"/>
                </a:tc>
                <a:extLst>
                  <a:ext uri="{0D108BD9-81ED-4DB2-BD59-A6C34878D82A}">
                    <a16:rowId xmlns:a16="http://schemas.microsoft.com/office/drawing/2014/main" val="10000"/>
                  </a:ext>
                </a:extLst>
              </a:tr>
              <a:tr h="204266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latin typeface="Times New Roman" pitchFamily="18" charset="0"/>
                          <a:ea typeface="+mn-ea"/>
                          <a:cs typeface="Times New Roman" pitchFamily="18" charset="0"/>
                        </a:rPr>
                        <a:t>3. </a:t>
                      </a:r>
                      <a:r>
                        <a:rPr lang="en-IN" sz="1600" b="0" i="0" u="none" strike="noStrike" kern="1200" dirty="0" err="1">
                          <a:solidFill>
                            <a:schemeClr val="dk1"/>
                          </a:solidFill>
                          <a:effectLst/>
                          <a:latin typeface="+mn-lt"/>
                          <a:ea typeface="+mn-ea"/>
                          <a:cs typeface="+mn-cs"/>
                        </a:rPr>
                        <a:t>Shaz</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Hoda</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Amitoj</a:t>
                      </a:r>
                      <a:r>
                        <a:rPr lang="en-IN" sz="1600" b="0" i="0" u="none" strike="noStrike" kern="1200" dirty="0">
                          <a:solidFill>
                            <a:schemeClr val="dk1"/>
                          </a:solidFill>
                          <a:effectLst/>
                          <a:latin typeface="+mn-lt"/>
                          <a:ea typeface="+mn-ea"/>
                          <a:cs typeface="+mn-cs"/>
                        </a:rPr>
                        <a:t> Singh et al. “</a:t>
                      </a:r>
                      <a:r>
                        <a:rPr lang="en-US" sz="1600" b="1" i="0" u="none" strike="noStrike" kern="1200" dirty="0">
                          <a:solidFill>
                            <a:schemeClr val="dk1"/>
                          </a:solidFill>
                          <a:effectLst/>
                          <a:latin typeface="+mn-lt"/>
                          <a:ea typeface="+mn-ea"/>
                          <a:cs typeface="+mn-cs"/>
                        </a:rPr>
                        <a:t>Consumer Demand Modeling During COVID-19 Pandemic</a:t>
                      </a:r>
                      <a:r>
                        <a:rPr lang="en-IN" sz="1600" b="1" i="0" u="none" strike="noStrike" kern="1200" baseline="0" dirty="0">
                          <a:solidFill>
                            <a:schemeClr val="dk1"/>
                          </a:solidFill>
                          <a:effectLst/>
                          <a:latin typeface="Times New Roman" pitchFamily="18" charset="0"/>
                          <a:ea typeface="+mn-ea"/>
                          <a:cs typeface="Times New Roman" pitchFamily="18" charset="0"/>
                        </a:rPr>
                        <a:t>”.</a:t>
                      </a:r>
                      <a:r>
                        <a:rPr lang="en-US" sz="1600" b="0" i="0" u="none" strike="noStrike" kern="1200" dirty="0">
                          <a:solidFill>
                            <a:schemeClr val="dk1"/>
                          </a:solidFill>
                          <a:effectLst/>
                          <a:latin typeface="+mn-lt"/>
                          <a:ea typeface="+mn-ea"/>
                          <a:cs typeface="+mn-cs"/>
                        </a:rPr>
                        <a:t> IEEE International Conference on Bioinformatics and Biomedicine (BIBM) </a:t>
                      </a:r>
                      <a:r>
                        <a:rPr lang="en-US" sz="1600" b="0" i="0" kern="1200" dirty="0">
                          <a:solidFill>
                            <a:schemeClr val="dk1"/>
                          </a:solidFill>
                          <a:effectLst/>
                          <a:latin typeface="+mn-lt"/>
                          <a:ea typeface="+mn-ea"/>
                          <a:cs typeface="+mn-cs"/>
                        </a:rPr>
                        <a:t>Year: 2020 | Conference Paper | Publisher: IEEE</a:t>
                      </a:r>
                    </a:p>
                  </a:txBody>
                  <a:tcPr marT="45713" marB="45713"/>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Deep Learning based LSTM method.</a:t>
                      </a:r>
                    </a:p>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SARIMAX models -</a:t>
                      </a:r>
                      <a:r>
                        <a:rPr lang="en-US" sz="1800" b="0" i="0" kern="1200" dirty="0">
                          <a:solidFill>
                            <a:schemeClr val="dk1"/>
                          </a:solidFill>
                          <a:effectLst/>
                          <a:latin typeface="+mn-lt"/>
                          <a:ea typeface="+mn-ea"/>
                          <a:cs typeface="+mn-cs"/>
                        </a:rPr>
                        <a:t>Seasonal Auto Regressive Integrated Moving Averages with Exogenous regressors.</a:t>
                      </a:r>
                      <a:endParaRPr lang="en-US" sz="1800" b="0" kern="1200" baseline="0" dirty="0">
                        <a:solidFill>
                          <a:schemeClr val="dk1"/>
                        </a:solidFill>
                        <a:latin typeface="Times New Roman" pitchFamily="18" charset="0"/>
                        <a:ea typeface="+mn-ea"/>
                        <a:cs typeface="Times New Roman" pitchFamily="18" charset="0"/>
                      </a:endParaRPr>
                    </a:p>
                  </a:txBody>
                  <a:tcPr marT="45713" marB="45713"/>
                </a:tc>
                <a:tc>
                  <a:txBody>
                    <a:bodyPr/>
                    <a:lstStyle/>
                    <a:p>
                      <a:pPr algn="just"/>
                      <a:r>
                        <a:rPr lang="en-US" sz="1800" b="0" i="0" kern="1200" dirty="0">
                          <a:solidFill>
                            <a:schemeClr val="dk1"/>
                          </a:solidFill>
                          <a:effectLst/>
                          <a:latin typeface="+mn-lt"/>
                          <a:ea typeface="+mn-ea"/>
                          <a:cs typeface="+mn-cs"/>
                        </a:rPr>
                        <a:t>The paper uses panel regression to understand the drivers of demand during the pandemic.</a:t>
                      </a:r>
                      <a:endParaRPr lang="en-US" sz="1800" kern="1200" baseline="0" dirty="0">
                        <a:solidFill>
                          <a:schemeClr val="dk1"/>
                        </a:solidFill>
                        <a:latin typeface="Times New Roman" pitchFamily="18" charset="0"/>
                        <a:ea typeface="+mn-ea"/>
                        <a:cs typeface="Times New Roman" pitchFamily="18" charset="0"/>
                      </a:endParaRPr>
                    </a:p>
                  </a:txBody>
                  <a:tcPr marT="45713" marB="45713"/>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B4B1CCE-F33E-6B76-3AC5-0431F03253A2}"/>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3315" name="TextBox 10">
            <a:extLst>
              <a:ext uri="{FF2B5EF4-FFF2-40B4-BE49-F238E27FC236}">
                <a16:creationId xmlns:a16="http://schemas.microsoft.com/office/drawing/2014/main" id="{77DD68A9-E977-9376-19BC-3720A3F44976}"/>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960CD21E-3E7B-0D33-5EF8-89CEA8E2A425}"/>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6/3/2022</a:t>
            </a:fld>
            <a:endParaRPr lang="en-US"/>
          </a:p>
        </p:txBody>
      </p:sp>
      <p:sp>
        <p:nvSpPr>
          <p:cNvPr id="13317" name="Slide Number Placeholder 11">
            <a:extLst>
              <a:ext uri="{FF2B5EF4-FFF2-40B4-BE49-F238E27FC236}">
                <a16:creationId xmlns:a16="http://schemas.microsoft.com/office/drawing/2014/main" id="{10027BB7-2559-D621-ABAB-E0E5956B4A5F}"/>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FA4B6A-6B09-4E26-9CA3-B69356912FBC}" type="slidenum">
              <a:rPr lang="en-US" altLang="en-US" smtClean="0">
                <a:latin typeface="Calibri" panose="020F0502020204030204" pitchFamily="34" charset="0"/>
              </a:rPr>
              <a:pPr/>
              <a:t>8</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3528EF59-C7D6-00FC-36A5-09EAC159B11A}"/>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0614C5CC-4E94-8FA1-03EE-DF6B96191213}"/>
              </a:ext>
            </a:extLst>
          </p:cNvPr>
          <p:cNvGraphicFramePr>
            <a:graphicFrameLocks/>
          </p:cNvGraphicFramePr>
          <p:nvPr/>
        </p:nvGraphicFramePr>
        <p:xfrm>
          <a:off x="152400" y="1262063"/>
          <a:ext cx="8839200" cy="3170237"/>
        </p:xfrm>
        <a:graphic>
          <a:graphicData uri="http://schemas.openxmlformats.org/drawingml/2006/table">
            <a:tbl>
              <a:tblPr firstRow="1" bandRow="1">
                <a:tableStyleId>{5C22544A-7EE6-4342-B048-85BDC9FD1C3A}</a:tableStyleId>
              </a:tblPr>
              <a:tblGrid>
                <a:gridCol w="2860902">
                  <a:extLst>
                    <a:ext uri="{9D8B030D-6E8A-4147-A177-3AD203B41FA5}">
                      <a16:colId xmlns:a16="http://schemas.microsoft.com/office/drawing/2014/main" val="20000"/>
                    </a:ext>
                  </a:extLst>
                </a:gridCol>
                <a:gridCol w="2989149">
                  <a:extLst>
                    <a:ext uri="{9D8B030D-6E8A-4147-A177-3AD203B41FA5}">
                      <a16:colId xmlns:a16="http://schemas.microsoft.com/office/drawing/2014/main" val="20001"/>
                    </a:ext>
                  </a:extLst>
                </a:gridCol>
                <a:gridCol w="2989149">
                  <a:extLst>
                    <a:ext uri="{9D8B030D-6E8A-4147-A177-3AD203B41FA5}">
                      <a16:colId xmlns:a16="http://schemas.microsoft.com/office/drawing/2014/main" val="20002"/>
                    </a:ext>
                  </a:extLst>
                </a:gridCol>
              </a:tblGrid>
              <a:tr h="640121">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PAPER</a:t>
                      </a:r>
                    </a:p>
                  </a:txBody>
                  <a:tcPr marT="45707" marB="45707"/>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800" b="1" kern="1200" dirty="0">
                        <a:solidFill>
                          <a:schemeClr val="lt1"/>
                        </a:solidFill>
                        <a:latin typeface="Times New Roman" panose="02020603050405020304" pitchFamily="18" charset="0"/>
                        <a:ea typeface="+mn-ea"/>
                        <a:cs typeface="Times New Roman" panose="02020603050405020304" pitchFamily="18" charset="0"/>
                      </a:endParaRPr>
                    </a:p>
                  </a:txBody>
                  <a:tcPr marT="45707" marB="45707"/>
                </a:tc>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707" marB="45707"/>
                </a:tc>
                <a:extLst>
                  <a:ext uri="{0D108BD9-81ED-4DB2-BD59-A6C34878D82A}">
                    <a16:rowId xmlns:a16="http://schemas.microsoft.com/office/drawing/2014/main" val="10000"/>
                  </a:ext>
                </a:extLst>
              </a:tr>
              <a:tr h="253011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4.</a:t>
                      </a:r>
                      <a:r>
                        <a:rPr lang="en-IN" sz="1600" b="0" i="0" u="none" strike="noStrike" kern="1200" dirty="0">
                          <a:solidFill>
                            <a:schemeClr val="dk1"/>
                          </a:solidFill>
                          <a:effectLst/>
                          <a:latin typeface="+mn-lt"/>
                          <a:ea typeface="+mn-ea"/>
                          <a:cs typeface="+mn-cs"/>
                        </a:rPr>
                        <a:t> Fatima Zohra </a:t>
                      </a:r>
                      <a:r>
                        <a:rPr lang="en-IN" sz="1600" b="0" i="0" u="none" strike="noStrike" kern="1200" dirty="0" err="1">
                          <a:solidFill>
                            <a:schemeClr val="dk1"/>
                          </a:solidFill>
                          <a:effectLst/>
                          <a:latin typeface="+mn-lt"/>
                          <a:ea typeface="+mn-ea"/>
                          <a:cs typeface="+mn-cs"/>
                        </a:rPr>
                        <a:t>Benhamida</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Ouahiba</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Kaddouri</a:t>
                      </a:r>
                      <a:r>
                        <a:rPr lang="en-IN" sz="1600" b="0" i="0" u="none" strike="noStrike" kern="1200" dirty="0">
                          <a:solidFill>
                            <a:schemeClr val="dk1"/>
                          </a:solidFill>
                          <a:effectLst/>
                          <a:latin typeface="+mn-lt"/>
                          <a:ea typeface="+mn-ea"/>
                          <a:cs typeface="+mn-cs"/>
                        </a:rPr>
                        <a:t> et al. “</a:t>
                      </a:r>
                      <a:r>
                        <a:rPr lang="en-US" sz="1600" b="1" i="0" u="none" strike="noStrike" kern="1200" dirty="0" err="1">
                          <a:solidFill>
                            <a:schemeClr val="dk1"/>
                          </a:solidFill>
                          <a:effectLst/>
                          <a:latin typeface="+mn-lt"/>
                          <a:ea typeface="+mn-ea"/>
                          <a:cs typeface="+mn-cs"/>
                        </a:rPr>
                        <a:t>Stock&amp;Buy</a:t>
                      </a:r>
                      <a:r>
                        <a:rPr lang="en-US" sz="1600" b="1" i="0" u="none" strike="noStrike" kern="1200" dirty="0">
                          <a:solidFill>
                            <a:schemeClr val="dk1"/>
                          </a:solidFill>
                          <a:effectLst/>
                          <a:latin typeface="+mn-lt"/>
                          <a:ea typeface="+mn-ea"/>
                          <a:cs typeface="+mn-cs"/>
                        </a:rPr>
                        <a:t>: A New Demand Forecasting Tool For Inventory Control”. </a:t>
                      </a:r>
                      <a:r>
                        <a:rPr lang="en-US" sz="1600" b="0" i="0" u="none" strike="noStrike" kern="1200" dirty="0">
                          <a:solidFill>
                            <a:schemeClr val="dk1"/>
                          </a:solidFill>
                          <a:effectLst/>
                          <a:latin typeface="+mn-lt"/>
                          <a:ea typeface="+mn-ea"/>
                          <a:cs typeface="+mn-cs"/>
                        </a:rPr>
                        <a:t>5th International Conference on Smart and Sustainable Technologies (</a:t>
                      </a:r>
                      <a:r>
                        <a:rPr lang="en-US" sz="1600" b="0" i="0" u="none" strike="noStrike" kern="1200" dirty="0" err="1">
                          <a:solidFill>
                            <a:schemeClr val="dk1"/>
                          </a:solidFill>
                          <a:effectLst/>
                          <a:latin typeface="+mn-lt"/>
                          <a:ea typeface="+mn-ea"/>
                          <a:cs typeface="+mn-cs"/>
                        </a:rPr>
                        <a:t>SpliTech</a:t>
                      </a:r>
                      <a:r>
                        <a:rPr lang="en-US" sz="1600" b="0" i="0" u="none" strike="noStrike" kern="120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Year: 2020 | Conference Paper | Publisher: IEEE</a:t>
                      </a:r>
                    </a:p>
                  </a:txBody>
                  <a:tcPr marT="45707" marB="45707"/>
                </a:tc>
                <a:tc>
                  <a:txBody>
                    <a:bodyPr/>
                    <a:lstStyle/>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Clustering-based approach (</a:t>
                      </a:r>
                      <a:r>
                        <a:rPr lang="en-IN" sz="1800" b="0" i="0" kern="1200" dirty="0" err="1">
                          <a:solidFill>
                            <a:schemeClr val="dk1"/>
                          </a:solidFill>
                          <a:effectLst/>
                          <a:latin typeface="+mn-lt"/>
                          <a:ea typeface="+mn-ea"/>
                          <a:cs typeface="+mn-cs"/>
                        </a:rPr>
                        <a:t>ClustAvg</a:t>
                      </a:r>
                      <a:r>
                        <a:rPr lang="en-IN" sz="1800" b="0" i="0" kern="1200" dirty="0">
                          <a:solidFill>
                            <a:schemeClr val="dk1"/>
                          </a:solidFill>
                          <a:effectLst/>
                          <a:latin typeface="+mn-lt"/>
                          <a:ea typeface="+mn-ea"/>
                          <a:cs typeface="+mn-cs"/>
                        </a:rPr>
                        <a:t>).</a:t>
                      </a:r>
                    </a:p>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Comb-TSB .</a:t>
                      </a:r>
                      <a:endParaRPr lang="en-US" sz="1800" dirty="0"/>
                    </a:p>
                  </a:txBody>
                  <a:tcPr marT="45707" marB="45707"/>
                </a:tc>
                <a:tc>
                  <a:txBody>
                    <a:bodyPr/>
                    <a:lstStyle/>
                    <a:p>
                      <a:pPr algn="just"/>
                      <a:r>
                        <a:rPr lang="en-US" sz="1800" b="0" i="0" kern="1200" dirty="0">
                          <a:solidFill>
                            <a:schemeClr val="dk1"/>
                          </a:solidFill>
                          <a:effectLst/>
                          <a:latin typeface="+mn-lt"/>
                          <a:ea typeface="+mn-ea"/>
                          <a:cs typeface="+mn-cs"/>
                        </a:rPr>
                        <a:t>A clustering-based approach (</a:t>
                      </a:r>
                      <a:r>
                        <a:rPr lang="en-US" sz="1800" b="0" i="0" kern="1200" dirty="0" err="1">
                          <a:solidFill>
                            <a:schemeClr val="dk1"/>
                          </a:solidFill>
                          <a:effectLst/>
                          <a:latin typeface="+mn-lt"/>
                          <a:ea typeface="+mn-ea"/>
                          <a:cs typeface="+mn-cs"/>
                        </a:rPr>
                        <a:t>ClustAvg</a:t>
                      </a:r>
                      <a:r>
                        <a:rPr lang="en-US" sz="1800" b="0" i="0" kern="1200" dirty="0">
                          <a:solidFill>
                            <a:schemeClr val="dk1"/>
                          </a:solidFill>
                          <a:effectLst/>
                          <a:latin typeface="+mn-lt"/>
                          <a:ea typeface="+mn-ea"/>
                          <a:cs typeface="+mn-cs"/>
                        </a:rPr>
                        <a:t>) is proposed to forecast demand for new products which have very few or no sales history data.</a:t>
                      </a:r>
                      <a:endParaRPr lang="en-US" sz="1800" dirty="0"/>
                    </a:p>
                  </a:txBody>
                  <a:tcPr marT="45707" marB="45707"/>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1">
            <a:extLst>
              <a:ext uri="{FF2B5EF4-FFF2-40B4-BE49-F238E27FC236}">
                <a16:creationId xmlns:a16="http://schemas.microsoft.com/office/drawing/2014/main" id="{F077AF8A-93BE-D947-6F98-40909FE22B5A}"/>
              </a:ext>
            </a:extLst>
          </p:cNvPr>
          <p:cNvSpPr>
            <a:spLocks noGrp="1"/>
          </p:cNvSpPr>
          <p:nvPr>
            <p:ph type="body" sz="quarter" idx="13"/>
          </p:nvPr>
        </p:nvSpPr>
        <p:spPr bwMode="auto">
          <a:xfrm>
            <a:off x="228600" y="1295400"/>
            <a:ext cx="86868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114300" indent="0" algn="just">
              <a:buFont typeface="Arial" panose="020B0604020202020204" pitchFamily="34" charset="0"/>
              <a:buNone/>
              <a:defRPr/>
            </a:pPr>
            <a:r>
              <a:rPr lang="en-US" sz="2400" dirty="0"/>
              <a:t>The current methods of forecasting involves:</a:t>
            </a:r>
          </a:p>
          <a:p>
            <a:pPr marL="457200" algn="just">
              <a:defRPr/>
            </a:pPr>
            <a:r>
              <a:rPr lang="en-IN" sz="2000" b="1" dirty="0"/>
              <a:t>Conjoint Analysis</a:t>
            </a:r>
          </a:p>
          <a:p>
            <a:pPr marL="114300" indent="0" algn="just">
              <a:buFont typeface="Arial" panose="020B0604020202020204" pitchFamily="34" charset="0"/>
              <a:buNone/>
              <a:defRPr/>
            </a:pPr>
            <a:r>
              <a:rPr lang="en-US" sz="2000" dirty="0"/>
              <a:t>Conjoint analysis uses surveys to obtain consumer input about the most favorable attributes of their products. These surveys ask consumers how they would use and respond to certain product attributes.</a:t>
            </a:r>
          </a:p>
          <a:p>
            <a:pPr marL="457200" algn="just">
              <a:defRPr/>
            </a:pPr>
            <a:r>
              <a:rPr lang="en-IN" sz="2000" b="1" dirty="0"/>
              <a:t>Client Intent Surveys</a:t>
            </a:r>
          </a:p>
          <a:p>
            <a:pPr marL="114300" indent="0" algn="just">
              <a:buFont typeface="Arial" panose="020B0604020202020204" pitchFamily="34" charset="0"/>
              <a:buNone/>
              <a:defRPr/>
            </a:pPr>
            <a:r>
              <a:rPr lang="en-US" sz="2000" dirty="0"/>
              <a:t>With a buyer’s intentions survey, it asks what the consumer is planning on purchasing in the future. This technique is used to understand what motivates the customer to actually buy a product they are interested in.</a:t>
            </a:r>
          </a:p>
          <a:p>
            <a:pPr marL="457200" algn="just">
              <a:defRPr/>
            </a:pPr>
            <a:r>
              <a:rPr lang="en-IN" sz="2000" b="1" dirty="0"/>
              <a:t>Delphi Method</a:t>
            </a:r>
          </a:p>
          <a:p>
            <a:pPr marL="114300" indent="0" algn="just">
              <a:buFont typeface="Arial" panose="020B0604020202020204" pitchFamily="34" charset="0"/>
              <a:buNone/>
              <a:defRPr/>
            </a:pPr>
            <a:r>
              <a:rPr lang="en-US" sz="2000" dirty="0"/>
              <a:t>The Delphi method was developed with the assumption that forecasts from a group are generally more accurate than forecasts from individuals. As such, this method uses a panel of experts that provide their forecasts and justifications anonymously.</a:t>
            </a:r>
          </a:p>
          <a:p>
            <a:pPr marL="457200" algn="just">
              <a:defRPr/>
            </a:pPr>
            <a:r>
              <a:rPr lang="en-US" sz="2000" b="1" dirty="0"/>
              <a:t>Advanced Planning and Scheduling (APS) Software</a:t>
            </a:r>
            <a:endParaRPr lang="en-US" sz="2000" dirty="0"/>
          </a:p>
        </p:txBody>
      </p:sp>
      <p:sp>
        <p:nvSpPr>
          <p:cNvPr id="14339" name="Title 2">
            <a:extLst>
              <a:ext uri="{FF2B5EF4-FFF2-40B4-BE49-F238E27FC236}">
                <a16:creationId xmlns:a16="http://schemas.microsoft.com/office/drawing/2014/main" id="{FBCD4E74-821C-A5E5-2D40-5C06994D1056}"/>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EXISTING  METHOD</a:t>
            </a:r>
            <a:br>
              <a:rPr altLang="en-US"/>
            </a:br>
            <a:endParaRPr altLang="en-US"/>
          </a:p>
        </p:txBody>
      </p:sp>
      <p:sp>
        <p:nvSpPr>
          <p:cNvPr id="4" name="Date Placeholder 3">
            <a:extLst>
              <a:ext uri="{FF2B5EF4-FFF2-40B4-BE49-F238E27FC236}">
                <a16:creationId xmlns:a16="http://schemas.microsoft.com/office/drawing/2014/main" id="{7FD3B3EF-5DD4-AA68-ECE0-589AF135A73A}"/>
              </a:ext>
            </a:extLst>
          </p:cNvPr>
          <p:cNvSpPr>
            <a:spLocks noGrp="1"/>
          </p:cNvSpPr>
          <p:nvPr>
            <p:ph type="dt" sz="quarter" idx="14"/>
          </p:nvPr>
        </p:nvSpPr>
        <p:spPr/>
        <p:txBody>
          <a:bodyPr/>
          <a:lstStyle/>
          <a:p>
            <a:pPr>
              <a:defRPr/>
            </a:pPr>
            <a:fld id="{71ABC577-F865-4ECB-B4BF-E2C860F09849}" type="datetime1">
              <a:rPr lang="en-IN" smtClean="0"/>
              <a:pPr>
                <a:defRPr/>
              </a:pPr>
              <a:t>03-06-2022</a:t>
            </a:fld>
            <a:endParaRPr lang="en-US" dirty="0"/>
          </a:p>
        </p:txBody>
      </p:sp>
      <p:sp>
        <p:nvSpPr>
          <p:cNvPr id="14341" name="Slide Number Placeholder 4">
            <a:extLst>
              <a:ext uri="{FF2B5EF4-FFF2-40B4-BE49-F238E27FC236}">
                <a16:creationId xmlns:a16="http://schemas.microsoft.com/office/drawing/2014/main" id="{7FD65CD4-3497-22CD-F5BD-7493D6D0673F}"/>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A9EC2E-4B5D-4830-B202-9C828DA17996}"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4FB7A996-0D09-8856-3027-732D37E1CF32}"/>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theme/theme1.xml><?xml version="1.0" encoding="utf-8"?>
<a:theme xmlns:a="http://schemas.openxmlformats.org/drawingml/2006/main" name="EEE Presentation 2019-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4643</TotalTime>
  <Words>1829</Words>
  <Application>Microsoft Office PowerPoint</Application>
  <PresentationFormat>On-screen Show (4:3)</PresentationFormat>
  <Paragraphs>204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Lucida Bright</vt:lpstr>
      <vt:lpstr>Times New Roman</vt:lpstr>
      <vt:lpstr>EEE Presentation 2019-1</vt:lpstr>
      <vt:lpstr>PowerPoint Presentation</vt:lpstr>
      <vt:lpstr>PowerPoint Presentation</vt:lpstr>
      <vt:lpstr> CHALLENGE STATEMENT </vt:lpstr>
      <vt:lpstr> CONCEPT / SCOPE OF SOLUTION </vt:lpstr>
      <vt:lpstr>PowerPoint Presentation</vt:lpstr>
      <vt:lpstr>PowerPoint Presentation</vt:lpstr>
      <vt:lpstr>PowerPoint Presentation</vt:lpstr>
      <vt:lpstr>PowerPoint Presentation</vt:lpstr>
      <vt:lpstr> EXISTING  METHOD </vt:lpstr>
      <vt:lpstr> PROPOSED METHOD </vt:lpstr>
      <vt:lpstr> PROS AND CONS OF THE SOLUTION </vt:lpstr>
      <vt:lpstr>PowerPoint Presentation</vt:lpstr>
      <vt:lpstr>PowerPoint Presentation</vt:lpstr>
      <vt:lpstr>TECHNOLOGY USED</vt:lpstr>
      <vt:lpstr>Algorithm</vt:lpstr>
      <vt:lpstr>RESULTS</vt:lpstr>
      <vt:lpstr>CONCLUSION</vt:lpstr>
      <vt:lpstr>FUTURE SCOPE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Gopu</dc:creator>
  <cp:lastModifiedBy>Nithin Soundar</cp:lastModifiedBy>
  <cp:revision>292</cp:revision>
  <dcterms:created xsi:type="dcterms:W3CDTF">2019-05-31T06:52:53Z</dcterms:created>
  <dcterms:modified xsi:type="dcterms:W3CDTF">2022-06-03T01:30:58Z</dcterms:modified>
</cp:coreProperties>
</file>