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C6AF85-D258-47A0-A4EB-ABC1A6B7F4C6}">
  <a:tblStyle styleId="{10C6AF85-D258-47A0-A4EB-ABC1A6B7F4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bold.fntdata"/><Relationship Id="rId10" Type="http://schemas.openxmlformats.org/officeDocument/2006/relationships/slide" Target="slides/slide3.xml"/><Relationship Id="rId32" Type="http://schemas.openxmlformats.org/officeDocument/2006/relationships/font" Target="fonts/Montserrat-regular.fntdata"/><Relationship Id="rId13" Type="http://schemas.openxmlformats.org/officeDocument/2006/relationships/slide" Target="slides/slide6.xml"/><Relationship Id="rId35" Type="http://schemas.openxmlformats.org/officeDocument/2006/relationships/font" Target="fonts/Montserrat-boldItalic.fntdata"/><Relationship Id="rId12" Type="http://schemas.openxmlformats.org/officeDocument/2006/relationships/slide" Target="slides/slide5.xml"/><Relationship Id="rId34" Type="http://schemas.openxmlformats.org/officeDocument/2006/relationships/font" Target="fonts/Montserrat-italic.fntdata"/><Relationship Id="rId15" Type="http://schemas.openxmlformats.org/officeDocument/2006/relationships/slide" Target="slides/slide8.xml"/><Relationship Id="rId37" Type="http://schemas.openxmlformats.org/officeDocument/2006/relationships/font" Target="fonts/Lato-bold.fntdata"/><Relationship Id="rId14" Type="http://schemas.openxmlformats.org/officeDocument/2006/relationships/slide" Target="slides/slide7.xml"/><Relationship Id="rId36" Type="http://schemas.openxmlformats.org/officeDocument/2006/relationships/font" Target="fonts/Lato-regular.fntdata"/><Relationship Id="rId17" Type="http://schemas.openxmlformats.org/officeDocument/2006/relationships/slide" Target="slides/slide10.xml"/><Relationship Id="rId39" Type="http://schemas.openxmlformats.org/officeDocument/2006/relationships/font" Target="fonts/Lato-boldItalic.fntdata"/><Relationship Id="rId16" Type="http://schemas.openxmlformats.org/officeDocument/2006/relationships/slide" Target="slides/slide9.xml"/><Relationship Id="rId38" Type="http://schemas.openxmlformats.org/officeDocument/2006/relationships/font" Target="fonts/La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0d113d3e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0d113d3e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7429e14c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7429e14c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7429e14c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7429e14c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429e14c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7429e14c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Domain Establishment: This module is responsible for creating user accounts and database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creation as the proposed system is domain independent and would be used by multiple users.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Registration or Login Module: If the new user want to interact with our system he needs to</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simply register into our system by completely filling details i.e. validation. If the user is already</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existing he needs to login.</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Parsing &amp; Ranking: Parsing module is responsible for parsing the document and storing it in</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json format which will later be used by the ranking module. Ranking module will then use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json file and rank the candidates information according to his/her skills and the information will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be stored in the database.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Morphological Analysis: Morphology in linguistics is the study and description of how words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16</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are formed in natural language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In this phase the sentence is broken down into tokens- smallest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unit of words, and determine the basic structure of the word.</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Syntactic Analysis: The objective of the syntactic analysis is to find the syntactic structure of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sentence.It is also called Hierarchical analysis/Parsing, used to recognize a sentence, to allocate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token groups into grammatical phrases and to assign a syntactic structure to it.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Semantic Analysis: Semantic Analysis is related to create the representations presentations for</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meaning of linguistics inputs. It deals with how to determine the meaning of the sentence from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meaning of its parts.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7e21aef6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7e21aef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7cfcdce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7cfcdce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7429e14c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7429e14c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7429e14c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7429e14c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7429e14c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7429e14c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7429e14c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7429e14c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7429e14c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7429e14c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7429e14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7429e14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7429e14c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7429e14c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7429e14c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7429e14c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7429e14c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7429e14c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7429e14c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7429e14c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7429e14c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7429e14c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7429e14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7429e14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7429e14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7429e14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7429e14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7429e14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900">
                <a:solidFill>
                  <a:schemeClr val="dk1"/>
                </a:solidFill>
              </a:rPr>
              <a:t>In this System the Hiring team would publish their vacancies and invite applicants.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Methods of publishing were newspaper, television and mouth.</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interested candidates would then apply by sending there resumes. These resumes were then</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received and sorted by the hiring team and shortlisted candidates were called for further rounds of</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interviews.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whole process would take lot of time and human efforts to find right candidate suitable for</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their job roles.</a:t>
            </a:r>
            <a:endParaRPr sz="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r>
              <a:rPr lang="en" sz="900">
                <a:solidFill>
                  <a:schemeClr val="dk1"/>
                </a:solidFill>
              </a:rPr>
              <a:t>As the industries have grown, there hiring needs has rapidly grown. To serve this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hiring needs certain consultancy units have came into existence. They offered a solution in which</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candidate has to upload their information in a particular format and submit it to the agency.</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Then these agencies would search the candidates based on certain keywords. These agencies were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middle level organizations between the candidate and company. These systems were not flexible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as the candidate has to upload there resume in a particular formats, and these formats changed</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from system to system.</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3:This is our proposed system, which allow the candidates to upload their resumes in</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flexible format. These resumes are then analyzed by our system, indexed and stored in a specific</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format. This makes our search process easy. The analyzing system works on the algorithm that</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uses Natural Language Processing, sub domain of Artificial Intelligence. It reads the resumes and</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understands the natural language/format created by the candidate and transforms it into a specific</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format. This acquired knowledge is stored in the knowledge base.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7429e14c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7429e14c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7429e14c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7429e14c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7429e14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7429e14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7429e14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7429e14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capestone-945f7.web.app/job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Presentation</a:t>
            </a:r>
            <a:endParaRPr/>
          </a:p>
          <a:p>
            <a:pPr indent="0" lvl="0" marL="0" rtl="0" algn="ctr">
              <a:spcBef>
                <a:spcPts val="0"/>
              </a:spcBef>
              <a:spcAft>
                <a:spcPts val="0"/>
              </a:spcAft>
              <a:buNone/>
            </a:pPr>
            <a:r>
              <a:rPr lang="en" sz="2355"/>
              <a:t>AI And ML Capstone Project</a:t>
            </a:r>
            <a:endParaRPr sz="2355"/>
          </a:p>
          <a:p>
            <a:pPr indent="0" lvl="0" marL="0" rtl="0" algn="ctr">
              <a:spcBef>
                <a:spcPts val="0"/>
              </a:spcBef>
              <a:spcAft>
                <a:spcPts val="0"/>
              </a:spcAft>
              <a:buNone/>
            </a:pPr>
            <a:r>
              <a:rPr lang="en" sz="2355"/>
              <a:t>Automatic Resume Segregation</a:t>
            </a:r>
            <a:endParaRPr sz="2355"/>
          </a:p>
        </p:txBody>
      </p:sp>
      <p:sp>
        <p:nvSpPr>
          <p:cNvPr id="180" name="Google Shape;180;p25"/>
          <p:cNvSpPr txBox="1"/>
          <p:nvPr>
            <p:ph idx="1" type="subTitle"/>
          </p:nvPr>
        </p:nvSpPr>
        <p:spPr>
          <a:xfrm>
            <a:off x="175950" y="3478750"/>
            <a:ext cx="6615900" cy="14415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000">
                <a:latin typeface="Montserrat"/>
                <a:ea typeface="Montserrat"/>
                <a:cs typeface="Montserrat"/>
                <a:sym typeface="Montserrat"/>
              </a:rPr>
              <a:t>Ramkiran (C0793773)</a:t>
            </a:r>
            <a:endParaRPr sz="2000">
              <a:latin typeface="Montserrat"/>
              <a:ea typeface="Montserrat"/>
              <a:cs typeface="Montserrat"/>
              <a:sym typeface="Montserrat"/>
            </a:endParaRPr>
          </a:p>
          <a:p>
            <a:pPr indent="0" lvl="0" marL="0" rtl="0" algn="l">
              <a:lnSpc>
                <a:spcPct val="90000"/>
              </a:lnSpc>
              <a:spcBef>
                <a:spcPts val="0"/>
              </a:spcBef>
              <a:spcAft>
                <a:spcPts val="0"/>
              </a:spcAft>
              <a:buNone/>
            </a:pPr>
            <a:r>
              <a:rPr lang="en" sz="2000">
                <a:latin typeface="Montserrat"/>
                <a:ea typeface="Montserrat"/>
                <a:cs typeface="Montserrat"/>
                <a:sym typeface="Montserrat"/>
              </a:rPr>
              <a:t>Sree Rukmini (C0795474)</a:t>
            </a:r>
            <a:endParaRPr sz="2000">
              <a:latin typeface="Montserrat"/>
              <a:ea typeface="Montserrat"/>
              <a:cs typeface="Montserrat"/>
              <a:sym typeface="Montserrat"/>
            </a:endParaRPr>
          </a:p>
          <a:p>
            <a:pPr indent="0" lvl="0" marL="0" rtl="0" algn="l">
              <a:lnSpc>
                <a:spcPct val="90000"/>
              </a:lnSpc>
              <a:spcBef>
                <a:spcPts val="0"/>
              </a:spcBef>
              <a:spcAft>
                <a:spcPts val="0"/>
              </a:spcAft>
              <a:buNone/>
            </a:pPr>
            <a:r>
              <a:rPr lang="en" sz="2000">
                <a:latin typeface="Montserrat"/>
                <a:ea typeface="Montserrat"/>
                <a:cs typeface="Montserrat"/>
                <a:sym typeface="Montserrat"/>
              </a:rPr>
              <a:t>Nithin Tata (C0789951)</a:t>
            </a:r>
            <a:endParaRPr sz="2000">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1100"/>
              <a:buFont typeface="Arial"/>
              <a:buNone/>
            </a:pPr>
            <a:r>
              <a:rPr lang="en" sz="2000">
                <a:latin typeface="Montserrat"/>
                <a:ea typeface="Montserrat"/>
                <a:cs typeface="Montserrat"/>
                <a:sym typeface="Montserrat"/>
              </a:rPr>
              <a:t>Sai Charitha (C0787250)</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64950" y="117825"/>
            <a:ext cx="7821600" cy="1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design architecture</a:t>
            </a:r>
            <a:endParaRPr/>
          </a:p>
        </p:txBody>
      </p:sp>
      <p:pic>
        <p:nvPicPr>
          <p:cNvPr id="237" name="Google Shape;237;p34"/>
          <p:cNvPicPr preferRelativeResize="0"/>
          <p:nvPr/>
        </p:nvPicPr>
        <p:blipFill rotWithShape="1">
          <a:blip r:embed="rId3">
            <a:alphaModFix/>
          </a:blip>
          <a:srcRect b="0" l="0" r="0" t="0"/>
          <a:stretch/>
        </p:blipFill>
        <p:spPr>
          <a:xfrm>
            <a:off x="4282400" y="1024675"/>
            <a:ext cx="4861599" cy="4118825"/>
          </a:xfrm>
          <a:prstGeom prst="rect">
            <a:avLst/>
          </a:prstGeom>
          <a:noFill/>
          <a:ln>
            <a:noFill/>
          </a:ln>
        </p:spPr>
      </p:pic>
      <p:sp>
        <p:nvSpPr>
          <p:cNvPr id="238" name="Google Shape;238;p34"/>
          <p:cNvSpPr txBox="1"/>
          <p:nvPr/>
        </p:nvSpPr>
        <p:spPr>
          <a:xfrm>
            <a:off x="830400" y="1474875"/>
            <a:ext cx="32967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Uploaded resumes are parsed </a:t>
            </a:r>
            <a:r>
              <a:rPr lang="en">
                <a:solidFill>
                  <a:schemeClr val="lt1"/>
                </a:solidFill>
                <a:latin typeface="Lato"/>
                <a:ea typeface="Lato"/>
                <a:cs typeface="Lato"/>
                <a:sym typeface="Lato"/>
              </a:rPr>
              <a:t>using Natural language processing libraries like NLTK and Spacy</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Parsed resumes are semantically compared with the job descriptions for ranking</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used Machine Learning algorithms like KNN for fetching the best fit resume to the given job description</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62050" y="42355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and Dependencies</a:t>
            </a:r>
            <a:endParaRPr/>
          </a:p>
        </p:txBody>
      </p:sp>
      <p:sp>
        <p:nvSpPr>
          <p:cNvPr id="244" name="Google Shape;244;p35"/>
          <p:cNvSpPr txBox="1"/>
          <p:nvPr/>
        </p:nvSpPr>
        <p:spPr>
          <a:xfrm>
            <a:off x="461400" y="1054250"/>
            <a:ext cx="7433100" cy="33555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Lato"/>
                <a:ea typeface="Lato"/>
                <a:cs typeface="Lato"/>
                <a:sym typeface="Lato"/>
              </a:rPr>
              <a:t>Assumptions</a:t>
            </a:r>
            <a:endParaRPr b="1" sz="1600">
              <a:solidFill>
                <a:schemeClr val="lt1"/>
              </a:solidFill>
              <a:latin typeface="Lato"/>
              <a:ea typeface="Lato"/>
              <a:cs typeface="Lato"/>
              <a:sym typeface="Lato"/>
            </a:endParaRPr>
          </a:p>
          <a:p>
            <a:pPr indent="0" lvl="0" marL="914400" rtl="0" algn="l">
              <a:lnSpc>
                <a:spcPct val="150000"/>
              </a:lnSpc>
              <a:spcBef>
                <a:spcPts val="0"/>
              </a:spcBef>
              <a:spcAft>
                <a:spcPts val="0"/>
              </a:spcAft>
              <a:buNone/>
            </a:pPr>
            <a:r>
              <a:rPr lang="en">
                <a:solidFill>
                  <a:schemeClr val="lt1"/>
                </a:solidFill>
                <a:latin typeface="Lato"/>
                <a:ea typeface="Lato"/>
                <a:cs typeface="Lato"/>
                <a:sym typeface="Lato"/>
              </a:rPr>
              <a:t>→ User uploads only the resumes formatted in PDF, word, or txt files</a:t>
            </a:r>
            <a:endParaRPr>
              <a:solidFill>
                <a:schemeClr val="lt1"/>
              </a:solidFill>
              <a:latin typeface="Lato"/>
              <a:ea typeface="Lato"/>
              <a:cs typeface="Lato"/>
              <a:sym typeface="Lato"/>
            </a:endParaRPr>
          </a:p>
          <a:p>
            <a:pPr indent="0" lvl="0" marL="914400" rtl="0" algn="l">
              <a:lnSpc>
                <a:spcPct val="150000"/>
              </a:lnSpc>
              <a:spcBef>
                <a:spcPts val="0"/>
              </a:spcBef>
              <a:spcAft>
                <a:spcPts val="0"/>
              </a:spcAft>
              <a:buNone/>
            </a:pPr>
            <a:r>
              <a:rPr lang="en">
                <a:solidFill>
                  <a:schemeClr val="lt1"/>
                </a:solidFill>
                <a:latin typeface="Lato"/>
                <a:ea typeface="Lato"/>
                <a:cs typeface="Lato"/>
                <a:sym typeface="Lato"/>
              </a:rPr>
              <a:t>→ Only a multiple of 15 users are using system at a time.</a:t>
            </a:r>
            <a:endParaRPr>
              <a:solidFill>
                <a:schemeClr val="lt1"/>
              </a:solidFill>
              <a:latin typeface="Lato"/>
              <a:ea typeface="Lato"/>
              <a:cs typeface="Lato"/>
              <a:sym typeface="Lato"/>
            </a:endParaRPr>
          </a:p>
          <a:p>
            <a:pPr indent="0" lvl="0" marL="914400" rtl="0" algn="l">
              <a:lnSpc>
                <a:spcPct val="150000"/>
              </a:lnSpc>
              <a:spcBef>
                <a:spcPts val="0"/>
              </a:spcBef>
              <a:spcAft>
                <a:spcPts val="0"/>
              </a:spcAft>
              <a:buNone/>
            </a:pPr>
            <a:r>
              <a:rPr lang="en">
                <a:solidFill>
                  <a:schemeClr val="lt1"/>
                </a:solidFill>
                <a:latin typeface="Lato"/>
                <a:ea typeface="Lato"/>
                <a:cs typeface="Lato"/>
                <a:sym typeface="Lato"/>
              </a:rPr>
              <a:t>→ The Parser parses the resumes and convert them into the text file and then</a:t>
            </a:r>
            <a:endParaRPr>
              <a:solidFill>
                <a:schemeClr val="lt1"/>
              </a:solidFill>
              <a:latin typeface="Lato"/>
              <a:ea typeface="Lato"/>
              <a:cs typeface="Lato"/>
              <a:sym typeface="Lato"/>
            </a:endParaRPr>
          </a:p>
          <a:p>
            <a:pPr indent="0" lvl="0" marL="914400" rtl="0" algn="l">
              <a:lnSpc>
                <a:spcPct val="150000"/>
              </a:lnSpc>
              <a:spcBef>
                <a:spcPts val="0"/>
              </a:spcBef>
              <a:spcAft>
                <a:spcPts val="0"/>
              </a:spcAft>
              <a:buNone/>
            </a:pPr>
            <a:r>
              <a:rPr lang="en">
                <a:solidFill>
                  <a:schemeClr val="lt1"/>
                </a:solidFill>
                <a:latin typeface="Lato"/>
                <a:ea typeface="Lato"/>
                <a:cs typeface="Lato"/>
                <a:sym typeface="Lato"/>
              </a:rPr>
              <a:t>that text file is read to get the attributes of the candidate and store them in</a:t>
            </a:r>
            <a:endParaRPr>
              <a:solidFill>
                <a:schemeClr val="lt1"/>
              </a:solidFill>
              <a:latin typeface="Lato"/>
              <a:ea typeface="Lato"/>
              <a:cs typeface="Lato"/>
              <a:sym typeface="Lato"/>
            </a:endParaRPr>
          </a:p>
          <a:p>
            <a:pPr indent="0" lvl="0" marL="914400" rtl="0" algn="l">
              <a:lnSpc>
                <a:spcPct val="150000"/>
              </a:lnSpc>
              <a:spcBef>
                <a:spcPts val="0"/>
              </a:spcBef>
              <a:spcAft>
                <a:spcPts val="0"/>
              </a:spcAft>
              <a:buNone/>
            </a:pPr>
            <a:r>
              <a:rPr lang="en">
                <a:solidFill>
                  <a:schemeClr val="lt1"/>
                </a:solidFill>
                <a:latin typeface="Lato"/>
                <a:ea typeface="Lato"/>
                <a:cs typeface="Lato"/>
                <a:sym typeface="Lato"/>
              </a:rPr>
              <a:t>structured form in the json file.</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b="1" lang="en">
                <a:solidFill>
                  <a:schemeClr val="lt1"/>
                </a:solidFill>
                <a:latin typeface="Lato"/>
                <a:ea typeface="Lato"/>
                <a:cs typeface="Lato"/>
                <a:sym typeface="Lato"/>
              </a:rPr>
              <a:t>Dependencies</a:t>
            </a:r>
            <a:endParaRPr b="1">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 For GUI Angular has been used</a:t>
            </a:r>
            <a:endParaRPr>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Python programing language, NLTK, SciKit learn are used to parse and rank the</a:t>
            </a:r>
            <a:endParaRPr>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lang="en">
                <a:solidFill>
                  <a:schemeClr val="lt1"/>
                </a:solidFill>
                <a:latin typeface="Lato"/>
                <a:ea typeface="Lato"/>
                <a:cs typeface="Lato"/>
                <a:sym typeface="Lato"/>
              </a:rPr>
              <a:t>Resume documents and store the information in </a:t>
            </a:r>
            <a:r>
              <a:rPr lang="en">
                <a:solidFill>
                  <a:schemeClr val="lt1"/>
                </a:solidFill>
                <a:latin typeface="Lato"/>
                <a:ea typeface="Lato"/>
                <a:cs typeface="Lato"/>
                <a:sym typeface="Lato"/>
              </a:rPr>
              <a:t>unstructured</a:t>
            </a:r>
            <a:r>
              <a:rPr lang="en">
                <a:solidFill>
                  <a:schemeClr val="lt1"/>
                </a:solidFill>
                <a:latin typeface="Lato"/>
                <a:ea typeface="Lato"/>
                <a:cs typeface="Lato"/>
                <a:sym typeface="Lato"/>
              </a:rPr>
              <a:t> form.</a:t>
            </a:r>
            <a:endParaRPr b="1">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70575" y="42355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analysis</a:t>
            </a:r>
            <a:endParaRPr/>
          </a:p>
        </p:txBody>
      </p:sp>
      <p:sp>
        <p:nvSpPr>
          <p:cNvPr id="250" name="Google Shape;250;p36"/>
          <p:cNvSpPr txBox="1"/>
          <p:nvPr/>
        </p:nvSpPr>
        <p:spPr>
          <a:xfrm>
            <a:off x="573475" y="1438725"/>
            <a:ext cx="7433100" cy="26475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Domain Establishment</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Registration or Login Module</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Parsing &amp; Ranking</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Morphological Analysis</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Syntactic Analysis</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Semantic Analysis</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t/>
            </a:r>
            <a:endParaRPr b="1" sz="16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nvSpPr>
        <p:spPr>
          <a:xfrm>
            <a:off x="1297500" y="393750"/>
            <a:ext cx="7774800" cy="5235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Model Performance</a:t>
            </a:r>
            <a:endParaRPr sz="2400">
              <a:solidFill>
                <a:srgbClr val="FFFFFF"/>
              </a:solidFill>
              <a:latin typeface="Montserrat"/>
              <a:ea typeface="Montserrat"/>
              <a:cs typeface="Montserrat"/>
              <a:sym typeface="Montserrat"/>
            </a:endParaRPr>
          </a:p>
        </p:txBody>
      </p:sp>
      <p:graphicFrame>
        <p:nvGraphicFramePr>
          <p:cNvPr id="256" name="Google Shape;256;p37"/>
          <p:cNvGraphicFramePr/>
          <p:nvPr/>
        </p:nvGraphicFramePr>
        <p:xfrm>
          <a:off x="4336050" y="1636250"/>
          <a:ext cx="3000000" cy="3000000"/>
        </p:xfrm>
        <a:graphic>
          <a:graphicData uri="http://schemas.openxmlformats.org/drawingml/2006/table">
            <a:tbl>
              <a:tblPr>
                <a:noFill/>
                <a:tableStyleId>{10C6AF85-D258-47A0-A4EB-ABC1A6B7F4C6}</a:tableStyleId>
              </a:tblPr>
              <a:tblGrid>
                <a:gridCol w="2564125"/>
                <a:gridCol w="2172125"/>
              </a:tblGrid>
              <a:tr h="529275">
                <a:tc>
                  <a:txBody>
                    <a:bodyPr/>
                    <a:lstStyle/>
                    <a:p>
                      <a:pPr indent="0" lvl="0" marL="0" rtl="0" algn="ctr">
                        <a:spcBef>
                          <a:spcPts val="0"/>
                        </a:spcBef>
                        <a:spcAft>
                          <a:spcPts val="0"/>
                        </a:spcAft>
                        <a:buNone/>
                      </a:pPr>
                      <a:r>
                        <a:rPr b="1" lang="en">
                          <a:solidFill>
                            <a:srgbClr val="FFFFFF"/>
                          </a:solidFill>
                        </a:rPr>
                        <a:t>Model</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Accuracy Score</a:t>
                      </a:r>
                      <a:endParaRPr b="1">
                        <a:solidFill>
                          <a:srgbClr val="FFFFFF"/>
                        </a:solidFill>
                      </a:endParaRPr>
                    </a:p>
                  </a:txBody>
                  <a:tcPr marT="91425" marB="91425" marR="91425" marL="91425"/>
                </a:tc>
              </a:tr>
              <a:tr h="513225">
                <a:tc>
                  <a:txBody>
                    <a:bodyPr/>
                    <a:lstStyle/>
                    <a:p>
                      <a:pPr indent="0" lvl="0" marL="0" rtl="0" algn="ctr">
                        <a:spcBef>
                          <a:spcPts val="0"/>
                        </a:spcBef>
                        <a:spcAft>
                          <a:spcPts val="0"/>
                        </a:spcAft>
                        <a:buNone/>
                      </a:pPr>
                      <a:r>
                        <a:rPr lang="en">
                          <a:solidFill>
                            <a:srgbClr val="FFFFFF"/>
                          </a:solidFill>
                        </a:rPr>
                        <a:t>Multinomial Naive Bayes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57.57</a:t>
                      </a:r>
                      <a:endParaRPr>
                        <a:solidFill>
                          <a:srgbClr val="FFFFFF"/>
                        </a:solidFill>
                      </a:endParaRPr>
                    </a:p>
                  </a:txBody>
                  <a:tcPr marT="91425" marB="91425" marR="91425" marL="91425"/>
                </a:tc>
              </a:tr>
              <a:tr h="513225">
                <a:tc>
                  <a:txBody>
                    <a:bodyPr/>
                    <a:lstStyle/>
                    <a:p>
                      <a:pPr indent="0" lvl="0" marL="0" rtl="0" algn="ctr">
                        <a:spcBef>
                          <a:spcPts val="0"/>
                        </a:spcBef>
                        <a:spcAft>
                          <a:spcPts val="0"/>
                        </a:spcAft>
                        <a:buNone/>
                      </a:pPr>
                      <a:r>
                        <a:rPr lang="en">
                          <a:solidFill>
                            <a:srgbClr val="FFFFFF"/>
                          </a:solidFill>
                        </a:rPr>
                        <a:t>Decision Tree</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58.76</a:t>
                      </a:r>
                      <a:endParaRPr>
                        <a:solidFill>
                          <a:srgbClr val="FFFFFF"/>
                        </a:solidFill>
                      </a:endParaRPr>
                    </a:p>
                  </a:txBody>
                  <a:tcPr marT="91425" marB="91425" marR="91425" marL="91425"/>
                </a:tc>
              </a:tr>
              <a:tr h="513225">
                <a:tc>
                  <a:txBody>
                    <a:bodyPr/>
                    <a:lstStyle/>
                    <a:p>
                      <a:pPr indent="0" lvl="0" marL="0" rtl="0" algn="ctr">
                        <a:spcBef>
                          <a:spcPts val="0"/>
                        </a:spcBef>
                        <a:spcAft>
                          <a:spcPts val="0"/>
                        </a:spcAft>
                        <a:buNone/>
                      </a:pPr>
                      <a:r>
                        <a:rPr lang="en">
                          <a:solidFill>
                            <a:srgbClr val="FFFFFF"/>
                          </a:solidFill>
                        </a:rPr>
                        <a:t>Linear SVM</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63.84</a:t>
                      </a:r>
                      <a:endParaRPr>
                        <a:solidFill>
                          <a:srgbClr val="FFFFFF"/>
                        </a:solidFill>
                      </a:endParaRPr>
                    </a:p>
                  </a:txBody>
                  <a:tcPr marT="91425" marB="91425" marR="91425" marL="91425"/>
                </a:tc>
              </a:tr>
              <a:tr h="513225">
                <a:tc>
                  <a:txBody>
                    <a:bodyPr/>
                    <a:lstStyle/>
                    <a:p>
                      <a:pPr indent="0" lvl="0" marL="0" rtl="0" algn="ctr">
                        <a:spcBef>
                          <a:spcPts val="0"/>
                        </a:spcBef>
                        <a:spcAft>
                          <a:spcPts val="0"/>
                        </a:spcAft>
                        <a:buNone/>
                      </a:pPr>
                      <a:r>
                        <a:rPr lang="en">
                          <a:solidFill>
                            <a:srgbClr val="FFFFFF"/>
                          </a:solidFill>
                        </a:rPr>
                        <a:t>XGBoost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64.98</a:t>
                      </a:r>
                      <a:endParaRPr>
                        <a:solidFill>
                          <a:srgbClr val="FFFFFF"/>
                        </a:solidFill>
                      </a:endParaRPr>
                    </a:p>
                  </a:txBody>
                  <a:tcPr marT="91425" marB="91425" marR="91425" marL="91425"/>
                </a:tc>
              </a:tr>
            </a:tbl>
          </a:graphicData>
        </a:graphic>
      </p:graphicFrame>
      <p:sp>
        <p:nvSpPr>
          <p:cNvPr id="257" name="Google Shape;257;p37"/>
          <p:cNvSpPr txBox="1"/>
          <p:nvPr/>
        </p:nvSpPr>
        <p:spPr>
          <a:xfrm>
            <a:off x="334625" y="1437700"/>
            <a:ext cx="40014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Out of all the models that were used to classify we got better performance with Linear SVM and XGBoost with minute differences in Cross validation scores</a:t>
            </a:r>
            <a:endParaRPr>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Accuracy can be improved if the data size is more to train the model since train and test data are not in Correlation</a:t>
            </a:r>
            <a:endParaRPr>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Linear SVM is taking more time compared to XGBoost which made us choose XGBoost over SVM for the UI integration</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70575" y="423550"/>
            <a:ext cx="32535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Technology</a:t>
            </a:r>
            <a:endParaRPr/>
          </a:p>
        </p:txBody>
      </p:sp>
      <p:sp>
        <p:nvSpPr>
          <p:cNvPr id="263" name="Google Shape;263;p38"/>
          <p:cNvSpPr txBox="1"/>
          <p:nvPr/>
        </p:nvSpPr>
        <p:spPr>
          <a:xfrm>
            <a:off x="93775" y="1432800"/>
            <a:ext cx="3557400" cy="22779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Google Cloud</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Google Cloud functions</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Google logger </a:t>
            </a:r>
            <a:br>
              <a:rPr b="1" lang="en" sz="1600">
                <a:solidFill>
                  <a:schemeClr val="lt1"/>
                </a:solidFill>
                <a:latin typeface="Lato"/>
                <a:ea typeface="Lato"/>
                <a:cs typeface="Lato"/>
                <a:sym typeface="Lato"/>
              </a:rPr>
            </a:br>
            <a:r>
              <a:rPr b="1" lang="en" sz="1600">
                <a:solidFill>
                  <a:schemeClr val="lt1"/>
                </a:solidFill>
                <a:latin typeface="Lato"/>
                <a:ea typeface="Lato"/>
                <a:cs typeface="Lato"/>
                <a:sym typeface="Lato"/>
              </a:rPr>
              <a:t>	→ Firebase</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Fire store</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t/>
            </a:r>
            <a:endParaRPr b="1" sz="1600">
              <a:solidFill>
                <a:schemeClr val="lt1"/>
              </a:solidFill>
              <a:latin typeface="Lato"/>
              <a:ea typeface="Lato"/>
              <a:cs typeface="Lato"/>
              <a:sym typeface="Lato"/>
            </a:endParaRPr>
          </a:p>
        </p:txBody>
      </p:sp>
      <p:sp>
        <p:nvSpPr>
          <p:cNvPr id="264" name="Google Shape;264;p38"/>
          <p:cNvSpPr txBox="1"/>
          <p:nvPr>
            <p:ph type="title"/>
          </p:nvPr>
        </p:nvSpPr>
        <p:spPr>
          <a:xfrm>
            <a:off x="4334250" y="423550"/>
            <a:ext cx="32535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65" name="Google Shape;265;p38"/>
          <p:cNvSpPr txBox="1"/>
          <p:nvPr/>
        </p:nvSpPr>
        <p:spPr>
          <a:xfrm>
            <a:off x="3482300" y="1361725"/>
            <a:ext cx="5463300" cy="26475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Server less are slower </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Machine learning required large memory</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Google logger are easy and cloud logging</a:t>
            </a:r>
            <a:br>
              <a:rPr b="1" lang="en" sz="1600">
                <a:solidFill>
                  <a:schemeClr val="lt1"/>
                </a:solidFill>
                <a:latin typeface="Lato"/>
                <a:ea typeface="Lato"/>
                <a:cs typeface="Lato"/>
                <a:sym typeface="Lato"/>
              </a:rPr>
            </a:br>
            <a:r>
              <a:rPr b="1" lang="en" sz="1600">
                <a:solidFill>
                  <a:schemeClr val="lt1"/>
                </a:solidFill>
                <a:latin typeface="Lato"/>
                <a:ea typeface="Lato"/>
                <a:cs typeface="Lato"/>
                <a:sym typeface="Lato"/>
              </a:rPr>
              <a:t>	→ Firebase to store documents in No-Sql DB</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rPr b="1" lang="en" sz="1600">
                <a:solidFill>
                  <a:schemeClr val="lt1"/>
                </a:solidFill>
                <a:latin typeface="Lato"/>
                <a:ea typeface="Lato"/>
                <a:cs typeface="Lato"/>
                <a:sym typeface="Lato"/>
              </a:rPr>
              <a:t>→ Fire store to save files and SCM(Source Code management)</a:t>
            </a:r>
            <a:endParaRPr b="1"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t/>
            </a:r>
            <a:endParaRPr b="1" sz="16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111550" y="32975"/>
            <a:ext cx="92556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User page to upload resume</a:t>
            </a:r>
            <a:endParaRPr/>
          </a:p>
        </p:txBody>
      </p:sp>
      <p:pic>
        <p:nvPicPr>
          <p:cNvPr id="271" name="Google Shape;271;p39"/>
          <p:cNvPicPr preferRelativeResize="0"/>
          <p:nvPr/>
        </p:nvPicPr>
        <p:blipFill>
          <a:blip r:embed="rId3">
            <a:alphaModFix/>
          </a:blip>
          <a:stretch>
            <a:fillRect/>
          </a:stretch>
        </p:blipFill>
        <p:spPr>
          <a:xfrm>
            <a:off x="1239850" y="947075"/>
            <a:ext cx="6477455" cy="404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149500" y="32975"/>
            <a:ext cx="7038900" cy="68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Admin</a:t>
            </a:r>
            <a:r>
              <a:rPr lang="en"/>
              <a:t> page to add update posts</a:t>
            </a:r>
            <a:endParaRPr/>
          </a:p>
        </p:txBody>
      </p:sp>
      <p:sp>
        <p:nvSpPr>
          <p:cNvPr id="277" name="Google Shape;277;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8" name="Google Shape;278;p40"/>
          <p:cNvPicPr preferRelativeResize="0"/>
          <p:nvPr/>
        </p:nvPicPr>
        <p:blipFill>
          <a:blip r:embed="rId3">
            <a:alphaModFix/>
          </a:blip>
          <a:stretch>
            <a:fillRect/>
          </a:stretch>
        </p:blipFill>
        <p:spPr>
          <a:xfrm>
            <a:off x="1227613" y="564325"/>
            <a:ext cx="7178680" cy="448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149500" y="32975"/>
            <a:ext cx="7038900" cy="68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Admin page to add view-profiles</a:t>
            </a:r>
            <a:endParaRPr/>
          </a:p>
        </p:txBody>
      </p:sp>
      <p:sp>
        <p:nvSpPr>
          <p:cNvPr id="284" name="Google Shape;284;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41"/>
          <p:cNvPicPr preferRelativeResize="0"/>
          <p:nvPr/>
        </p:nvPicPr>
        <p:blipFill>
          <a:blip r:embed="rId3">
            <a:alphaModFix/>
          </a:blip>
          <a:stretch>
            <a:fillRect/>
          </a:stretch>
        </p:blipFill>
        <p:spPr>
          <a:xfrm>
            <a:off x="1182300" y="605925"/>
            <a:ext cx="6973302" cy="4358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1149500" y="32975"/>
            <a:ext cx="7038900" cy="68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Admin page to add job posts</a:t>
            </a:r>
            <a:endParaRPr/>
          </a:p>
        </p:txBody>
      </p:sp>
      <p:pic>
        <p:nvPicPr>
          <p:cNvPr id="291" name="Google Shape;291;p42"/>
          <p:cNvPicPr preferRelativeResize="0"/>
          <p:nvPr/>
        </p:nvPicPr>
        <p:blipFill>
          <a:blip r:embed="rId3">
            <a:alphaModFix/>
          </a:blip>
          <a:stretch>
            <a:fillRect/>
          </a:stretch>
        </p:blipFill>
        <p:spPr>
          <a:xfrm>
            <a:off x="1466025" y="772100"/>
            <a:ext cx="6587561" cy="4117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and page URLs.</a:t>
            </a:r>
            <a:endParaRPr/>
          </a:p>
        </p:txBody>
      </p:sp>
      <p:sp>
        <p:nvSpPr>
          <p:cNvPr id="297" name="Google Shape;297;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Apply jobs:</a:t>
            </a:r>
            <a:endParaRPr/>
          </a:p>
          <a:p>
            <a:pPr indent="457200" lvl="0" marL="0" rtl="0" algn="l">
              <a:spcBef>
                <a:spcPts val="1200"/>
              </a:spcBef>
              <a:spcAft>
                <a:spcPts val="0"/>
              </a:spcAft>
              <a:buNone/>
            </a:pPr>
            <a:r>
              <a:rPr lang="en" u="sng">
                <a:solidFill>
                  <a:schemeClr val="hlink"/>
                </a:solidFill>
                <a:hlinkClick r:id="rId3"/>
              </a:rPr>
              <a:t>https://capestone-945f7.web.app/jobs</a:t>
            </a:r>
            <a:endParaRPr/>
          </a:p>
          <a:p>
            <a:pPr indent="0" lvl="0" marL="0" rtl="0" algn="l">
              <a:spcBef>
                <a:spcPts val="1200"/>
              </a:spcBef>
              <a:spcAft>
                <a:spcPts val="0"/>
              </a:spcAft>
              <a:buNone/>
            </a:pPr>
            <a:r>
              <a:rPr lang="en"/>
              <a:t>To view Admin Dashboard:</a:t>
            </a:r>
            <a:endParaRPr/>
          </a:p>
          <a:p>
            <a:pPr indent="457200" lvl="0" marL="0" rtl="0" algn="l">
              <a:spcBef>
                <a:spcPts val="1200"/>
              </a:spcBef>
              <a:spcAft>
                <a:spcPts val="1200"/>
              </a:spcAft>
              <a:buNone/>
            </a:pPr>
            <a:r>
              <a:rPr lang="en" u="sng"/>
              <a:t>https://capestone-945f7.web.app/admin</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052550" y="79950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86" name="Google Shape;186;p26"/>
          <p:cNvSpPr txBox="1"/>
          <p:nvPr/>
        </p:nvSpPr>
        <p:spPr>
          <a:xfrm>
            <a:off x="1270325" y="1652325"/>
            <a:ext cx="69825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Who made this project</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What problem we are solving</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Timelines </a:t>
            </a:r>
            <a:r>
              <a:rPr lang="en">
                <a:solidFill>
                  <a:schemeClr val="lt1"/>
                </a:solidFill>
                <a:latin typeface="Lato"/>
                <a:ea typeface="Lato"/>
                <a:cs typeface="Lato"/>
                <a:sym typeface="Lato"/>
              </a:rPr>
              <a:t>taken in producing this product</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Generations in hiring system</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Requirement analysis</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Project Design and development</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Implementation Details</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Results and discussion</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Conclusion and future scope</a:t>
            </a:r>
            <a:endParaRPr>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762050" y="42355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Discussion</a:t>
            </a:r>
            <a:endParaRPr/>
          </a:p>
        </p:txBody>
      </p:sp>
      <p:sp>
        <p:nvSpPr>
          <p:cNvPr id="303" name="Google Shape;303;p44"/>
          <p:cNvSpPr txBox="1"/>
          <p:nvPr/>
        </p:nvSpPr>
        <p:spPr>
          <a:xfrm>
            <a:off x="461400" y="1054250"/>
            <a:ext cx="7433100" cy="1046700"/>
          </a:xfrm>
          <a:prstGeom prst="rect">
            <a:avLst/>
          </a:prstGeom>
          <a:noFill/>
          <a:ln>
            <a:noFill/>
          </a:ln>
        </p:spPr>
        <p:txBody>
          <a:bodyPr anchorCtr="0" anchor="t" bIns="91425" lIns="91425" spcFirstLastPara="1" rIns="91425" wrap="square" tIns="91425">
            <a:spAutoFit/>
          </a:bodyPr>
          <a:lstStyle/>
          <a:p>
            <a:pPr indent="-317500" lvl="0" marL="1371600" rtl="0" algn="l">
              <a:lnSpc>
                <a:spcPct val="150000"/>
              </a:lnSpc>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Test cases and Results : </a:t>
            </a:r>
            <a:r>
              <a:rPr lang="en">
                <a:solidFill>
                  <a:schemeClr val="lt1"/>
                </a:solidFill>
                <a:latin typeface="Lato"/>
                <a:ea typeface="Lato"/>
                <a:cs typeface="Lato"/>
                <a:sym typeface="Lato"/>
              </a:rPr>
              <a:t>When the candidate submits his/her resume it is ranked and stored in the database and later </a:t>
            </a:r>
            <a:r>
              <a:rPr lang="en">
                <a:solidFill>
                  <a:schemeClr val="lt1"/>
                </a:solidFill>
                <a:latin typeface="Lato"/>
                <a:ea typeface="Lato"/>
                <a:cs typeface="Lato"/>
                <a:sym typeface="Lato"/>
              </a:rPr>
              <a:t>retrieved</a:t>
            </a:r>
            <a:r>
              <a:rPr lang="en">
                <a:solidFill>
                  <a:schemeClr val="lt1"/>
                </a:solidFill>
                <a:latin typeface="Lato"/>
                <a:ea typeface="Lato"/>
                <a:cs typeface="Lato"/>
                <a:sym typeface="Lato"/>
              </a:rPr>
              <a:t> when required GUI.</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rPr b="1" lang="en">
                <a:solidFill>
                  <a:schemeClr val="lt1"/>
                </a:solidFill>
                <a:latin typeface="Lato"/>
                <a:ea typeface="Lato"/>
                <a:cs typeface="Lato"/>
                <a:sym typeface="Lato"/>
              </a:rPr>
              <a:t>			</a:t>
            </a:r>
            <a:endParaRPr b="1">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1132075" y="738075"/>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09" name="Google Shape;309;p45"/>
          <p:cNvSpPr txBox="1"/>
          <p:nvPr/>
        </p:nvSpPr>
        <p:spPr>
          <a:xfrm>
            <a:off x="461400" y="1054250"/>
            <a:ext cx="7433100" cy="4002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t/>
            </a:r>
            <a:endParaRPr b="1">
              <a:solidFill>
                <a:schemeClr val="lt1"/>
              </a:solidFill>
              <a:latin typeface="Lato"/>
              <a:ea typeface="Lato"/>
              <a:cs typeface="Lato"/>
              <a:sym typeface="Lato"/>
            </a:endParaRPr>
          </a:p>
        </p:txBody>
      </p:sp>
      <p:sp>
        <p:nvSpPr>
          <p:cNvPr id="310" name="Google Shape;310;p45"/>
          <p:cNvSpPr txBox="1"/>
          <p:nvPr/>
        </p:nvSpPr>
        <p:spPr>
          <a:xfrm>
            <a:off x="1230375" y="1454450"/>
            <a:ext cx="6836400" cy="1985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application can be extended further to other domains like Telecom, Healthcare, Ecommerce and public sector jobs. At present this works only for software related jobs.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At present ranking is only done based on the uploaded resume, future parameters like </a:t>
            </a:r>
            <a:r>
              <a:rPr lang="en">
                <a:solidFill>
                  <a:schemeClr val="lt1"/>
                </a:solidFill>
                <a:latin typeface="Lato"/>
                <a:ea typeface="Lato"/>
                <a:cs typeface="Lato"/>
                <a:sym typeface="Lato"/>
              </a:rPr>
              <a:t>linkedin</a:t>
            </a:r>
            <a:r>
              <a:rPr lang="en">
                <a:solidFill>
                  <a:schemeClr val="lt1"/>
                </a:solidFill>
                <a:latin typeface="Lato"/>
                <a:ea typeface="Lato"/>
                <a:cs typeface="Lato"/>
                <a:sym typeface="Lato"/>
              </a:rPr>
              <a:t> posts, stack </a:t>
            </a:r>
            <a:r>
              <a:rPr lang="en">
                <a:solidFill>
                  <a:schemeClr val="lt1"/>
                </a:solidFill>
                <a:latin typeface="Lato"/>
                <a:ea typeface="Lato"/>
                <a:cs typeface="Lato"/>
                <a:sym typeface="Lato"/>
              </a:rPr>
              <a:t>overflow</a:t>
            </a:r>
            <a:r>
              <a:rPr lang="en">
                <a:solidFill>
                  <a:schemeClr val="lt1"/>
                </a:solidFill>
                <a:latin typeface="Lato"/>
                <a:ea typeface="Lato"/>
                <a:cs typeface="Lato"/>
                <a:sym typeface="Lato"/>
              </a:rPr>
              <a:t> profile and Github repos also be considered in future version.</a:t>
            </a:r>
            <a:endParaRPr>
              <a:solidFill>
                <a:schemeClr val="lt1"/>
              </a:solidFill>
              <a:latin typeface="Lato"/>
              <a:ea typeface="Lato"/>
              <a:cs typeface="Lato"/>
              <a:sym typeface="Lato"/>
            </a:endParaRPr>
          </a:p>
          <a:p>
            <a:pPr indent="0" lvl="0" marL="0" rtl="0" algn="l">
              <a:spcBef>
                <a:spcPts val="0"/>
              </a:spcBef>
              <a:spcAft>
                <a:spcPts val="0"/>
              </a:spcAft>
              <a:buNone/>
            </a:pPr>
            <a:r>
              <a:t/>
            </a:r>
            <a:endParaRPr sz="19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762050" y="423550"/>
            <a:ext cx="70389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16" name="Google Shape;316;p46"/>
          <p:cNvSpPr txBox="1"/>
          <p:nvPr/>
        </p:nvSpPr>
        <p:spPr>
          <a:xfrm>
            <a:off x="461400" y="1054250"/>
            <a:ext cx="7433100" cy="30168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t/>
            </a:r>
            <a:endParaRPr b="1" sz="1600">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sz="1600">
                <a:solidFill>
                  <a:schemeClr val="lt1"/>
                </a:solidFill>
                <a:latin typeface="Lato"/>
                <a:ea typeface="Lato"/>
                <a:cs typeface="Lato"/>
                <a:sym typeface="Lato"/>
              </a:rPr>
              <a:t>Our system will provide better and efficient solution to current hiring process. This will provide potential candidate to the organisation and the candidate will be successfully be placed in an organisation which appreciate his/her </a:t>
            </a:r>
            <a:r>
              <a:rPr lang="en" sz="1600">
                <a:solidFill>
                  <a:schemeClr val="lt1"/>
                </a:solidFill>
                <a:latin typeface="Lato"/>
                <a:ea typeface="Lato"/>
                <a:cs typeface="Lato"/>
                <a:sym typeface="Lato"/>
              </a:rPr>
              <a:t>skills</a:t>
            </a:r>
            <a:r>
              <a:rPr lang="en" sz="1600">
                <a:solidFill>
                  <a:schemeClr val="lt1"/>
                </a:solidFill>
                <a:latin typeface="Lato"/>
                <a:ea typeface="Lato"/>
                <a:cs typeface="Lato"/>
                <a:sym typeface="Lato"/>
              </a:rPr>
              <a:t> and ability. The user interface is also very simple to use for both </a:t>
            </a:r>
            <a:r>
              <a:rPr lang="en" sz="1600">
                <a:solidFill>
                  <a:schemeClr val="lt1"/>
                </a:solidFill>
                <a:latin typeface="Lato"/>
                <a:ea typeface="Lato"/>
                <a:cs typeface="Lato"/>
                <a:sym typeface="Lato"/>
              </a:rPr>
              <a:t>employees</a:t>
            </a:r>
            <a:r>
              <a:rPr lang="en" sz="1600">
                <a:solidFill>
                  <a:schemeClr val="lt1"/>
                </a:solidFill>
                <a:latin typeface="Lato"/>
                <a:ea typeface="Lato"/>
                <a:cs typeface="Lato"/>
                <a:sym typeface="Lato"/>
              </a:rPr>
              <a:t> who want to apply for jobs and for recruiters who want to add jobs without any </a:t>
            </a:r>
            <a:r>
              <a:rPr lang="en" sz="1600">
                <a:solidFill>
                  <a:schemeClr val="lt1"/>
                </a:solidFill>
                <a:latin typeface="Lato"/>
                <a:ea typeface="Lato"/>
                <a:cs typeface="Lato"/>
                <a:sym typeface="Lato"/>
              </a:rPr>
              <a:t>hassle</a:t>
            </a:r>
            <a:r>
              <a:rPr lang="en" sz="1600">
                <a:solidFill>
                  <a:schemeClr val="lt1"/>
                </a:solidFill>
                <a:latin typeface="Lato"/>
                <a:ea typeface="Lato"/>
                <a:cs typeface="Lato"/>
                <a:sym typeface="Lato"/>
              </a:rPr>
              <a:t>.</a:t>
            </a:r>
            <a:endParaRPr sz="1600">
              <a:solidFill>
                <a:schemeClr val="lt1"/>
              </a:solidFill>
              <a:latin typeface="Lato"/>
              <a:ea typeface="Lato"/>
              <a:cs typeface="Lato"/>
              <a:sym typeface="Lato"/>
            </a:endParaRPr>
          </a:p>
          <a:p>
            <a:pPr indent="457200" lvl="0" marL="457200" rtl="0" algn="l">
              <a:lnSpc>
                <a:spcPct val="150000"/>
              </a:lnSpc>
              <a:spcBef>
                <a:spcPts val="0"/>
              </a:spcBef>
              <a:spcAft>
                <a:spcPts val="0"/>
              </a:spcAft>
              <a:buNone/>
            </a:pPr>
            <a:r>
              <a:t/>
            </a:r>
            <a:endParaRPr b="1" sz="16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2611100" y="2257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2611100" y="2257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052550" y="79950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a:t>
            </a:r>
            <a:endParaRPr/>
          </a:p>
          <a:p>
            <a:pPr indent="0" lvl="0" marL="0" rtl="0" algn="l">
              <a:spcBef>
                <a:spcPts val="0"/>
              </a:spcBef>
              <a:spcAft>
                <a:spcPts val="0"/>
              </a:spcAft>
              <a:buNone/>
            </a:pPr>
            <a:r>
              <a:t/>
            </a:r>
            <a:endParaRPr/>
          </a:p>
        </p:txBody>
      </p:sp>
      <p:sp>
        <p:nvSpPr>
          <p:cNvPr id="192" name="Google Shape;192;p27"/>
          <p:cNvSpPr txBox="1"/>
          <p:nvPr/>
        </p:nvSpPr>
        <p:spPr>
          <a:xfrm>
            <a:off x="1270325" y="1652325"/>
            <a:ext cx="69825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Nithin Tata</a:t>
            </a:r>
            <a:endParaRPr>
              <a:solidFill>
                <a:schemeClr val="lt1"/>
              </a:solidFill>
              <a:latin typeface="Lato"/>
              <a:ea typeface="Lato"/>
              <a:cs typeface="Lato"/>
              <a:sym typeface="Lato"/>
            </a:endParaRPr>
          </a:p>
          <a:p>
            <a:pPr indent="-317500" lvl="1" marL="9144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3+ years of experienced software engineer with handson in devops, </a:t>
            </a:r>
            <a:r>
              <a:rPr lang="en">
                <a:solidFill>
                  <a:schemeClr val="lt1"/>
                </a:solidFill>
                <a:latin typeface="Lato"/>
                <a:ea typeface="Lato"/>
                <a:cs typeface="Lato"/>
                <a:sym typeface="Lato"/>
              </a:rPr>
              <a:t>data warehousing</a:t>
            </a:r>
            <a:r>
              <a:rPr lang="en">
                <a:solidFill>
                  <a:schemeClr val="lt1"/>
                </a:solidFill>
                <a:latin typeface="Lato"/>
                <a:ea typeface="Lato"/>
                <a:cs typeface="Lato"/>
                <a:sym typeface="Lato"/>
              </a:rPr>
              <a:t> etc.</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Sree Rukmini Thumu</a:t>
            </a:r>
            <a:endParaRPr>
              <a:solidFill>
                <a:schemeClr val="lt1"/>
              </a:solidFill>
              <a:latin typeface="Lato"/>
              <a:ea typeface="Lato"/>
              <a:cs typeface="Lato"/>
              <a:sym typeface="Lato"/>
            </a:endParaRPr>
          </a:p>
          <a:p>
            <a:pPr indent="-317500" lvl="1" marL="9144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3+ years of experience as Java developer</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Ramkiran Sampathi</a:t>
            </a:r>
            <a:endParaRPr>
              <a:solidFill>
                <a:schemeClr val="lt1"/>
              </a:solidFill>
              <a:latin typeface="Lato"/>
              <a:ea typeface="Lato"/>
              <a:cs typeface="Lato"/>
              <a:sym typeface="Lato"/>
            </a:endParaRPr>
          </a:p>
          <a:p>
            <a:pPr indent="-317500" lvl="1" marL="9144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3+ years of experience in  software engineering  with handson in Data Science, Bi Data etc.</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Sai Charitha Paleru</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052550" y="79950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problem we are Solving?</a:t>
            </a:r>
            <a:endParaRPr/>
          </a:p>
          <a:p>
            <a:pPr indent="0" lvl="0" marL="0" rtl="0" algn="l">
              <a:spcBef>
                <a:spcPts val="0"/>
              </a:spcBef>
              <a:spcAft>
                <a:spcPts val="0"/>
              </a:spcAft>
              <a:buNone/>
            </a:pPr>
            <a:r>
              <a:t/>
            </a:r>
            <a:endParaRPr/>
          </a:p>
        </p:txBody>
      </p:sp>
      <p:sp>
        <p:nvSpPr>
          <p:cNvPr id="198" name="Google Shape;198;p28"/>
          <p:cNvSpPr txBox="1"/>
          <p:nvPr/>
        </p:nvSpPr>
        <p:spPr>
          <a:xfrm>
            <a:off x="1270325" y="1652325"/>
            <a:ext cx="6982500" cy="1693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Parsing helps user not manually write the things what he already mentioned in resume</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Helping recruiters in saving time to find the best one.</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Helping users to save time in filling multiple forms and details whcihathey had already mentioned in the resume</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052550" y="79950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Generations in hiring system</a:t>
            </a:r>
            <a:endParaRPr/>
          </a:p>
          <a:p>
            <a:pPr indent="0" lvl="0" marL="0" rtl="0" algn="l">
              <a:spcBef>
                <a:spcPts val="0"/>
              </a:spcBef>
              <a:spcAft>
                <a:spcPts val="0"/>
              </a:spcAft>
              <a:buNone/>
            </a:pPr>
            <a:r>
              <a:t/>
            </a:r>
            <a:endParaRPr/>
          </a:p>
        </p:txBody>
      </p:sp>
      <p:sp>
        <p:nvSpPr>
          <p:cNvPr id="204" name="Google Shape;204;p29"/>
          <p:cNvSpPr txBox="1"/>
          <p:nvPr/>
        </p:nvSpPr>
        <p:spPr>
          <a:xfrm>
            <a:off x="1270325" y="1652325"/>
            <a:ext cx="69825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First Generations:</a:t>
            </a:r>
            <a:r>
              <a:rPr lang="en">
                <a:solidFill>
                  <a:schemeClr val="lt1"/>
                </a:solidFill>
                <a:latin typeface="Lato"/>
                <a:ea typeface="Lato"/>
                <a:cs typeface="Lato"/>
                <a:sym typeface="Lato"/>
              </a:rPr>
              <a:t> Job posts in </a:t>
            </a:r>
            <a:r>
              <a:rPr lang="en">
                <a:solidFill>
                  <a:schemeClr val="lt1"/>
                </a:solidFill>
                <a:latin typeface="Lato"/>
                <a:ea typeface="Lato"/>
                <a:cs typeface="Lato"/>
                <a:sym typeface="Lato"/>
              </a:rPr>
              <a:t>newspapers</a:t>
            </a:r>
            <a:r>
              <a:rPr lang="en">
                <a:solidFill>
                  <a:schemeClr val="lt1"/>
                </a:solidFill>
                <a:latin typeface="Lato"/>
                <a:ea typeface="Lato"/>
                <a:cs typeface="Lato"/>
                <a:sym typeface="Lato"/>
              </a:rPr>
              <a:t>, TV etc  and inviting applications via mail</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Second</a:t>
            </a:r>
            <a:r>
              <a:rPr b="1" lang="en">
                <a:solidFill>
                  <a:schemeClr val="lt1"/>
                </a:solidFill>
                <a:latin typeface="Lato"/>
                <a:ea typeface="Lato"/>
                <a:cs typeface="Lato"/>
                <a:sym typeface="Lato"/>
              </a:rPr>
              <a:t> Generations: </a:t>
            </a:r>
            <a:r>
              <a:rPr lang="en">
                <a:solidFill>
                  <a:schemeClr val="lt1"/>
                </a:solidFill>
                <a:latin typeface="Lato"/>
                <a:ea typeface="Lato"/>
                <a:cs typeface="Lato"/>
                <a:sym typeface="Lato"/>
              </a:rPr>
              <a:t>Agencies are acting as middlemen in first stage to figure out right person </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Third Generations: </a:t>
            </a:r>
            <a:r>
              <a:rPr lang="en">
                <a:solidFill>
                  <a:schemeClr val="lt1"/>
                </a:solidFill>
                <a:latin typeface="Lato"/>
                <a:ea typeface="Lato"/>
                <a:cs typeface="Lato"/>
                <a:sym typeface="Lato"/>
              </a:rPr>
              <a:t>Initial level of processing is totally carried out machines in providing basic idea about applicant to recruiter.</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052550" y="79950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Requirements</a:t>
            </a:r>
            <a:endParaRPr/>
          </a:p>
          <a:p>
            <a:pPr indent="0" lvl="0" marL="0" rtl="0" algn="l">
              <a:spcBef>
                <a:spcPts val="0"/>
              </a:spcBef>
              <a:spcAft>
                <a:spcPts val="0"/>
              </a:spcAft>
              <a:buNone/>
            </a:pPr>
            <a:r>
              <a:t/>
            </a:r>
            <a:endParaRPr/>
          </a:p>
        </p:txBody>
      </p:sp>
      <p:sp>
        <p:nvSpPr>
          <p:cNvPr id="210" name="Google Shape;210;p30"/>
          <p:cNvSpPr txBox="1"/>
          <p:nvPr/>
        </p:nvSpPr>
        <p:spPr>
          <a:xfrm>
            <a:off x="1270325" y="1725150"/>
            <a:ext cx="3095700" cy="1693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Software requirements:</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Python 3.8</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NLTK</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Machine learning</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Google Firestore DB</a:t>
            </a:r>
            <a:endParaRPr>
              <a:solidFill>
                <a:schemeClr val="lt1"/>
              </a:solidFill>
              <a:latin typeface="Lato"/>
              <a:ea typeface="Lato"/>
              <a:cs typeface="Lato"/>
              <a:sym typeface="Lato"/>
            </a:endParaRPr>
          </a:p>
        </p:txBody>
      </p:sp>
      <p:sp>
        <p:nvSpPr>
          <p:cNvPr id="211" name="Google Shape;211;p30"/>
          <p:cNvSpPr txBox="1"/>
          <p:nvPr/>
        </p:nvSpPr>
        <p:spPr>
          <a:xfrm>
            <a:off x="4712175" y="1725150"/>
            <a:ext cx="3746400" cy="1693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Cloud</a:t>
            </a:r>
            <a:r>
              <a:rPr lang="en">
                <a:solidFill>
                  <a:schemeClr val="lt1"/>
                </a:solidFill>
                <a:latin typeface="Lato"/>
                <a:ea typeface="Lato"/>
                <a:cs typeface="Lato"/>
                <a:sym typeface="Lato"/>
              </a:rPr>
              <a:t> requirements:</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Serverless </a:t>
            </a:r>
            <a:r>
              <a:rPr lang="en">
                <a:solidFill>
                  <a:schemeClr val="lt1"/>
                </a:solidFill>
                <a:latin typeface="Lato"/>
                <a:ea typeface="Lato"/>
                <a:cs typeface="Lato"/>
                <a:sym typeface="Lato"/>
              </a:rPr>
              <a:t>Architecture</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Ubuntu 20.0</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60 sec run time </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lang="en">
                <a:solidFill>
                  <a:schemeClr val="lt1"/>
                </a:solidFill>
                <a:latin typeface="Lato"/>
                <a:ea typeface="Lato"/>
                <a:cs typeface="Lato"/>
                <a:sym typeface="Lato"/>
              </a:rPr>
              <a:t>	→ 1GB memory and 2 Core CPU</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762050" y="42355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 and Development</a:t>
            </a:r>
            <a:endParaRPr/>
          </a:p>
        </p:txBody>
      </p:sp>
      <p:sp>
        <p:nvSpPr>
          <p:cNvPr id="217" name="Google Shape;217;p31"/>
          <p:cNvSpPr txBox="1"/>
          <p:nvPr/>
        </p:nvSpPr>
        <p:spPr>
          <a:xfrm>
            <a:off x="410125" y="1276400"/>
            <a:ext cx="7433100" cy="38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lt1"/>
                </a:solidFill>
              </a:rPr>
              <a:t>Software Architectural Designs:</a:t>
            </a:r>
            <a:endParaRPr b="1" sz="1500">
              <a:solidFill>
                <a:schemeClr val="lt1"/>
              </a:solidFill>
            </a:endParaRPr>
          </a:p>
          <a:p>
            <a:pPr indent="0" lvl="0" marL="0" rtl="0" algn="l">
              <a:lnSpc>
                <a:spcPct val="115000"/>
              </a:lnSpc>
              <a:spcBef>
                <a:spcPts val="0"/>
              </a:spcBef>
              <a:spcAft>
                <a:spcPts val="0"/>
              </a:spcAft>
              <a:buNone/>
            </a:pPr>
            <a:r>
              <a:t/>
            </a:r>
            <a:endParaRPr b="1" sz="1500">
              <a:solidFill>
                <a:schemeClr val="lt1"/>
              </a:solidFill>
            </a:endParaRPr>
          </a:p>
          <a:p>
            <a:pPr indent="0" lvl="0" marL="457200" rtl="0" algn="l">
              <a:lnSpc>
                <a:spcPct val="115000"/>
              </a:lnSpc>
              <a:spcBef>
                <a:spcPts val="0"/>
              </a:spcBef>
              <a:spcAft>
                <a:spcPts val="0"/>
              </a:spcAft>
              <a:buNone/>
            </a:pPr>
            <a:r>
              <a:rPr b="1" lang="en" sz="1500">
                <a:solidFill>
                  <a:schemeClr val="lt1"/>
                </a:solidFill>
              </a:rPr>
              <a:t>→ GUI(Graphical User Interface): </a:t>
            </a:r>
            <a:r>
              <a:rPr lang="en" sz="1500">
                <a:solidFill>
                  <a:schemeClr val="lt1"/>
                </a:solidFill>
              </a:rPr>
              <a:t>Interface for user and </a:t>
            </a:r>
            <a:r>
              <a:rPr lang="en" sz="1500">
                <a:solidFill>
                  <a:schemeClr val="lt1"/>
                </a:solidFill>
              </a:rPr>
              <a:t>recruiter</a:t>
            </a:r>
            <a:r>
              <a:rPr lang="en" sz="1500">
                <a:solidFill>
                  <a:schemeClr val="lt1"/>
                </a:solidFill>
              </a:rPr>
              <a:t> to login, upload resumes, see profiles, add jobs</a:t>
            </a:r>
            <a:endParaRPr sz="1500">
              <a:solidFill>
                <a:schemeClr val="lt1"/>
              </a:solidFill>
            </a:endParaRPr>
          </a:p>
          <a:p>
            <a:pPr indent="0" lvl="0" marL="457200" rtl="0" algn="l">
              <a:lnSpc>
                <a:spcPct val="115000"/>
              </a:lnSpc>
              <a:spcBef>
                <a:spcPts val="0"/>
              </a:spcBef>
              <a:spcAft>
                <a:spcPts val="0"/>
              </a:spcAft>
              <a:buNone/>
            </a:pPr>
            <a:r>
              <a:t/>
            </a:r>
            <a:endParaRPr sz="1500">
              <a:solidFill>
                <a:schemeClr val="lt1"/>
              </a:solidFill>
            </a:endParaRPr>
          </a:p>
          <a:p>
            <a:pPr indent="0" lvl="0" marL="457200" rtl="0" algn="l">
              <a:lnSpc>
                <a:spcPct val="115000"/>
              </a:lnSpc>
              <a:spcBef>
                <a:spcPts val="0"/>
              </a:spcBef>
              <a:spcAft>
                <a:spcPts val="0"/>
              </a:spcAft>
              <a:buNone/>
            </a:pPr>
            <a:r>
              <a:rPr b="1" lang="en" sz="1500">
                <a:solidFill>
                  <a:schemeClr val="lt1"/>
                </a:solidFill>
              </a:rPr>
              <a:t>→Function Trigger and processing Block: </a:t>
            </a:r>
            <a:r>
              <a:rPr lang="en" sz="1500">
                <a:solidFill>
                  <a:schemeClr val="lt1"/>
                </a:solidFill>
              </a:rPr>
              <a:t>Triggers serverless function deployed on google cloud and completes process related to NLTK and stores data into Database.</a:t>
            </a:r>
            <a:endParaRPr sz="1500">
              <a:solidFill>
                <a:schemeClr val="lt1"/>
              </a:solidFill>
            </a:endParaRPr>
          </a:p>
          <a:p>
            <a:pPr indent="0" lvl="0" marL="457200" rtl="0" algn="l">
              <a:lnSpc>
                <a:spcPct val="115000"/>
              </a:lnSpc>
              <a:spcBef>
                <a:spcPts val="0"/>
              </a:spcBef>
              <a:spcAft>
                <a:spcPts val="0"/>
              </a:spcAft>
              <a:buNone/>
            </a:pPr>
            <a:r>
              <a:t/>
            </a:r>
            <a:endParaRPr b="1" sz="1500">
              <a:solidFill>
                <a:schemeClr val="lt1"/>
              </a:solidFill>
            </a:endParaRPr>
          </a:p>
          <a:p>
            <a:pPr indent="0" lvl="0" marL="457200" rtl="0" algn="l">
              <a:lnSpc>
                <a:spcPct val="115000"/>
              </a:lnSpc>
              <a:spcBef>
                <a:spcPts val="0"/>
              </a:spcBef>
              <a:spcAft>
                <a:spcPts val="0"/>
              </a:spcAft>
              <a:buNone/>
            </a:pPr>
            <a:r>
              <a:rPr b="1" lang="en" sz="1500">
                <a:solidFill>
                  <a:schemeClr val="lt1"/>
                </a:solidFill>
              </a:rPr>
              <a:t>→Database: </a:t>
            </a:r>
            <a:r>
              <a:rPr lang="en" sz="1500">
                <a:solidFill>
                  <a:schemeClr val="lt1"/>
                </a:solidFill>
              </a:rPr>
              <a:t>We used </a:t>
            </a:r>
            <a:r>
              <a:rPr lang="en" sz="1500">
                <a:solidFill>
                  <a:schemeClr val="lt1"/>
                </a:solidFill>
              </a:rPr>
              <a:t>Nosql</a:t>
            </a:r>
            <a:r>
              <a:rPr lang="en" sz="1500">
                <a:solidFill>
                  <a:schemeClr val="lt1"/>
                </a:solidFill>
              </a:rPr>
              <a:t> data base </a:t>
            </a:r>
            <a:r>
              <a:rPr lang="en" sz="1500">
                <a:solidFill>
                  <a:schemeClr val="lt1"/>
                </a:solidFill>
              </a:rPr>
              <a:t>called firebase to store records(documents) and firestore bucket to save resumes into cloud</a:t>
            </a:r>
            <a:endParaRPr sz="1500">
              <a:solidFill>
                <a:schemeClr val="lt1"/>
              </a:solidFill>
            </a:endParaRPr>
          </a:p>
          <a:p>
            <a:pPr indent="0" lvl="0" marL="0" rtl="0" algn="l">
              <a:lnSpc>
                <a:spcPct val="115000"/>
              </a:lnSpc>
              <a:spcBef>
                <a:spcPts val="0"/>
              </a:spcBef>
              <a:spcAft>
                <a:spcPts val="0"/>
              </a:spcAft>
              <a:buNone/>
            </a:pPr>
            <a:r>
              <a:t/>
            </a:r>
            <a:endParaRPr b="1" sz="1500">
              <a:solidFill>
                <a:schemeClr val="lt1"/>
              </a:solidFill>
            </a:endParaRPr>
          </a:p>
          <a:p>
            <a:pPr indent="0" lvl="0" marL="0" rtl="0" algn="l">
              <a:lnSpc>
                <a:spcPct val="115000"/>
              </a:lnSpc>
              <a:spcBef>
                <a:spcPts val="0"/>
              </a:spcBef>
              <a:spcAft>
                <a:spcPts val="0"/>
              </a:spcAft>
              <a:buNone/>
            </a:pPr>
            <a:r>
              <a:t/>
            </a:r>
            <a:endParaRPr b="1" sz="1500">
              <a:solidFill>
                <a:schemeClr val="lt1"/>
              </a:solidFill>
            </a:endParaRPr>
          </a:p>
          <a:p>
            <a:pPr indent="0" lvl="0" marL="457200" rtl="0" algn="l">
              <a:lnSpc>
                <a:spcPct val="150000"/>
              </a:lnSpc>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762050" y="42355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 and Development GUI</a:t>
            </a:r>
            <a:endParaRPr/>
          </a:p>
        </p:txBody>
      </p:sp>
      <p:sp>
        <p:nvSpPr>
          <p:cNvPr id="223" name="Google Shape;223;p32"/>
          <p:cNvSpPr txBox="1"/>
          <p:nvPr/>
        </p:nvSpPr>
        <p:spPr>
          <a:xfrm>
            <a:off x="410125" y="1276400"/>
            <a:ext cx="7433100" cy="400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lt1"/>
              </a:solidFill>
              <a:latin typeface="Lato"/>
              <a:ea typeface="Lato"/>
              <a:cs typeface="Lato"/>
              <a:sym typeface="Lato"/>
            </a:endParaRPr>
          </a:p>
        </p:txBody>
      </p:sp>
      <p:pic>
        <p:nvPicPr>
          <p:cNvPr id="224" name="Google Shape;224;p32"/>
          <p:cNvPicPr preferRelativeResize="0"/>
          <p:nvPr/>
        </p:nvPicPr>
        <p:blipFill>
          <a:blip r:embed="rId3">
            <a:alphaModFix/>
          </a:blip>
          <a:stretch>
            <a:fillRect/>
          </a:stretch>
        </p:blipFill>
        <p:spPr>
          <a:xfrm>
            <a:off x="605250" y="1350550"/>
            <a:ext cx="8006863" cy="3162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1052550" y="799500"/>
            <a:ext cx="4244700" cy="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a:t>
            </a:r>
            <a:r>
              <a:rPr lang="en"/>
              <a:t>diagram</a:t>
            </a:r>
            <a:endParaRPr/>
          </a:p>
        </p:txBody>
      </p:sp>
      <p:pic>
        <p:nvPicPr>
          <p:cNvPr id="230" name="Google Shape;230;p33"/>
          <p:cNvPicPr preferRelativeResize="0"/>
          <p:nvPr/>
        </p:nvPicPr>
        <p:blipFill>
          <a:blip r:embed="rId3">
            <a:alphaModFix/>
          </a:blip>
          <a:stretch>
            <a:fillRect/>
          </a:stretch>
        </p:blipFill>
        <p:spPr>
          <a:xfrm>
            <a:off x="5449650" y="152400"/>
            <a:ext cx="2285144" cy="4838701"/>
          </a:xfrm>
          <a:prstGeom prst="rect">
            <a:avLst/>
          </a:prstGeom>
          <a:noFill/>
          <a:ln>
            <a:noFill/>
          </a:ln>
        </p:spPr>
      </p:pic>
      <p:sp>
        <p:nvSpPr>
          <p:cNvPr id="231" name="Google Shape;231;p33"/>
          <p:cNvSpPr txBox="1"/>
          <p:nvPr/>
        </p:nvSpPr>
        <p:spPr>
          <a:xfrm>
            <a:off x="669275" y="1697975"/>
            <a:ext cx="38049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User needs to login using their Google account for registration</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User can upload resume and can wait for further process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Our system will collect and process the Resume data and start parsing</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Finally after parsing and collecting necessary information from the resumes, the system will start ranking the Resumes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