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5D6EEB-FD99-4032-A58C-46CB7D1D96C9}" v="1" dt="2024-03-16T02:37:55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58035-96CC-4D4E-97A8-CD6D5C590AFD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0CCB5-49C0-4D9B-80AA-63279BDAD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8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0CCB5-49C0-4D9B-80AA-63279BDAD5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79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051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621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556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151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067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415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4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848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7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652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989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2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795" r:id="rId6"/>
    <p:sldLayoutId id="2147483791" r:id="rId7"/>
    <p:sldLayoutId id="2147483792" r:id="rId8"/>
    <p:sldLayoutId id="2147483793" r:id="rId9"/>
    <p:sldLayoutId id="2147483794" r:id="rId10"/>
    <p:sldLayoutId id="21474837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599B7-176C-D761-4308-79A9EB845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9740" y="1122363"/>
            <a:ext cx="5066592" cy="1978346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Revving Up Success: Strategic Insights from Auto Industry Data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62443-3429-F71B-3D73-B8435BB49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9740" y="3509963"/>
            <a:ext cx="5066592" cy="1747837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itka Heading Semibold" pitchFamily="2" charset="0"/>
              </a:rPr>
              <a:t>Data-Driven Decisions for Future Mobility</a:t>
            </a:r>
            <a:endParaRPr lang="en-US" b="1" dirty="0">
              <a:latin typeface="Sitka Heading Semibold" pitchFamily="2" charset="0"/>
            </a:endParaRPr>
          </a:p>
        </p:txBody>
      </p:sp>
      <p:pic>
        <p:nvPicPr>
          <p:cNvPr id="33" name="Picture 32" descr="A close-up of a network&#10;&#10;Description automatically generated">
            <a:extLst>
              <a:ext uri="{FF2B5EF4-FFF2-40B4-BE49-F238E27FC236}">
                <a16:creationId xmlns:a16="http://schemas.microsoft.com/office/drawing/2014/main" id="{DA1D8179-F798-04AD-C1D2-613A159E56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04" r="5762" b="-1"/>
          <a:stretch/>
        </p:blipFill>
        <p:spPr>
          <a:xfrm>
            <a:off x="6824" y="10"/>
            <a:ext cx="566928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2838"/>
            <a:ext cx="3342291" cy="960875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4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9740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50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2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9557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2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DCDB22-F394-9D7D-2BF7-C287AA25E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857" b="6885"/>
          <a:stretch/>
        </p:blipFill>
        <p:spPr>
          <a:xfrm>
            <a:off x="20" y="10"/>
            <a:ext cx="12185156" cy="6857990"/>
          </a:xfrm>
          <a:prstGeom prst="rect">
            <a:avLst/>
          </a:pr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3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3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32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6" name="Rectangle 1195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5248F-C5D0-A45D-63A6-020E2F07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263666"/>
            <a:ext cx="8107016" cy="1455091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Opening the Roadmap: An 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7" name="Freeform: Shape 1196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98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199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79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200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1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2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3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F5DCC-7A84-3AB2-3498-DE949CC45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6410471" cy="386103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Presentation: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itka Display Semibold" pitchFamily="2" charset="0"/>
              </a:rPr>
              <a:t>Explore the automotive landscape through data analytics.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itka Display Semibold" pitchFamily="2" charset="0"/>
              </a:rPr>
              <a:t>Identify trends, opportunities, and strategies for growth.</a:t>
            </a:r>
          </a:p>
          <a:p>
            <a:pPr>
              <a:lnSpc>
                <a:spcPct val="100000"/>
              </a:lnSpc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Data: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itka Display Semibold" pitchFamily="2" charset="0"/>
              </a:rPr>
              <a:t>Data sourced from comprehensive industry sales records.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itka Display Semibold" pitchFamily="2" charset="0"/>
              </a:rPr>
              <a:t>Time period covered: </a:t>
            </a:r>
            <a:r>
              <a:rPr lang="en-US" sz="1400" dirty="0">
                <a:latin typeface="Sitka Display Semibold" pitchFamily="2" charset="0"/>
              </a:rPr>
              <a:t>1990-2015</a:t>
            </a:r>
            <a:r>
              <a:rPr lang="en-US" sz="1400" b="0" i="0" dirty="0">
                <a:effectLst/>
                <a:latin typeface="Sitka Display Semibold" pitchFamily="2" charset="0"/>
              </a:rPr>
              <a:t>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itka Display Semibold" pitchFamily="2" charset="0"/>
              </a:rPr>
              <a:t>Geographic scope: USA</a:t>
            </a:r>
          </a:p>
          <a:p>
            <a:pPr>
              <a:lnSpc>
                <a:spcPct val="100000"/>
              </a:lnSpc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 for Today: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itka Display Semibold" pitchFamily="2" charset="0"/>
              </a:rPr>
              <a:t>To uncover actionable insights that drive industry decisions.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itka Display Semibold" pitchFamily="2" charset="0"/>
              </a:rPr>
              <a:t>To engage with the story the data tells us about past trends and future predictions.</a:t>
            </a:r>
          </a:p>
          <a:p>
            <a:pPr>
              <a:lnSpc>
                <a:spcPct val="100000"/>
              </a:lnSpc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Outline of the Presentation: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itka Display Semibold" pitchFamily="2" charset="0"/>
              </a:rPr>
              <a:t>Starting with sales trends and moving through market analysis.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itka Display Semibold" pitchFamily="2" charset="0"/>
              </a:rPr>
              <a:t>Concluding with strategic insights and actionable recommendations.</a:t>
            </a:r>
          </a:p>
          <a:p>
            <a:pPr>
              <a:lnSpc>
                <a:spcPct val="100000"/>
              </a:lnSpc>
            </a:pPr>
            <a:endParaRPr lang="en-US" sz="1000" dirty="0"/>
          </a:p>
        </p:txBody>
      </p:sp>
      <p:pic>
        <p:nvPicPr>
          <p:cNvPr id="1028" name="Picture 4" descr="To Do List PNG, Vector, PSD, and Clipart With Transparent Background for  Free Download | Pngtree">
            <a:extLst>
              <a:ext uri="{FF2B5EF4-FFF2-40B4-BE49-F238E27FC236}">
                <a16:creationId xmlns:a16="http://schemas.microsoft.com/office/drawing/2014/main" id="{E1CE592B-989C-44DA-FC3E-CFD2C05C40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8"/>
          <a:stretch/>
        </p:blipFill>
        <p:spPr bwMode="auto">
          <a:xfrm>
            <a:off x="7176176" y="1752502"/>
            <a:ext cx="4433115" cy="448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4" name="Freeform: Shape 1203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06" name="Freeform: Shape 1205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08" name="Freeform: Shape 1207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09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0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1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2" name="Freeform: Shape 1211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63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15831-C679-0ABC-B4C5-C19008FCE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145" y="1524000"/>
            <a:ext cx="3781856" cy="4359964"/>
          </a:xfrm>
        </p:spPr>
        <p:txBody>
          <a:bodyPr anchor="t">
            <a:normAutofit/>
          </a:bodyPr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Industry Overview: Steering Through Recent Trends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707F4F1-79FE-4E99-AF42-242AC08A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864840" cy="6858001"/>
          </a:xfrm>
          <a:custGeom>
            <a:avLst/>
            <a:gdLst>
              <a:gd name="connsiteX0" fmla="*/ 0 w 888736"/>
              <a:gd name="connsiteY0" fmla="*/ 0 h 2458832"/>
              <a:gd name="connsiteX1" fmla="*/ 177394 w 888736"/>
              <a:gd name="connsiteY1" fmla="*/ 125361 h 2458832"/>
              <a:gd name="connsiteX2" fmla="*/ 881856 w 888736"/>
              <a:gd name="connsiteY2" fmla="*/ 1189003 h 2458832"/>
              <a:gd name="connsiteX3" fmla="*/ 691256 w 888736"/>
              <a:gd name="connsiteY3" fmla="*/ 1628147 h 2458832"/>
              <a:gd name="connsiteX4" fmla="*/ 118397 w 888736"/>
              <a:gd name="connsiteY4" fmla="*/ 2331723 h 2458832"/>
              <a:gd name="connsiteX5" fmla="*/ 0 w 888736"/>
              <a:gd name="connsiteY5" fmla="*/ 2458832 h 245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8736" h="2458832">
                <a:moveTo>
                  <a:pt x="0" y="0"/>
                </a:moveTo>
                <a:lnTo>
                  <a:pt x="177394" y="125361"/>
                </a:lnTo>
                <a:cubicBezTo>
                  <a:pt x="548898" y="378359"/>
                  <a:pt x="946091" y="744358"/>
                  <a:pt x="881856" y="1189003"/>
                </a:cubicBezTo>
                <a:cubicBezTo>
                  <a:pt x="858787" y="1347884"/>
                  <a:pt x="777253" y="1491554"/>
                  <a:pt x="691256" y="1628147"/>
                </a:cubicBezTo>
                <a:cubicBezTo>
                  <a:pt x="609261" y="1758448"/>
                  <a:pt x="399047" y="2022344"/>
                  <a:pt x="118397" y="2331723"/>
                </a:cubicBezTo>
                <a:lnTo>
                  <a:pt x="0" y="2458832"/>
                </a:lnTo>
                <a:close/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0" name="Graphic 78">
            <a:extLst>
              <a:ext uri="{FF2B5EF4-FFF2-40B4-BE49-F238E27FC236}">
                <a16:creationId xmlns:a16="http://schemas.microsoft.com/office/drawing/2014/main" id="{C5035748-E666-464D-B95F-ED8146346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42299" y="161753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3" name="Graphic 78">
              <a:extLst>
                <a:ext uri="{FF2B5EF4-FFF2-40B4-BE49-F238E27FC236}">
                  <a16:creationId xmlns:a16="http://schemas.microsoft.com/office/drawing/2014/main" id="{4D85EFE8-5037-4E99-8D29-64B5CE9D2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aphic 78">
              <a:extLst>
                <a:ext uri="{FF2B5EF4-FFF2-40B4-BE49-F238E27FC236}">
                  <a16:creationId xmlns:a16="http://schemas.microsoft.com/office/drawing/2014/main" id="{9FD653C8-CB16-40C0-BA61-6FA0587D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ABA973BF-958C-4267-A9F2-CEA64D284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0DAD6C4-EBF1-4DBF-928B-3F52E02440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2BD6CA6-C90E-4CC3-B99B-93CE2622E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8E83D65E-8C50-430E-8331-F293349EF6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5E51A3D-2FA6-4FB0-8E96-240CD790A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3046134" flipH="1">
            <a:off x="862428" y="4444126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9077F9C-631A-40ED-8DF2-6F7CE48C1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B5F57A0-CC7E-443D-8694-A244B50F8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C28A3D1-4D8C-4C0C-9C35-6A60D226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F730EC4F-7921-4623-84EE-AD5E059F9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6C52E193-84A5-4949-8431-6CF8BED86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9E948C20-2509-497E-8A43-AC9A26FD6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719FF44-226D-4A47-A1C7-BB6FA4315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25CBD1C-2583-4689-9336-2E92126B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0428708" y="5094708"/>
            <a:ext cx="1446380" cy="2080204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F83D3-ECE9-6B32-09B6-8AFDD8D0C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955" y="1822976"/>
            <a:ext cx="5629291" cy="49492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Market State: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itka Display Semibold" pitchFamily="2" charset="0"/>
              </a:rPr>
              <a:t>Major players and their market shares.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itka Display Semibold" pitchFamily="2" charset="0"/>
              </a:rPr>
              <a:t>Sales volumes and revenue statistics.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Economic Impact: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1400" b="0" i="0" dirty="0">
                <a:effectLst/>
                <a:latin typeface="Sitka Display Semibold" pitchFamily="2" charset="0"/>
              </a:rPr>
              <a:t>The automotive industry's contribution to the economy.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1400" b="0" i="0" dirty="0">
                <a:effectLst/>
                <a:latin typeface="Sitka Display Semibold" pitchFamily="2" charset="0"/>
              </a:rPr>
              <a:t>Employment statistics.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1400" b="0" i="0" dirty="0">
                <a:effectLst/>
                <a:latin typeface="Sitka Display Semibold" pitchFamily="2" charset="0"/>
              </a:rPr>
              <a:t>Effects of global economic shifts on the industry.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Opportunities: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1400" b="0" i="0" dirty="0">
                <a:effectLst/>
                <a:latin typeface="Sitka Display Semibold" pitchFamily="2" charset="0"/>
              </a:rPr>
              <a:t>Challenges: supply chain disruptions, changing emission regulations, the rise of electric vehicles.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1400" b="0" i="0" dirty="0">
                <a:effectLst/>
                <a:latin typeface="Sitka Display Semibold" pitchFamily="2" charset="0"/>
              </a:rPr>
              <a:t>Opportunities: new markets, innovations in mobility, and autonomous driving technologies.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Consumer Trends: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1400" b="0" i="0" dirty="0">
                <a:effectLst/>
                <a:latin typeface="Sitka Display Semibold" pitchFamily="2" charset="0"/>
              </a:rPr>
              <a:t>Increasing demand for sustainability.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1400" b="0" i="0" dirty="0">
                <a:effectLst/>
                <a:latin typeface="Sitka Display Semibold" pitchFamily="2" charset="0"/>
              </a:rPr>
              <a:t>Preferences for vehicle types, features, and innovations.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1400" b="0" i="0" dirty="0">
                <a:effectLst/>
                <a:latin typeface="Sitka Display Semibold" pitchFamily="2" charset="0"/>
              </a:rPr>
              <a:t>The impact of digitalization on consumer choices.</a:t>
            </a:r>
          </a:p>
          <a:p>
            <a:pPr>
              <a:lnSpc>
                <a:spcPct val="10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188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C937A-E71A-217A-BBF8-E4E955728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8" y="-1"/>
            <a:ext cx="12184872" cy="6864321"/>
          </a:xfrm>
        </p:spPr>
      </p:pic>
    </p:spTree>
    <p:extLst>
      <p:ext uri="{BB962C8B-B14F-4D97-AF65-F5344CB8AC3E}">
        <p14:creationId xmlns:p14="http://schemas.microsoft.com/office/powerpoint/2010/main" val="26113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48E3-304A-8D99-365D-E39A8B9E7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9851802" cy="1325563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Competitive Dynamics: A Look at Manufacturer Rankings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9628-E472-C3D7-2A4F-2E60502C0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Leading Brands: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latin typeface="Sitka Display Semibold" pitchFamily="2" charset="0"/>
              </a:rPr>
              <a:t>Top manufacturers by sales volume.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Rising Contenders: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D0D0D"/>
                </a:solidFill>
                <a:latin typeface="Sitka Display Semibold" pitchFamily="2" charset="0"/>
              </a:rPr>
              <a:t>E</a:t>
            </a:r>
            <a:r>
              <a:rPr lang="en-US" b="0" i="0" dirty="0">
                <a:solidFill>
                  <a:srgbClr val="0D0D0D"/>
                </a:solidFill>
                <a:effectLst/>
                <a:latin typeface="Sitka Display Semibold" pitchFamily="2" charset="0"/>
              </a:rPr>
              <a:t>merging players in the market.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 Strategies: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latin typeface="Sitka Display Semibold" pitchFamily="2" charset="0"/>
              </a:rPr>
              <a:t>Different strategies used by leading and emerging manufacturers to capture market share.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Innovation as a Driver: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D0D0D"/>
                </a:solidFill>
                <a:latin typeface="Sitka Display Semibold" pitchFamily="2" charset="0"/>
              </a:rPr>
              <a:t>I</a:t>
            </a:r>
            <a:r>
              <a:rPr lang="en-US" b="0" i="0" dirty="0">
                <a:solidFill>
                  <a:srgbClr val="0D0D0D"/>
                </a:solidFill>
                <a:effectLst/>
                <a:latin typeface="Sitka Display Semibold" pitchFamily="2" charset="0"/>
              </a:rPr>
              <a:t>nnovation in product design, technology, and customer experience is influencing competitive positions.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to Leadership: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D0D0D"/>
                </a:solidFill>
                <a:latin typeface="Sitka Display Semibold" pitchFamily="2" charset="0"/>
              </a:rPr>
              <a:t>S</a:t>
            </a:r>
            <a:r>
              <a:rPr lang="en-US" b="0" i="0" dirty="0">
                <a:solidFill>
                  <a:srgbClr val="0D0D0D"/>
                </a:solidFill>
                <a:effectLst/>
                <a:latin typeface="Sitka Display Semibold" pitchFamily="2" charset="0"/>
              </a:rPr>
              <a:t>ignificant challenges that top manufacturers are facing, such as supply chain issues, changing regulations, or new entrants disrupting the market.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6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E26AB1-A0FB-8F3F-31DE-F6A88BEE5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791"/>
          <a:stretch/>
        </p:blipFill>
        <p:spPr>
          <a:xfrm>
            <a:off x="20" y="-50007"/>
            <a:ext cx="12191980" cy="6908007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985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0441C-06D5-9BC4-804A-A8A81BB99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Price-Condition Correlation: Valuing the Wheels</a:t>
            </a:r>
            <a:endParaRPr lang="en-US" sz="33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A5FEBAD-2D99-A58D-322A-57E4E312E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 of Condition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700" dirty="0">
                <a:latin typeface="Sitka Display Semibold" pitchFamily="2" charset="0"/>
              </a:rPr>
              <a:t>C</a:t>
            </a:r>
            <a:r>
              <a:rPr lang="en-US" sz="1700" b="0" i="0" dirty="0">
                <a:effectLst/>
                <a:latin typeface="Sitka Display Semibold" pitchFamily="2" charset="0"/>
              </a:rPr>
              <a:t>ondition of vehicles plays a crucial role in pricing strategies.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 Variability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700" dirty="0">
                <a:latin typeface="Sitka Display Semibold" pitchFamily="2" charset="0"/>
              </a:rPr>
              <a:t>V</a:t>
            </a:r>
            <a:r>
              <a:rPr lang="en-US" sz="1700" b="0" i="0" dirty="0">
                <a:effectLst/>
                <a:latin typeface="Sitka Display Semibold" pitchFamily="2" charset="0"/>
              </a:rPr>
              <a:t>ariability in prices of new, used, and certified pre-owned vehicles.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Consumer Perception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700" b="0" i="0" dirty="0">
                <a:effectLst/>
                <a:latin typeface="Sitka Display Semibold" pitchFamily="2" charset="0"/>
              </a:rPr>
              <a:t>Highlight vehicle condition influences consumer perception and decision-making.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Strategic Pricing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700" dirty="0">
                <a:latin typeface="Sitka Display Semibold" pitchFamily="2" charset="0"/>
              </a:rPr>
              <a:t>D</a:t>
            </a:r>
            <a:r>
              <a:rPr lang="en-US" sz="1700" b="0" i="0" dirty="0">
                <a:effectLst/>
                <a:latin typeface="Sitka Display Semibold" pitchFamily="2" charset="0"/>
              </a:rPr>
              <a:t>ealers can use condition-based pricing to position their inventory advantageously.</a:t>
            </a:r>
          </a:p>
          <a:p>
            <a:pPr>
              <a:lnSpc>
                <a:spcPct val="100000"/>
              </a:lnSpc>
            </a:pPr>
            <a:endParaRPr lang="en-US" sz="1700" dirty="0"/>
          </a:p>
        </p:txBody>
      </p:sp>
      <p:pic>
        <p:nvPicPr>
          <p:cNvPr id="7" name="Graphic 6" descr="Electric Car">
            <a:extLst>
              <a:ext uri="{FF2B5EF4-FFF2-40B4-BE49-F238E27FC236}">
                <a16:creationId xmlns:a16="http://schemas.microsoft.com/office/drawing/2014/main" id="{41C05C2A-0FC8-ADB3-FB42-D61CBF589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3780" y="553415"/>
            <a:ext cx="5660211" cy="5660211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809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A61695-D1CC-3D3D-3551-52684DFD2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1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C147919-C87A-403A-AC24-CA39D2BC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-6642" y="-1"/>
            <a:ext cx="3207041" cy="1316271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8246221-44FF-4718-9ACD-D3FC9D5D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A557398-F949-4133-8B80-0DEE64C0B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69226" y="5149272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C037D70-E018-4790-A7D3-72B39BB61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140752A-38F5-48A7-AB80-64CC505F0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B136588-6327-46A4-B823-1ACCE9F23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3" name="Graphic 12">
              <a:extLst>
                <a:ext uri="{FF2B5EF4-FFF2-40B4-BE49-F238E27FC236}">
                  <a16:creationId xmlns:a16="http://schemas.microsoft.com/office/drawing/2014/main" id="{5776E254-D3DD-4992-9085-92BB3405C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15">
              <a:extLst>
                <a:ext uri="{FF2B5EF4-FFF2-40B4-BE49-F238E27FC236}">
                  <a16:creationId xmlns:a16="http://schemas.microsoft.com/office/drawing/2014/main" id="{D2434460-8BB8-4B7B-9919-615EAFB32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15">
              <a:extLst>
                <a:ext uri="{FF2B5EF4-FFF2-40B4-BE49-F238E27FC236}">
                  <a16:creationId xmlns:a16="http://schemas.microsoft.com/office/drawing/2014/main" id="{B390352D-88A1-4F79-B475-5CFD8120D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BE6644B-32A7-45A6-8922-BA1FE8C23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583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A5634-541A-30AF-CE3D-84AFB295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2298260"/>
            <a:ext cx="5512288" cy="3892411"/>
          </a:xfrm>
        </p:spPr>
        <p:txBody>
          <a:bodyPr anchor="t">
            <a:normAutofit/>
          </a:bodyPr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Navigating the Geographical Landscape of Auto Sales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8692EF0-FD3D-4304-83BB-D0AF4CF4C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9831176" y="-854066"/>
            <a:ext cx="1506757" cy="3214891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E23BE5-51F7-48C6-82D1-43717C1D79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V="1">
            <a:off x="10141483" y="838663"/>
            <a:ext cx="886141" cy="802496"/>
            <a:chOff x="10948005" y="3272152"/>
            <a:chExt cx="868640" cy="786648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7DC660E-DF1E-4D26-9266-4A73D0666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9A4F4CA-55A1-439E-AE0A-7D3540B70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549CD3E-746C-496E-AE74-8161D52D9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2" name="Graphic 12">
              <a:extLst>
                <a:ext uri="{FF2B5EF4-FFF2-40B4-BE49-F238E27FC236}">
                  <a16:creationId xmlns:a16="http://schemas.microsoft.com/office/drawing/2014/main" id="{77468BCC-C982-4A35-B2F7-5AE59058A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Graphic 15">
              <a:extLst>
                <a:ext uri="{FF2B5EF4-FFF2-40B4-BE49-F238E27FC236}">
                  <a16:creationId xmlns:a16="http://schemas.microsoft.com/office/drawing/2014/main" id="{6910F441-560E-481A-AE9C-3E70EEA9A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Graphic 15">
              <a:extLst>
                <a:ext uri="{FF2B5EF4-FFF2-40B4-BE49-F238E27FC236}">
                  <a16:creationId xmlns:a16="http://schemas.microsoft.com/office/drawing/2014/main" id="{780CC5BC-FA2E-4CE2-ACD1-CF709CA7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F768EBD-6D31-4E4A-87BC-BB83ACDFB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aphic 78">
            <a:extLst>
              <a:ext uri="{FF2B5EF4-FFF2-40B4-BE49-F238E27FC236}">
                <a16:creationId xmlns:a16="http://schemas.microsoft.com/office/drawing/2014/main" id="{554A72DC-6122-426C-9473-FE48DFBD1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2380785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8" name="Graphic 78">
              <a:extLst>
                <a:ext uri="{FF2B5EF4-FFF2-40B4-BE49-F238E27FC236}">
                  <a16:creationId xmlns:a16="http://schemas.microsoft.com/office/drawing/2014/main" id="{FC2789D7-C243-446F-8C4A-3C3B673CF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aphic 78">
              <a:extLst>
                <a:ext uri="{FF2B5EF4-FFF2-40B4-BE49-F238E27FC236}">
                  <a16:creationId xmlns:a16="http://schemas.microsoft.com/office/drawing/2014/main" id="{7BFC7F62-86A1-4E98-B4C1-E6E050894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0" name="Graphic 78">
                <a:extLst>
                  <a:ext uri="{FF2B5EF4-FFF2-40B4-BE49-F238E27FC236}">
                    <a16:creationId xmlns:a16="http://schemas.microsoft.com/office/drawing/2014/main" id="{8F4903DE-F756-4685-AA3E-D6F6DFCD6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Graphic 78">
                <a:extLst>
                  <a:ext uri="{FF2B5EF4-FFF2-40B4-BE49-F238E27FC236}">
                    <a16:creationId xmlns:a16="http://schemas.microsoft.com/office/drawing/2014/main" id="{ACAA5D31-8D54-4B6B-B297-478B664437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Graphic 78">
                <a:extLst>
                  <a:ext uri="{FF2B5EF4-FFF2-40B4-BE49-F238E27FC236}">
                    <a16:creationId xmlns:a16="http://schemas.microsoft.com/office/drawing/2014/main" id="{A4C6C8D7-9B82-4E2C-A29A-D739C1EB2B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Graphic 78">
                <a:extLst>
                  <a:ext uri="{FF2B5EF4-FFF2-40B4-BE49-F238E27FC236}">
                    <a16:creationId xmlns:a16="http://schemas.microsoft.com/office/drawing/2014/main" id="{1F47E503-8030-4E7E-8460-A711BE5672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33BDD-D2D7-5F30-60E0-92F3E1C8B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40" y="2560938"/>
            <a:ext cx="4159233" cy="35840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Distribution: </a:t>
            </a:r>
            <a:r>
              <a:rPr lang="en-US" sz="1700" dirty="0">
                <a:latin typeface="Sitka Display Semibold" pitchFamily="2" charset="0"/>
              </a:rPr>
              <a:t>D</a:t>
            </a:r>
            <a:r>
              <a:rPr lang="en-US" sz="1700" b="0" i="0" dirty="0">
                <a:effectLst/>
                <a:latin typeface="Sitka Display Semibold" pitchFamily="2" charset="0"/>
              </a:rPr>
              <a:t>istribution of vehicle sales across different states.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Regional Strengths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700" b="0" i="0" dirty="0">
                <a:effectLst/>
                <a:latin typeface="Sitka Display Semibold" pitchFamily="2" charset="0"/>
              </a:rPr>
              <a:t>Which regions are performing strongly and contributing factors.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 Opportunities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700" b="0" i="0" dirty="0">
                <a:effectLst/>
                <a:latin typeface="Sitka Display Semibold" pitchFamily="2" charset="0"/>
              </a:rPr>
              <a:t>Regions with growth potential and strategies to capture market share.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Trends and Preferences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700" dirty="0">
                <a:latin typeface="Sitka Display Semibold" pitchFamily="2" charset="0"/>
              </a:rPr>
              <a:t>T</a:t>
            </a:r>
            <a:r>
              <a:rPr lang="en-US" sz="1700" b="0" i="0" dirty="0">
                <a:effectLst/>
                <a:latin typeface="Sitka Display Semibold" pitchFamily="2" charset="0"/>
              </a:rPr>
              <a:t>rends, such as preferences for vehicle types or features, and their implications for targeted marketing.</a:t>
            </a:r>
          </a:p>
        </p:txBody>
      </p:sp>
    </p:spTree>
    <p:extLst>
      <p:ext uri="{BB962C8B-B14F-4D97-AF65-F5344CB8AC3E}">
        <p14:creationId xmlns:p14="http://schemas.microsoft.com/office/powerpoint/2010/main" val="1971003549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RegularSeedRightStep">
      <a:dk1>
        <a:srgbClr val="000000"/>
      </a:dk1>
      <a:lt1>
        <a:srgbClr val="FFFFFF"/>
      </a:lt1>
      <a:dk2>
        <a:srgbClr val="412824"/>
      </a:dk2>
      <a:lt2>
        <a:srgbClr val="E2E7E8"/>
      </a:lt2>
      <a:accent1>
        <a:srgbClr val="C35A4D"/>
      </a:accent1>
      <a:accent2>
        <a:srgbClr val="B1793B"/>
      </a:accent2>
      <a:accent3>
        <a:srgbClr val="ACA643"/>
      </a:accent3>
      <a:accent4>
        <a:srgbClr val="87B13B"/>
      </a:accent4>
      <a:accent5>
        <a:srgbClr val="60B547"/>
      </a:accent5>
      <a:accent6>
        <a:srgbClr val="3BB152"/>
      </a:accent6>
      <a:hlink>
        <a:srgbClr val="338F9B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447</Words>
  <Application>Microsoft Office PowerPoint</Application>
  <PresentationFormat>Widescreen</PresentationFormat>
  <Paragraphs>48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Aptos</vt:lpstr>
      <vt:lpstr>Arial</vt:lpstr>
      <vt:lpstr>Avenir Next LT Pro</vt:lpstr>
      <vt:lpstr>Avenir Next LT Pro Light</vt:lpstr>
      <vt:lpstr>Georgia Pro Semibold</vt:lpstr>
      <vt:lpstr>Sitka Display Semibold</vt:lpstr>
      <vt:lpstr>Sitka Heading Semibold</vt:lpstr>
      <vt:lpstr>Times New Roman</vt:lpstr>
      <vt:lpstr>RocaVTI</vt:lpstr>
      <vt:lpstr>Revving Up Success: Strategic Insights from Auto Industry Data</vt:lpstr>
      <vt:lpstr>Opening the Roadmap: An Introduction</vt:lpstr>
      <vt:lpstr>Industry Overview: Steering Through Recent Trends</vt:lpstr>
      <vt:lpstr>PowerPoint Presentation</vt:lpstr>
      <vt:lpstr>Competitive Dynamics: A Look at Manufacturer Rankings</vt:lpstr>
      <vt:lpstr>PowerPoint Presentation</vt:lpstr>
      <vt:lpstr>The Price-Condition Correlation: Valuing the Wheels</vt:lpstr>
      <vt:lpstr>PowerPoint Presentation</vt:lpstr>
      <vt:lpstr>Navigating the Geographical Landscape of Auto Sales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Revving Up Success: Strategic Insights from Auto Industry Data</dc:title>
  <dc:creator>Sidhant Kumar</dc:creator>
  <cp:lastModifiedBy>Sidhant Kumar</cp:lastModifiedBy>
  <cp:revision>2</cp:revision>
  <dcterms:created xsi:type="dcterms:W3CDTF">2024-03-16T00:37:12Z</dcterms:created>
  <dcterms:modified xsi:type="dcterms:W3CDTF">2024-03-16T03:02:48Z</dcterms:modified>
</cp:coreProperties>
</file>