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9CD178A-6CCF-4C95-8D4B-3A25A3ECA8AF}">
  <a:tblStyle styleId="{C9CD178A-6CCF-4C95-8D4B-3A25A3ECA8A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b135a85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b135a85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b135a8522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b135a8522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ba9f15af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eba9f15af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ba9f15af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ba9f15af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e5de2ac8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e5de2ac8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e5de2ac8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e5de2ac8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e5de2ac8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e5de2ac8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e5de2ac8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e5de2ac8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e5de2ac8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e5de2ac8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e5de2ac8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e5de2ac8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eba9f15af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eba9f15af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e5de2ac8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e5de2ac8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ee5de2ac8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ee5de2ac8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e5de2ac8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e5de2ac8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e5de2ac8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ee5de2ac8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e5de2ac8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ee5de2ac8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e5de2ac8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ee5de2ac8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e5de2ac8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e5de2ac8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ee5de2ac8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ee5de2ac8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e5de2ac8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ee5de2ac8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e5de2ac8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ee5de2ac8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ba9f15af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ba9f15af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e5de2ac8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e5de2ac8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e5de2ac8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ee5de2ac8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ee5de2ac8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ee5de2ac8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eba9f15a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eba9f15a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eba9f15af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eba9f15af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eba9f15af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eba9f15af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ba9f15af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ba9f15af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44c1f6c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44c1f6c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e44c1f6c49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e44c1f6c49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754d4017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754d4017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7d56ed7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7d56ed7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ba9f15af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ba9f15af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hackerearth.com/challenges/hackathon/hack-x/#overview"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ordpress.org/support/article/roles-and-capabilities/#summary-of-role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2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17.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2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Stanley X Hackathon</a:t>
            </a:r>
            <a:endParaRPr/>
          </a:p>
        </p:txBody>
      </p:sp>
      <p:sp>
        <p:nvSpPr>
          <p:cNvPr id="55" name="Google Shape;55;p13"/>
          <p:cNvSpPr txBox="1"/>
          <p:nvPr>
            <p:ph idx="1" type="subTitle"/>
          </p:nvPr>
        </p:nvSpPr>
        <p:spPr>
          <a:xfrm>
            <a:off x="390525" y="3017721"/>
            <a:ext cx="8222100" cy="738300"/>
          </a:xfrm>
          <a:prstGeom prst="rect">
            <a:avLst/>
          </a:prstGeom>
        </p:spPr>
        <p:txBody>
          <a:bodyPr anchorCtr="0" anchor="t" bIns="91425" lIns="91425" spcFirstLastPara="1" rIns="91425" wrap="square" tIns="91425">
            <a:normAutofit fontScale="47500" lnSpcReduction="20000"/>
          </a:bodyPr>
          <a:lstStyle/>
          <a:p>
            <a:pPr indent="0" lvl="0" marL="0" rtl="0" algn="ctr">
              <a:spcBef>
                <a:spcPts val="0"/>
              </a:spcBef>
              <a:spcAft>
                <a:spcPts val="0"/>
              </a:spcAft>
              <a:buNone/>
            </a:pPr>
            <a:r>
              <a:rPr lang="en" sz="3250"/>
              <a:t>System for identifying, capturing, and organizing critical knowledge (Theme 3)</a:t>
            </a:r>
            <a:endParaRPr sz="3250"/>
          </a:p>
          <a:p>
            <a:pPr indent="0" lvl="0" marL="0" rtl="0" algn="ctr">
              <a:spcBef>
                <a:spcPts val="0"/>
              </a:spcBef>
              <a:spcAft>
                <a:spcPts val="0"/>
              </a:spcAft>
              <a:buNone/>
            </a:pPr>
            <a:r>
              <a:t/>
            </a:r>
            <a:endParaRPr sz="3250"/>
          </a:p>
          <a:p>
            <a:pPr indent="0" lvl="0" marL="0" rtl="0" algn="ctr">
              <a:spcBef>
                <a:spcPts val="0"/>
              </a:spcBef>
              <a:spcAft>
                <a:spcPts val="0"/>
              </a:spcAft>
              <a:buNone/>
            </a:pPr>
            <a:r>
              <a:rPr lang="en" u="sng">
                <a:solidFill>
                  <a:schemeClr val="hlink"/>
                </a:solidFill>
                <a:hlinkClick r:id="rId3"/>
              </a:rPr>
              <a:t>Link</a:t>
            </a:r>
            <a:endParaRPr/>
          </a:p>
        </p:txBody>
      </p:sp>
      <p:sp>
        <p:nvSpPr>
          <p:cNvPr id="56" name="Google Shape;56;p13"/>
          <p:cNvSpPr txBox="1"/>
          <p:nvPr>
            <p:ph idx="1" type="subTitle"/>
          </p:nvPr>
        </p:nvSpPr>
        <p:spPr>
          <a:xfrm>
            <a:off x="390525" y="3855921"/>
            <a:ext cx="8222100" cy="738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Vijay Balasubramaniam &amp; Nithin Vijaykumar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Roles</a:t>
            </a:r>
            <a:endParaRPr/>
          </a:p>
        </p:txBody>
      </p:sp>
      <p:pic>
        <p:nvPicPr>
          <p:cNvPr id="112" name="Google Shape;112;p22"/>
          <p:cNvPicPr preferRelativeResize="0"/>
          <p:nvPr/>
        </p:nvPicPr>
        <p:blipFill>
          <a:blip r:embed="rId3">
            <a:alphaModFix/>
          </a:blip>
          <a:stretch>
            <a:fillRect/>
          </a:stretch>
        </p:blipFill>
        <p:spPr>
          <a:xfrm>
            <a:off x="1837525" y="1330399"/>
            <a:ext cx="574850" cy="693900"/>
          </a:xfrm>
          <a:prstGeom prst="rect">
            <a:avLst/>
          </a:prstGeom>
          <a:noFill/>
          <a:ln>
            <a:noFill/>
          </a:ln>
        </p:spPr>
      </p:pic>
      <p:pic>
        <p:nvPicPr>
          <p:cNvPr id="113" name="Google Shape;113;p22"/>
          <p:cNvPicPr preferRelativeResize="0"/>
          <p:nvPr/>
        </p:nvPicPr>
        <p:blipFill>
          <a:blip r:embed="rId3">
            <a:alphaModFix/>
          </a:blip>
          <a:stretch>
            <a:fillRect/>
          </a:stretch>
        </p:blipFill>
        <p:spPr>
          <a:xfrm>
            <a:off x="3414350" y="1330399"/>
            <a:ext cx="574850" cy="693900"/>
          </a:xfrm>
          <a:prstGeom prst="rect">
            <a:avLst/>
          </a:prstGeom>
          <a:noFill/>
          <a:ln>
            <a:noFill/>
          </a:ln>
        </p:spPr>
      </p:pic>
      <p:pic>
        <p:nvPicPr>
          <p:cNvPr id="114" name="Google Shape;114;p22"/>
          <p:cNvPicPr preferRelativeResize="0"/>
          <p:nvPr/>
        </p:nvPicPr>
        <p:blipFill>
          <a:blip r:embed="rId3">
            <a:alphaModFix/>
          </a:blip>
          <a:stretch>
            <a:fillRect/>
          </a:stretch>
        </p:blipFill>
        <p:spPr>
          <a:xfrm>
            <a:off x="3414350" y="2946574"/>
            <a:ext cx="574850" cy="693900"/>
          </a:xfrm>
          <a:prstGeom prst="rect">
            <a:avLst/>
          </a:prstGeom>
          <a:noFill/>
          <a:ln>
            <a:noFill/>
          </a:ln>
        </p:spPr>
      </p:pic>
      <p:pic>
        <p:nvPicPr>
          <p:cNvPr id="115" name="Google Shape;115;p22"/>
          <p:cNvPicPr preferRelativeResize="0"/>
          <p:nvPr/>
        </p:nvPicPr>
        <p:blipFill>
          <a:blip r:embed="rId3">
            <a:alphaModFix/>
          </a:blip>
          <a:stretch>
            <a:fillRect/>
          </a:stretch>
        </p:blipFill>
        <p:spPr>
          <a:xfrm>
            <a:off x="4848000" y="1330399"/>
            <a:ext cx="574850" cy="693900"/>
          </a:xfrm>
          <a:prstGeom prst="rect">
            <a:avLst/>
          </a:prstGeom>
          <a:noFill/>
          <a:ln>
            <a:noFill/>
          </a:ln>
        </p:spPr>
      </p:pic>
      <p:pic>
        <p:nvPicPr>
          <p:cNvPr id="116" name="Google Shape;116;p22"/>
          <p:cNvPicPr preferRelativeResize="0"/>
          <p:nvPr/>
        </p:nvPicPr>
        <p:blipFill>
          <a:blip r:embed="rId3">
            <a:alphaModFix/>
          </a:blip>
          <a:stretch>
            <a:fillRect/>
          </a:stretch>
        </p:blipFill>
        <p:spPr>
          <a:xfrm>
            <a:off x="4848000" y="2946574"/>
            <a:ext cx="574850" cy="693900"/>
          </a:xfrm>
          <a:prstGeom prst="rect">
            <a:avLst/>
          </a:prstGeom>
          <a:noFill/>
          <a:ln>
            <a:noFill/>
          </a:ln>
        </p:spPr>
      </p:pic>
      <p:pic>
        <p:nvPicPr>
          <p:cNvPr id="117" name="Google Shape;117;p22"/>
          <p:cNvPicPr preferRelativeResize="0"/>
          <p:nvPr/>
        </p:nvPicPr>
        <p:blipFill>
          <a:blip r:embed="rId3">
            <a:alphaModFix/>
          </a:blip>
          <a:stretch>
            <a:fillRect/>
          </a:stretch>
        </p:blipFill>
        <p:spPr>
          <a:xfrm>
            <a:off x="1837525" y="2946574"/>
            <a:ext cx="574850" cy="693900"/>
          </a:xfrm>
          <a:prstGeom prst="rect">
            <a:avLst/>
          </a:prstGeom>
          <a:noFill/>
          <a:ln>
            <a:noFill/>
          </a:ln>
        </p:spPr>
      </p:pic>
      <p:pic>
        <p:nvPicPr>
          <p:cNvPr id="118" name="Google Shape;118;p22"/>
          <p:cNvPicPr preferRelativeResize="0"/>
          <p:nvPr/>
        </p:nvPicPr>
        <p:blipFill>
          <a:blip r:embed="rId3">
            <a:alphaModFix/>
          </a:blip>
          <a:stretch>
            <a:fillRect/>
          </a:stretch>
        </p:blipFill>
        <p:spPr>
          <a:xfrm>
            <a:off x="6551037" y="2024299"/>
            <a:ext cx="574850" cy="693900"/>
          </a:xfrm>
          <a:prstGeom prst="rect">
            <a:avLst/>
          </a:prstGeom>
          <a:noFill/>
          <a:ln>
            <a:noFill/>
          </a:ln>
        </p:spPr>
      </p:pic>
      <p:sp>
        <p:nvSpPr>
          <p:cNvPr id="119" name="Google Shape;119;p22"/>
          <p:cNvSpPr txBox="1"/>
          <p:nvPr/>
        </p:nvSpPr>
        <p:spPr>
          <a:xfrm>
            <a:off x="1694150" y="2024300"/>
            <a:ext cx="861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Production Employee</a:t>
            </a:r>
            <a:endParaRPr sz="1000"/>
          </a:p>
        </p:txBody>
      </p:sp>
      <p:sp>
        <p:nvSpPr>
          <p:cNvPr id="120" name="Google Shape;120;p22"/>
          <p:cNvSpPr txBox="1"/>
          <p:nvPr/>
        </p:nvSpPr>
        <p:spPr>
          <a:xfrm>
            <a:off x="3218150" y="2024300"/>
            <a:ext cx="861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Supervisor</a:t>
            </a:r>
            <a:endParaRPr sz="1000"/>
          </a:p>
        </p:txBody>
      </p:sp>
      <p:sp>
        <p:nvSpPr>
          <p:cNvPr id="121" name="Google Shape;121;p22"/>
          <p:cNvSpPr txBox="1"/>
          <p:nvPr/>
        </p:nvSpPr>
        <p:spPr>
          <a:xfrm>
            <a:off x="4704625" y="2002950"/>
            <a:ext cx="861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Plant Manager</a:t>
            </a:r>
            <a:endParaRPr sz="1000"/>
          </a:p>
        </p:txBody>
      </p:sp>
      <p:sp>
        <p:nvSpPr>
          <p:cNvPr id="122" name="Google Shape;122;p22"/>
          <p:cNvSpPr txBox="1"/>
          <p:nvPr/>
        </p:nvSpPr>
        <p:spPr>
          <a:xfrm>
            <a:off x="1694150" y="3693050"/>
            <a:ext cx="861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Plant HR</a:t>
            </a:r>
            <a:endParaRPr sz="1000"/>
          </a:p>
        </p:txBody>
      </p:sp>
      <p:sp>
        <p:nvSpPr>
          <p:cNvPr id="123" name="Google Shape;123;p22"/>
          <p:cNvSpPr txBox="1"/>
          <p:nvPr/>
        </p:nvSpPr>
        <p:spPr>
          <a:xfrm>
            <a:off x="3271075" y="3616100"/>
            <a:ext cx="861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Plant Operations Director</a:t>
            </a:r>
            <a:endParaRPr sz="1000"/>
          </a:p>
        </p:txBody>
      </p:sp>
      <p:sp>
        <p:nvSpPr>
          <p:cNvPr id="124" name="Google Shape;124;p22"/>
          <p:cNvSpPr txBox="1"/>
          <p:nvPr/>
        </p:nvSpPr>
        <p:spPr>
          <a:xfrm>
            <a:off x="4704625" y="3616100"/>
            <a:ext cx="861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Visitor</a:t>
            </a:r>
            <a:endParaRPr sz="1000"/>
          </a:p>
        </p:txBody>
      </p:sp>
      <p:sp>
        <p:nvSpPr>
          <p:cNvPr id="125" name="Google Shape;125;p22"/>
          <p:cNvSpPr txBox="1"/>
          <p:nvPr/>
        </p:nvSpPr>
        <p:spPr>
          <a:xfrm>
            <a:off x="6407663" y="2718200"/>
            <a:ext cx="861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Platform Admin</a:t>
            </a:r>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 Mapping</a:t>
            </a:r>
            <a:endParaRPr/>
          </a:p>
        </p:txBody>
      </p:sp>
      <p:graphicFrame>
        <p:nvGraphicFramePr>
          <p:cNvPr id="131" name="Google Shape;131;p23"/>
          <p:cNvGraphicFramePr/>
          <p:nvPr/>
        </p:nvGraphicFramePr>
        <p:xfrm>
          <a:off x="2626925" y="1653850"/>
          <a:ext cx="3000000" cy="3000000"/>
        </p:xfrm>
        <a:graphic>
          <a:graphicData uri="http://schemas.openxmlformats.org/drawingml/2006/table">
            <a:tbl>
              <a:tblPr>
                <a:noFill/>
                <a:tableStyleId>{C9CD178A-6CCF-4C95-8D4B-3A25A3ECA8AF}</a:tableStyleId>
              </a:tblPr>
              <a:tblGrid>
                <a:gridCol w="2221500"/>
                <a:gridCol w="1542325"/>
              </a:tblGrid>
              <a:tr h="627600">
                <a:tc>
                  <a:txBody>
                    <a:bodyPr/>
                    <a:lstStyle/>
                    <a:p>
                      <a:pPr indent="0" lvl="0" marL="0" rtl="0" algn="l">
                        <a:lnSpc>
                          <a:spcPct val="115000"/>
                        </a:lnSpc>
                        <a:spcBef>
                          <a:spcPts val="0"/>
                        </a:spcBef>
                        <a:spcAft>
                          <a:spcPts val="0"/>
                        </a:spcAft>
                        <a:buNone/>
                      </a:pPr>
                      <a:r>
                        <a:rPr b="1" lang="en" sz="1600"/>
                        <a:t>Role</a:t>
                      </a:r>
                      <a:endParaRPr b="1" sz="1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600" u="sng">
                          <a:solidFill>
                            <a:schemeClr val="hlink"/>
                          </a:solidFill>
                          <a:hlinkClick r:id="rId3"/>
                        </a:rPr>
                        <a:t>Wordpress Role</a:t>
                      </a:r>
                      <a:endParaRPr b="1" sz="1600" u="sng">
                        <a:solidFill>
                          <a:schemeClr val="hlink"/>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50650">
                <a:tc>
                  <a:txBody>
                    <a:bodyPr/>
                    <a:lstStyle/>
                    <a:p>
                      <a:pPr indent="0" lvl="0" marL="0" rtl="0" algn="l">
                        <a:lnSpc>
                          <a:spcPct val="115000"/>
                        </a:lnSpc>
                        <a:spcBef>
                          <a:spcPts val="0"/>
                        </a:spcBef>
                        <a:spcAft>
                          <a:spcPts val="0"/>
                        </a:spcAft>
                        <a:buNone/>
                      </a:pPr>
                      <a:r>
                        <a:rPr lang="en" sz="1600"/>
                        <a:t>Production Employee</a:t>
                      </a:r>
                      <a:endParaRPr sz="1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Contributor</a:t>
                      </a:r>
                      <a:endParaRPr sz="1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50650">
                <a:tc>
                  <a:txBody>
                    <a:bodyPr/>
                    <a:lstStyle/>
                    <a:p>
                      <a:pPr indent="0" lvl="0" marL="0" rtl="0" algn="l">
                        <a:lnSpc>
                          <a:spcPct val="115000"/>
                        </a:lnSpc>
                        <a:spcBef>
                          <a:spcPts val="0"/>
                        </a:spcBef>
                        <a:spcAft>
                          <a:spcPts val="0"/>
                        </a:spcAft>
                        <a:buNone/>
                      </a:pPr>
                      <a:r>
                        <a:rPr lang="en" sz="1600"/>
                        <a:t>Supervisor</a:t>
                      </a:r>
                      <a:endParaRPr sz="1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Author</a:t>
                      </a:r>
                      <a:endParaRPr sz="1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50650">
                <a:tc>
                  <a:txBody>
                    <a:bodyPr/>
                    <a:lstStyle/>
                    <a:p>
                      <a:pPr indent="0" lvl="0" marL="0" rtl="0" algn="l">
                        <a:lnSpc>
                          <a:spcPct val="115000"/>
                        </a:lnSpc>
                        <a:spcBef>
                          <a:spcPts val="0"/>
                        </a:spcBef>
                        <a:spcAft>
                          <a:spcPts val="0"/>
                        </a:spcAft>
                        <a:buNone/>
                      </a:pPr>
                      <a:r>
                        <a:rPr lang="en" sz="1600"/>
                        <a:t>Plant Manager</a:t>
                      </a:r>
                      <a:endParaRPr sz="1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Editor</a:t>
                      </a:r>
                      <a:endParaRPr sz="1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50650">
                <a:tc>
                  <a:txBody>
                    <a:bodyPr/>
                    <a:lstStyle/>
                    <a:p>
                      <a:pPr indent="0" lvl="0" marL="0" rtl="0" algn="l">
                        <a:lnSpc>
                          <a:spcPct val="115000"/>
                        </a:lnSpc>
                        <a:spcBef>
                          <a:spcPts val="0"/>
                        </a:spcBef>
                        <a:spcAft>
                          <a:spcPts val="0"/>
                        </a:spcAft>
                        <a:buNone/>
                      </a:pPr>
                      <a:r>
                        <a:rPr lang="en" sz="1600"/>
                        <a:t>Plant HR</a:t>
                      </a:r>
                      <a:endParaRPr sz="1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Subscriber</a:t>
                      </a:r>
                      <a:endParaRPr sz="1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627600">
                <a:tc>
                  <a:txBody>
                    <a:bodyPr/>
                    <a:lstStyle/>
                    <a:p>
                      <a:pPr indent="0" lvl="0" marL="0" rtl="0" algn="l">
                        <a:lnSpc>
                          <a:spcPct val="115000"/>
                        </a:lnSpc>
                        <a:spcBef>
                          <a:spcPts val="0"/>
                        </a:spcBef>
                        <a:spcAft>
                          <a:spcPts val="0"/>
                        </a:spcAft>
                        <a:buNone/>
                      </a:pPr>
                      <a:r>
                        <a:rPr lang="en" sz="1600"/>
                        <a:t>Plant Operations Director</a:t>
                      </a:r>
                      <a:endParaRPr sz="1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Subscriber</a:t>
                      </a:r>
                      <a:endParaRPr sz="1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50650">
                <a:tc>
                  <a:txBody>
                    <a:bodyPr/>
                    <a:lstStyle/>
                    <a:p>
                      <a:pPr indent="0" lvl="0" marL="0" rtl="0" algn="l">
                        <a:lnSpc>
                          <a:spcPct val="115000"/>
                        </a:lnSpc>
                        <a:spcBef>
                          <a:spcPts val="0"/>
                        </a:spcBef>
                        <a:spcAft>
                          <a:spcPts val="0"/>
                        </a:spcAft>
                        <a:buNone/>
                      </a:pPr>
                      <a:r>
                        <a:rPr lang="en" sz="1600"/>
                        <a:t>Visitor</a:t>
                      </a:r>
                      <a:endParaRPr sz="1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Subscriber</a:t>
                      </a:r>
                      <a:endParaRPr sz="1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50650">
                <a:tc>
                  <a:txBody>
                    <a:bodyPr/>
                    <a:lstStyle/>
                    <a:p>
                      <a:pPr indent="0" lvl="0" marL="0" rtl="0" algn="l">
                        <a:lnSpc>
                          <a:spcPct val="115000"/>
                        </a:lnSpc>
                        <a:spcBef>
                          <a:spcPts val="0"/>
                        </a:spcBef>
                        <a:spcAft>
                          <a:spcPts val="0"/>
                        </a:spcAft>
                        <a:buNone/>
                      </a:pPr>
                      <a:r>
                        <a:rPr lang="en" sz="1600"/>
                        <a:t>Platform Admin</a:t>
                      </a:r>
                      <a:endParaRPr sz="1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Administrator</a:t>
                      </a:r>
                      <a:endParaRPr sz="1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132" name="Google Shape;132;p23"/>
          <p:cNvSpPr txBox="1"/>
          <p:nvPr/>
        </p:nvSpPr>
        <p:spPr>
          <a:xfrm>
            <a:off x="323850" y="952500"/>
            <a:ext cx="815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Using the </a:t>
            </a:r>
            <a:r>
              <a:rPr lang="en"/>
              <a:t>philosophy</a:t>
            </a:r>
            <a:r>
              <a:rPr lang="en"/>
              <a:t> of “standing on the shoulders of giants”, the </a:t>
            </a:r>
            <a:r>
              <a:rPr lang="en"/>
              <a:t>system</a:t>
            </a:r>
            <a:r>
              <a:rPr lang="en"/>
              <a:t> builds on the robust role framework provided by Wordpress. The initial mapping is as follows, and can be customized.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 and Roadmap</a:t>
            </a:r>
            <a:endParaRPr/>
          </a:p>
        </p:txBody>
      </p:sp>
      <p:sp>
        <p:nvSpPr>
          <p:cNvPr id="138" name="Google Shape;13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The initial MVP prototype is just the beginning! We plan to rapidly iterate and improve the solution by getting direct feedback and inputs from employees on the production floor.</a:t>
            </a:r>
            <a:endParaRPr/>
          </a:p>
          <a:p>
            <a:pPr indent="0" lvl="0" marL="0" rtl="0" algn="l">
              <a:spcBef>
                <a:spcPts val="1200"/>
              </a:spcBef>
              <a:spcAft>
                <a:spcPts val="0"/>
              </a:spcAft>
              <a:buClr>
                <a:schemeClr val="dk1"/>
              </a:buClr>
              <a:buSzPct val="61111"/>
              <a:buFont typeface="Arial"/>
              <a:buNone/>
            </a:pPr>
            <a:r>
              <a:rPr lang="en"/>
              <a:t>Planned </a:t>
            </a:r>
            <a:r>
              <a:rPr lang="en"/>
              <a:t>Enhancements (roadmap)</a:t>
            </a:r>
            <a:endParaRPr/>
          </a:p>
          <a:p>
            <a:pPr indent="-317182" lvl="0" marL="457200" rtl="0" algn="l">
              <a:spcBef>
                <a:spcPts val="1200"/>
              </a:spcBef>
              <a:spcAft>
                <a:spcPts val="0"/>
              </a:spcAft>
              <a:buSzPct val="100000"/>
              <a:buChar char="●"/>
            </a:pPr>
            <a:r>
              <a:rPr lang="en"/>
              <a:t>Introduce support for 3D workspaces that leverage AR/VR technologies and assist the user to locate items in 3D space</a:t>
            </a:r>
            <a:endParaRPr/>
          </a:p>
          <a:p>
            <a:pPr indent="-317182" lvl="0" marL="457200" rtl="0" algn="l">
              <a:spcBef>
                <a:spcPts val="0"/>
              </a:spcBef>
              <a:spcAft>
                <a:spcPts val="0"/>
              </a:spcAft>
              <a:buSzPct val="100000"/>
              <a:buChar char="●"/>
            </a:pPr>
            <a:r>
              <a:rPr lang="en"/>
              <a:t>Implement image recognition (AI) using Google’s Cloud Vision APIs, and by training custom models to recognize items on the factory floor</a:t>
            </a:r>
            <a:endParaRPr/>
          </a:p>
          <a:p>
            <a:pPr indent="-317182" lvl="0" marL="457200" rtl="0" algn="l">
              <a:spcBef>
                <a:spcPts val="0"/>
              </a:spcBef>
              <a:spcAft>
                <a:spcPts val="0"/>
              </a:spcAft>
              <a:buSzPct val="100000"/>
              <a:buChar char="●"/>
            </a:pPr>
            <a:r>
              <a:rPr lang="en"/>
              <a:t>Build a reward system (gamification) to encourage positive contribution and discourage spam</a:t>
            </a:r>
            <a:endParaRPr/>
          </a:p>
          <a:p>
            <a:pPr indent="-317182" lvl="0" marL="457200" rtl="0" algn="l">
              <a:spcBef>
                <a:spcPts val="0"/>
              </a:spcBef>
              <a:spcAft>
                <a:spcPts val="0"/>
              </a:spcAft>
              <a:buSzPct val="100000"/>
              <a:buChar char="●"/>
            </a:pPr>
            <a:r>
              <a:rPr lang="en"/>
              <a:t>Develop enhanced learning paths tied to job roles across multiple manufacturing/distribution facilities</a:t>
            </a:r>
            <a:endParaRPr/>
          </a:p>
          <a:p>
            <a:pPr indent="-317182" lvl="0" marL="457200" rtl="0" algn="l">
              <a:spcBef>
                <a:spcPts val="0"/>
              </a:spcBef>
              <a:spcAft>
                <a:spcPts val="0"/>
              </a:spcAft>
              <a:buSzPct val="100000"/>
              <a:buChar char="●"/>
            </a:pPr>
            <a:r>
              <a:rPr lang="en"/>
              <a:t>Implement credentials that automatically unlock access to machines that require safety training</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Appendix - Screenshots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6"/>
          <p:cNvPicPr preferRelativeResize="0"/>
          <p:nvPr/>
        </p:nvPicPr>
        <p:blipFill>
          <a:blip r:embed="rId3">
            <a:alphaModFix/>
          </a:blip>
          <a:stretch>
            <a:fillRect/>
          </a:stretch>
        </p:blipFill>
        <p:spPr>
          <a:xfrm>
            <a:off x="152400" y="152400"/>
            <a:ext cx="7111018"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7"/>
          <p:cNvPicPr preferRelativeResize="0"/>
          <p:nvPr/>
        </p:nvPicPr>
        <p:blipFill>
          <a:blip r:embed="rId3">
            <a:alphaModFix/>
          </a:blip>
          <a:stretch>
            <a:fillRect/>
          </a:stretch>
        </p:blipFill>
        <p:spPr>
          <a:xfrm>
            <a:off x="152400" y="152400"/>
            <a:ext cx="7721638"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8"/>
          <p:cNvPicPr preferRelativeResize="0"/>
          <p:nvPr/>
        </p:nvPicPr>
        <p:blipFill>
          <a:blip r:embed="rId3">
            <a:alphaModFix/>
          </a:blip>
          <a:stretch>
            <a:fillRect/>
          </a:stretch>
        </p:blipFill>
        <p:spPr>
          <a:xfrm>
            <a:off x="152400" y="152400"/>
            <a:ext cx="7130007" cy="48387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9"/>
          <p:cNvPicPr preferRelativeResize="0"/>
          <p:nvPr/>
        </p:nvPicPr>
        <p:blipFill>
          <a:blip r:embed="rId3">
            <a:alphaModFix/>
          </a:blip>
          <a:stretch>
            <a:fillRect/>
          </a:stretch>
        </p:blipFill>
        <p:spPr>
          <a:xfrm>
            <a:off x="152400" y="152400"/>
            <a:ext cx="7498570" cy="483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30"/>
          <p:cNvPicPr preferRelativeResize="0"/>
          <p:nvPr/>
        </p:nvPicPr>
        <p:blipFill>
          <a:blip r:embed="rId3">
            <a:alphaModFix/>
          </a:blip>
          <a:stretch>
            <a:fillRect/>
          </a:stretch>
        </p:blipFill>
        <p:spPr>
          <a:xfrm>
            <a:off x="152400" y="152400"/>
            <a:ext cx="7113763" cy="48387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31"/>
          <p:cNvPicPr preferRelativeResize="0"/>
          <p:nvPr/>
        </p:nvPicPr>
        <p:blipFill>
          <a:blip r:embed="rId3">
            <a:alphaModFix/>
          </a:blip>
          <a:stretch>
            <a:fillRect/>
          </a:stretch>
        </p:blipFill>
        <p:spPr>
          <a:xfrm>
            <a:off x="152400" y="152400"/>
            <a:ext cx="7153738" cy="4838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Mission</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2400"/>
              <a:t>“Our mission is to supercharge the collaboration between humans and machines.”</a:t>
            </a:r>
            <a:endParaRPr i="1" sz="2400"/>
          </a:p>
          <a:p>
            <a:pPr indent="0" lvl="0" marL="0" rtl="0" algn="l">
              <a:spcBef>
                <a:spcPts val="1200"/>
              </a:spcBef>
              <a:spcAft>
                <a:spcPts val="0"/>
              </a:spcAft>
              <a:buNone/>
            </a:pPr>
            <a:r>
              <a:t/>
            </a:r>
            <a:endParaRPr i="1" sz="2400"/>
          </a:p>
          <a:p>
            <a:pPr indent="0" lvl="0" marL="0" rtl="0" algn="l">
              <a:spcBef>
                <a:spcPts val="1200"/>
              </a:spcBef>
              <a:spcAft>
                <a:spcPts val="1200"/>
              </a:spcAft>
              <a:buNone/>
            </a:pPr>
            <a:r>
              <a:rPr lang="en" sz="1400"/>
              <a:t>The Knowledge Nuggets system is designed to maximize the productivity of people in a manufacturing facility. We do this by merging certain aspects of the physical and digital worlds.</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32"/>
          <p:cNvPicPr preferRelativeResize="0"/>
          <p:nvPr/>
        </p:nvPicPr>
        <p:blipFill>
          <a:blip r:embed="rId3">
            <a:alphaModFix/>
          </a:blip>
          <a:stretch>
            <a:fillRect/>
          </a:stretch>
        </p:blipFill>
        <p:spPr>
          <a:xfrm>
            <a:off x="152400" y="152400"/>
            <a:ext cx="8493717" cy="48386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33"/>
          <p:cNvPicPr preferRelativeResize="0"/>
          <p:nvPr/>
        </p:nvPicPr>
        <p:blipFill>
          <a:blip r:embed="rId3">
            <a:alphaModFix/>
          </a:blip>
          <a:stretch>
            <a:fillRect/>
          </a:stretch>
        </p:blipFill>
        <p:spPr>
          <a:xfrm>
            <a:off x="152400" y="152400"/>
            <a:ext cx="7675179" cy="4838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4"/>
          <p:cNvPicPr preferRelativeResize="0"/>
          <p:nvPr/>
        </p:nvPicPr>
        <p:blipFill>
          <a:blip r:embed="rId3">
            <a:alphaModFix/>
          </a:blip>
          <a:stretch>
            <a:fillRect/>
          </a:stretch>
        </p:blipFill>
        <p:spPr>
          <a:xfrm>
            <a:off x="152400" y="152400"/>
            <a:ext cx="8839202" cy="284920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35"/>
          <p:cNvPicPr preferRelativeResize="0"/>
          <p:nvPr/>
        </p:nvPicPr>
        <p:blipFill>
          <a:blip r:embed="rId3">
            <a:alphaModFix/>
          </a:blip>
          <a:stretch>
            <a:fillRect/>
          </a:stretch>
        </p:blipFill>
        <p:spPr>
          <a:xfrm>
            <a:off x="152400" y="152400"/>
            <a:ext cx="7163703" cy="48387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6"/>
          <p:cNvPicPr preferRelativeResize="0"/>
          <p:nvPr/>
        </p:nvPicPr>
        <p:blipFill>
          <a:blip r:embed="rId3">
            <a:alphaModFix/>
          </a:blip>
          <a:stretch>
            <a:fillRect/>
          </a:stretch>
        </p:blipFill>
        <p:spPr>
          <a:xfrm>
            <a:off x="152400" y="152400"/>
            <a:ext cx="8467727" cy="48387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37"/>
          <p:cNvPicPr preferRelativeResize="0"/>
          <p:nvPr/>
        </p:nvPicPr>
        <p:blipFill>
          <a:blip r:embed="rId3">
            <a:alphaModFix/>
          </a:blip>
          <a:stretch>
            <a:fillRect/>
          </a:stretch>
        </p:blipFill>
        <p:spPr>
          <a:xfrm>
            <a:off x="152400" y="152400"/>
            <a:ext cx="7126818" cy="48386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38"/>
          <p:cNvPicPr preferRelativeResize="0"/>
          <p:nvPr/>
        </p:nvPicPr>
        <p:blipFill>
          <a:blip r:embed="rId3">
            <a:alphaModFix/>
          </a:blip>
          <a:stretch>
            <a:fillRect/>
          </a:stretch>
        </p:blipFill>
        <p:spPr>
          <a:xfrm>
            <a:off x="152400" y="152400"/>
            <a:ext cx="7163703" cy="48387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39"/>
          <p:cNvPicPr preferRelativeResize="0"/>
          <p:nvPr/>
        </p:nvPicPr>
        <p:blipFill>
          <a:blip r:embed="rId3">
            <a:alphaModFix/>
          </a:blip>
          <a:stretch>
            <a:fillRect/>
          </a:stretch>
        </p:blipFill>
        <p:spPr>
          <a:xfrm>
            <a:off x="152400" y="152400"/>
            <a:ext cx="7144119" cy="4838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40"/>
          <p:cNvPicPr preferRelativeResize="0"/>
          <p:nvPr/>
        </p:nvPicPr>
        <p:blipFill>
          <a:blip r:embed="rId3">
            <a:alphaModFix/>
          </a:blip>
          <a:stretch>
            <a:fillRect/>
          </a:stretch>
        </p:blipFill>
        <p:spPr>
          <a:xfrm>
            <a:off x="152400" y="152400"/>
            <a:ext cx="7133897" cy="48387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41"/>
          <p:cNvPicPr preferRelativeResize="0"/>
          <p:nvPr/>
        </p:nvPicPr>
        <p:blipFill>
          <a:blip r:embed="rId3">
            <a:alphaModFix/>
          </a:blip>
          <a:stretch>
            <a:fillRect/>
          </a:stretch>
        </p:blipFill>
        <p:spPr>
          <a:xfrm>
            <a:off x="152400" y="152400"/>
            <a:ext cx="6992869" cy="48386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Target User and Problem Definition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Clr>
                <a:schemeClr val="dk1"/>
              </a:buClr>
              <a:buSzPct val="61111"/>
              <a:buFont typeface="Arial"/>
              <a:buNone/>
            </a:pPr>
            <a:r>
              <a:rPr lang="en"/>
              <a:t>The target user persona is someone who steps into a manufacturing facility that they haven't visited before. He/she is looking to accomplish some task or project, and needs to use the equipment available to complete their task. Being new at the site, they are immediately presented with a few challenges: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1. They are not familiar with the layout of the facility, intended purpose of each workspace and tools available at each workspace</a:t>
            </a:r>
            <a:endParaRPr/>
          </a:p>
          <a:p>
            <a:pPr indent="0" lvl="0" marL="0" rtl="0" algn="l">
              <a:spcBef>
                <a:spcPts val="1200"/>
              </a:spcBef>
              <a:spcAft>
                <a:spcPts val="0"/>
              </a:spcAft>
              <a:buClr>
                <a:schemeClr val="dk1"/>
              </a:buClr>
              <a:buSzPct val="61111"/>
              <a:buFont typeface="Arial"/>
              <a:buNone/>
            </a:pPr>
            <a:r>
              <a:rPr lang="en"/>
              <a:t>2. They don't know where to find specific pieces of equipment, accessories and related resources needed to complete their project</a:t>
            </a:r>
            <a:endParaRPr/>
          </a:p>
          <a:p>
            <a:pPr indent="0" lvl="0" marL="0" rtl="0" algn="l">
              <a:spcBef>
                <a:spcPts val="1200"/>
              </a:spcBef>
              <a:spcAft>
                <a:spcPts val="0"/>
              </a:spcAft>
              <a:buClr>
                <a:schemeClr val="dk1"/>
              </a:buClr>
              <a:buSzPct val="61111"/>
              <a:buFont typeface="Arial"/>
              <a:buNone/>
            </a:pPr>
            <a:r>
              <a:rPr lang="en"/>
              <a:t>3. They may not know how to use the available equipment from a functional perspective</a:t>
            </a:r>
            <a:endParaRPr/>
          </a:p>
          <a:p>
            <a:pPr indent="0" lvl="0" marL="0" rtl="0" algn="l">
              <a:spcBef>
                <a:spcPts val="1200"/>
              </a:spcBef>
              <a:spcAft>
                <a:spcPts val="0"/>
              </a:spcAft>
              <a:buClr>
                <a:schemeClr val="dk1"/>
              </a:buClr>
              <a:buSzPct val="61111"/>
              <a:buFont typeface="Arial"/>
              <a:buNone/>
            </a:pPr>
            <a:r>
              <a:rPr lang="en"/>
              <a:t>4. They may not be familiar with how to safely operate the equipment and mitigate situations if something goes wrong</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42"/>
          <p:cNvPicPr preferRelativeResize="0"/>
          <p:nvPr/>
        </p:nvPicPr>
        <p:blipFill>
          <a:blip r:embed="rId3">
            <a:alphaModFix/>
          </a:blip>
          <a:stretch>
            <a:fillRect/>
          </a:stretch>
        </p:blipFill>
        <p:spPr>
          <a:xfrm>
            <a:off x="152400" y="152400"/>
            <a:ext cx="6872638" cy="4838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43"/>
          <p:cNvPicPr preferRelativeResize="0"/>
          <p:nvPr/>
        </p:nvPicPr>
        <p:blipFill>
          <a:blip r:embed="rId3">
            <a:alphaModFix/>
          </a:blip>
          <a:stretch>
            <a:fillRect/>
          </a:stretch>
        </p:blipFill>
        <p:spPr>
          <a:xfrm>
            <a:off x="152400" y="152400"/>
            <a:ext cx="8839204" cy="4182221"/>
          </a:xfrm>
          <a:prstGeom prst="rect">
            <a:avLst/>
          </a:prstGeom>
          <a:noFill/>
          <a:ln>
            <a:noFill/>
          </a:ln>
        </p:spPr>
      </p:pic>
      <p:sp>
        <p:nvSpPr>
          <p:cNvPr id="234" name="Google Shape;234;p43"/>
          <p:cNvSpPr/>
          <p:nvPr/>
        </p:nvSpPr>
        <p:spPr>
          <a:xfrm>
            <a:off x="903725" y="1528625"/>
            <a:ext cx="1067100" cy="682500"/>
          </a:xfrm>
          <a:prstGeom prst="wedgeEllipseCallout">
            <a:avLst>
              <a:gd fmla="val -32782" name="adj1"/>
              <a:gd fmla="val 110586"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Coffee Maker</a:t>
            </a:r>
            <a:endParaRPr/>
          </a:p>
        </p:txBody>
      </p:sp>
      <p:sp>
        <p:nvSpPr>
          <p:cNvPr id="235" name="Google Shape;235;p43"/>
          <p:cNvSpPr/>
          <p:nvPr/>
        </p:nvSpPr>
        <p:spPr>
          <a:xfrm>
            <a:off x="5767000" y="2104050"/>
            <a:ext cx="1067100" cy="682500"/>
          </a:xfrm>
          <a:prstGeom prst="wedgeEllipseCallout">
            <a:avLst>
              <a:gd fmla="val 104194" name="adj1"/>
              <a:gd fmla="val -11758"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Milk</a:t>
            </a:r>
            <a:endParaRPr/>
          </a:p>
        </p:txBody>
      </p:sp>
      <p:sp>
        <p:nvSpPr>
          <p:cNvPr id="236" name="Google Shape;236;p43"/>
          <p:cNvSpPr/>
          <p:nvPr/>
        </p:nvSpPr>
        <p:spPr>
          <a:xfrm>
            <a:off x="7595100" y="921525"/>
            <a:ext cx="1248300" cy="682500"/>
          </a:xfrm>
          <a:prstGeom prst="wedgeEllipseCallout">
            <a:avLst>
              <a:gd fmla="val -19196" name="adj1"/>
              <a:gd fmla="val 12487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Ground Coffee Beans</a:t>
            </a:r>
            <a:endParaRPr sz="1200"/>
          </a:p>
        </p:txBody>
      </p:sp>
      <p:sp>
        <p:nvSpPr>
          <p:cNvPr id="237" name="Google Shape;237;p43"/>
          <p:cNvSpPr/>
          <p:nvPr/>
        </p:nvSpPr>
        <p:spPr>
          <a:xfrm>
            <a:off x="3642300" y="517725"/>
            <a:ext cx="1067100" cy="682500"/>
          </a:xfrm>
          <a:prstGeom prst="wedgeEllipseCallout">
            <a:avLst>
              <a:gd fmla="val -32782" name="adj1"/>
              <a:gd fmla="val 110586"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Cups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44"/>
          <p:cNvPicPr preferRelativeResize="0"/>
          <p:nvPr/>
        </p:nvPicPr>
        <p:blipFill>
          <a:blip r:embed="rId3">
            <a:alphaModFix/>
          </a:blip>
          <a:stretch>
            <a:fillRect/>
          </a:stretch>
        </p:blipFill>
        <p:spPr>
          <a:xfrm>
            <a:off x="1979075" y="152400"/>
            <a:ext cx="4838700" cy="4838700"/>
          </a:xfrm>
          <a:prstGeom prst="rect">
            <a:avLst/>
          </a:prstGeom>
          <a:noFill/>
          <a:ln>
            <a:noFill/>
          </a:ln>
        </p:spPr>
      </p:pic>
      <p:sp>
        <p:nvSpPr>
          <p:cNvPr id="243" name="Google Shape;243;p44"/>
          <p:cNvSpPr/>
          <p:nvPr/>
        </p:nvSpPr>
        <p:spPr>
          <a:xfrm>
            <a:off x="6970150" y="365325"/>
            <a:ext cx="894000" cy="480600"/>
          </a:xfrm>
          <a:prstGeom prst="wedgeEllipseCallout">
            <a:avLst>
              <a:gd fmla="val -83707" name="adj1"/>
              <a:gd fmla="val 601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Circular Saw</a:t>
            </a:r>
            <a:endParaRPr sz="1000"/>
          </a:p>
        </p:txBody>
      </p:sp>
      <p:sp>
        <p:nvSpPr>
          <p:cNvPr id="244" name="Google Shape;244;p44"/>
          <p:cNvSpPr/>
          <p:nvPr/>
        </p:nvSpPr>
        <p:spPr>
          <a:xfrm>
            <a:off x="4259000" y="2749600"/>
            <a:ext cx="894000" cy="375000"/>
          </a:xfrm>
          <a:prstGeom prst="wedgeEllipseCallout">
            <a:avLst>
              <a:gd fmla="val -9133" name="adj1"/>
              <a:gd fmla="val -12434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Power Drill</a:t>
            </a:r>
            <a:endParaRPr sz="1000"/>
          </a:p>
        </p:txBody>
      </p:sp>
      <p:sp>
        <p:nvSpPr>
          <p:cNvPr id="245" name="Google Shape;245;p44"/>
          <p:cNvSpPr/>
          <p:nvPr/>
        </p:nvSpPr>
        <p:spPr>
          <a:xfrm>
            <a:off x="2163150" y="576850"/>
            <a:ext cx="807600" cy="375000"/>
          </a:xfrm>
          <a:prstGeom prst="wedgeEllipseCallout">
            <a:avLst>
              <a:gd fmla="val 123805" name="adj1"/>
              <a:gd fmla="val 91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Screw Clamp</a:t>
            </a:r>
            <a:endParaRPr sz="1000"/>
          </a:p>
        </p:txBody>
      </p:sp>
      <p:sp>
        <p:nvSpPr>
          <p:cNvPr id="246" name="Google Shape;246;p44"/>
          <p:cNvSpPr/>
          <p:nvPr/>
        </p:nvSpPr>
        <p:spPr>
          <a:xfrm>
            <a:off x="6133750" y="1442100"/>
            <a:ext cx="990300" cy="375000"/>
          </a:xfrm>
          <a:prstGeom prst="wedgeEllipseCallout">
            <a:avLst>
              <a:gd fmla="val -79035" name="adj1"/>
              <a:gd fmla="val 1409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Screw drivers</a:t>
            </a:r>
            <a:endParaRPr sz="1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45"/>
          <p:cNvPicPr preferRelativeResize="0"/>
          <p:nvPr/>
        </p:nvPicPr>
        <p:blipFill>
          <a:blip r:embed="rId3">
            <a:alphaModFix/>
          </a:blip>
          <a:stretch>
            <a:fillRect/>
          </a:stretch>
        </p:blipFill>
        <p:spPr>
          <a:xfrm>
            <a:off x="570337" y="0"/>
            <a:ext cx="7704837" cy="5143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6"/>
          <p:cNvSpPr txBox="1"/>
          <p:nvPr>
            <p:ph type="title"/>
          </p:nvPr>
        </p:nvSpPr>
        <p:spPr>
          <a:xfrm>
            <a:off x="311700" y="129360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https://knowledge.cloudmatica.com</a:t>
            </a:r>
            <a:endParaRPr/>
          </a:p>
        </p:txBody>
      </p:sp>
      <p:sp>
        <p:nvSpPr>
          <p:cNvPr id="257" name="Google Shape;257;p46"/>
          <p:cNvSpPr txBox="1"/>
          <p:nvPr>
            <p:ph type="title"/>
          </p:nvPr>
        </p:nvSpPr>
        <p:spPr>
          <a:xfrm>
            <a:off x="311700" y="3570075"/>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https://github.com/vbalasu/knowledge</a:t>
            </a:r>
            <a:endParaRPr/>
          </a:p>
        </p:txBody>
      </p:sp>
      <p:sp>
        <p:nvSpPr>
          <p:cNvPr id="258" name="Google Shape;258;p46"/>
          <p:cNvSpPr/>
          <p:nvPr/>
        </p:nvSpPr>
        <p:spPr>
          <a:xfrm>
            <a:off x="5534025" y="133350"/>
            <a:ext cx="2085900" cy="942900"/>
          </a:xfrm>
          <a:prstGeom prst="wedgeEllipseCallout">
            <a:avLst>
              <a:gd fmla="val -67460" name="adj1"/>
              <a:gd fmla="val 89405"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t>Working Prototype!</a:t>
            </a:r>
            <a:endParaRPr sz="2000"/>
          </a:p>
        </p:txBody>
      </p:sp>
      <p:sp>
        <p:nvSpPr>
          <p:cNvPr id="259" name="Google Shape;259;p46"/>
          <p:cNvSpPr/>
          <p:nvPr/>
        </p:nvSpPr>
        <p:spPr>
          <a:xfrm>
            <a:off x="2314575" y="2571750"/>
            <a:ext cx="1495500" cy="733500"/>
          </a:xfrm>
          <a:prstGeom prst="wedgeEllipseCallout">
            <a:avLst>
              <a:gd fmla="val 70957" name="adj1"/>
              <a:gd fmla="val 115278"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t>Source Code</a:t>
            </a:r>
            <a:endParaRPr sz="2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6000">
                <a:solidFill>
                  <a:srgbClr val="46535E"/>
                </a:solidFill>
                <a:highlight>
                  <a:srgbClr val="FFFFFF"/>
                </a:highlight>
              </a:rPr>
              <a:t>Thank you!</a:t>
            </a:r>
            <a:endParaRPr sz="6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Overview</a:t>
            </a:r>
            <a:endParaRPr/>
          </a:p>
        </p:txBody>
      </p:sp>
      <p:sp>
        <p:nvSpPr>
          <p:cNvPr id="74" name="Google Shape;74;p16"/>
          <p:cNvSpPr txBox="1"/>
          <p:nvPr>
            <p:ph idx="1" type="body"/>
          </p:nvPr>
        </p:nvSpPr>
        <p:spPr>
          <a:xfrm>
            <a:off x="311700" y="1152475"/>
            <a:ext cx="61467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Clr>
                <a:schemeClr val="dk1"/>
              </a:buClr>
              <a:buSzPct val="61111"/>
              <a:buFont typeface="Arial"/>
              <a:buNone/>
            </a:pPr>
            <a:r>
              <a:rPr lang="en"/>
              <a:t>The Knowledge Nuggets system is designed to capture the experience of people who already know how to be productive with the environment/tools, and pass on this knowledge to others to help them accomplish their tasks.</a:t>
            </a:r>
            <a:endParaRPr/>
          </a:p>
          <a:p>
            <a:pPr indent="0" lvl="0" marL="0" rtl="0" algn="l">
              <a:spcBef>
                <a:spcPts val="1200"/>
              </a:spcBef>
              <a:spcAft>
                <a:spcPts val="0"/>
              </a:spcAft>
              <a:buClr>
                <a:schemeClr val="dk1"/>
              </a:buClr>
              <a:buSzPct val="61111"/>
              <a:buFont typeface="Arial"/>
              <a:buNone/>
            </a:pPr>
            <a:r>
              <a:rPr lang="en"/>
              <a:t>The system uses stickers with QR codes to uniquely identify items and associate them with the appropriate knowledge nugget. The system includes an approval process to ensure the quality of information entered.</a:t>
            </a:r>
            <a:endParaRPr/>
          </a:p>
          <a:p>
            <a:pPr indent="0" lvl="0" marL="0" rtl="0" algn="l">
              <a:spcBef>
                <a:spcPts val="1200"/>
              </a:spcBef>
              <a:spcAft>
                <a:spcPts val="0"/>
              </a:spcAft>
              <a:buClr>
                <a:schemeClr val="dk1"/>
              </a:buClr>
              <a:buSzPct val="61111"/>
              <a:buFont typeface="Arial"/>
              <a:buNone/>
            </a:pPr>
            <a:r>
              <a:rPr lang="en"/>
              <a:t>By facilitating the easy retrieval of relevant information, the system helps the user successfully complete their intended task. Beyond the completion of the immediate task, the system also provides opportunities and incentives to gain proficiency and become certified, and thereby unlock rewards and additional access.</a:t>
            </a:r>
            <a:endParaRPr/>
          </a:p>
          <a:p>
            <a:pPr indent="0" lvl="0" marL="0" rtl="0" algn="l">
              <a:spcBef>
                <a:spcPts val="1200"/>
              </a:spcBef>
              <a:spcAft>
                <a:spcPts val="1200"/>
              </a:spcAft>
              <a:buNone/>
            </a:pPr>
            <a:r>
              <a:t/>
            </a:r>
            <a:endParaRPr/>
          </a:p>
        </p:txBody>
      </p:sp>
      <p:pic>
        <p:nvPicPr>
          <p:cNvPr id="75" name="Google Shape;75;p16"/>
          <p:cNvPicPr preferRelativeResize="0"/>
          <p:nvPr/>
        </p:nvPicPr>
        <p:blipFill>
          <a:blip r:embed="rId3">
            <a:alphaModFix/>
          </a:blip>
          <a:stretch>
            <a:fillRect/>
          </a:stretch>
        </p:blipFill>
        <p:spPr>
          <a:xfrm>
            <a:off x="7221150" y="1203425"/>
            <a:ext cx="1261500" cy="1315625"/>
          </a:xfrm>
          <a:prstGeom prst="rect">
            <a:avLst/>
          </a:prstGeom>
          <a:noFill/>
          <a:ln>
            <a:noFill/>
          </a:ln>
        </p:spPr>
      </p:pic>
      <p:pic>
        <p:nvPicPr>
          <p:cNvPr id="76" name="Google Shape;76;p16"/>
          <p:cNvPicPr preferRelativeResize="0"/>
          <p:nvPr/>
        </p:nvPicPr>
        <p:blipFill>
          <a:blip r:embed="rId4">
            <a:alphaModFix/>
          </a:blip>
          <a:stretch>
            <a:fillRect/>
          </a:stretch>
        </p:blipFill>
        <p:spPr>
          <a:xfrm>
            <a:off x="7118475" y="2760225"/>
            <a:ext cx="1466850" cy="1733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Goals</a:t>
            </a:r>
            <a:endParaRPr/>
          </a:p>
        </p:txBody>
      </p:sp>
      <p:sp>
        <p:nvSpPr>
          <p:cNvPr id="82" name="Google Shape;82;p17"/>
          <p:cNvSpPr txBox="1"/>
          <p:nvPr>
            <p:ph idx="1" type="body"/>
          </p:nvPr>
        </p:nvSpPr>
        <p:spPr>
          <a:xfrm>
            <a:off x="311700" y="1714500"/>
            <a:ext cx="8520600" cy="2854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Accessible</a:t>
            </a:r>
            <a:r>
              <a:rPr lang="en"/>
              <a:t> - Works on any phone, tablet or computer</a:t>
            </a:r>
            <a:endParaRPr/>
          </a:p>
          <a:p>
            <a:pPr indent="-342900" lvl="0" marL="457200" rtl="0" algn="l">
              <a:spcBef>
                <a:spcPts val="0"/>
              </a:spcBef>
              <a:spcAft>
                <a:spcPts val="0"/>
              </a:spcAft>
              <a:buSzPts val="1800"/>
              <a:buChar char="●"/>
            </a:pPr>
            <a:r>
              <a:rPr b="1" lang="en"/>
              <a:t>Simple</a:t>
            </a:r>
            <a:r>
              <a:rPr lang="en"/>
              <a:t> - Provides an intuitive user experience</a:t>
            </a:r>
            <a:endParaRPr/>
          </a:p>
          <a:p>
            <a:pPr indent="-342900" lvl="0" marL="457200" rtl="0" algn="l">
              <a:spcBef>
                <a:spcPts val="0"/>
              </a:spcBef>
              <a:spcAft>
                <a:spcPts val="0"/>
              </a:spcAft>
              <a:buSzPts val="1800"/>
              <a:buChar char="●"/>
            </a:pPr>
            <a:r>
              <a:rPr b="1" lang="en"/>
              <a:t>Incentive-driven</a:t>
            </a:r>
            <a:r>
              <a:rPr lang="en"/>
              <a:t> - Provides all users with economic incentives to participate by contributing and curating high quality content</a:t>
            </a:r>
            <a:endParaRPr/>
          </a:p>
          <a:p>
            <a:pPr indent="-342900" lvl="0" marL="457200" rtl="0" algn="l">
              <a:spcBef>
                <a:spcPts val="0"/>
              </a:spcBef>
              <a:spcAft>
                <a:spcPts val="0"/>
              </a:spcAft>
              <a:buSzPts val="1800"/>
              <a:buChar char="●"/>
            </a:pPr>
            <a:r>
              <a:rPr b="1" lang="en"/>
              <a:t>Extensible</a:t>
            </a:r>
            <a:r>
              <a:rPr lang="en"/>
              <a:t> - Built using open source technologies that have robust community support and a thriving plugin ecosystem</a:t>
            </a:r>
            <a:endParaRPr/>
          </a:p>
          <a:p>
            <a:pPr indent="-342900" lvl="0" marL="457200" rtl="0" algn="l">
              <a:spcBef>
                <a:spcPts val="0"/>
              </a:spcBef>
              <a:spcAft>
                <a:spcPts val="0"/>
              </a:spcAft>
              <a:buSzPts val="1800"/>
              <a:buChar char="●"/>
            </a:pPr>
            <a:r>
              <a:rPr b="1" lang="en"/>
              <a:t>Cost-effective</a:t>
            </a:r>
            <a:r>
              <a:rPr lang="en"/>
              <a:t> - Uses serverless technologies where possible to minimize operating costs</a:t>
            </a:r>
            <a:endParaRPr/>
          </a:p>
        </p:txBody>
      </p:sp>
      <p:sp>
        <p:nvSpPr>
          <p:cNvPr id="83" name="Google Shape;83;p17"/>
          <p:cNvSpPr txBox="1"/>
          <p:nvPr/>
        </p:nvSpPr>
        <p:spPr>
          <a:xfrm>
            <a:off x="314325" y="1171575"/>
            <a:ext cx="8134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Use a human-centered design approach with the following goals: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pic>
        <p:nvPicPr>
          <p:cNvPr id="88" name="Google Shape;88;p18"/>
          <p:cNvPicPr preferRelativeResize="0"/>
          <p:nvPr/>
        </p:nvPicPr>
        <p:blipFill>
          <a:blip r:embed="rId3">
            <a:alphaModFix/>
          </a:blip>
          <a:stretch>
            <a:fillRect/>
          </a:stretch>
        </p:blipFill>
        <p:spPr>
          <a:xfrm>
            <a:off x="76200" y="457200"/>
            <a:ext cx="8966198" cy="42783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Capabilities</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following capabilities are included in the Minimum Viable Product (MVP) prototype</a:t>
            </a:r>
            <a:endParaRPr/>
          </a:p>
          <a:p>
            <a:pPr indent="-342900" lvl="0" marL="457200" rtl="0" algn="l">
              <a:spcBef>
                <a:spcPts val="1200"/>
              </a:spcBef>
              <a:spcAft>
                <a:spcPts val="0"/>
              </a:spcAft>
              <a:buSzPts val="1800"/>
              <a:buChar char="●"/>
            </a:pPr>
            <a:r>
              <a:rPr lang="en"/>
              <a:t>Core content management including text, video, attachments</a:t>
            </a:r>
            <a:endParaRPr/>
          </a:p>
          <a:p>
            <a:pPr indent="-342900" lvl="0" marL="457200" rtl="0" algn="l">
              <a:spcBef>
                <a:spcPts val="0"/>
              </a:spcBef>
              <a:spcAft>
                <a:spcPts val="0"/>
              </a:spcAft>
              <a:buSzPts val="1800"/>
              <a:buChar char="●"/>
            </a:pPr>
            <a:r>
              <a:rPr lang="en"/>
              <a:t>Knowledge capture into a “nugget”, and retrieval using directory lookup and search</a:t>
            </a:r>
            <a:endParaRPr/>
          </a:p>
          <a:p>
            <a:pPr indent="-342900" lvl="0" marL="457200" rtl="0" algn="l">
              <a:spcBef>
                <a:spcPts val="0"/>
              </a:spcBef>
              <a:spcAft>
                <a:spcPts val="0"/>
              </a:spcAft>
              <a:buSzPts val="1800"/>
              <a:buChar char="●"/>
            </a:pPr>
            <a:r>
              <a:rPr lang="en"/>
              <a:t>Physical workspace integration using QR code stuck to machines</a:t>
            </a:r>
            <a:endParaRPr/>
          </a:p>
          <a:p>
            <a:pPr indent="-342900" lvl="0" marL="457200" rtl="0" algn="l">
              <a:spcBef>
                <a:spcPts val="0"/>
              </a:spcBef>
              <a:spcAft>
                <a:spcPts val="0"/>
              </a:spcAft>
              <a:buSzPts val="1800"/>
              <a:buChar char="●"/>
            </a:pPr>
            <a:r>
              <a:rPr lang="en"/>
              <a:t>Workspace mapping to capture spatial arrangement of equipment</a:t>
            </a:r>
            <a:endParaRPr/>
          </a:p>
          <a:p>
            <a:pPr indent="-342900" lvl="0" marL="457200" rtl="0" algn="l">
              <a:spcBef>
                <a:spcPts val="0"/>
              </a:spcBef>
              <a:spcAft>
                <a:spcPts val="0"/>
              </a:spcAft>
              <a:buSzPts val="1800"/>
              <a:buChar char="●"/>
            </a:pPr>
            <a:r>
              <a:rPr lang="en"/>
              <a:t>User roles for production employee, supervisor, plant manager, etc.</a:t>
            </a:r>
            <a:endParaRPr/>
          </a:p>
          <a:p>
            <a:pPr indent="-342900" lvl="0" marL="457200" rtl="0" algn="l">
              <a:spcBef>
                <a:spcPts val="0"/>
              </a:spcBef>
              <a:spcAft>
                <a:spcPts val="0"/>
              </a:spcAft>
              <a:buSzPts val="1800"/>
              <a:buChar char="●"/>
            </a:pPr>
            <a:r>
              <a:rPr lang="en"/>
              <a:t>Tie items to learning paths for career development</a:t>
            </a:r>
            <a:endParaRPr/>
          </a:p>
          <a:p>
            <a:pPr indent="0" lvl="0" marL="45720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Constraints and Known Issues</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Constraints</a:t>
            </a:r>
            <a:endParaRPr/>
          </a:p>
          <a:p>
            <a:pPr indent="-342900" lvl="0" marL="457200" rtl="0" algn="l">
              <a:spcBef>
                <a:spcPts val="1200"/>
              </a:spcBef>
              <a:spcAft>
                <a:spcPts val="0"/>
              </a:spcAft>
              <a:buSzPts val="1800"/>
              <a:buChar char="●"/>
            </a:pPr>
            <a:r>
              <a:rPr lang="en"/>
              <a:t>Since cost effectiveness is a design goal, the system is designed to work on free or inexpensive cloud servers, and use serverless technologies so that costs are incurred only when the system is in use</a:t>
            </a:r>
            <a:endParaRPr/>
          </a:p>
          <a:p>
            <a:pPr indent="-342900" lvl="0" marL="457200" rtl="0" algn="l">
              <a:spcBef>
                <a:spcPts val="0"/>
              </a:spcBef>
              <a:spcAft>
                <a:spcPts val="0"/>
              </a:spcAft>
              <a:buSzPts val="1800"/>
              <a:buChar char="●"/>
            </a:pPr>
            <a:r>
              <a:rPr lang="en"/>
              <a:t>Since widespread device support is a design goal, the system is built as a web application that works on any phone, tablet or computer</a:t>
            </a:r>
            <a:endParaRPr/>
          </a:p>
          <a:p>
            <a:pPr indent="0" lvl="0" marL="0" rtl="0" algn="l">
              <a:spcBef>
                <a:spcPts val="1200"/>
              </a:spcBef>
              <a:spcAft>
                <a:spcPts val="0"/>
              </a:spcAft>
              <a:buNone/>
            </a:pPr>
            <a:r>
              <a:rPr lang="en"/>
              <a:t>Known Issues</a:t>
            </a:r>
            <a:endParaRPr/>
          </a:p>
          <a:p>
            <a:pPr indent="-342900" lvl="0" marL="457200" rtl="0" algn="l">
              <a:spcBef>
                <a:spcPts val="1200"/>
              </a:spcBef>
              <a:spcAft>
                <a:spcPts val="0"/>
              </a:spcAft>
              <a:buSzPts val="1800"/>
              <a:buChar char="●"/>
            </a:pPr>
            <a:r>
              <a:rPr lang="en"/>
              <a:t>None at this time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2005200" cy="106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Design:</a:t>
            </a:r>
            <a:endParaRPr sz="2600"/>
          </a:p>
          <a:p>
            <a:pPr indent="0" lvl="0" marL="0" rtl="0" algn="l">
              <a:spcBef>
                <a:spcPts val="0"/>
              </a:spcBef>
              <a:spcAft>
                <a:spcPts val="0"/>
              </a:spcAft>
              <a:buNone/>
            </a:pPr>
            <a:r>
              <a:rPr lang="en" sz="2600"/>
              <a:t>Wireframes</a:t>
            </a:r>
            <a:endParaRPr sz="2600"/>
          </a:p>
        </p:txBody>
      </p:sp>
      <p:pic>
        <p:nvPicPr>
          <p:cNvPr id="106" name="Google Shape;106;p21"/>
          <p:cNvPicPr preferRelativeResize="0"/>
          <p:nvPr/>
        </p:nvPicPr>
        <p:blipFill>
          <a:blip r:embed="rId3">
            <a:alphaModFix/>
          </a:blip>
          <a:stretch>
            <a:fillRect/>
          </a:stretch>
        </p:blipFill>
        <p:spPr>
          <a:xfrm>
            <a:off x="2232519" y="0"/>
            <a:ext cx="694848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