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4623" y="1025474"/>
            <a:ext cx="322275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5844" y="281940"/>
            <a:ext cx="1991868" cy="4236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0903" y="225552"/>
            <a:ext cx="1644396" cy="534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2063" y="281940"/>
            <a:ext cx="1135380" cy="42367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1795" y="137160"/>
            <a:ext cx="714755" cy="713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756920"/>
            <a:ext cx="10357510" cy="965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521" y="2094992"/>
            <a:ext cx="10882630" cy="2910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50434" y="6601231"/>
            <a:ext cx="2854451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81708" y="2004441"/>
            <a:ext cx="8741410" cy="11696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708910" marR="5080" indent="-2696845">
              <a:lnSpc>
                <a:spcPts val="4210"/>
              </a:lnSpc>
              <a:spcBef>
                <a:spcPts val="725"/>
              </a:spcBef>
            </a:pP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An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End-</a:t>
            </a:r>
            <a:r>
              <a:rPr dirty="0" sz="4000" spc="-25" b="1">
                <a:solidFill>
                  <a:srgbClr val="4471C4"/>
                </a:solidFill>
                <a:latin typeface="Arial"/>
                <a:cs typeface="Arial"/>
              </a:rPr>
              <a:t>to-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End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Data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Science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Project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with</a:t>
            </a:r>
            <a:r>
              <a:rPr dirty="0" sz="4000" spc="-8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ChatGPT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1480" rIns="0" bIns="0" rtlCol="0" vert="horz">
            <a:spAutoFit/>
          </a:bodyPr>
          <a:lstStyle/>
          <a:p>
            <a:pPr marL="75247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E5395"/>
                </a:solidFill>
              </a:rPr>
              <a:t>TSP-</a:t>
            </a:r>
            <a:r>
              <a:rPr dirty="0" sz="3200" spc="-45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AI</a:t>
            </a:r>
            <a:r>
              <a:rPr dirty="0" sz="3200" spc="-3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ML</a:t>
            </a:r>
            <a:r>
              <a:rPr dirty="0" sz="3200" spc="-5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Fundamentals</a:t>
            </a:r>
            <a:r>
              <a:rPr dirty="0" sz="3200" spc="-7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(Capstone</a:t>
            </a:r>
            <a:r>
              <a:rPr dirty="0" sz="3200" spc="-75">
                <a:solidFill>
                  <a:srgbClr val="2E5395"/>
                </a:solidFill>
              </a:rPr>
              <a:t> </a:t>
            </a:r>
            <a:r>
              <a:rPr dirty="0" sz="3200" spc="-10">
                <a:solidFill>
                  <a:srgbClr val="2E5395"/>
                </a:solidFill>
              </a:rPr>
              <a:t>Project)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1802638" y="3709542"/>
            <a:ext cx="327977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Presented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NITHIS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–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AU</a:t>
            </a:r>
            <a:r>
              <a:rPr dirty="0" sz="2000" spc="-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810021114059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02638" y="5220970"/>
            <a:ext cx="54902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Guided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Ramar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Bose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Sr.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AI</a:t>
            </a:r>
            <a:r>
              <a:rPr dirty="0" sz="2000" spc="-4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Master</a:t>
            </a:r>
            <a:r>
              <a:rPr dirty="0" sz="2000" spc="-4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Trainer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36556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250440"/>
            <a:ext cx="8281034" cy="1743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video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recorded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(youtube/github),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5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792" y="2700908"/>
            <a:ext cx="33470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dirty="0" spc="-25">
                <a:solidFill>
                  <a:srgbClr val="001F5F"/>
                </a:solidFill>
              </a:rPr>
              <a:t> YOU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2015718"/>
            <a:ext cx="3924935" cy="324358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Problem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Proposed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Algorithm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&amp;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GitHub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Project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Demo(photos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/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videos)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Future</a:t>
            </a:r>
            <a:r>
              <a:rPr dirty="0" sz="2000" spc="-20" b="1">
                <a:latin typeface="Arial"/>
                <a:cs typeface="Arial"/>
              </a:rPr>
              <a:t> Scope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2616835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55"/>
              <a:t> </a:t>
            </a:r>
            <a:r>
              <a:rPr dirty="0" spc="-10"/>
              <a:t>Statement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094992"/>
            <a:ext cx="10944225" cy="25533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 sz="2600">
                <a:latin typeface="Arial"/>
                <a:cs typeface="Arial"/>
              </a:rPr>
              <a:t>This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project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create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system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machine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learning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ChatGPT's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NLP.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will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analyze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past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predict </a:t>
            </a:r>
            <a:r>
              <a:rPr dirty="0" sz="2600">
                <a:latin typeface="Arial"/>
                <a:cs typeface="Arial"/>
              </a:rPr>
              <a:t>creditworthiness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new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applicants.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Integrating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automates </a:t>
            </a:r>
            <a:r>
              <a:rPr dirty="0" sz="2600">
                <a:latin typeface="Arial"/>
                <a:cs typeface="Arial"/>
              </a:rPr>
              <a:t>customer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interactions,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improving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application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process.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By </a:t>
            </a:r>
            <a:r>
              <a:rPr dirty="0" sz="2600">
                <a:latin typeface="Arial"/>
                <a:cs typeface="Arial"/>
              </a:rPr>
              <a:t>combining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analytics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with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AI,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boost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accuracy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and </a:t>
            </a:r>
            <a:r>
              <a:rPr dirty="0" sz="2600">
                <a:latin typeface="Arial"/>
                <a:cs typeface="Arial"/>
              </a:rPr>
              <a:t>speed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approvals,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user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experience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applicants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loan </a:t>
            </a:r>
            <a:r>
              <a:rPr dirty="0" sz="2600" spc="-10">
                <a:latin typeface="Arial"/>
                <a:cs typeface="Arial"/>
              </a:rPr>
              <a:t>officers.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2679065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 </a:t>
            </a:r>
            <a:r>
              <a:rPr dirty="0" spc="-10"/>
              <a:t>Solution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proposed</a:t>
            </a:r>
            <a:r>
              <a:rPr dirty="0" spc="-35"/>
              <a:t> </a:t>
            </a:r>
            <a:r>
              <a:rPr dirty="0" spc="-10"/>
              <a:t>end-</a:t>
            </a:r>
            <a:r>
              <a:rPr dirty="0" spc="-20"/>
              <a:t>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50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20"/>
              <a:t>loan </a:t>
            </a:r>
            <a:r>
              <a:rPr dirty="0"/>
              <a:t>dataset</a:t>
            </a:r>
            <a:r>
              <a:rPr dirty="0" spc="-70"/>
              <a:t> </a:t>
            </a:r>
            <a:r>
              <a:rPr dirty="0"/>
              <a:t>involves</a:t>
            </a:r>
            <a:r>
              <a:rPr dirty="0" spc="-75"/>
              <a:t> </a:t>
            </a:r>
            <a:r>
              <a:rPr dirty="0"/>
              <a:t>data</a:t>
            </a:r>
            <a:r>
              <a:rPr dirty="0" spc="-60"/>
              <a:t> </a:t>
            </a:r>
            <a:r>
              <a:rPr dirty="0"/>
              <a:t>preprocessing,</a:t>
            </a:r>
            <a:r>
              <a:rPr dirty="0" spc="-95"/>
              <a:t> </a:t>
            </a:r>
            <a:r>
              <a:rPr dirty="0"/>
              <a:t>feature</a:t>
            </a:r>
            <a:r>
              <a:rPr dirty="0" spc="-45"/>
              <a:t> </a:t>
            </a:r>
            <a:r>
              <a:rPr dirty="0"/>
              <a:t>engineering,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training</a:t>
            </a:r>
            <a:r>
              <a:rPr dirty="0" spc="-60"/>
              <a:t> </a:t>
            </a:r>
            <a:r>
              <a:rPr dirty="0" spc="-50"/>
              <a:t>a </a:t>
            </a:r>
            <a:r>
              <a:rPr dirty="0"/>
              <a:t>machine</a:t>
            </a:r>
            <a:r>
              <a:rPr dirty="0" spc="-75"/>
              <a:t> </a:t>
            </a:r>
            <a:r>
              <a:rPr dirty="0"/>
              <a:t>learning</a:t>
            </a:r>
            <a:r>
              <a:rPr dirty="0" spc="-55"/>
              <a:t> </a:t>
            </a:r>
            <a:r>
              <a:rPr dirty="0"/>
              <a:t>model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loan</a:t>
            </a:r>
            <a:r>
              <a:rPr dirty="0" spc="-50"/>
              <a:t> </a:t>
            </a:r>
            <a:r>
              <a:rPr dirty="0"/>
              <a:t>approval</a:t>
            </a:r>
            <a:r>
              <a:rPr dirty="0" spc="-70"/>
              <a:t> </a:t>
            </a:r>
            <a:r>
              <a:rPr dirty="0"/>
              <a:t>prediction.</a:t>
            </a:r>
            <a:r>
              <a:rPr dirty="0" spc="-70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enables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conversational</a:t>
            </a:r>
            <a:r>
              <a:rPr dirty="0" spc="-70"/>
              <a:t> </a:t>
            </a:r>
            <a:r>
              <a:rPr dirty="0"/>
              <a:t>interface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/>
              <a:t>inquiries</a:t>
            </a:r>
            <a:r>
              <a:rPr dirty="0" spc="-55"/>
              <a:t> </a:t>
            </a:r>
            <a:r>
              <a:rPr dirty="0" spc="-25"/>
              <a:t>and </a:t>
            </a:r>
            <a:r>
              <a:rPr dirty="0"/>
              <a:t>assistance.</a:t>
            </a:r>
            <a:r>
              <a:rPr dirty="0" spc="-70"/>
              <a:t> </a:t>
            </a:r>
            <a:r>
              <a:rPr dirty="0"/>
              <a:t>Thorough</a:t>
            </a:r>
            <a:r>
              <a:rPr dirty="0" spc="-70"/>
              <a:t> </a:t>
            </a:r>
            <a:r>
              <a:rPr dirty="0"/>
              <a:t>testing</a:t>
            </a:r>
            <a:r>
              <a:rPr dirty="0" spc="-35"/>
              <a:t> </a:t>
            </a:r>
            <a:r>
              <a:rPr dirty="0"/>
              <a:t>ensures</a:t>
            </a:r>
            <a:r>
              <a:rPr dirty="0" spc="-50"/>
              <a:t> </a:t>
            </a:r>
            <a:r>
              <a:rPr dirty="0"/>
              <a:t>model</a:t>
            </a:r>
            <a:r>
              <a:rPr dirty="0" spc="-55"/>
              <a:t> </a:t>
            </a:r>
            <a:r>
              <a:rPr dirty="0"/>
              <a:t>accuracy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70"/>
              <a:t> </a:t>
            </a:r>
            <a:r>
              <a:rPr dirty="0"/>
              <a:t>real-</a:t>
            </a:r>
            <a:r>
              <a:rPr dirty="0" spc="-10"/>
              <a:t>world scenarios.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188785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10"/>
              <a:t> Deployment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055368"/>
            <a:ext cx="10773410" cy="409575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469900" marR="220345" indent="-457200">
              <a:lnSpc>
                <a:spcPct val="78800"/>
              </a:lnSpc>
              <a:spcBef>
                <a:spcPts val="76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preprocessing: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Clean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prepare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dataset,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handle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missing </a:t>
            </a:r>
            <a:r>
              <a:rPr dirty="0" sz="2600">
                <a:latin typeface="Arial"/>
                <a:cs typeface="Arial"/>
              </a:rPr>
              <a:t>values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outliers.</a:t>
            </a:r>
            <a:endParaRPr sz="2600">
              <a:latin typeface="Arial"/>
              <a:cs typeface="Arial"/>
            </a:endParaRPr>
          </a:p>
          <a:p>
            <a:pPr marL="469900" marR="4057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Feature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engineering: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Extract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relevant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information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model performance.</a:t>
            </a:r>
            <a:endParaRPr sz="2600">
              <a:latin typeface="Arial"/>
              <a:cs typeface="Arial"/>
            </a:endParaRPr>
          </a:p>
          <a:p>
            <a:pPr marL="469900" marR="5080" indent="-457200">
              <a:lnSpc>
                <a:spcPct val="79600"/>
              </a:lnSpc>
              <a:spcBef>
                <a:spcPts val="104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Machine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training: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(e.g.,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logistic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regression, </a:t>
            </a:r>
            <a:r>
              <a:rPr dirty="0" sz="2600">
                <a:latin typeface="Arial"/>
                <a:cs typeface="Arial"/>
              </a:rPr>
              <a:t>random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forest)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predict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approval/rejection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based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historical data.</a:t>
            </a:r>
            <a:endParaRPr sz="2600">
              <a:latin typeface="Arial"/>
              <a:cs typeface="Arial"/>
            </a:endParaRPr>
          </a:p>
          <a:p>
            <a:pPr marL="469900" marR="88455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Integration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ChatGPT: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Enable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interface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user </a:t>
            </a:r>
            <a:r>
              <a:rPr dirty="0" sz="2600">
                <a:latin typeface="Arial"/>
                <a:cs typeface="Arial"/>
              </a:rPr>
              <a:t>inquiries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assistance.</a:t>
            </a:r>
            <a:endParaRPr sz="2600">
              <a:latin typeface="Arial"/>
              <a:cs typeface="Arial"/>
            </a:endParaRPr>
          </a:p>
          <a:p>
            <a:pPr marL="469900" marR="3168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Testing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evaluation: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Ensure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accuracy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effectiveness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in </a:t>
            </a:r>
            <a:r>
              <a:rPr dirty="0" sz="2600" spc="-10">
                <a:latin typeface="Arial"/>
                <a:cs typeface="Arial"/>
              </a:rPr>
              <a:t>real-</a:t>
            </a:r>
            <a:r>
              <a:rPr dirty="0" sz="2600">
                <a:latin typeface="Arial"/>
                <a:cs typeface="Arial"/>
              </a:rPr>
              <a:t>world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scenarios.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GitHub</a:t>
            </a:r>
            <a:r>
              <a:rPr dirty="0" spc="-15"/>
              <a:t> </a:t>
            </a:r>
            <a:r>
              <a:rPr dirty="0" spc="-20"/>
              <a:t>Link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59916" y="3160522"/>
            <a:ext cx="1027239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latin typeface="Carlito"/>
                <a:cs typeface="Carlito"/>
              </a:rPr>
              <a:t>https://github.com/nithis810021114059/nithis810021114059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67839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Project</a:t>
            </a:r>
            <a:r>
              <a:rPr dirty="0" sz="3600" spc="-15"/>
              <a:t> </a:t>
            </a:r>
            <a:r>
              <a:rPr dirty="0" sz="3600"/>
              <a:t>Demo(Recorded</a:t>
            </a:r>
            <a:r>
              <a:rPr dirty="0" sz="3600" spc="-30"/>
              <a:t> </a:t>
            </a:r>
            <a:r>
              <a:rPr dirty="0" sz="3600" spc="-10"/>
              <a:t>Video)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6652" y="1239011"/>
            <a:ext cx="9851136" cy="523341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364236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dirty="0"/>
              <a:t>Implementing</a:t>
            </a:r>
            <a:r>
              <a:rPr dirty="0" spc="-45"/>
              <a:t> </a:t>
            </a:r>
            <a:r>
              <a:rPr dirty="0"/>
              <a:t>an</a:t>
            </a:r>
            <a:r>
              <a:rPr dirty="0" spc="-20"/>
              <a:t> end-to-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project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 spc="-10"/>
              <a:t>dataset </a:t>
            </a:r>
            <a:r>
              <a:rPr dirty="0"/>
              <a:t>enhances</a:t>
            </a:r>
            <a:r>
              <a:rPr dirty="0" spc="-55"/>
              <a:t> </a:t>
            </a:r>
            <a:r>
              <a:rPr dirty="0"/>
              <a:t>customer</a:t>
            </a:r>
            <a:r>
              <a:rPr dirty="0" spc="-60"/>
              <a:t> </a:t>
            </a:r>
            <a:r>
              <a:rPr dirty="0"/>
              <a:t>engagement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service</a:t>
            </a:r>
            <a:r>
              <a:rPr dirty="0" spc="-55"/>
              <a:t> </a:t>
            </a:r>
            <a:r>
              <a:rPr dirty="0"/>
              <a:t>efficiency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10"/>
              <a:t>lending.</a:t>
            </a:r>
          </a:p>
          <a:p>
            <a:pPr marL="12700">
              <a:lnSpc>
                <a:spcPts val="2610"/>
              </a:lnSpc>
            </a:pPr>
            <a:r>
              <a:rPr dirty="0"/>
              <a:t>Through</a:t>
            </a:r>
            <a:r>
              <a:rPr dirty="0" spc="-80"/>
              <a:t> </a:t>
            </a:r>
            <a:r>
              <a:rPr dirty="0"/>
              <a:t>NLP,</a:t>
            </a:r>
            <a:r>
              <a:rPr dirty="0" spc="-70"/>
              <a:t> </a:t>
            </a:r>
            <a:r>
              <a:rPr dirty="0"/>
              <a:t>it</a:t>
            </a:r>
            <a:r>
              <a:rPr dirty="0" spc="-55"/>
              <a:t> </a:t>
            </a:r>
            <a:r>
              <a:rPr dirty="0"/>
              <a:t>facilitates</a:t>
            </a:r>
            <a:r>
              <a:rPr dirty="0" spc="-50"/>
              <a:t> </a:t>
            </a:r>
            <a:r>
              <a:rPr dirty="0"/>
              <a:t>seamless</a:t>
            </a:r>
            <a:r>
              <a:rPr dirty="0" spc="-65"/>
              <a:t> </a:t>
            </a:r>
            <a:r>
              <a:rPr dirty="0"/>
              <a:t>communication,</a:t>
            </a:r>
            <a:r>
              <a:rPr dirty="0" spc="-80"/>
              <a:t> </a:t>
            </a:r>
            <a:r>
              <a:rPr dirty="0"/>
              <a:t>providing</a:t>
            </a:r>
            <a:r>
              <a:rPr dirty="0" spc="-60"/>
              <a:t> </a:t>
            </a:r>
            <a:r>
              <a:rPr dirty="0" spc="-10"/>
              <a:t>instant</a:t>
            </a:r>
          </a:p>
          <a:p>
            <a:pPr marL="12700" marR="102870">
              <a:lnSpc>
                <a:spcPct val="89400"/>
              </a:lnSpc>
              <a:spcBef>
                <a:spcPts val="175"/>
              </a:spcBef>
            </a:pPr>
            <a:r>
              <a:rPr dirty="0"/>
              <a:t>assistance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guidance.</a:t>
            </a:r>
            <a:r>
              <a:rPr dirty="0" spc="-75"/>
              <a:t> </a:t>
            </a:r>
            <a:r>
              <a:rPr dirty="0"/>
              <a:t>Meticulous</a:t>
            </a:r>
            <a:r>
              <a:rPr dirty="0" spc="-8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/>
              <a:t>preprocessing,</a:t>
            </a:r>
            <a:r>
              <a:rPr dirty="0" spc="-85"/>
              <a:t> </a:t>
            </a:r>
            <a:r>
              <a:rPr dirty="0"/>
              <a:t>model</a:t>
            </a:r>
            <a:r>
              <a:rPr dirty="0" spc="-75"/>
              <a:t> </a:t>
            </a:r>
            <a:r>
              <a:rPr dirty="0" spc="-10"/>
              <a:t>training, integration,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deployment</a:t>
            </a:r>
            <a:r>
              <a:rPr dirty="0" spc="-60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accurate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relevant</a:t>
            </a:r>
            <a:r>
              <a:rPr dirty="0" spc="-60"/>
              <a:t> </a:t>
            </a:r>
            <a:r>
              <a:rPr dirty="0" spc="-10"/>
              <a:t>responses, </a:t>
            </a:r>
            <a:r>
              <a:rPr dirty="0"/>
              <a:t>streamlining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user</a:t>
            </a:r>
            <a:r>
              <a:rPr dirty="0" spc="-55"/>
              <a:t> </a:t>
            </a:r>
            <a:r>
              <a:rPr dirty="0"/>
              <a:t>experience.</a:t>
            </a:r>
            <a:r>
              <a:rPr dirty="0" spc="-70"/>
              <a:t> </a:t>
            </a:r>
            <a:r>
              <a:rPr dirty="0"/>
              <a:t>Continuous</a:t>
            </a:r>
            <a:r>
              <a:rPr dirty="0" spc="-50"/>
              <a:t> </a:t>
            </a:r>
            <a:r>
              <a:rPr dirty="0"/>
              <a:t>monitoring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updates </a:t>
            </a:r>
            <a:r>
              <a:rPr dirty="0"/>
              <a:t>make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system</a:t>
            </a:r>
            <a:r>
              <a:rPr dirty="0" spc="-50"/>
              <a:t> </a:t>
            </a:r>
            <a:r>
              <a:rPr dirty="0"/>
              <a:t>adaptive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responsive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evolving</a:t>
            </a:r>
            <a:r>
              <a:rPr dirty="0" spc="-5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 spc="-10"/>
              <a:t>needs, </a:t>
            </a:r>
            <a:r>
              <a:rPr dirty="0"/>
              <a:t>optimizing</a:t>
            </a:r>
            <a:r>
              <a:rPr dirty="0" spc="-85"/>
              <a:t> </a:t>
            </a:r>
            <a:r>
              <a:rPr dirty="0"/>
              <a:t>loan</a:t>
            </a:r>
            <a:r>
              <a:rPr dirty="0" spc="-60"/>
              <a:t> </a:t>
            </a:r>
            <a:r>
              <a:rPr dirty="0"/>
              <a:t>management</a:t>
            </a:r>
            <a:r>
              <a:rPr dirty="0" spc="-90"/>
              <a:t> </a:t>
            </a:r>
            <a:r>
              <a:rPr dirty="0" spc="-10"/>
              <a:t>processes.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3376929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25"/>
              <a:t> </a:t>
            </a:r>
            <a:r>
              <a:rPr dirty="0" spc="-10"/>
              <a:t>Scope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425"/>
              </a:spcBef>
            </a:pPr>
            <a:r>
              <a:rPr dirty="0"/>
              <a:t>In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future,</a:t>
            </a:r>
            <a:r>
              <a:rPr dirty="0" spc="-30"/>
              <a:t> </a:t>
            </a:r>
            <a:r>
              <a:rPr dirty="0"/>
              <a:t>leveraging</a:t>
            </a:r>
            <a:r>
              <a:rPr dirty="0" spc="-4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datasets</a:t>
            </a:r>
            <a:r>
              <a:rPr dirty="0" spc="-50"/>
              <a:t> </a:t>
            </a:r>
            <a:r>
              <a:rPr dirty="0"/>
              <a:t>offers</a:t>
            </a:r>
            <a:r>
              <a:rPr dirty="0" spc="-30"/>
              <a:t> </a:t>
            </a:r>
            <a:r>
              <a:rPr dirty="0" spc="-10"/>
              <a:t>exciting </a:t>
            </a:r>
            <a:r>
              <a:rPr dirty="0"/>
              <a:t>prospects.</a:t>
            </a:r>
            <a:r>
              <a:rPr dirty="0" spc="-65"/>
              <a:t> </a:t>
            </a:r>
            <a:r>
              <a:rPr dirty="0"/>
              <a:t>Advancements</a:t>
            </a:r>
            <a:r>
              <a:rPr dirty="0" spc="-7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NLP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ML</a:t>
            </a:r>
            <a:r>
              <a:rPr dirty="0" spc="-50"/>
              <a:t> </a:t>
            </a:r>
            <a:r>
              <a:rPr dirty="0"/>
              <a:t>will</a:t>
            </a:r>
            <a:r>
              <a:rPr dirty="0" spc="-35"/>
              <a:t> </a:t>
            </a:r>
            <a:r>
              <a:rPr dirty="0"/>
              <a:t>enable</a:t>
            </a:r>
            <a:r>
              <a:rPr dirty="0" spc="-50"/>
              <a:t> </a:t>
            </a:r>
            <a:r>
              <a:rPr dirty="0"/>
              <a:t>sophisticated</a:t>
            </a:r>
            <a:r>
              <a:rPr dirty="0" spc="-60"/>
              <a:t> </a:t>
            </a:r>
            <a:r>
              <a:rPr dirty="0" spc="-20"/>
              <a:t>loan </a:t>
            </a:r>
            <a:r>
              <a:rPr dirty="0"/>
              <a:t>application</a:t>
            </a:r>
            <a:r>
              <a:rPr dirty="0" spc="-65"/>
              <a:t> </a:t>
            </a:r>
            <a:r>
              <a:rPr dirty="0"/>
              <a:t>systems.</a:t>
            </a:r>
            <a:r>
              <a:rPr dirty="0" spc="-75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diverse</a:t>
            </a:r>
            <a:r>
              <a:rPr dirty="0" spc="-70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/>
              <a:t>sources</a:t>
            </a:r>
            <a:r>
              <a:rPr dirty="0" spc="-70"/>
              <a:t> </a:t>
            </a:r>
            <a:r>
              <a:rPr dirty="0"/>
              <a:t>like</a:t>
            </a:r>
            <a:r>
              <a:rPr dirty="0" spc="-50"/>
              <a:t> </a:t>
            </a:r>
            <a:r>
              <a:rPr dirty="0"/>
              <a:t>social</a:t>
            </a:r>
            <a:r>
              <a:rPr dirty="0" spc="-75"/>
              <a:t> </a:t>
            </a:r>
            <a:r>
              <a:rPr dirty="0" spc="-10"/>
              <a:t>media </a:t>
            </a:r>
            <a:r>
              <a:rPr dirty="0"/>
              <a:t>or</a:t>
            </a:r>
            <a:r>
              <a:rPr dirty="0" spc="-40"/>
              <a:t> </a:t>
            </a:r>
            <a:r>
              <a:rPr dirty="0"/>
              <a:t>transaction</a:t>
            </a:r>
            <a:r>
              <a:rPr dirty="0" spc="-45"/>
              <a:t> </a:t>
            </a:r>
            <a:r>
              <a:rPr dirty="0"/>
              <a:t>history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50"/>
              <a:t> </a:t>
            </a:r>
            <a:r>
              <a:rPr dirty="0"/>
              <a:t>enhance</a:t>
            </a:r>
            <a:r>
              <a:rPr dirty="0" spc="-50"/>
              <a:t> </a:t>
            </a:r>
            <a:r>
              <a:rPr dirty="0"/>
              <a:t>risk</a:t>
            </a:r>
            <a:r>
              <a:rPr dirty="0" spc="-45"/>
              <a:t> </a:t>
            </a:r>
            <a:r>
              <a:rPr dirty="0"/>
              <a:t>assessment.</a:t>
            </a:r>
            <a:r>
              <a:rPr dirty="0" spc="-70"/>
              <a:t> </a:t>
            </a:r>
            <a:r>
              <a:rPr dirty="0"/>
              <a:t>Voice</a:t>
            </a:r>
            <a:r>
              <a:rPr dirty="0" spc="-50"/>
              <a:t> </a:t>
            </a:r>
            <a:r>
              <a:rPr dirty="0"/>
              <a:t>recognition</a:t>
            </a:r>
            <a:r>
              <a:rPr dirty="0" spc="-45"/>
              <a:t> </a:t>
            </a:r>
            <a:r>
              <a:rPr dirty="0" spc="-25"/>
              <a:t>can </a:t>
            </a:r>
            <a:r>
              <a:rPr dirty="0"/>
              <a:t>improve</a:t>
            </a:r>
            <a:r>
              <a:rPr dirty="0" spc="-60"/>
              <a:t> </a:t>
            </a:r>
            <a:r>
              <a:rPr dirty="0"/>
              <a:t>accessibility.</a:t>
            </a:r>
            <a:r>
              <a:rPr dirty="0" spc="-70"/>
              <a:t> </a:t>
            </a:r>
            <a:r>
              <a:rPr dirty="0"/>
              <a:t>Collaboration</a:t>
            </a:r>
            <a:r>
              <a:rPr dirty="0" spc="-5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financial</a:t>
            </a:r>
            <a:r>
              <a:rPr dirty="0" spc="-50"/>
              <a:t> </a:t>
            </a:r>
            <a:r>
              <a:rPr dirty="0"/>
              <a:t>institutions</a:t>
            </a:r>
            <a:r>
              <a:rPr dirty="0" spc="-35"/>
              <a:t> </a:t>
            </a:r>
            <a:r>
              <a:rPr dirty="0" spc="-25"/>
              <a:t>and </a:t>
            </a:r>
            <a:r>
              <a:rPr dirty="0"/>
              <a:t>regulators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trust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compliance.</a:t>
            </a:r>
            <a:r>
              <a:rPr dirty="0" spc="-70"/>
              <a:t> </a:t>
            </a:r>
            <a:r>
              <a:rPr dirty="0"/>
              <a:t>Overall,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</a:t>
            </a:r>
            <a:r>
              <a:rPr dirty="0" spc="-30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management</a:t>
            </a:r>
            <a:r>
              <a:rPr dirty="0" spc="-65"/>
              <a:t> </a:t>
            </a:r>
            <a:r>
              <a:rPr dirty="0"/>
              <a:t>holds</a:t>
            </a:r>
            <a:r>
              <a:rPr dirty="0" spc="-45"/>
              <a:t> </a:t>
            </a:r>
            <a:r>
              <a:rPr dirty="0"/>
              <a:t>great</a:t>
            </a:r>
            <a:r>
              <a:rPr dirty="0" spc="-45"/>
              <a:t> </a:t>
            </a:r>
            <a:r>
              <a:rPr dirty="0"/>
              <a:t>promise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innovation</a:t>
            </a:r>
            <a:r>
              <a:rPr dirty="0" spc="-45"/>
              <a:t> </a:t>
            </a:r>
            <a:r>
              <a:rPr dirty="0" spc="-25"/>
              <a:t>and </a:t>
            </a:r>
            <a:r>
              <a:rPr dirty="0"/>
              <a:t>financial</a:t>
            </a:r>
            <a:r>
              <a:rPr dirty="0" spc="-85"/>
              <a:t> </a:t>
            </a:r>
            <a:r>
              <a:rPr dirty="0" spc="-10"/>
              <a:t>inclusion.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2024-04-24T14:29:53Z</dcterms:created>
  <dcterms:modified xsi:type="dcterms:W3CDTF">2024-04-24T14:29:53Z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2024-04-24T00:00:00Z</vt:filetime>
  </property>
  <property fmtid="{D5CDD505-2E9C-101B-9397-08002B2CF9AE}" pid="5" name="Producer">
    <vt:lpwstr>3-Heights(TM) PDF Security Shell 4.8.25.2 (http://www.pdf-tools.com)</vt:lpwstr>
  </property>
</Properties>
</file>