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8" r:id="rId7"/>
    <p:sldId id="267" r:id="rId8"/>
    <p:sldId id="269" r:id="rId9"/>
    <p:sldId id="270" r:id="rId10"/>
    <p:sldId id="262" r:id="rId11"/>
    <p:sldId id="271" r:id="rId12"/>
    <p:sldId id="272" r:id="rId13"/>
    <p:sldId id="273" r:id="rId14"/>
    <p:sldId id="274" r:id="rId15"/>
    <p:sldId id="275"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129B22-6614-4346-95F1-A13EC2BF3428}" type="datetimeFigureOut">
              <a:rPr lang="en-IN" smtClean="0"/>
              <a:t>20-04-2024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4D05E92-DD03-4BA3-B536-9E636EC1A299}" type="slidenum">
              <a:rPr lang="en-IN" smtClean="0"/>
              <a:t>‹#›</a:t>
            </a:fld>
            <a:endParaRPr lang="en-IN"/>
          </a:p>
        </p:txBody>
      </p:sp>
    </p:spTree>
    <p:extLst>
      <p:ext uri="{BB962C8B-B14F-4D97-AF65-F5344CB8AC3E}">
        <p14:creationId xmlns:p14="http://schemas.microsoft.com/office/powerpoint/2010/main" val="3775912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129B22-6614-4346-95F1-A13EC2BF3428}"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05E92-DD03-4BA3-B536-9E636EC1A299}" type="slidenum">
              <a:rPr lang="en-IN" smtClean="0"/>
              <a:t>‹#›</a:t>
            </a:fld>
            <a:endParaRPr lang="en-IN"/>
          </a:p>
        </p:txBody>
      </p:sp>
    </p:spTree>
    <p:extLst>
      <p:ext uri="{BB962C8B-B14F-4D97-AF65-F5344CB8AC3E}">
        <p14:creationId xmlns:p14="http://schemas.microsoft.com/office/powerpoint/2010/main" val="1238376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129B22-6614-4346-95F1-A13EC2BF3428}"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05E92-DD03-4BA3-B536-9E636EC1A299}" type="slidenum">
              <a:rPr lang="en-IN" smtClean="0"/>
              <a:t>‹#›</a:t>
            </a:fld>
            <a:endParaRPr lang="en-IN"/>
          </a:p>
        </p:txBody>
      </p:sp>
    </p:spTree>
    <p:extLst>
      <p:ext uri="{BB962C8B-B14F-4D97-AF65-F5344CB8AC3E}">
        <p14:creationId xmlns:p14="http://schemas.microsoft.com/office/powerpoint/2010/main" val="825328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129B22-6614-4346-95F1-A13EC2BF3428}"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05E92-DD03-4BA3-B536-9E636EC1A299}" type="slidenum">
              <a:rPr lang="en-IN" smtClean="0"/>
              <a:t>‹#›</a:t>
            </a:fld>
            <a:endParaRPr lang="en-IN"/>
          </a:p>
        </p:txBody>
      </p:sp>
    </p:spTree>
    <p:extLst>
      <p:ext uri="{BB962C8B-B14F-4D97-AF65-F5344CB8AC3E}">
        <p14:creationId xmlns:p14="http://schemas.microsoft.com/office/powerpoint/2010/main" val="1406784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129B22-6614-4346-95F1-A13EC2BF3428}"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05E92-DD03-4BA3-B536-9E636EC1A299}" type="slidenum">
              <a:rPr lang="en-IN" smtClean="0"/>
              <a:t>‹#›</a:t>
            </a:fld>
            <a:endParaRPr lang="en-IN"/>
          </a:p>
        </p:txBody>
      </p:sp>
    </p:spTree>
    <p:extLst>
      <p:ext uri="{BB962C8B-B14F-4D97-AF65-F5344CB8AC3E}">
        <p14:creationId xmlns:p14="http://schemas.microsoft.com/office/powerpoint/2010/main" val="3619254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129B22-6614-4346-95F1-A13EC2BF3428}"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05E92-DD03-4BA3-B536-9E636EC1A299}" type="slidenum">
              <a:rPr lang="en-IN" smtClean="0"/>
              <a:t>‹#›</a:t>
            </a:fld>
            <a:endParaRPr lang="en-IN"/>
          </a:p>
        </p:txBody>
      </p:sp>
    </p:spTree>
    <p:extLst>
      <p:ext uri="{BB962C8B-B14F-4D97-AF65-F5344CB8AC3E}">
        <p14:creationId xmlns:p14="http://schemas.microsoft.com/office/powerpoint/2010/main" val="380518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129B22-6614-4346-95F1-A13EC2BF3428}"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05E92-DD03-4BA3-B536-9E636EC1A299}" type="slidenum">
              <a:rPr lang="en-IN" smtClean="0"/>
              <a:t>‹#›</a:t>
            </a:fld>
            <a:endParaRPr lang="en-IN"/>
          </a:p>
        </p:txBody>
      </p:sp>
    </p:spTree>
    <p:extLst>
      <p:ext uri="{BB962C8B-B14F-4D97-AF65-F5344CB8AC3E}">
        <p14:creationId xmlns:p14="http://schemas.microsoft.com/office/powerpoint/2010/main" val="233822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29B22-6614-4346-95F1-A13EC2BF3428}"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05E92-DD03-4BA3-B536-9E636EC1A299}" type="slidenum">
              <a:rPr lang="en-IN" smtClean="0"/>
              <a:t>‹#›</a:t>
            </a:fld>
            <a:endParaRPr lang="en-IN"/>
          </a:p>
        </p:txBody>
      </p:sp>
    </p:spTree>
    <p:extLst>
      <p:ext uri="{BB962C8B-B14F-4D97-AF65-F5344CB8AC3E}">
        <p14:creationId xmlns:p14="http://schemas.microsoft.com/office/powerpoint/2010/main" val="1407710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29B22-6614-4346-95F1-A13EC2BF3428}"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05E92-DD03-4BA3-B536-9E636EC1A299}" type="slidenum">
              <a:rPr lang="en-IN" smtClean="0"/>
              <a:t>‹#›</a:t>
            </a:fld>
            <a:endParaRPr lang="en-IN"/>
          </a:p>
        </p:txBody>
      </p:sp>
    </p:spTree>
    <p:extLst>
      <p:ext uri="{BB962C8B-B14F-4D97-AF65-F5344CB8AC3E}">
        <p14:creationId xmlns:p14="http://schemas.microsoft.com/office/powerpoint/2010/main" val="133647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129B22-6614-4346-95F1-A13EC2BF3428}"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4D05E92-DD03-4BA3-B536-9E636EC1A299}" type="slidenum">
              <a:rPr lang="en-IN" smtClean="0"/>
              <a:t>‹#›</a:t>
            </a:fld>
            <a:endParaRPr lang="en-IN"/>
          </a:p>
        </p:txBody>
      </p:sp>
    </p:spTree>
    <p:extLst>
      <p:ext uri="{BB962C8B-B14F-4D97-AF65-F5344CB8AC3E}">
        <p14:creationId xmlns:p14="http://schemas.microsoft.com/office/powerpoint/2010/main" val="3836289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129B22-6614-4346-95F1-A13EC2BF3428}" type="datetimeFigureOut">
              <a:rPr lang="en-IN" smtClean="0"/>
              <a:t>20-04-2024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4D05E92-DD03-4BA3-B536-9E636EC1A299}" type="slidenum">
              <a:rPr lang="en-IN" smtClean="0"/>
              <a:t>‹#›</a:t>
            </a:fld>
            <a:endParaRPr lang="en-IN"/>
          </a:p>
        </p:txBody>
      </p:sp>
    </p:spTree>
    <p:extLst>
      <p:ext uri="{BB962C8B-B14F-4D97-AF65-F5344CB8AC3E}">
        <p14:creationId xmlns:p14="http://schemas.microsoft.com/office/powerpoint/2010/main" val="982476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129B22-6614-4346-95F1-A13EC2BF3428}"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05E92-DD03-4BA3-B536-9E636EC1A299}" type="slidenum">
              <a:rPr lang="en-IN" smtClean="0"/>
              <a:t>‹#›</a:t>
            </a:fld>
            <a:endParaRPr lang="en-IN"/>
          </a:p>
        </p:txBody>
      </p:sp>
    </p:spTree>
    <p:extLst>
      <p:ext uri="{BB962C8B-B14F-4D97-AF65-F5344CB8AC3E}">
        <p14:creationId xmlns:p14="http://schemas.microsoft.com/office/powerpoint/2010/main" val="1023733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129B22-6614-4346-95F1-A13EC2BF3428}" type="datetimeFigureOut">
              <a:rPr lang="en-IN" smtClean="0"/>
              <a:t>20-04-2024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4D05E92-DD03-4BA3-B536-9E636EC1A299}" type="slidenum">
              <a:rPr lang="en-IN" smtClean="0"/>
              <a:t>‹#›</a:t>
            </a:fld>
            <a:endParaRPr lang="en-IN"/>
          </a:p>
        </p:txBody>
      </p:sp>
    </p:spTree>
    <p:extLst>
      <p:ext uri="{BB962C8B-B14F-4D97-AF65-F5344CB8AC3E}">
        <p14:creationId xmlns:p14="http://schemas.microsoft.com/office/powerpoint/2010/main" val="2859085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129B22-6614-4346-95F1-A13EC2BF3428}" type="datetimeFigureOut">
              <a:rPr lang="en-IN" smtClean="0"/>
              <a:t>20-04-2024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4D05E92-DD03-4BA3-B536-9E636EC1A299}" type="slidenum">
              <a:rPr lang="en-IN" smtClean="0"/>
              <a:t>‹#›</a:t>
            </a:fld>
            <a:endParaRPr lang="en-IN"/>
          </a:p>
        </p:txBody>
      </p:sp>
    </p:spTree>
    <p:extLst>
      <p:ext uri="{BB962C8B-B14F-4D97-AF65-F5344CB8AC3E}">
        <p14:creationId xmlns:p14="http://schemas.microsoft.com/office/powerpoint/2010/main" val="3640244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129B22-6614-4346-95F1-A13EC2BF3428}" type="datetimeFigureOut">
              <a:rPr lang="en-IN" smtClean="0"/>
              <a:t>20-04-2024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4D05E92-DD03-4BA3-B536-9E636EC1A299}" type="slidenum">
              <a:rPr lang="en-IN" smtClean="0"/>
              <a:t>‹#›</a:t>
            </a:fld>
            <a:endParaRPr lang="en-IN"/>
          </a:p>
        </p:txBody>
      </p:sp>
    </p:spTree>
    <p:extLst>
      <p:ext uri="{BB962C8B-B14F-4D97-AF65-F5344CB8AC3E}">
        <p14:creationId xmlns:p14="http://schemas.microsoft.com/office/powerpoint/2010/main" val="2467500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129B22-6614-4346-95F1-A13EC2BF3428}"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05E92-DD03-4BA3-B536-9E636EC1A299}" type="slidenum">
              <a:rPr lang="en-IN" smtClean="0"/>
              <a:t>‹#›</a:t>
            </a:fld>
            <a:endParaRPr lang="en-IN"/>
          </a:p>
        </p:txBody>
      </p:sp>
    </p:spTree>
    <p:extLst>
      <p:ext uri="{BB962C8B-B14F-4D97-AF65-F5344CB8AC3E}">
        <p14:creationId xmlns:p14="http://schemas.microsoft.com/office/powerpoint/2010/main" val="1417156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129B22-6614-4346-95F1-A13EC2BF3428}" type="datetimeFigureOut">
              <a:rPr lang="en-IN" smtClean="0"/>
              <a:t>20-04-2024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4D05E92-DD03-4BA3-B536-9E636EC1A299}" type="slidenum">
              <a:rPr lang="en-IN" smtClean="0"/>
              <a:t>‹#›</a:t>
            </a:fld>
            <a:endParaRPr lang="en-IN"/>
          </a:p>
        </p:txBody>
      </p:sp>
    </p:spTree>
    <p:extLst>
      <p:ext uri="{BB962C8B-B14F-4D97-AF65-F5344CB8AC3E}">
        <p14:creationId xmlns:p14="http://schemas.microsoft.com/office/powerpoint/2010/main" val="600277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129B22-6614-4346-95F1-A13EC2BF3428}" type="datetimeFigureOut">
              <a:rPr lang="en-IN" smtClean="0"/>
              <a:t>20-04-2024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D05E92-DD03-4BA3-B536-9E636EC1A299}" type="slidenum">
              <a:rPr lang="en-IN" smtClean="0"/>
              <a:t>‹#›</a:t>
            </a:fld>
            <a:endParaRPr lang="en-IN"/>
          </a:p>
        </p:txBody>
      </p:sp>
    </p:spTree>
    <p:extLst>
      <p:ext uri="{BB962C8B-B14F-4D97-AF65-F5344CB8AC3E}">
        <p14:creationId xmlns:p14="http://schemas.microsoft.com/office/powerpoint/2010/main" val="161182906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9130-9599-23B6-11CF-181501914A72}"/>
              </a:ext>
            </a:extLst>
          </p:cNvPr>
          <p:cNvSpPr>
            <a:spLocks noGrp="1"/>
          </p:cNvSpPr>
          <p:nvPr>
            <p:ph type="ctrTitle"/>
          </p:nvPr>
        </p:nvSpPr>
        <p:spPr/>
        <p:txBody>
          <a:bodyPr/>
          <a:lstStyle/>
          <a:p>
            <a:r>
              <a:rPr lang="en-US" sz="2800" kern="1400" spc="-50" dirty="0">
                <a:effectLst/>
                <a:latin typeface="Bahnschrift SemiBold SemiConden" panose="020B0502040204020203" pitchFamily="34" charset="0"/>
                <a:ea typeface="Times New Roman" panose="02020603050405020304" pitchFamily="18" charset="0"/>
                <a:cs typeface="Times New Roman" panose="02020603050405020304" pitchFamily="18" charset="0"/>
              </a:rPr>
              <a:t>Final Group Project </a:t>
            </a:r>
            <a:br>
              <a:rPr lang="en-IN" sz="2400" kern="1400" spc="-50" dirty="0">
                <a:effectLst/>
                <a:latin typeface="Bahnschrift SemiBold SemiConden" panose="020B0502040204020203" pitchFamily="34" charset="0"/>
                <a:ea typeface="Times New Roman" panose="02020603050405020304" pitchFamily="18" charset="0"/>
                <a:cs typeface="Times New Roman" panose="02020603050405020304" pitchFamily="18" charset="0"/>
              </a:rPr>
            </a:br>
            <a:r>
              <a:rPr lang="en-US" sz="2400" b="1" kern="100" dirty="0">
                <a:solidFill>
                  <a:srgbClr val="2F5496"/>
                </a:solidFill>
                <a:effectLst/>
                <a:latin typeface="Bahnschrift SemiBold SemiConden" panose="020B0502040204020203" pitchFamily="34" charset="0"/>
                <a:ea typeface="Times New Roman" panose="02020603050405020304" pitchFamily="18" charset="0"/>
                <a:cs typeface="Times New Roman" panose="02020603050405020304" pitchFamily="18" charset="0"/>
              </a:rPr>
              <a:t>PROG8790 | </a:t>
            </a:r>
            <a:r>
              <a:rPr lang="en-US" sz="2400" b="1" kern="100" dirty="0">
                <a:solidFill>
                  <a:srgbClr val="2F5496"/>
                </a:solidFill>
                <a:latin typeface="Bahnschrift SemiBold SemiConden" panose="020B0502040204020203" pitchFamily="34" charset="0"/>
                <a:ea typeface="Times New Roman" panose="02020603050405020304" pitchFamily="18" charset="0"/>
                <a:cs typeface="Times New Roman" panose="02020603050405020304" pitchFamily="18" charset="0"/>
              </a:rPr>
              <a:t>Android Wear Development</a:t>
            </a:r>
            <a:br>
              <a:rPr lang="en-IN"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Subtitle 2">
            <a:extLst>
              <a:ext uri="{FF2B5EF4-FFF2-40B4-BE49-F238E27FC236}">
                <a16:creationId xmlns:a16="http://schemas.microsoft.com/office/drawing/2014/main" id="{8DA893B5-7F24-8A96-692A-A00E715B6E4F}"/>
              </a:ext>
            </a:extLst>
          </p:cNvPr>
          <p:cNvSpPr>
            <a:spLocks noGrp="1"/>
          </p:cNvSpPr>
          <p:nvPr>
            <p:ph type="subTitle" idx="1"/>
          </p:nvPr>
        </p:nvSpPr>
        <p:spPr>
          <a:xfrm>
            <a:off x="4049487" y="3996267"/>
            <a:ext cx="7453536" cy="1388534"/>
          </a:xfrm>
        </p:spPr>
        <p:txBody>
          <a:bodyPr/>
          <a:lstStyle/>
          <a:p>
            <a:r>
              <a:rPr lang="en-US" sz="2400" b="1" kern="100" dirty="0" err="1">
                <a:solidFill>
                  <a:srgbClr val="2F5496"/>
                </a:solidFill>
                <a:effectLst/>
                <a:latin typeface="Bahnschrift SemiBold SemiConden" panose="020B0502040204020203" pitchFamily="34" charset="0"/>
                <a:ea typeface="Times New Roman" panose="02020603050405020304" pitchFamily="18" charset="0"/>
                <a:cs typeface="Times New Roman" panose="02020603050405020304" pitchFamily="18" charset="0"/>
              </a:rPr>
              <a:t>HomeCareSquad</a:t>
            </a:r>
            <a:r>
              <a:rPr lang="en-US" sz="2400" b="1" kern="100" dirty="0">
                <a:solidFill>
                  <a:srgbClr val="2F5496"/>
                </a:solidFill>
                <a:effectLst/>
                <a:latin typeface="Bahnschrift SemiBold SemiConden" panose="020B0502040204020203" pitchFamily="34" charset="0"/>
                <a:ea typeface="Times New Roman" panose="02020603050405020304" pitchFamily="18" charset="0"/>
                <a:cs typeface="Times New Roman" panose="02020603050405020304" pitchFamily="18" charset="0"/>
              </a:rPr>
              <a:t> – Professional home services at one place</a:t>
            </a:r>
          </a:p>
          <a:p>
            <a:r>
              <a:rPr lang="en-US" sz="1800" b="1" kern="100" dirty="0">
                <a:solidFill>
                  <a:srgbClr val="2F5496"/>
                </a:solidFill>
                <a:latin typeface="Bahnschrift SemiBold SemiConden" panose="020B0502040204020203" pitchFamily="34" charset="0"/>
                <a:ea typeface="Times New Roman" panose="02020603050405020304" pitchFamily="18" charset="0"/>
                <a:cs typeface="Times New Roman" panose="02020603050405020304" pitchFamily="18" charset="0"/>
              </a:rPr>
              <a:t>Group 11</a:t>
            </a:r>
            <a:r>
              <a:rPr lang="en-US" sz="1800" b="1" kern="100" dirty="0">
                <a:solidFill>
                  <a:srgbClr val="2F5496"/>
                </a:solidFill>
                <a:effectLst/>
                <a:latin typeface="Bahnschrift SemiBold SemiConden" panose="020B0502040204020203" pitchFamily="34" charset="0"/>
                <a:ea typeface="Times New Roman" panose="02020603050405020304" pitchFamily="18" charset="0"/>
                <a:cs typeface="Times New Roman" panose="02020603050405020304" pitchFamily="18" charset="0"/>
              </a:rPr>
              <a:t> </a:t>
            </a:r>
            <a:endParaRPr lang="en-IN" sz="1800" dirty="0">
              <a:latin typeface="Bahnschrift SemiBold SemiConden" panose="020B0502040204020203" pitchFamily="34" charset="0"/>
            </a:endParaRPr>
          </a:p>
        </p:txBody>
      </p:sp>
      <p:pic>
        <p:nvPicPr>
          <p:cNvPr id="7" name="Picture 6">
            <a:extLst>
              <a:ext uri="{FF2B5EF4-FFF2-40B4-BE49-F238E27FC236}">
                <a16:creationId xmlns:a16="http://schemas.microsoft.com/office/drawing/2014/main" id="{6655DC76-0A9A-FEA8-B112-8C8B56A88F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1779" y="918633"/>
            <a:ext cx="3765551" cy="2510367"/>
          </a:xfrm>
          <a:prstGeom prst="rect">
            <a:avLst/>
          </a:prstGeom>
        </p:spPr>
      </p:pic>
    </p:spTree>
    <p:extLst>
      <p:ext uri="{BB962C8B-B14F-4D97-AF65-F5344CB8AC3E}">
        <p14:creationId xmlns:p14="http://schemas.microsoft.com/office/powerpoint/2010/main" val="226080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BE61-33A0-B936-F684-CCB235D27E43}"/>
              </a:ext>
            </a:extLst>
          </p:cNvPr>
          <p:cNvSpPr>
            <a:spLocks noGrp="1"/>
          </p:cNvSpPr>
          <p:nvPr>
            <p:ph type="title"/>
          </p:nvPr>
        </p:nvSpPr>
        <p:spPr>
          <a:xfrm>
            <a:off x="1404798" y="663273"/>
            <a:ext cx="10018713" cy="968071"/>
          </a:xfrm>
        </p:spPr>
        <p:txBody>
          <a:bodyPr/>
          <a:lstStyle/>
          <a:p>
            <a:r>
              <a:rPr lang="en-US" dirty="0">
                <a:latin typeface="Bahnschrift SemiBold SemiConden" panose="020B0502040204020203" pitchFamily="34" charset="0"/>
              </a:rPr>
              <a:t>Service Levels</a:t>
            </a:r>
            <a:endParaRPr lang="en-IN" dirty="0">
              <a:latin typeface="Bahnschrift SemiBold SemiConden" panose="020B0502040204020203" pitchFamily="34" charset="0"/>
            </a:endParaRPr>
          </a:p>
        </p:txBody>
      </p:sp>
      <p:sp>
        <p:nvSpPr>
          <p:cNvPr id="11" name="Content Placeholder 2">
            <a:extLst>
              <a:ext uri="{FF2B5EF4-FFF2-40B4-BE49-F238E27FC236}">
                <a16:creationId xmlns:a16="http://schemas.microsoft.com/office/drawing/2014/main" id="{370E87F8-FA93-BD17-2B55-3590B19FC054}"/>
              </a:ext>
            </a:extLst>
          </p:cNvPr>
          <p:cNvSpPr>
            <a:spLocks noGrp="1"/>
          </p:cNvSpPr>
          <p:nvPr>
            <p:ph idx="1"/>
          </p:nvPr>
        </p:nvSpPr>
        <p:spPr>
          <a:xfrm>
            <a:off x="1508164" y="2051438"/>
            <a:ext cx="10315425" cy="3501224"/>
          </a:xfrm>
        </p:spPr>
        <p:txBody>
          <a:bodyPr>
            <a:normAutofit/>
          </a:bodyPr>
          <a:lstStyle/>
          <a:p>
            <a:pPr algn="just"/>
            <a:r>
              <a:rPr lang="en-US" sz="1800" dirty="0">
                <a:latin typeface="Bahnschrift SemiBold SemiConden" panose="020B0502040204020203" pitchFamily="34" charset="0"/>
              </a:rPr>
              <a:t>Basic-level services typically offer essential features or functionalities at the lowest cost, providing the fundamental level of service without additional frills or enhancements.</a:t>
            </a:r>
          </a:p>
          <a:p>
            <a:pPr algn="just"/>
            <a:r>
              <a:rPr lang="en-US" sz="1800" dirty="0">
                <a:latin typeface="Bahnschrift SemiBold SemiConden" panose="020B0502040204020203" pitchFamily="34" charset="0"/>
              </a:rPr>
              <a:t>Standard-level services usually include a broader range of features or higher quality compared to basic services, offering a middle-ground option with moderate pricing.</a:t>
            </a:r>
          </a:p>
          <a:p>
            <a:pPr algn="just"/>
            <a:r>
              <a:rPr lang="en-US" sz="1800" dirty="0">
                <a:latin typeface="Bahnschrift SemiBold SemiConden" panose="020B0502040204020203" pitchFamily="34" charset="0"/>
              </a:rPr>
              <a:t>Premium-level services represent the highest tier, offering the most comprehensive features, highest quality, or additional perks compared to basic and standard services, often at a premium price.</a:t>
            </a:r>
          </a:p>
        </p:txBody>
      </p:sp>
      <p:sp>
        <p:nvSpPr>
          <p:cNvPr id="12" name="Content Placeholder 2">
            <a:extLst>
              <a:ext uri="{FF2B5EF4-FFF2-40B4-BE49-F238E27FC236}">
                <a16:creationId xmlns:a16="http://schemas.microsoft.com/office/drawing/2014/main" id="{BD16F56E-3E20-8D20-24C1-39B5AC009794}"/>
              </a:ext>
            </a:extLst>
          </p:cNvPr>
          <p:cNvSpPr txBox="1">
            <a:spLocks/>
          </p:cNvSpPr>
          <p:nvPr/>
        </p:nvSpPr>
        <p:spPr>
          <a:xfrm>
            <a:off x="1740043" y="1631344"/>
            <a:ext cx="10083546" cy="129009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just">
              <a:lnSpc>
                <a:spcPct val="107000"/>
              </a:lnSpc>
              <a:spcAft>
                <a:spcPts val="800"/>
              </a:spcAft>
              <a:buFont typeface="Arial"/>
              <a:buNone/>
            </a:pPr>
            <a:r>
              <a:rPr lang="en-US" sz="1800" dirty="0">
                <a:latin typeface="Bahnschrift SemiBold SemiConden" panose="020B0502040204020203" pitchFamily="34" charset="0"/>
              </a:rPr>
              <a:t>Each level comes with its own set of features and pricing options, empowering users to choose the option that best suits their requirements and budget</a:t>
            </a:r>
            <a:endParaRPr lang="en-IN" sz="1800" dirty="0">
              <a:latin typeface="Bahnschrift SemiBold SemiConden" panose="020B0502040204020203" pitchFamily="34" charset="0"/>
            </a:endParaRPr>
          </a:p>
        </p:txBody>
      </p:sp>
    </p:spTree>
    <p:extLst>
      <p:ext uri="{BB962C8B-B14F-4D97-AF65-F5344CB8AC3E}">
        <p14:creationId xmlns:p14="http://schemas.microsoft.com/office/powerpoint/2010/main" val="4001484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down)">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
                                            <p:txEl>
                                              <p:pRg st="1" end="1"/>
                                            </p:txEl>
                                          </p:spTgt>
                                        </p:tgtEl>
                                        <p:attrNameLst>
                                          <p:attrName>style.visibility</p:attrName>
                                        </p:attrNameLst>
                                      </p:cBhvr>
                                      <p:to>
                                        <p:strVal val="visible"/>
                                      </p:to>
                                    </p:set>
                                    <p:anim calcmode="lin" valueType="num">
                                      <p:cBhvr additive="base">
                                        <p:cTn id="18" dur="500" fill="hold"/>
                                        <p:tgtEl>
                                          <p:spTgt spid="1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
                                            <p:txEl>
                                              <p:pRg st="2" end="2"/>
                                            </p:txEl>
                                          </p:spTgt>
                                        </p:tgtEl>
                                        <p:attrNameLst>
                                          <p:attrName>style.visibility</p:attrName>
                                        </p:attrNameLst>
                                      </p:cBhvr>
                                      <p:to>
                                        <p:strVal val="visible"/>
                                      </p:to>
                                    </p:set>
                                    <p:anim calcmode="lin" valueType="num">
                                      <p:cBhvr additive="base">
                                        <p:cTn id="24" dur="500" fill="hold"/>
                                        <p:tgtEl>
                                          <p:spTgt spid="11">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BE61-33A0-B936-F684-CCB235D27E43}"/>
              </a:ext>
            </a:extLst>
          </p:cNvPr>
          <p:cNvSpPr>
            <a:spLocks noGrp="1"/>
          </p:cNvSpPr>
          <p:nvPr>
            <p:ph type="title"/>
          </p:nvPr>
        </p:nvSpPr>
        <p:spPr>
          <a:xfrm>
            <a:off x="1404798" y="663273"/>
            <a:ext cx="10018713" cy="968071"/>
          </a:xfrm>
        </p:spPr>
        <p:txBody>
          <a:bodyPr/>
          <a:lstStyle/>
          <a:p>
            <a:r>
              <a:rPr lang="en-US" dirty="0">
                <a:latin typeface="Bahnschrift SemiBold SemiConden" panose="020B0502040204020203" pitchFamily="34" charset="0"/>
              </a:rPr>
              <a:t>Service offerings price list</a:t>
            </a:r>
            <a:endParaRPr lang="en-IN" dirty="0">
              <a:latin typeface="Bahnschrift SemiBold SemiConden" panose="020B0502040204020203" pitchFamily="34" charset="0"/>
            </a:endParaRPr>
          </a:p>
        </p:txBody>
      </p:sp>
      <p:graphicFrame>
        <p:nvGraphicFramePr>
          <p:cNvPr id="5" name="Content Placeholder 4">
            <a:extLst>
              <a:ext uri="{FF2B5EF4-FFF2-40B4-BE49-F238E27FC236}">
                <a16:creationId xmlns:a16="http://schemas.microsoft.com/office/drawing/2014/main" id="{BA807A96-2879-B9A1-4771-2AF65D0B6A04}"/>
              </a:ext>
            </a:extLst>
          </p:cNvPr>
          <p:cNvGraphicFramePr>
            <a:graphicFrameLocks noGrp="1"/>
          </p:cNvGraphicFramePr>
          <p:nvPr>
            <p:ph idx="1"/>
          </p:nvPr>
        </p:nvGraphicFramePr>
        <p:xfrm>
          <a:off x="1484313" y="2539779"/>
          <a:ext cx="10018712" cy="2595880"/>
        </p:xfrm>
        <a:graphic>
          <a:graphicData uri="http://schemas.openxmlformats.org/drawingml/2006/table">
            <a:tbl>
              <a:tblPr firstRow="1" bandRow="1">
                <a:tableStyleId>{5C22544A-7EE6-4342-B048-85BDC9FD1C3A}</a:tableStyleId>
              </a:tblPr>
              <a:tblGrid>
                <a:gridCol w="2504678">
                  <a:extLst>
                    <a:ext uri="{9D8B030D-6E8A-4147-A177-3AD203B41FA5}">
                      <a16:colId xmlns:a16="http://schemas.microsoft.com/office/drawing/2014/main" val="3107322895"/>
                    </a:ext>
                  </a:extLst>
                </a:gridCol>
                <a:gridCol w="2504678">
                  <a:extLst>
                    <a:ext uri="{9D8B030D-6E8A-4147-A177-3AD203B41FA5}">
                      <a16:colId xmlns:a16="http://schemas.microsoft.com/office/drawing/2014/main" val="2966823934"/>
                    </a:ext>
                  </a:extLst>
                </a:gridCol>
                <a:gridCol w="2504678">
                  <a:extLst>
                    <a:ext uri="{9D8B030D-6E8A-4147-A177-3AD203B41FA5}">
                      <a16:colId xmlns:a16="http://schemas.microsoft.com/office/drawing/2014/main" val="2239776042"/>
                    </a:ext>
                  </a:extLst>
                </a:gridCol>
                <a:gridCol w="2504678">
                  <a:extLst>
                    <a:ext uri="{9D8B030D-6E8A-4147-A177-3AD203B41FA5}">
                      <a16:colId xmlns:a16="http://schemas.microsoft.com/office/drawing/2014/main" val="4066140338"/>
                    </a:ext>
                  </a:extLst>
                </a:gridCol>
              </a:tblGrid>
              <a:tr h="370840">
                <a:tc>
                  <a:txBody>
                    <a:bodyPr/>
                    <a:lstStyle/>
                    <a:p>
                      <a:pPr algn="ctr"/>
                      <a:r>
                        <a:rPr lang="en-US" dirty="0">
                          <a:latin typeface="Bahnschrift SemiBold SemiConden" panose="020B0502040204020203" pitchFamily="34" charset="0"/>
                        </a:rPr>
                        <a:t>Service</a:t>
                      </a:r>
                      <a:endParaRPr lang="en-IN" dirty="0">
                        <a:latin typeface="Bahnschrift SemiBold SemiConden" panose="020B0502040204020203" pitchFamily="34" charset="0"/>
                      </a:endParaRPr>
                    </a:p>
                  </a:txBody>
                  <a:tcPr/>
                </a:tc>
                <a:tc>
                  <a:txBody>
                    <a:bodyPr/>
                    <a:lstStyle/>
                    <a:p>
                      <a:pPr algn="ctr"/>
                      <a:r>
                        <a:rPr lang="en-US" dirty="0">
                          <a:latin typeface="Bahnschrift SemiBold SemiConden" panose="020B0502040204020203" pitchFamily="34" charset="0"/>
                        </a:rPr>
                        <a:t>Basic</a:t>
                      </a:r>
                      <a:endParaRPr lang="en-IN" dirty="0">
                        <a:latin typeface="Bahnschrift SemiBold SemiConden" panose="020B0502040204020203" pitchFamily="34" charset="0"/>
                      </a:endParaRPr>
                    </a:p>
                  </a:txBody>
                  <a:tcPr/>
                </a:tc>
                <a:tc>
                  <a:txBody>
                    <a:bodyPr/>
                    <a:lstStyle/>
                    <a:p>
                      <a:pPr algn="ctr"/>
                      <a:r>
                        <a:rPr lang="en-US" dirty="0">
                          <a:latin typeface="Bahnschrift SemiBold SemiConden" panose="020B0502040204020203" pitchFamily="34" charset="0"/>
                        </a:rPr>
                        <a:t>Standard</a:t>
                      </a:r>
                      <a:endParaRPr lang="en-IN" dirty="0">
                        <a:latin typeface="Bahnschrift SemiBold SemiConden" panose="020B0502040204020203" pitchFamily="34" charset="0"/>
                      </a:endParaRPr>
                    </a:p>
                  </a:txBody>
                  <a:tcPr/>
                </a:tc>
                <a:tc>
                  <a:txBody>
                    <a:bodyPr/>
                    <a:lstStyle/>
                    <a:p>
                      <a:pPr algn="ctr"/>
                      <a:r>
                        <a:rPr lang="en-US" dirty="0">
                          <a:latin typeface="Bahnschrift SemiBold SemiConden" panose="020B0502040204020203" pitchFamily="34" charset="0"/>
                        </a:rPr>
                        <a:t>Premium</a:t>
                      </a:r>
                      <a:endParaRPr lang="en-IN" dirty="0">
                        <a:latin typeface="Bahnschrift SemiBold SemiConden" panose="020B0502040204020203" pitchFamily="34" charset="0"/>
                      </a:endParaRPr>
                    </a:p>
                  </a:txBody>
                  <a:tcPr/>
                </a:tc>
                <a:extLst>
                  <a:ext uri="{0D108BD9-81ED-4DB2-BD59-A6C34878D82A}">
                    <a16:rowId xmlns:a16="http://schemas.microsoft.com/office/drawing/2014/main" val="1278359162"/>
                  </a:ext>
                </a:extLst>
              </a:tr>
              <a:tr h="370840">
                <a:tc>
                  <a:txBody>
                    <a:bodyPr/>
                    <a:lstStyle/>
                    <a:p>
                      <a:pPr algn="ctr"/>
                      <a:r>
                        <a:rPr lang="en-US" dirty="0">
                          <a:latin typeface="Bahnschrift SemiBold SemiConden" panose="020B0502040204020203" pitchFamily="34" charset="0"/>
                        </a:rPr>
                        <a:t>Plumbing</a:t>
                      </a:r>
                      <a:endParaRPr lang="en-IN" dirty="0">
                        <a:latin typeface="Bahnschrift SemiBold SemiConden" panose="020B0502040204020203" pitchFamily="34" charset="0"/>
                      </a:endParaRPr>
                    </a:p>
                  </a:txBody>
                  <a:tcPr/>
                </a:tc>
                <a:tc>
                  <a:txBody>
                    <a:bodyPr/>
                    <a:lstStyle/>
                    <a:p>
                      <a:pPr algn="ctr"/>
                      <a:r>
                        <a:rPr lang="en-US" dirty="0">
                          <a:latin typeface="Bahnschrift SemiBold SemiConden" panose="020B0502040204020203" pitchFamily="34" charset="0"/>
                        </a:rPr>
                        <a:t>$29.99</a:t>
                      </a:r>
                      <a:endParaRPr lang="en-IN" dirty="0">
                        <a:latin typeface="Bahnschrift SemiBold SemiConden" panose="020B0502040204020203" pitchFamily="34" charset="0"/>
                      </a:endParaRPr>
                    </a:p>
                  </a:txBody>
                  <a:tcPr/>
                </a:tc>
                <a:tc>
                  <a:txBody>
                    <a:bodyPr/>
                    <a:lstStyle/>
                    <a:p>
                      <a:pPr algn="ctr"/>
                      <a:r>
                        <a:rPr lang="en-US" dirty="0">
                          <a:latin typeface="Bahnschrift SemiBold SemiConden" panose="020B0502040204020203" pitchFamily="34" charset="0"/>
                        </a:rPr>
                        <a:t>$39.99</a:t>
                      </a:r>
                      <a:endParaRPr lang="en-IN" dirty="0">
                        <a:latin typeface="Bahnschrift SemiBold SemiConden" panose="020B0502040204020203" pitchFamily="34" charset="0"/>
                      </a:endParaRPr>
                    </a:p>
                  </a:txBody>
                  <a:tcPr/>
                </a:tc>
                <a:tc>
                  <a:txBody>
                    <a:bodyPr/>
                    <a:lstStyle/>
                    <a:p>
                      <a:pPr algn="ctr"/>
                      <a:r>
                        <a:rPr lang="en-US" dirty="0">
                          <a:latin typeface="Bahnschrift SemiBold SemiConden" panose="020B0502040204020203" pitchFamily="34" charset="0"/>
                        </a:rPr>
                        <a:t>$49.99</a:t>
                      </a:r>
                      <a:endParaRPr lang="en-IN" dirty="0">
                        <a:latin typeface="Bahnschrift SemiBold SemiConden" panose="020B0502040204020203" pitchFamily="34" charset="0"/>
                      </a:endParaRPr>
                    </a:p>
                  </a:txBody>
                  <a:tcPr/>
                </a:tc>
                <a:extLst>
                  <a:ext uri="{0D108BD9-81ED-4DB2-BD59-A6C34878D82A}">
                    <a16:rowId xmlns:a16="http://schemas.microsoft.com/office/drawing/2014/main" val="2684789587"/>
                  </a:ext>
                </a:extLst>
              </a:tr>
              <a:tr h="370840">
                <a:tc>
                  <a:txBody>
                    <a:bodyPr/>
                    <a:lstStyle/>
                    <a:p>
                      <a:pPr algn="ctr"/>
                      <a:r>
                        <a:rPr lang="en-US" dirty="0">
                          <a:latin typeface="Bahnschrift SemiBold SemiConden" panose="020B0502040204020203" pitchFamily="34" charset="0"/>
                        </a:rPr>
                        <a:t>Cleaning</a:t>
                      </a:r>
                      <a:endParaRPr lang="en-IN" dirty="0">
                        <a:latin typeface="Bahnschrift SemiBold SemiConden" panose="020B0502040204020203" pitchFamily="34" charset="0"/>
                      </a:endParaRPr>
                    </a:p>
                  </a:txBody>
                  <a:tcPr/>
                </a:tc>
                <a:tc>
                  <a:txBody>
                    <a:bodyPr/>
                    <a:lstStyle/>
                    <a:p>
                      <a:pPr algn="ctr"/>
                      <a:r>
                        <a:rPr lang="en-US" dirty="0">
                          <a:latin typeface="Bahnschrift SemiBold SemiConden" panose="020B0502040204020203" pitchFamily="34" charset="0"/>
                        </a:rPr>
                        <a:t>$24.99</a:t>
                      </a:r>
                      <a:endParaRPr lang="en-IN" dirty="0">
                        <a:latin typeface="Bahnschrift SemiBold SemiConden" panose="020B0502040204020203" pitchFamily="34" charset="0"/>
                      </a:endParaRPr>
                    </a:p>
                  </a:txBody>
                  <a:tcPr/>
                </a:tc>
                <a:tc>
                  <a:txBody>
                    <a:bodyPr/>
                    <a:lstStyle/>
                    <a:p>
                      <a:pPr algn="ctr"/>
                      <a:r>
                        <a:rPr lang="en-US" dirty="0">
                          <a:latin typeface="Bahnschrift SemiBold SemiConden" panose="020B0502040204020203" pitchFamily="34" charset="0"/>
                        </a:rPr>
                        <a:t>$34.99</a:t>
                      </a:r>
                      <a:endParaRPr lang="en-IN" dirty="0">
                        <a:latin typeface="Bahnschrift SemiBold SemiConden" panose="020B0502040204020203" pitchFamily="34" charset="0"/>
                      </a:endParaRPr>
                    </a:p>
                  </a:txBody>
                  <a:tcPr/>
                </a:tc>
                <a:tc>
                  <a:txBody>
                    <a:bodyPr/>
                    <a:lstStyle/>
                    <a:p>
                      <a:pPr algn="ctr"/>
                      <a:r>
                        <a:rPr lang="en-US" dirty="0">
                          <a:latin typeface="Bahnschrift SemiBold SemiConden" panose="020B0502040204020203" pitchFamily="34" charset="0"/>
                        </a:rPr>
                        <a:t>$44.99</a:t>
                      </a:r>
                      <a:endParaRPr lang="en-IN" dirty="0">
                        <a:latin typeface="Bahnschrift SemiBold SemiConden" panose="020B0502040204020203" pitchFamily="34" charset="0"/>
                      </a:endParaRPr>
                    </a:p>
                  </a:txBody>
                  <a:tcPr/>
                </a:tc>
                <a:extLst>
                  <a:ext uri="{0D108BD9-81ED-4DB2-BD59-A6C34878D82A}">
                    <a16:rowId xmlns:a16="http://schemas.microsoft.com/office/drawing/2014/main" val="1871828108"/>
                  </a:ext>
                </a:extLst>
              </a:tr>
              <a:tr h="370840">
                <a:tc>
                  <a:txBody>
                    <a:bodyPr/>
                    <a:lstStyle/>
                    <a:p>
                      <a:pPr algn="ctr"/>
                      <a:r>
                        <a:rPr lang="en-US" dirty="0">
                          <a:latin typeface="Bahnschrift SemiBold SemiConden" panose="020B0502040204020203" pitchFamily="34" charset="0"/>
                        </a:rPr>
                        <a:t>Repairs</a:t>
                      </a:r>
                      <a:endParaRPr lang="en-IN" dirty="0">
                        <a:latin typeface="Bahnschrift SemiBold SemiConden" panose="020B0502040204020203" pitchFamily="34" charset="0"/>
                      </a:endParaRPr>
                    </a:p>
                  </a:txBody>
                  <a:tcPr/>
                </a:tc>
                <a:tc>
                  <a:txBody>
                    <a:bodyPr/>
                    <a:lstStyle/>
                    <a:p>
                      <a:pPr algn="ctr"/>
                      <a:r>
                        <a:rPr lang="en-US" dirty="0">
                          <a:latin typeface="Bahnschrift SemiBold SemiConden" panose="020B0502040204020203" pitchFamily="34" charset="0"/>
                        </a:rPr>
                        <a:t>$19.99</a:t>
                      </a:r>
                      <a:endParaRPr lang="en-IN" dirty="0">
                        <a:latin typeface="Bahnschrift SemiBold SemiConden" panose="020B0502040204020203" pitchFamily="34" charset="0"/>
                      </a:endParaRPr>
                    </a:p>
                  </a:txBody>
                  <a:tcPr/>
                </a:tc>
                <a:tc>
                  <a:txBody>
                    <a:bodyPr/>
                    <a:lstStyle/>
                    <a:p>
                      <a:pPr algn="ctr"/>
                      <a:r>
                        <a:rPr lang="en-US" dirty="0">
                          <a:latin typeface="Bahnschrift SemiBold SemiConden" panose="020B0502040204020203" pitchFamily="34" charset="0"/>
                        </a:rPr>
                        <a:t>$29.99</a:t>
                      </a:r>
                      <a:endParaRPr lang="en-IN" dirty="0">
                        <a:latin typeface="Bahnschrift SemiBold SemiConden" panose="020B0502040204020203" pitchFamily="34" charset="0"/>
                      </a:endParaRPr>
                    </a:p>
                  </a:txBody>
                  <a:tcPr/>
                </a:tc>
                <a:tc>
                  <a:txBody>
                    <a:bodyPr/>
                    <a:lstStyle/>
                    <a:p>
                      <a:pPr algn="ctr"/>
                      <a:r>
                        <a:rPr lang="en-US" dirty="0">
                          <a:latin typeface="Bahnschrift SemiBold SemiConden" panose="020B0502040204020203" pitchFamily="34" charset="0"/>
                        </a:rPr>
                        <a:t>$39.99</a:t>
                      </a:r>
                      <a:endParaRPr lang="en-IN" dirty="0">
                        <a:latin typeface="Bahnschrift SemiBold SemiConden" panose="020B0502040204020203" pitchFamily="34" charset="0"/>
                      </a:endParaRPr>
                    </a:p>
                  </a:txBody>
                  <a:tcPr/>
                </a:tc>
                <a:extLst>
                  <a:ext uri="{0D108BD9-81ED-4DB2-BD59-A6C34878D82A}">
                    <a16:rowId xmlns:a16="http://schemas.microsoft.com/office/drawing/2014/main" val="2316494564"/>
                  </a:ext>
                </a:extLst>
              </a:tr>
              <a:tr h="370840">
                <a:tc>
                  <a:txBody>
                    <a:bodyPr/>
                    <a:lstStyle/>
                    <a:p>
                      <a:pPr algn="ctr"/>
                      <a:r>
                        <a:rPr lang="en-US" dirty="0">
                          <a:latin typeface="Bahnschrift SemiBold SemiConden" panose="020B0502040204020203" pitchFamily="34" charset="0"/>
                        </a:rPr>
                        <a:t>Gardening</a:t>
                      </a:r>
                      <a:endParaRPr lang="en-IN" dirty="0">
                        <a:latin typeface="Bahnschrift SemiBold SemiConden" panose="020B0502040204020203" pitchFamily="34" charset="0"/>
                      </a:endParaRPr>
                    </a:p>
                  </a:txBody>
                  <a:tcPr/>
                </a:tc>
                <a:tc>
                  <a:txBody>
                    <a:bodyPr/>
                    <a:lstStyle/>
                    <a:p>
                      <a:pPr algn="ctr"/>
                      <a:r>
                        <a:rPr lang="en-US" dirty="0">
                          <a:latin typeface="Bahnschrift SemiBold SemiConden" panose="020B0502040204020203" pitchFamily="34" charset="0"/>
                        </a:rPr>
                        <a:t>$129.99</a:t>
                      </a:r>
                      <a:endParaRPr lang="en-IN" dirty="0">
                        <a:latin typeface="Bahnschrift SemiBold SemiConden" panose="020B0502040204020203" pitchFamily="34" charset="0"/>
                      </a:endParaRPr>
                    </a:p>
                  </a:txBody>
                  <a:tcPr/>
                </a:tc>
                <a:tc>
                  <a:txBody>
                    <a:bodyPr/>
                    <a:lstStyle/>
                    <a:p>
                      <a:pPr algn="ctr"/>
                      <a:r>
                        <a:rPr lang="en-US" dirty="0">
                          <a:latin typeface="Bahnschrift SemiBold SemiConden" panose="020B0502040204020203" pitchFamily="34" charset="0"/>
                        </a:rPr>
                        <a:t>$139.99</a:t>
                      </a:r>
                      <a:endParaRPr lang="en-IN" dirty="0">
                        <a:latin typeface="Bahnschrift SemiBold SemiConden" panose="020B0502040204020203" pitchFamily="34" charset="0"/>
                      </a:endParaRPr>
                    </a:p>
                  </a:txBody>
                  <a:tcPr/>
                </a:tc>
                <a:tc>
                  <a:txBody>
                    <a:bodyPr/>
                    <a:lstStyle/>
                    <a:p>
                      <a:pPr algn="ctr"/>
                      <a:r>
                        <a:rPr lang="en-US" dirty="0">
                          <a:latin typeface="Bahnschrift SemiBold SemiConden" panose="020B0502040204020203" pitchFamily="34" charset="0"/>
                        </a:rPr>
                        <a:t>$149.99</a:t>
                      </a:r>
                      <a:endParaRPr lang="en-IN" dirty="0">
                        <a:latin typeface="Bahnschrift SemiBold SemiConden" panose="020B0502040204020203" pitchFamily="34" charset="0"/>
                      </a:endParaRPr>
                    </a:p>
                  </a:txBody>
                  <a:tcPr/>
                </a:tc>
                <a:extLst>
                  <a:ext uri="{0D108BD9-81ED-4DB2-BD59-A6C34878D82A}">
                    <a16:rowId xmlns:a16="http://schemas.microsoft.com/office/drawing/2014/main" val="3720412426"/>
                  </a:ext>
                </a:extLst>
              </a:tr>
              <a:tr h="370840">
                <a:tc>
                  <a:txBody>
                    <a:bodyPr/>
                    <a:lstStyle/>
                    <a:p>
                      <a:pPr algn="ctr"/>
                      <a:r>
                        <a:rPr lang="en-US" dirty="0">
                          <a:latin typeface="Bahnschrift SemiBold SemiConden" panose="020B0502040204020203" pitchFamily="34" charset="0"/>
                        </a:rPr>
                        <a:t>Home Spa</a:t>
                      </a:r>
                      <a:endParaRPr lang="en-IN" dirty="0">
                        <a:latin typeface="Bahnschrift SemiBold SemiConden" panose="020B0502040204020203" pitchFamily="34" charset="0"/>
                      </a:endParaRPr>
                    </a:p>
                  </a:txBody>
                  <a:tcPr/>
                </a:tc>
                <a:tc>
                  <a:txBody>
                    <a:bodyPr/>
                    <a:lstStyle/>
                    <a:p>
                      <a:pPr algn="ctr"/>
                      <a:r>
                        <a:rPr lang="en-US" dirty="0">
                          <a:latin typeface="Bahnschrift SemiBold SemiConden" panose="020B0502040204020203" pitchFamily="34" charset="0"/>
                        </a:rPr>
                        <a:t>$49.99</a:t>
                      </a:r>
                      <a:endParaRPr lang="en-IN" dirty="0">
                        <a:latin typeface="Bahnschrift SemiBold SemiConden" panose="020B0502040204020203" pitchFamily="34" charset="0"/>
                      </a:endParaRPr>
                    </a:p>
                  </a:txBody>
                  <a:tcPr/>
                </a:tc>
                <a:tc>
                  <a:txBody>
                    <a:bodyPr/>
                    <a:lstStyle/>
                    <a:p>
                      <a:pPr algn="ctr"/>
                      <a:r>
                        <a:rPr lang="en-US" dirty="0">
                          <a:latin typeface="Bahnschrift SemiBold SemiConden" panose="020B0502040204020203" pitchFamily="34" charset="0"/>
                        </a:rPr>
                        <a:t>$59.99</a:t>
                      </a:r>
                      <a:endParaRPr lang="en-IN" dirty="0">
                        <a:latin typeface="Bahnschrift SemiBold SemiConden" panose="020B0502040204020203" pitchFamily="34" charset="0"/>
                      </a:endParaRPr>
                    </a:p>
                  </a:txBody>
                  <a:tcPr/>
                </a:tc>
                <a:tc>
                  <a:txBody>
                    <a:bodyPr/>
                    <a:lstStyle/>
                    <a:p>
                      <a:pPr algn="ctr"/>
                      <a:r>
                        <a:rPr lang="en-US" dirty="0">
                          <a:latin typeface="Bahnschrift SemiBold SemiConden" panose="020B0502040204020203" pitchFamily="34" charset="0"/>
                        </a:rPr>
                        <a:t>$69.99</a:t>
                      </a:r>
                      <a:endParaRPr lang="en-IN" dirty="0">
                        <a:latin typeface="Bahnschrift SemiBold SemiConden" panose="020B0502040204020203" pitchFamily="34" charset="0"/>
                      </a:endParaRPr>
                    </a:p>
                  </a:txBody>
                  <a:tcPr/>
                </a:tc>
                <a:extLst>
                  <a:ext uri="{0D108BD9-81ED-4DB2-BD59-A6C34878D82A}">
                    <a16:rowId xmlns:a16="http://schemas.microsoft.com/office/drawing/2014/main" val="4166725863"/>
                  </a:ext>
                </a:extLst>
              </a:tr>
              <a:tr h="370840">
                <a:tc>
                  <a:txBody>
                    <a:bodyPr/>
                    <a:lstStyle/>
                    <a:p>
                      <a:pPr algn="ctr"/>
                      <a:r>
                        <a:rPr lang="en-US" dirty="0">
                          <a:latin typeface="Bahnschrift SemiBold SemiConden" panose="020B0502040204020203" pitchFamily="34" charset="0"/>
                        </a:rPr>
                        <a:t>Electrical</a:t>
                      </a:r>
                      <a:endParaRPr lang="en-IN" dirty="0">
                        <a:latin typeface="Bahnschrift SemiBold SemiConden" panose="020B0502040204020203" pitchFamily="34" charset="0"/>
                      </a:endParaRPr>
                    </a:p>
                  </a:txBody>
                  <a:tcPr/>
                </a:tc>
                <a:tc>
                  <a:txBody>
                    <a:bodyPr/>
                    <a:lstStyle/>
                    <a:p>
                      <a:pPr algn="ctr"/>
                      <a:r>
                        <a:rPr lang="en-US" dirty="0">
                          <a:latin typeface="Bahnschrift SemiBold SemiConden" panose="020B0502040204020203" pitchFamily="34" charset="0"/>
                        </a:rPr>
                        <a:t>$39.99</a:t>
                      </a:r>
                      <a:endParaRPr lang="en-IN" dirty="0">
                        <a:latin typeface="Bahnschrift SemiBold SemiConden" panose="020B0502040204020203" pitchFamily="34" charset="0"/>
                      </a:endParaRPr>
                    </a:p>
                  </a:txBody>
                  <a:tcPr/>
                </a:tc>
                <a:tc>
                  <a:txBody>
                    <a:bodyPr/>
                    <a:lstStyle/>
                    <a:p>
                      <a:pPr algn="ctr"/>
                      <a:r>
                        <a:rPr lang="en-US" dirty="0">
                          <a:latin typeface="Bahnschrift SemiBold SemiConden" panose="020B0502040204020203" pitchFamily="34" charset="0"/>
                        </a:rPr>
                        <a:t>$59.99</a:t>
                      </a:r>
                      <a:endParaRPr lang="en-IN" dirty="0">
                        <a:latin typeface="Bahnschrift SemiBold SemiConden" panose="020B0502040204020203" pitchFamily="34" charset="0"/>
                      </a:endParaRPr>
                    </a:p>
                  </a:txBody>
                  <a:tcPr/>
                </a:tc>
                <a:tc>
                  <a:txBody>
                    <a:bodyPr/>
                    <a:lstStyle/>
                    <a:p>
                      <a:pPr algn="ctr"/>
                      <a:r>
                        <a:rPr lang="en-US" dirty="0">
                          <a:latin typeface="Bahnschrift SemiBold SemiConden" panose="020B0502040204020203" pitchFamily="34" charset="0"/>
                        </a:rPr>
                        <a:t>$79.99</a:t>
                      </a:r>
                      <a:endParaRPr lang="en-IN" dirty="0">
                        <a:latin typeface="Bahnschrift SemiBold SemiConden" panose="020B0502040204020203" pitchFamily="34" charset="0"/>
                      </a:endParaRPr>
                    </a:p>
                  </a:txBody>
                  <a:tcPr/>
                </a:tc>
                <a:extLst>
                  <a:ext uri="{0D108BD9-81ED-4DB2-BD59-A6C34878D82A}">
                    <a16:rowId xmlns:a16="http://schemas.microsoft.com/office/drawing/2014/main" val="2219124224"/>
                  </a:ext>
                </a:extLst>
              </a:tr>
            </a:tbl>
          </a:graphicData>
        </a:graphic>
      </p:graphicFrame>
    </p:spTree>
    <p:extLst>
      <p:ext uri="{BB962C8B-B14F-4D97-AF65-F5344CB8AC3E}">
        <p14:creationId xmlns:p14="http://schemas.microsoft.com/office/powerpoint/2010/main" val="3708803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BE61-33A0-B936-F684-CCB235D27E43}"/>
              </a:ext>
            </a:extLst>
          </p:cNvPr>
          <p:cNvSpPr>
            <a:spLocks noGrp="1"/>
          </p:cNvSpPr>
          <p:nvPr>
            <p:ph type="title"/>
          </p:nvPr>
        </p:nvSpPr>
        <p:spPr>
          <a:xfrm>
            <a:off x="1086642" y="285917"/>
            <a:ext cx="10018713" cy="968071"/>
          </a:xfrm>
        </p:spPr>
        <p:txBody>
          <a:bodyPr/>
          <a:lstStyle/>
          <a:p>
            <a:r>
              <a:rPr lang="en-US" dirty="0">
                <a:latin typeface="Bahnschrift SemiBold SemiConden" panose="020B0502040204020203" pitchFamily="34" charset="0"/>
              </a:rPr>
              <a:t>Key Features</a:t>
            </a:r>
            <a:endParaRPr lang="en-IN" dirty="0">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F5FC3D97-FDE0-862C-700C-FE95F7C4F4B2}"/>
              </a:ext>
            </a:extLst>
          </p:cNvPr>
          <p:cNvSpPr>
            <a:spLocks noGrp="1"/>
          </p:cNvSpPr>
          <p:nvPr>
            <p:ph idx="1"/>
          </p:nvPr>
        </p:nvSpPr>
        <p:spPr>
          <a:xfrm>
            <a:off x="1478943" y="1941774"/>
            <a:ext cx="10281035" cy="1290098"/>
          </a:xfrm>
        </p:spPr>
        <p:txBody>
          <a:bodyPr>
            <a:noAutofit/>
          </a:bodyPr>
          <a:lstStyle/>
          <a:p>
            <a:pPr marL="0" lvl="0" indent="0" algn="just">
              <a:lnSpc>
                <a:spcPct val="107000"/>
              </a:lnSpc>
              <a:spcAft>
                <a:spcPts val="800"/>
              </a:spcAft>
              <a:buNone/>
            </a:pPr>
            <a:r>
              <a:rPr lang="en-US" sz="2000" dirty="0">
                <a:latin typeface="Bahnschrift SemiBold SemiConden" panose="020B0502040204020203" pitchFamily="34" charset="0"/>
              </a:rPr>
              <a:t>The appointment page facilitates scheduling by allowing users to select preferred dates and times for their service. Upon confirmation, it seamlessly transitions users to the payment page, ensuring a hassle-free booking experience.</a:t>
            </a:r>
            <a:endParaRPr lang="en-IN" sz="2000" dirty="0">
              <a:latin typeface="Bahnschrift SemiBold SemiConden" panose="020B0502040204020203" pitchFamily="34" charset="0"/>
            </a:endParaRPr>
          </a:p>
        </p:txBody>
      </p:sp>
      <p:sp>
        <p:nvSpPr>
          <p:cNvPr id="4" name="Title 1">
            <a:extLst>
              <a:ext uri="{FF2B5EF4-FFF2-40B4-BE49-F238E27FC236}">
                <a16:creationId xmlns:a16="http://schemas.microsoft.com/office/drawing/2014/main" id="{7CEE75EF-9811-2CA6-8E23-DDB3D19C78F2}"/>
              </a:ext>
            </a:extLst>
          </p:cNvPr>
          <p:cNvSpPr txBox="1">
            <a:spLocks/>
          </p:cNvSpPr>
          <p:nvPr/>
        </p:nvSpPr>
        <p:spPr>
          <a:xfrm>
            <a:off x="1086643" y="1091980"/>
            <a:ext cx="10018713" cy="96807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Bahnschrift SemiBold SemiConden" panose="020B0502040204020203" pitchFamily="34" charset="0"/>
              </a:rPr>
              <a:t>6. Appointment Page</a:t>
            </a:r>
            <a:endParaRPr lang="en-IN" dirty="0">
              <a:latin typeface="Bahnschrift SemiBold SemiConden" panose="020B0502040204020203" pitchFamily="34" charset="0"/>
            </a:endParaRPr>
          </a:p>
        </p:txBody>
      </p:sp>
      <p:pic>
        <p:nvPicPr>
          <p:cNvPr id="6" name="Picture 5">
            <a:extLst>
              <a:ext uri="{FF2B5EF4-FFF2-40B4-BE49-F238E27FC236}">
                <a16:creationId xmlns:a16="http://schemas.microsoft.com/office/drawing/2014/main" id="{9054C1C0-07A5-22E5-13A7-FA51FC657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4536" y="3338543"/>
            <a:ext cx="2957897" cy="2946880"/>
          </a:xfrm>
          <a:prstGeom prst="rect">
            <a:avLst/>
          </a:prstGeom>
        </p:spPr>
      </p:pic>
    </p:spTree>
    <p:extLst>
      <p:ext uri="{BB962C8B-B14F-4D97-AF65-F5344CB8AC3E}">
        <p14:creationId xmlns:p14="http://schemas.microsoft.com/office/powerpoint/2010/main" val="30852836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BE61-33A0-B936-F684-CCB235D27E43}"/>
              </a:ext>
            </a:extLst>
          </p:cNvPr>
          <p:cNvSpPr>
            <a:spLocks noGrp="1"/>
          </p:cNvSpPr>
          <p:nvPr>
            <p:ph type="title"/>
          </p:nvPr>
        </p:nvSpPr>
        <p:spPr>
          <a:xfrm>
            <a:off x="1086642" y="285917"/>
            <a:ext cx="10018713" cy="968071"/>
          </a:xfrm>
        </p:spPr>
        <p:txBody>
          <a:bodyPr/>
          <a:lstStyle/>
          <a:p>
            <a:r>
              <a:rPr lang="en-US" dirty="0">
                <a:latin typeface="Bahnschrift SemiBold SemiConden" panose="020B0502040204020203" pitchFamily="34" charset="0"/>
              </a:rPr>
              <a:t>Key Features</a:t>
            </a:r>
            <a:endParaRPr lang="en-IN" dirty="0">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F5FC3D97-FDE0-862C-700C-FE95F7C4F4B2}"/>
              </a:ext>
            </a:extLst>
          </p:cNvPr>
          <p:cNvSpPr>
            <a:spLocks noGrp="1"/>
          </p:cNvSpPr>
          <p:nvPr>
            <p:ph idx="1"/>
          </p:nvPr>
        </p:nvSpPr>
        <p:spPr>
          <a:xfrm>
            <a:off x="1534602" y="1941774"/>
            <a:ext cx="10201523" cy="1290098"/>
          </a:xfrm>
        </p:spPr>
        <p:txBody>
          <a:bodyPr>
            <a:noAutofit/>
          </a:bodyPr>
          <a:lstStyle/>
          <a:p>
            <a:pPr marL="0" lvl="0" indent="0" algn="just">
              <a:lnSpc>
                <a:spcPct val="107000"/>
              </a:lnSpc>
              <a:spcAft>
                <a:spcPts val="800"/>
              </a:spcAft>
              <a:buNone/>
            </a:pPr>
            <a:r>
              <a:rPr lang="en-US" sz="2000" dirty="0">
                <a:latin typeface="Bahnschrift SemiBold SemiConden" panose="020B0502040204020203" pitchFamily="34" charset="0"/>
              </a:rPr>
              <a:t>The payment page provides a secure platform for users to complete transactions for their selected services. It offers multiple payment options and ensures the confidentiality of users' financial information, guaranteeing a safe and convenient payment process.</a:t>
            </a:r>
            <a:endParaRPr lang="en-IN" sz="2000" dirty="0">
              <a:latin typeface="Bahnschrift SemiBold SemiConden" panose="020B0502040204020203" pitchFamily="34" charset="0"/>
            </a:endParaRPr>
          </a:p>
        </p:txBody>
      </p:sp>
      <p:sp>
        <p:nvSpPr>
          <p:cNvPr id="4" name="Title 1">
            <a:extLst>
              <a:ext uri="{FF2B5EF4-FFF2-40B4-BE49-F238E27FC236}">
                <a16:creationId xmlns:a16="http://schemas.microsoft.com/office/drawing/2014/main" id="{7CEE75EF-9811-2CA6-8E23-DDB3D19C78F2}"/>
              </a:ext>
            </a:extLst>
          </p:cNvPr>
          <p:cNvSpPr txBox="1">
            <a:spLocks/>
          </p:cNvSpPr>
          <p:nvPr/>
        </p:nvSpPr>
        <p:spPr>
          <a:xfrm>
            <a:off x="1086643" y="1091980"/>
            <a:ext cx="10018713" cy="96807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Bahnschrift SemiBold SemiConden" panose="020B0502040204020203" pitchFamily="34" charset="0"/>
              </a:rPr>
              <a:t>7. Payment Page</a:t>
            </a:r>
            <a:endParaRPr lang="en-IN" dirty="0">
              <a:latin typeface="Bahnschrift SemiBold SemiConden" panose="020B0502040204020203" pitchFamily="34" charset="0"/>
            </a:endParaRPr>
          </a:p>
        </p:txBody>
      </p:sp>
      <p:pic>
        <p:nvPicPr>
          <p:cNvPr id="7" name="Picture 6">
            <a:extLst>
              <a:ext uri="{FF2B5EF4-FFF2-40B4-BE49-F238E27FC236}">
                <a16:creationId xmlns:a16="http://schemas.microsoft.com/office/drawing/2014/main" id="{05729AB9-A773-4C7D-93C3-19B8BF6B8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523" y="3274329"/>
            <a:ext cx="2976949" cy="2916531"/>
          </a:xfrm>
          <a:prstGeom prst="rect">
            <a:avLst/>
          </a:prstGeom>
        </p:spPr>
      </p:pic>
    </p:spTree>
    <p:extLst>
      <p:ext uri="{BB962C8B-B14F-4D97-AF65-F5344CB8AC3E}">
        <p14:creationId xmlns:p14="http://schemas.microsoft.com/office/powerpoint/2010/main" val="156416927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BE61-33A0-B936-F684-CCB235D27E43}"/>
              </a:ext>
            </a:extLst>
          </p:cNvPr>
          <p:cNvSpPr>
            <a:spLocks noGrp="1"/>
          </p:cNvSpPr>
          <p:nvPr>
            <p:ph type="title"/>
          </p:nvPr>
        </p:nvSpPr>
        <p:spPr>
          <a:xfrm>
            <a:off x="1086642" y="285917"/>
            <a:ext cx="10018713" cy="968071"/>
          </a:xfrm>
        </p:spPr>
        <p:txBody>
          <a:bodyPr/>
          <a:lstStyle/>
          <a:p>
            <a:r>
              <a:rPr lang="en-US" dirty="0">
                <a:latin typeface="Bahnschrift SemiBold SemiConden" panose="020B0502040204020203" pitchFamily="34" charset="0"/>
              </a:rPr>
              <a:t>Key Features</a:t>
            </a:r>
            <a:endParaRPr lang="en-IN" dirty="0">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F5FC3D97-FDE0-862C-700C-FE95F7C4F4B2}"/>
              </a:ext>
            </a:extLst>
          </p:cNvPr>
          <p:cNvSpPr>
            <a:spLocks noGrp="1"/>
          </p:cNvSpPr>
          <p:nvPr>
            <p:ph idx="1"/>
          </p:nvPr>
        </p:nvSpPr>
        <p:spPr>
          <a:xfrm>
            <a:off x="1367624" y="1941774"/>
            <a:ext cx="10535479" cy="1290098"/>
          </a:xfrm>
        </p:spPr>
        <p:txBody>
          <a:bodyPr>
            <a:noAutofit/>
          </a:bodyPr>
          <a:lstStyle/>
          <a:p>
            <a:pPr marL="0" lvl="0" indent="0" algn="just">
              <a:lnSpc>
                <a:spcPct val="107000"/>
              </a:lnSpc>
              <a:spcAft>
                <a:spcPts val="800"/>
              </a:spcAft>
              <a:buNone/>
            </a:pPr>
            <a:r>
              <a:rPr lang="en-US" sz="2000" dirty="0">
                <a:latin typeface="Bahnschrift SemiBold SemiConden" panose="020B0502040204020203" pitchFamily="34" charset="0"/>
              </a:rPr>
              <a:t>The confirmation page serves as a final confirmation step, displaying details of the scheduled appointment, including the selected services, and technician details. It reassures users that their appointment has been successfully booked and provides any additional information they may need, such as contact details or instructions for the appointment.</a:t>
            </a:r>
            <a:endParaRPr lang="en-IN" sz="2000" dirty="0">
              <a:latin typeface="Bahnschrift SemiBold SemiConden" panose="020B0502040204020203" pitchFamily="34" charset="0"/>
            </a:endParaRPr>
          </a:p>
        </p:txBody>
      </p:sp>
      <p:sp>
        <p:nvSpPr>
          <p:cNvPr id="4" name="Title 1">
            <a:extLst>
              <a:ext uri="{FF2B5EF4-FFF2-40B4-BE49-F238E27FC236}">
                <a16:creationId xmlns:a16="http://schemas.microsoft.com/office/drawing/2014/main" id="{7CEE75EF-9811-2CA6-8E23-DDB3D19C78F2}"/>
              </a:ext>
            </a:extLst>
          </p:cNvPr>
          <p:cNvSpPr txBox="1">
            <a:spLocks/>
          </p:cNvSpPr>
          <p:nvPr/>
        </p:nvSpPr>
        <p:spPr>
          <a:xfrm>
            <a:off x="1086643" y="1091980"/>
            <a:ext cx="10018713" cy="96807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Bahnschrift SemiBold SemiConden" panose="020B0502040204020203" pitchFamily="34" charset="0"/>
              </a:rPr>
              <a:t>8. Confirmation Page</a:t>
            </a:r>
            <a:endParaRPr lang="en-IN" dirty="0">
              <a:latin typeface="Bahnschrift SemiBold SemiConden" panose="020B0502040204020203" pitchFamily="34" charset="0"/>
            </a:endParaRPr>
          </a:p>
        </p:txBody>
      </p:sp>
      <p:pic>
        <p:nvPicPr>
          <p:cNvPr id="6" name="Picture 5">
            <a:extLst>
              <a:ext uri="{FF2B5EF4-FFF2-40B4-BE49-F238E27FC236}">
                <a16:creationId xmlns:a16="http://schemas.microsoft.com/office/drawing/2014/main" id="{71061112-A064-1A2F-1FD4-310885A9B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1756" y="3429000"/>
            <a:ext cx="2775017" cy="2749178"/>
          </a:xfrm>
          <a:prstGeom prst="rect">
            <a:avLst/>
          </a:prstGeom>
        </p:spPr>
      </p:pic>
    </p:spTree>
    <p:extLst>
      <p:ext uri="{BB962C8B-B14F-4D97-AF65-F5344CB8AC3E}">
        <p14:creationId xmlns:p14="http://schemas.microsoft.com/office/powerpoint/2010/main" val="416980127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BE61-33A0-B936-F684-CCB235D27E43}"/>
              </a:ext>
            </a:extLst>
          </p:cNvPr>
          <p:cNvSpPr>
            <a:spLocks noGrp="1"/>
          </p:cNvSpPr>
          <p:nvPr>
            <p:ph type="title"/>
          </p:nvPr>
        </p:nvSpPr>
        <p:spPr>
          <a:xfrm>
            <a:off x="1404798" y="663273"/>
            <a:ext cx="10018713" cy="968071"/>
          </a:xfrm>
        </p:spPr>
        <p:txBody>
          <a:bodyPr/>
          <a:lstStyle/>
          <a:p>
            <a:r>
              <a:rPr lang="en-US" dirty="0">
                <a:latin typeface="Bahnschrift SemiBold SemiConden" panose="020B0502040204020203" pitchFamily="34" charset="0"/>
              </a:rPr>
              <a:t>Upcoming Updates</a:t>
            </a:r>
            <a:endParaRPr lang="en-IN" dirty="0">
              <a:latin typeface="Bahnschrift SemiBold SemiConden" panose="020B0502040204020203" pitchFamily="34" charset="0"/>
            </a:endParaRPr>
          </a:p>
        </p:txBody>
      </p:sp>
      <p:sp>
        <p:nvSpPr>
          <p:cNvPr id="11" name="Content Placeholder 2">
            <a:extLst>
              <a:ext uri="{FF2B5EF4-FFF2-40B4-BE49-F238E27FC236}">
                <a16:creationId xmlns:a16="http://schemas.microsoft.com/office/drawing/2014/main" id="{370E87F8-FA93-BD17-2B55-3590B19FC054}"/>
              </a:ext>
            </a:extLst>
          </p:cNvPr>
          <p:cNvSpPr>
            <a:spLocks noGrp="1"/>
          </p:cNvSpPr>
          <p:nvPr>
            <p:ph idx="1"/>
          </p:nvPr>
        </p:nvSpPr>
        <p:spPr>
          <a:xfrm>
            <a:off x="1508164" y="2051438"/>
            <a:ext cx="10315425" cy="3501224"/>
          </a:xfrm>
        </p:spPr>
        <p:txBody>
          <a:bodyPr>
            <a:normAutofit lnSpcReduction="10000"/>
          </a:bodyPr>
          <a:lstStyle/>
          <a:p>
            <a:pPr algn="just"/>
            <a:r>
              <a:rPr lang="en-US" sz="2000" dirty="0">
                <a:latin typeface="Bahnschrift SemiBold SemiConden" panose="020B0502040204020203" pitchFamily="34" charset="0"/>
              </a:rPr>
              <a:t>We're excited to share our future plans that we’ll enhance the user interface to provide an even better experience. </a:t>
            </a:r>
          </a:p>
          <a:p>
            <a:pPr algn="just"/>
            <a:r>
              <a:rPr lang="en-US" sz="2000" dirty="0">
                <a:latin typeface="Bahnschrift SemiBold SemiConden" panose="020B0502040204020203" pitchFamily="34" charset="0"/>
              </a:rPr>
              <a:t>One of the key features we're introducing is an AI chatbot, which will be available to assist users in real time, making interactions more intuitive and efficient. </a:t>
            </a:r>
          </a:p>
          <a:p>
            <a:pPr algn="just"/>
            <a:r>
              <a:rPr lang="en-US" sz="2000" dirty="0">
                <a:latin typeface="Bahnschrift SemiBold SemiConden" panose="020B0502040204020203" pitchFamily="34" charset="0"/>
              </a:rPr>
              <a:t>Additionally, in the future users have the ability to conveniently view their past bookings directly within the app, allowing for easier access to their service history. </a:t>
            </a:r>
          </a:p>
          <a:p>
            <a:pPr algn="just"/>
            <a:r>
              <a:rPr lang="en-US" sz="2000" dirty="0">
                <a:latin typeface="Bahnschrift SemiBold SemiConden" panose="020B0502040204020203" pitchFamily="34" charset="0"/>
              </a:rPr>
              <a:t>Furthermore, we’ll implement a feedback and review system directly within the app, empowering users to share their thoughts and experiences seamlessly. </a:t>
            </a:r>
          </a:p>
          <a:p>
            <a:pPr algn="just"/>
            <a:r>
              <a:rPr lang="en-US" sz="2000" dirty="0">
                <a:latin typeface="Bahnschrift SemiBold SemiConden" panose="020B0502040204020203" pitchFamily="34" charset="0"/>
              </a:rPr>
              <a:t>These improvements aim to make our platform more user-friendly, engaging, and responsive to the needs of our valued users.</a:t>
            </a:r>
          </a:p>
        </p:txBody>
      </p:sp>
    </p:spTree>
    <p:extLst>
      <p:ext uri="{BB962C8B-B14F-4D97-AF65-F5344CB8AC3E}">
        <p14:creationId xmlns:p14="http://schemas.microsoft.com/office/powerpoint/2010/main" val="26493215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2" end="2"/>
                                            </p:txEl>
                                          </p:spTgt>
                                        </p:tgtEl>
                                        <p:attrNameLst>
                                          <p:attrName>style.visibility</p:attrName>
                                        </p:attrNameLst>
                                      </p:cBhvr>
                                      <p:to>
                                        <p:strVal val="visible"/>
                                      </p:to>
                                    </p:set>
                                    <p:animEffect transition="in" filter="fade">
                                      <p:cBhvr>
                                        <p:cTn id="21" dur="1000"/>
                                        <p:tgtEl>
                                          <p:spTgt spid="11">
                                            <p:txEl>
                                              <p:pRg st="2" end="2"/>
                                            </p:txEl>
                                          </p:spTgt>
                                        </p:tgtEl>
                                      </p:cBhvr>
                                    </p:animEffect>
                                    <p:anim calcmode="lin" valueType="num">
                                      <p:cBhvr>
                                        <p:cTn id="22"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3" end="3"/>
                                            </p:txEl>
                                          </p:spTgt>
                                        </p:tgtEl>
                                        <p:attrNameLst>
                                          <p:attrName>style.visibility</p:attrName>
                                        </p:attrNameLst>
                                      </p:cBhvr>
                                      <p:to>
                                        <p:strVal val="visible"/>
                                      </p:to>
                                    </p:set>
                                    <p:animEffect transition="in" filter="fade">
                                      <p:cBhvr>
                                        <p:cTn id="28" dur="1000"/>
                                        <p:tgtEl>
                                          <p:spTgt spid="11">
                                            <p:txEl>
                                              <p:pRg st="3" end="3"/>
                                            </p:txEl>
                                          </p:spTgt>
                                        </p:tgtEl>
                                      </p:cBhvr>
                                    </p:animEffect>
                                    <p:anim calcmode="lin" valueType="num">
                                      <p:cBhvr>
                                        <p:cTn id="29"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Effect transition="in" filter="fade">
                                      <p:cBhvr>
                                        <p:cTn id="35" dur="1000"/>
                                        <p:tgtEl>
                                          <p:spTgt spid="11">
                                            <p:txEl>
                                              <p:pRg st="4" end="4"/>
                                            </p:txEl>
                                          </p:spTgt>
                                        </p:tgtEl>
                                      </p:cBhvr>
                                    </p:animEffect>
                                    <p:anim calcmode="lin" valueType="num">
                                      <p:cBhvr>
                                        <p:cTn id="36"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2D70-1B47-47C8-96C7-44F11FEAE877}"/>
              </a:ext>
            </a:extLst>
          </p:cNvPr>
          <p:cNvSpPr>
            <a:spLocks noGrp="1"/>
          </p:cNvSpPr>
          <p:nvPr>
            <p:ph type="title"/>
          </p:nvPr>
        </p:nvSpPr>
        <p:spPr>
          <a:xfrm>
            <a:off x="3807281" y="2892452"/>
            <a:ext cx="4577438" cy="1073095"/>
          </a:xfrm>
        </p:spPr>
        <p:txBody>
          <a:bodyPr/>
          <a:lstStyle/>
          <a:p>
            <a:r>
              <a:rPr lang="en-US" b="1" dirty="0">
                <a:latin typeface="Bahnschrift SemiBold SemiConden" panose="020B0502040204020203" pitchFamily="34" charset="0"/>
              </a:rPr>
              <a:t>Thank You!</a:t>
            </a:r>
            <a:endParaRPr lang="en-IN" b="1" dirty="0">
              <a:latin typeface="Bahnschrift SemiBold SemiConden" panose="020B0502040204020203" pitchFamily="34" charset="0"/>
            </a:endParaRPr>
          </a:p>
        </p:txBody>
      </p:sp>
    </p:spTree>
    <p:extLst>
      <p:ext uri="{BB962C8B-B14F-4D97-AF65-F5344CB8AC3E}">
        <p14:creationId xmlns:p14="http://schemas.microsoft.com/office/powerpoint/2010/main" val="987215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13E57-E8A8-3FF8-B15D-48346C2D478F}"/>
              </a:ext>
            </a:extLst>
          </p:cNvPr>
          <p:cNvSpPr>
            <a:spLocks noGrp="1"/>
          </p:cNvSpPr>
          <p:nvPr>
            <p:ph type="title"/>
          </p:nvPr>
        </p:nvSpPr>
        <p:spPr/>
        <p:txBody>
          <a:bodyPr/>
          <a:lstStyle/>
          <a:p>
            <a:r>
              <a:rPr lang="en-US" dirty="0">
                <a:latin typeface="Bahnschrift SemiBold SemiConden" panose="020B0502040204020203" pitchFamily="34" charset="0"/>
              </a:rPr>
              <a:t>Group Members</a:t>
            </a:r>
            <a:endParaRPr lang="en-IN" dirty="0">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5723D254-FAEA-891F-7B95-87A4CD26BE03}"/>
              </a:ext>
            </a:extLst>
          </p:cNvPr>
          <p:cNvSpPr>
            <a:spLocks noGrp="1"/>
          </p:cNvSpPr>
          <p:nvPr>
            <p:ph idx="1"/>
          </p:nvPr>
        </p:nvSpPr>
        <p:spPr/>
        <p:txBody>
          <a:bodyPr/>
          <a:lstStyle/>
          <a:p>
            <a:r>
              <a:rPr lang="en-IN" dirty="0">
                <a:latin typeface="Bahnschrift SemiBold SemiConden" panose="020B0502040204020203" pitchFamily="34" charset="0"/>
              </a:rPr>
              <a:t>Nithish Jagadeesan - 8875048	</a:t>
            </a:r>
          </a:p>
          <a:p>
            <a:r>
              <a:rPr lang="en-IN" dirty="0">
                <a:latin typeface="Bahnschrift SemiBold SemiConden" panose="020B0502040204020203" pitchFamily="34" charset="0"/>
              </a:rPr>
              <a:t>Shubham </a:t>
            </a:r>
            <a:r>
              <a:rPr lang="en-IN" dirty="0" err="1">
                <a:latin typeface="Bahnschrift SemiBold SemiConden" panose="020B0502040204020203" pitchFamily="34" charset="0"/>
              </a:rPr>
              <a:t>Sunilkumar</a:t>
            </a:r>
            <a:r>
              <a:rPr lang="en-IN" dirty="0">
                <a:latin typeface="Bahnschrift SemiBold SemiConden" panose="020B0502040204020203" pitchFamily="34" charset="0"/>
              </a:rPr>
              <a:t> Pandey - 8788878	</a:t>
            </a:r>
          </a:p>
          <a:p>
            <a:r>
              <a:rPr lang="en-IN" dirty="0" err="1">
                <a:latin typeface="Bahnschrift SemiBold SemiConden" panose="020B0502040204020203" pitchFamily="34" charset="0"/>
              </a:rPr>
              <a:t>Arpitkumar</a:t>
            </a:r>
            <a:r>
              <a:rPr lang="en-IN" dirty="0">
                <a:latin typeface="Bahnschrift SemiBold SemiConden" panose="020B0502040204020203" pitchFamily="34" charset="0"/>
              </a:rPr>
              <a:t> Solanki - 8866682</a:t>
            </a:r>
          </a:p>
          <a:p>
            <a:endParaRPr lang="en-IN" dirty="0">
              <a:latin typeface="Bahnschrift SemiBold SemiConden" panose="020B0502040204020203" pitchFamily="34" charset="0"/>
            </a:endParaRPr>
          </a:p>
        </p:txBody>
      </p:sp>
      <p:pic>
        <p:nvPicPr>
          <p:cNvPr id="10" name="Picture 9">
            <a:extLst>
              <a:ext uri="{FF2B5EF4-FFF2-40B4-BE49-F238E27FC236}">
                <a16:creationId xmlns:a16="http://schemas.microsoft.com/office/drawing/2014/main" id="{7D7276BF-B400-CC4A-A181-DA893355F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0755" y="1507672"/>
            <a:ext cx="4084865" cy="4084865"/>
          </a:xfrm>
          <a:prstGeom prst="rect">
            <a:avLst/>
          </a:prstGeom>
        </p:spPr>
      </p:pic>
    </p:spTree>
    <p:extLst>
      <p:ext uri="{BB962C8B-B14F-4D97-AF65-F5344CB8AC3E}">
        <p14:creationId xmlns:p14="http://schemas.microsoft.com/office/powerpoint/2010/main" val="382323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792C-76F9-7ABF-3E4A-773537F1EC8D}"/>
              </a:ext>
            </a:extLst>
          </p:cNvPr>
          <p:cNvSpPr>
            <a:spLocks noGrp="1"/>
          </p:cNvSpPr>
          <p:nvPr>
            <p:ph type="title"/>
          </p:nvPr>
        </p:nvSpPr>
        <p:spPr/>
        <p:txBody>
          <a:bodyPr/>
          <a:lstStyle/>
          <a:p>
            <a:r>
              <a:rPr lang="en-US" dirty="0">
                <a:latin typeface="Bahnschrift SemiBold SemiConden" panose="020B0502040204020203" pitchFamily="34" charset="0"/>
              </a:rPr>
              <a:t>Application Description</a:t>
            </a:r>
            <a:endParaRPr lang="en-IN" dirty="0">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BBEDE65A-F2BA-E004-668B-FB2C11385C70}"/>
              </a:ext>
            </a:extLst>
          </p:cNvPr>
          <p:cNvSpPr>
            <a:spLocks noGrp="1"/>
          </p:cNvSpPr>
          <p:nvPr>
            <p:ph idx="1"/>
          </p:nvPr>
        </p:nvSpPr>
        <p:spPr>
          <a:xfrm>
            <a:off x="1484310" y="1959429"/>
            <a:ext cx="10018713" cy="3831771"/>
          </a:xfrm>
        </p:spPr>
        <p:txBody>
          <a:bodyPr/>
          <a:lstStyle/>
          <a:p>
            <a:pPr algn="l"/>
            <a:endParaRPr lang="en-IN" sz="1800" b="0" i="0" u="none" strike="noStrike" baseline="0" dirty="0">
              <a:solidFill>
                <a:srgbClr val="000000"/>
              </a:solidFill>
              <a:latin typeface="Calibri" panose="020F0502020204030204" pitchFamily="34" charset="0"/>
            </a:endParaRPr>
          </a:p>
          <a:p>
            <a:pPr algn="just"/>
            <a:r>
              <a:rPr lang="en-US" sz="1800" b="0" i="0" u="none" strike="noStrike" baseline="0" dirty="0">
                <a:solidFill>
                  <a:srgbClr val="000000"/>
                </a:solidFill>
                <a:latin typeface="Bahnschrift SemiBold SemiConden" panose="020B0502040204020203" pitchFamily="34" charset="0"/>
              </a:rPr>
              <a:t>With the help of this mobile app, </a:t>
            </a:r>
            <a:r>
              <a:rPr lang="en-US" sz="1800" b="0" i="0" u="none" strike="noStrike" baseline="0" dirty="0" err="1">
                <a:solidFill>
                  <a:srgbClr val="000000"/>
                </a:solidFill>
                <a:latin typeface="Bahnschrift SemiBold SemiConden" panose="020B0502040204020203" pitchFamily="34" charset="0"/>
              </a:rPr>
              <a:t>HomeCareSquad</a:t>
            </a:r>
            <a:r>
              <a:rPr lang="en-US" sz="1800" b="0" i="0" u="none" strike="noStrike" baseline="0" dirty="0">
                <a:solidFill>
                  <a:srgbClr val="000000"/>
                </a:solidFill>
                <a:latin typeface="Bahnschrift SemiBold SemiConden" panose="020B0502040204020203" pitchFamily="34" charset="0"/>
              </a:rPr>
              <a:t>, customers can quickly and easily complete jobs around the house by connecting with various home service providers. </a:t>
            </a:r>
          </a:p>
          <a:p>
            <a:pPr algn="just"/>
            <a:r>
              <a:rPr lang="en-US" sz="1800" b="0" i="0" u="none" strike="noStrike" baseline="0" dirty="0" err="1">
                <a:solidFill>
                  <a:srgbClr val="000000"/>
                </a:solidFill>
                <a:latin typeface="Bahnschrift SemiBold SemiConden" panose="020B0502040204020203" pitchFamily="34" charset="0"/>
              </a:rPr>
              <a:t>HomeCareSquad</a:t>
            </a:r>
            <a:r>
              <a:rPr lang="en-US" sz="1800" b="0" i="0" u="none" strike="noStrike" baseline="0" dirty="0">
                <a:solidFill>
                  <a:srgbClr val="000000"/>
                </a:solidFill>
                <a:latin typeface="Bahnschrift SemiBold SemiConden" panose="020B0502040204020203" pitchFamily="34" charset="0"/>
              </a:rPr>
              <a:t> can assist you with any home-related service, including plumbing, cleaning, repairs, gardening, and more. </a:t>
            </a:r>
          </a:p>
          <a:p>
            <a:pPr algn="just"/>
            <a:r>
              <a:rPr lang="en-US" sz="1800" b="0" i="0" u="none" strike="noStrike" baseline="0" dirty="0" err="1">
                <a:solidFill>
                  <a:srgbClr val="000000"/>
                </a:solidFill>
                <a:latin typeface="Bahnschrift SemiBold SemiConden" panose="020B0502040204020203" pitchFamily="34" charset="0"/>
              </a:rPr>
              <a:t>HomeCareSquad</a:t>
            </a:r>
            <a:r>
              <a:rPr lang="en-US" sz="1800" b="0" i="0" u="none" strike="noStrike" baseline="0" dirty="0">
                <a:solidFill>
                  <a:srgbClr val="000000"/>
                </a:solidFill>
                <a:latin typeface="Bahnschrift SemiBold SemiConden" panose="020B0502040204020203" pitchFamily="34" charset="0"/>
              </a:rPr>
              <a:t> guarantees that users can quickly identify and employ reputable professionals for their unique needs. 	</a:t>
            </a:r>
          </a:p>
          <a:p>
            <a:pPr marL="0" indent="0" algn="just">
              <a:buNone/>
            </a:pPr>
            <a:endParaRPr lang="en-IN" dirty="0">
              <a:latin typeface="Bahnschrift SemiBold SemiConden" panose="020B0502040204020203" pitchFamily="34" charset="0"/>
            </a:endParaRPr>
          </a:p>
        </p:txBody>
      </p:sp>
    </p:spTree>
    <p:extLst>
      <p:ext uri="{BB962C8B-B14F-4D97-AF65-F5344CB8AC3E}">
        <p14:creationId xmlns:p14="http://schemas.microsoft.com/office/powerpoint/2010/main" val="29659378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A27109A-CAB3-C805-585A-3425719A8EFE}"/>
              </a:ext>
            </a:extLst>
          </p:cNvPr>
          <p:cNvSpPr>
            <a:spLocks noGrp="1"/>
          </p:cNvSpPr>
          <p:nvPr>
            <p:ph type="title"/>
          </p:nvPr>
        </p:nvSpPr>
        <p:spPr>
          <a:xfrm>
            <a:off x="1484311" y="280284"/>
            <a:ext cx="10018713" cy="1752599"/>
          </a:xfrm>
        </p:spPr>
        <p:txBody>
          <a:bodyPr/>
          <a:lstStyle/>
          <a:p>
            <a:r>
              <a:rPr lang="en-US" dirty="0">
                <a:latin typeface="Bahnschrift SemiBold SemiConden" panose="020B0502040204020203" pitchFamily="34" charset="0"/>
              </a:rPr>
              <a:t>Objective</a:t>
            </a:r>
            <a:endParaRPr lang="en-IN" dirty="0">
              <a:latin typeface="Bahnschrift SemiBold SemiConden" panose="020B0502040204020203" pitchFamily="34" charset="0"/>
            </a:endParaRPr>
          </a:p>
        </p:txBody>
      </p:sp>
      <p:graphicFrame>
        <p:nvGraphicFramePr>
          <p:cNvPr id="14" name="Content Placeholder 13">
            <a:extLst>
              <a:ext uri="{FF2B5EF4-FFF2-40B4-BE49-F238E27FC236}">
                <a16:creationId xmlns:a16="http://schemas.microsoft.com/office/drawing/2014/main" id="{763EDAEB-778D-EFD4-665C-B898D1E0602A}"/>
              </a:ext>
            </a:extLst>
          </p:cNvPr>
          <p:cNvGraphicFramePr>
            <a:graphicFrameLocks noGrp="1"/>
          </p:cNvGraphicFramePr>
          <p:nvPr>
            <p:ph idx="1"/>
            <p:extLst>
              <p:ext uri="{D42A27DB-BD31-4B8C-83A1-F6EECF244321}">
                <p14:modId xmlns:p14="http://schemas.microsoft.com/office/powerpoint/2010/main" val="3939823375"/>
              </p:ext>
            </p:extLst>
          </p:nvPr>
        </p:nvGraphicFramePr>
        <p:xfrm>
          <a:off x="1484308" y="2032883"/>
          <a:ext cx="10018710" cy="2966720"/>
        </p:xfrm>
        <a:graphic>
          <a:graphicData uri="http://schemas.openxmlformats.org/drawingml/2006/table">
            <a:tbl>
              <a:tblPr firstRow="1" bandRow="1">
                <a:tableStyleId>{5C22544A-7EE6-4342-B048-85BDC9FD1C3A}</a:tableStyleId>
              </a:tblPr>
              <a:tblGrid>
                <a:gridCol w="3626532">
                  <a:extLst>
                    <a:ext uri="{9D8B030D-6E8A-4147-A177-3AD203B41FA5}">
                      <a16:colId xmlns:a16="http://schemas.microsoft.com/office/drawing/2014/main" val="1314397766"/>
                    </a:ext>
                  </a:extLst>
                </a:gridCol>
                <a:gridCol w="3052608">
                  <a:extLst>
                    <a:ext uri="{9D8B030D-6E8A-4147-A177-3AD203B41FA5}">
                      <a16:colId xmlns:a16="http://schemas.microsoft.com/office/drawing/2014/main" val="3356168955"/>
                    </a:ext>
                  </a:extLst>
                </a:gridCol>
                <a:gridCol w="3339570">
                  <a:extLst>
                    <a:ext uri="{9D8B030D-6E8A-4147-A177-3AD203B41FA5}">
                      <a16:colId xmlns:a16="http://schemas.microsoft.com/office/drawing/2014/main" val="3146772555"/>
                    </a:ext>
                  </a:extLst>
                </a:gridCol>
              </a:tblGrid>
              <a:tr h="370840">
                <a:tc>
                  <a:txBody>
                    <a:bodyPr/>
                    <a:lstStyle/>
                    <a:p>
                      <a:pPr algn="ctr"/>
                      <a:r>
                        <a:rPr lang="en-US" dirty="0">
                          <a:latin typeface="Bahnschrift SemiBold SemiConden" panose="020B0502040204020203" pitchFamily="34" charset="0"/>
                        </a:rPr>
                        <a:t>Features</a:t>
                      </a:r>
                      <a:endParaRPr lang="en-IN" dirty="0">
                        <a:latin typeface="Bahnschrift SemiBold SemiConden" panose="020B0502040204020203" pitchFamily="34" charset="0"/>
                      </a:endParaRPr>
                    </a:p>
                  </a:txBody>
                  <a:tcPr/>
                </a:tc>
                <a:tc>
                  <a:txBody>
                    <a:bodyPr/>
                    <a:lstStyle/>
                    <a:p>
                      <a:pPr algn="ctr"/>
                      <a:r>
                        <a:rPr lang="en-US" dirty="0" err="1">
                          <a:latin typeface="Bahnschrift SemiBold SemiConden" panose="020B0502040204020203" pitchFamily="34" charset="0"/>
                        </a:rPr>
                        <a:t>Giinie</a:t>
                      </a:r>
                      <a:endParaRPr lang="en-IN" dirty="0">
                        <a:latin typeface="Bahnschrift SemiBold SemiConden" panose="020B0502040204020203" pitchFamily="34" charset="0"/>
                      </a:endParaRPr>
                    </a:p>
                  </a:txBody>
                  <a:tcPr/>
                </a:tc>
                <a:tc>
                  <a:txBody>
                    <a:bodyPr/>
                    <a:lstStyle/>
                    <a:p>
                      <a:pPr algn="ctr"/>
                      <a:r>
                        <a:rPr lang="en-US" dirty="0" err="1">
                          <a:latin typeface="Bahnschrift SemiBold SemiConden" panose="020B0502040204020203" pitchFamily="34" charset="0"/>
                        </a:rPr>
                        <a:t>HomeCareSquad</a:t>
                      </a:r>
                      <a:endParaRPr lang="en-IN" dirty="0">
                        <a:latin typeface="Bahnschrift SemiBold SemiConden" panose="020B0502040204020203" pitchFamily="34" charset="0"/>
                      </a:endParaRPr>
                    </a:p>
                  </a:txBody>
                  <a:tcPr/>
                </a:tc>
                <a:extLst>
                  <a:ext uri="{0D108BD9-81ED-4DB2-BD59-A6C34878D82A}">
                    <a16:rowId xmlns:a16="http://schemas.microsoft.com/office/drawing/2014/main" val="2481288385"/>
                  </a:ext>
                </a:extLst>
              </a:tr>
              <a:tr h="370840">
                <a:tc>
                  <a:txBody>
                    <a:bodyPr/>
                    <a:lstStyle/>
                    <a:p>
                      <a:pPr algn="ctr"/>
                      <a:r>
                        <a:rPr lang="en-US" dirty="0">
                          <a:latin typeface="Bahnschrift SemiBold SemiConden" panose="020B0502040204020203" pitchFamily="34" charset="0"/>
                        </a:rPr>
                        <a:t>Login and Signup</a:t>
                      </a:r>
                      <a:endParaRPr lang="en-IN" dirty="0">
                        <a:latin typeface="Bahnschrift SemiBold SemiConden" panose="020B0502040204020203" pitchFamily="34" charset="0"/>
                      </a:endParaRPr>
                    </a:p>
                  </a:txBody>
                  <a:tcPr/>
                </a:tc>
                <a:tc>
                  <a:txBody>
                    <a:bodyPr/>
                    <a:lstStyle/>
                    <a:p>
                      <a:endParaRPr lang="en-IN" dirty="0">
                        <a:latin typeface="Bahnschrift SemiBold SemiConden" panose="020B0502040204020203" pitchFamily="34" charset="0"/>
                      </a:endParaRPr>
                    </a:p>
                  </a:txBody>
                  <a:tcPr/>
                </a:tc>
                <a:tc>
                  <a:txBody>
                    <a:bodyPr/>
                    <a:lstStyle/>
                    <a:p>
                      <a:endParaRPr lang="en-IN" dirty="0">
                        <a:latin typeface="Bahnschrift SemiBold SemiConden" panose="020B0502040204020203" pitchFamily="34" charset="0"/>
                      </a:endParaRPr>
                    </a:p>
                  </a:txBody>
                  <a:tcPr/>
                </a:tc>
                <a:extLst>
                  <a:ext uri="{0D108BD9-81ED-4DB2-BD59-A6C34878D82A}">
                    <a16:rowId xmlns:a16="http://schemas.microsoft.com/office/drawing/2014/main" val="1281730640"/>
                  </a:ext>
                </a:extLst>
              </a:tr>
              <a:tr h="370840">
                <a:tc>
                  <a:txBody>
                    <a:bodyPr/>
                    <a:lstStyle/>
                    <a:p>
                      <a:pPr algn="ctr"/>
                      <a:r>
                        <a:rPr lang="en-US" dirty="0">
                          <a:latin typeface="Bahnschrift SemiBold SemiConden" panose="020B0502040204020203" pitchFamily="34" charset="0"/>
                        </a:rPr>
                        <a:t>Service Listings</a:t>
                      </a:r>
                      <a:endParaRPr lang="en-IN" dirty="0">
                        <a:latin typeface="Bahnschrift SemiBold SemiConden" panose="020B0502040204020203" pitchFamily="34" charset="0"/>
                      </a:endParaRPr>
                    </a:p>
                  </a:txBody>
                  <a:tcPr/>
                </a:tc>
                <a:tc>
                  <a:txBody>
                    <a:bodyPr/>
                    <a:lstStyle/>
                    <a:p>
                      <a:endParaRPr lang="en-IN" dirty="0">
                        <a:latin typeface="Bahnschrift SemiBold SemiConden" panose="020B0502040204020203" pitchFamily="34" charset="0"/>
                      </a:endParaRPr>
                    </a:p>
                  </a:txBody>
                  <a:tcPr/>
                </a:tc>
                <a:tc>
                  <a:txBody>
                    <a:bodyPr/>
                    <a:lstStyle/>
                    <a:p>
                      <a:endParaRPr lang="en-IN">
                        <a:latin typeface="Bahnschrift SemiBold SemiConden" panose="020B0502040204020203" pitchFamily="34" charset="0"/>
                      </a:endParaRPr>
                    </a:p>
                  </a:txBody>
                  <a:tcPr/>
                </a:tc>
                <a:extLst>
                  <a:ext uri="{0D108BD9-81ED-4DB2-BD59-A6C34878D82A}">
                    <a16:rowId xmlns:a16="http://schemas.microsoft.com/office/drawing/2014/main" val="4071815237"/>
                  </a:ext>
                </a:extLst>
              </a:tr>
              <a:tr h="370840">
                <a:tc>
                  <a:txBody>
                    <a:bodyPr/>
                    <a:lstStyle/>
                    <a:p>
                      <a:pPr algn="ctr"/>
                      <a:r>
                        <a:rPr lang="en-US" dirty="0">
                          <a:latin typeface="Bahnschrift SemiBold SemiConden" panose="020B0502040204020203" pitchFamily="34" charset="0"/>
                        </a:rPr>
                        <a:t>Scheduling and Booking</a:t>
                      </a:r>
                      <a:endParaRPr lang="en-IN" dirty="0">
                        <a:latin typeface="Bahnschrift SemiBold SemiConden" panose="020B0502040204020203" pitchFamily="34" charset="0"/>
                      </a:endParaRPr>
                    </a:p>
                  </a:txBody>
                  <a:tcPr/>
                </a:tc>
                <a:tc>
                  <a:txBody>
                    <a:bodyPr/>
                    <a:lstStyle/>
                    <a:p>
                      <a:endParaRPr lang="en-IN">
                        <a:latin typeface="Bahnschrift SemiBold SemiConden" panose="020B0502040204020203" pitchFamily="34" charset="0"/>
                      </a:endParaRPr>
                    </a:p>
                  </a:txBody>
                  <a:tcPr/>
                </a:tc>
                <a:tc>
                  <a:txBody>
                    <a:bodyPr/>
                    <a:lstStyle/>
                    <a:p>
                      <a:endParaRPr lang="en-IN">
                        <a:latin typeface="Bahnschrift SemiBold SemiConden" panose="020B0502040204020203" pitchFamily="34" charset="0"/>
                      </a:endParaRPr>
                    </a:p>
                  </a:txBody>
                  <a:tcPr/>
                </a:tc>
                <a:extLst>
                  <a:ext uri="{0D108BD9-81ED-4DB2-BD59-A6C34878D82A}">
                    <a16:rowId xmlns:a16="http://schemas.microsoft.com/office/drawing/2014/main" val="3546467399"/>
                  </a:ext>
                </a:extLst>
              </a:tr>
              <a:tr h="370840">
                <a:tc>
                  <a:txBody>
                    <a:bodyPr/>
                    <a:lstStyle/>
                    <a:p>
                      <a:pPr algn="ctr"/>
                      <a:r>
                        <a:rPr lang="en-US" dirty="0">
                          <a:latin typeface="Bahnschrift SemiBold SemiConden" panose="020B0502040204020203" pitchFamily="34" charset="0"/>
                        </a:rPr>
                        <a:t>User-Friendly Interface</a:t>
                      </a:r>
                      <a:endParaRPr lang="en-IN" dirty="0">
                        <a:latin typeface="Bahnschrift SemiBold SemiConden" panose="020B0502040204020203" pitchFamily="34" charset="0"/>
                      </a:endParaRPr>
                    </a:p>
                  </a:txBody>
                  <a:tcPr/>
                </a:tc>
                <a:tc>
                  <a:txBody>
                    <a:bodyPr/>
                    <a:lstStyle/>
                    <a:p>
                      <a:endParaRPr lang="en-IN">
                        <a:latin typeface="Bahnschrift SemiBold SemiConden" panose="020B0502040204020203" pitchFamily="34" charset="0"/>
                      </a:endParaRPr>
                    </a:p>
                  </a:txBody>
                  <a:tcPr/>
                </a:tc>
                <a:tc>
                  <a:txBody>
                    <a:bodyPr/>
                    <a:lstStyle/>
                    <a:p>
                      <a:endParaRPr lang="en-IN">
                        <a:latin typeface="Bahnschrift SemiBold SemiConden" panose="020B0502040204020203" pitchFamily="34" charset="0"/>
                      </a:endParaRPr>
                    </a:p>
                  </a:txBody>
                  <a:tcPr/>
                </a:tc>
                <a:extLst>
                  <a:ext uri="{0D108BD9-81ED-4DB2-BD59-A6C34878D82A}">
                    <a16:rowId xmlns:a16="http://schemas.microsoft.com/office/drawing/2014/main" val="1362154504"/>
                  </a:ext>
                </a:extLst>
              </a:tr>
              <a:tr h="370840">
                <a:tc>
                  <a:txBody>
                    <a:bodyPr/>
                    <a:lstStyle/>
                    <a:p>
                      <a:pPr algn="ctr"/>
                      <a:r>
                        <a:rPr lang="en-US" dirty="0">
                          <a:latin typeface="Bahnschrift SemiBold SemiConden" panose="020B0502040204020203" pitchFamily="34" charset="0"/>
                        </a:rPr>
                        <a:t>Payment</a:t>
                      </a:r>
                      <a:endParaRPr lang="en-IN" dirty="0">
                        <a:latin typeface="Bahnschrift SemiBold SemiConden" panose="020B0502040204020203" pitchFamily="34" charset="0"/>
                      </a:endParaRPr>
                    </a:p>
                  </a:txBody>
                  <a:tcPr/>
                </a:tc>
                <a:tc>
                  <a:txBody>
                    <a:bodyPr/>
                    <a:lstStyle/>
                    <a:p>
                      <a:endParaRPr lang="en-IN">
                        <a:latin typeface="Bahnschrift SemiBold SemiConden" panose="020B0502040204020203" pitchFamily="34" charset="0"/>
                      </a:endParaRPr>
                    </a:p>
                  </a:txBody>
                  <a:tcPr/>
                </a:tc>
                <a:tc>
                  <a:txBody>
                    <a:bodyPr/>
                    <a:lstStyle/>
                    <a:p>
                      <a:endParaRPr lang="en-IN">
                        <a:latin typeface="Bahnschrift SemiBold SemiConden" panose="020B0502040204020203" pitchFamily="34" charset="0"/>
                      </a:endParaRPr>
                    </a:p>
                  </a:txBody>
                  <a:tcPr/>
                </a:tc>
                <a:extLst>
                  <a:ext uri="{0D108BD9-81ED-4DB2-BD59-A6C34878D82A}">
                    <a16:rowId xmlns:a16="http://schemas.microsoft.com/office/drawing/2014/main" val="1743445926"/>
                  </a:ext>
                </a:extLst>
              </a:tr>
              <a:tr h="370840">
                <a:tc>
                  <a:txBody>
                    <a:bodyPr/>
                    <a:lstStyle/>
                    <a:p>
                      <a:pPr algn="ctr"/>
                      <a:r>
                        <a:rPr lang="en-US" dirty="0">
                          <a:latin typeface="Bahnschrift SemiBold SemiConden" panose="020B0502040204020203" pitchFamily="34" charset="0"/>
                        </a:rPr>
                        <a:t>AI Chatbot</a:t>
                      </a:r>
                      <a:endParaRPr lang="en-IN" dirty="0">
                        <a:latin typeface="Bahnschrift SemiBold SemiConden" panose="020B0502040204020203" pitchFamily="34" charset="0"/>
                      </a:endParaRPr>
                    </a:p>
                  </a:txBody>
                  <a:tcPr/>
                </a:tc>
                <a:tc>
                  <a:txBody>
                    <a:bodyPr/>
                    <a:lstStyle/>
                    <a:p>
                      <a:endParaRPr lang="en-IN">
                        <a:latin typeface="Bahnschrift SemiBold SemiConden" panose="020B0502040204020203" pitchFamily="34" charset="0"/>
                      </a:endParaRPr>
                    </a:p>
                  </a:txBody>
                  <a:tcPr/>
                </a:tc>
                <a:tc>
                  <a:txBody>
                    <a:bodyPr/>
                    <a:lstStyle/>
                    <a:p>
                      <a:endParaRPr lang="en-IN" dirty="0">
                        <a:latin typeface="Bahnschrift SemiBold SemiConden" panose="020B0502040204020203" pitchFamily="34" charset="0"/>
                      </a:endParaRPr>
                    </a:p>
                  </a:txBody>
                  <a:tcPr/>
                </a:tc>
                <a:extLst>
                  <a:ext uri="{0D108BD9-81ED-4DB2-BD59-A6C34878D82A}">
                    <a16:rowId xmlns:a16="http://schemas.microsoft.com/office/drawing/2014/main" val="3553965603"/>
                  </a:ext>
                </a:extLst>
              </a:tr>
              <a:tr h="370840">
                <a:tc>
                  <a:txBody>
                    <a:bodyPr/>
                    <a:lstStyle/>
                    <a:p>
                      <a:pPr algn="ctr"/>
                      <a:r>
                        <a:rPr lang="en-US" dirty="0">
                          <a:latin typeface="Bahnschrift SemiBold SemiConden" panose="020B0502040204020203" pitchFamily="34" charset="0"/>
                        </a:rPr>
                        <a:t>Camera, Microphone, Geolocation</a:t>
                      </a:r>
                      <a:endParaRPr lang="en-IN" dirty="0">
                        <a:latin typeface="Bahnschrift SemiBold SemiConden" panose="020B0502040204020203" pitchFamily="34" charset="0"/>
                      </a:endParaRPr>
                    </a:p>
                  </a:txBody>
                  <a:tcPr/>
                </a:tc>
                <a:tc>
                  <a:txBody>
                    <a:bodyPr/>
                    <a:lstStyle/>
                    <a:p>
                      <a:endParaRPr lang="en-IN">
                        <a:latin typeface="Bahnschrift SemiBold SemiConden" panose="020B0502040204020203" pitchFamily="34" charset="0"/>
                      </a:endParaRPr>
                    </a:p>
                  </a:txBody>
                  <a:tcPr/>
                </a:tc>
                <a:tc>
                  <a:txBody>
                    <a:bodyPr/>
                    <a:lstStyle/>
                    <a:p>
                      <a:endParaRPr lang="en-IN" dirty="0">
                        <a:latin typeface="Bahnschrift SemiBold SemiConden" panose="020B0502040204020203" pitchFamily="34" charset="0"/>
                      </a:endParaRPr>
                    </a:p>
                  </a:txBody>
                  <a:tcPr/>
                </a:tc>
                <a:extLst>
                  <a:ext uri="{0D108BD9-81ED-4DB2-BD59-A6C34878D82A}">
                    <a16:rowId xmlns:a16="http://schemas.microsoft.com/office/drawing/2014/main" val="3531417006"/>
                  </a:ext>
                </a:extLst>
              </a:tr>
            </a:tbl>
          </a:graphicData>
        </a:graphic>
      </p:graphicFrame>
      <p:grpSp>
        <p:nvGrpSpPr>
          <p:cNvPr id="20" name="Group 19">
            <a:extLst>
              <a:ext uri="{FF2B5EF4-FFF2-40B4-BE49-F238E27FC236}">
                <a16:creationId xmlns:a16="http://schemas.microsoft.com/office/drawing/2014/main" id="{A5F487BF-2ABF-F4FC-4BE0-5C91AF7A663E}"/>
              </a:ext>
            </a:extLst>
          </p:cNvPr>
          <p:cNvGrpSpPr/>
          <p:nvPr/>
        </p:nvGrpSpPr>
        <p:grpSpPr>
          <a:xfrm>
            <a:off x="6408750" y="2369489"/>
            <a:ext cx="435989" cy="771607"/>
            <a:chOff x="6408750" y="2369489"/>
            <a:chExt cx="435989" cy="771607"/>
          </a:xfrm>
        </p:grpSpPr>
        <p:pic>
          <p:nvPicPr>
            <p:cNvPr id="16" name="Graphic 15" descr="Checkmark">
              <a:extLst>
                <a:ext uri="{FF2B5EF4-FFF2-40B4-BE49-F238E27FC236}">
                  <a16:creationId xmlns:a16="http://schemas.microsoft.com/office/drawing/2014/main" id="{3D04E747-21CC-D832-C4EF-5015F09B8A9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08750" y="2369489"/>
              <a:ext cx="412805" cy="412805"/>
            </a:xfrm>
            <a:prstGeom prst="rect">
              <a:avLst/>
            </a:prstGeom>
          </p:spPr>
        </p:pic>
        <p:pic>
          <p:nvPicPr>
            <p:cNvPr id="17" name="Graphic 16" descr="Checkmark">
              <a:extLst>
                <a:ext uri="{FF2B5EF4-FFF2-40B4-BE49-F238E27FC236}">
                  <a16:creationId xmlns:a16="http://schemas.microsoft.com/office/drawing/2014/main" id="{F513B98B-F3B9-9F02-BFE9-662B8164A4E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1934" y="2728291"/>
              <a:ext cx="412805" cy="412805"/>
            </a:xfrm>
            <a:prstGeom prst="rect">
              <a:avLst/>
            </a:prstGeom>
          </p:spPr>
        </p:pic>
      </p:grpSp>
      <p:grpSp>
        <p:nvGrpSpPr>
          <p:cNvPr id="21" name="Group 20">
            <a:extLst>
              <a:ext uri="{FF2B5EF4-FFF2-40B4-BE49-F238E27FC236}">
                <a16:creationId xmlns:a16="http://schemas.microsoft.com/office/drawing/2014/main" id="{38FB242D-12A1-5603-32A2-7772F3400606}"/>
              </a:ext>
            </a:extLst>
          </p:cNvPr>
          <p:cNvGrpSpPr/>
          <p:nvPr/>
        </p:nvGrpSpPr>
        <p:grpSpPr>
          <a:xfrm>
            <a:off x="6408750" y="3091898"/>
            <a:ext cx="435989" cy="771607"/>
            <a:chOff x="6408750" y="2369489"/>
            <a:chExt cx="435989" cy="771607"/>
          </a:xfrm>
        </p:grpSpPr>
        <p:pic>
          <p:nvPicPr>
            <p:cNvPr id="22" name="Graphic 21" descr="Checkmark">
              <a:extLst>
                <a:ext uri="{FF2B5EF4-FFF2-40B4-BE49-F238E27FC236}">
                  <a16:creationId xmlns:a16="http://schemas.microsoft.com/office/drawing/2014/main" id="{9575781F-9DF8-FABA-6D7F-A9D54581B9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08750" y="2369489"/>
              <a:ext cx="412805" cy="412805"/>
            </a:xfrm>
            <a:prstGeom prst="rect">
              <a:avLst/>
            </a:prstGeom>
          </p:spPr>
        </p:pic>
        <p:pic>
          <p:nvPicPr>
            <p:cNvPr id="23" name="Graphic 22" descr="Checkmark">
              <a:extLst>
                <a:ext uri="{FF2B5EF4-FFF2-40B4-BE49-F238E27FC236}">
                  <a16:creationId xmlns:a16="http://schemas.microsoft.com/office/drawing/2014/main" id="{4C30C13A-5AC0-4CB3-1C0F-5673DCA77E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1934" y="2728291"/>
              <a:ext cx="412805" cy="412805"/>
            </a:xfrm>
            <a:prstGeom prst="rect">
              <a:avLst/>
            </a:prstGeom>
          </p:spPr>
        </p:pic>
      </p:grpSp>
      <p:grpSp>
        <p:nvGrpSpPr>
          <p:cNvPr id="24" name="Group 23">
            <a:extLst>
              <a:ext uri="{FF2B5EF4-FFF2-40B4-BE49-F238E27FC236}">
                <a16:creationId xmlns:a16="http://schemas.microsoft.com/office/drawing/2014/main" id="{92A01C5F-D782-06EF-55E4-9456727385F4}"/>
              </a:ext>
            </a:extLst>
          </p:cNvPr>
          <p:cNvGrpSpPr/>
          <p:nvPr/>
        </p:nvGrpSpPr>
        <p:grpSpPr>
          <a:xfrm>
            <a:off x="6420341" y="3836504"/>
            <a:ext cx="435989" cy="771607"/>
            <a:chOff x="6408750" y="2369489"/>
            <a:chExt cx="435989" cy="771607"/>
          </a:xfrm>
        </p:grpSpPr>
        <p:pic>
          <p:nvPicPr>
            <p:cNvPr id="25" name="Graphic 24" descr="Checkmark">
              <a:extLst>
                <a:ext uri="{FF2B5EF4-FFF2-40B4-BE49-F238E27FC236}">
                  <a16:creationId xmlns:a16="http://schemas.microsoft.com/office/drawing/2014/main" id="{89EB9489-4EEE-69F3-EBF1-3CA1B0A8A2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08750" y="2369489"/>
              <a:ext cx="412805" cy="412805"/>
            </a:xfrm>
            <a:prstGeom prst="rect">
              <a:avLst/>
            </a:prstGeom>
          </p:spPr>
        </p:pic>
        <p:pic>
          <p:nvPicPr>
            <p:cNvPr id="26" name="Graphic 25" descr="Checkmark">
              <a:extLst>
                <a:ext uri="{FF2B5EF4-FFF2-40B4-BE49-F238E27FC236}">
                  <a16:creationId xmlns:a16="http://schemas.microsoft.com/office/drawing/2014/main" id="{7367D02B-BCA3-D413-42C0-F315AB3023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1934" y="2728291"/>
              <a:ext cx="412805" cy="412805"/>
            </a:xfrm>
            <a:prstGeom prst="rect">
              <a:avLst/>
            </a:prstGeom>
          </p:spPr>
        </p:pic>
      </p:grpSp>
      <p:grpSp>
        <p:nvGrpSpPr>
          <p:cNvPr id="27" name="Group 26">
            <a:extLst>
              <a:ext uri="{FF2B5EF4-FFF2-40B4-BE49-F238E27FC236}">
                <a16:creationId xmlns:a16="http://schemas.microsoft.com/office/drawing/2014/main" id="{9E0DD720-D7AF-FAE0-33E0-310035FC1708}"/>
              </a:ext>
            </a:extLst>
          </p:cNvPr>
          <p:cNvGrpSpPr/>
          <p:nvPr/>
        </p:nvGrpSpPr>
        <p:grpSpPr>
          <a:xfrm>
            <a:off x="9511084" y="2369489"/>
            <a:ext cx="435989" cy="771607"/>
            <a:chOff x="6408750" y="2369489"/>
            <a:chExt cx="435989" cy="771607"/>
          </a:xfrm>
        </p:grpSpPr>
        <p:pic>
          <p:nvPicPr>
            <p:cNvPr id="28" name="Graphic 27" descr="Checkmark">
              <a:extLst>
                <a:ext uri="{FF2B5EF4-FFF2-40B4-BE49-F238E27FC236}">
                  <a16:creationId xmlns:a16="http://schemas.microsoft.com/office/drawing/2014/main" id="{A0D5411A-E8B4-320B-599C-536E99F4365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08750" y="2369489"/>
              <a:ext cx="412805" cy="412805"/>
            </a:xfrm>
            <a:prstGeom prst="rect">
              <a:avLst/>
            </a:prstGeom>
          </p:spPr>
        </p:pic>
        <p:pic>
          <p:nvPicPr>
            <p:cNvPr id="29" name="Graphic 28" descr="Checkmark">
              <a:extLst>
                <a:ext uri="{FF2B5EF4-FFF2-40B4-BE49-F238E27FC236}">
                  <a16:creationId xmlns:a16="http://schemas.microsoft.com/office/drawing/2014/main" id="{A477F127-5F71-7259-CB17-C30E06F17C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1934" y="2728291"/>
              <a:ext cx="412805" cy="412805"/>
            </a:xfrm>
            <a:prstGeom prst="rect">
              <a:avLst/>
            </a:prstGeom>
          </p:spPr>
        </p:pic>
      </p:grpSp>
      <p:pic>
        <p:nvPicPr>
          <p:cNvPr id="31" name="Graphic 30" descr="Checkmark">
            <a:extLst>
              <a:ext uri="{FF2B5EF4-FFF2-40B4-BE49-F238E27FC236}">
                <a16:creationId xmlns:a16="http://schemas.microsoft.com/office/drawing/2014/main" id="{E208B573-B1C3-312E-91B7-2137F966CA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22675" y="3130439"/>
            <a:ext cx="412805" cy="412805"/>
          </a:xfrm>
          <a:prstGeom prst="rect">
            <a:avLst/>
          </a:prstGeom>
        </p:spPr>
      </p:pic>
      <p:pic>
        <p:nvPicPr>
          <p:cNvPr id="32" name="Graphic 31" descr="Checkmark">
            <a:extLst>
              <a:ext uri="{FF2B5EF4-FFF2-40B4-BE49-F238E27FC236}">
                <a16:creationId xmlns:a16="http://schemas.microsoft.com/office/drawing/2014/main" id="{23B0A7C7-2002-B433-3E4D-E800175796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45859" y="3489241"/>
            <a:ext cx="412805" cy="412805"/>
          </a:xfrm>
          <a:prstGeom prst="rect">
            <a:avLst/>
          </a:prstGeom>
        </p:spPr>
      </p:pic>
      <p:pic>
        <p:nvPicPr>
          <p:cNvPr id="35" name="Graphic 34" descr="Checkmark">
            <a:extLst>
              <a:ext uri="{FF2B5EF4-FFF2-40B4-BE49-F238E27FC236}">
                <a16:creationId xmlns:a16="http://schemas.microsoft.com/office/drawing/2014/main" id="{A36E9D10-A8AA-5791-E639-01B5B22C42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71041" y="3832465"/>
            <a:ext cx="412805" cy="412805"/>
          </a:xfrm>
          <a:prstGeom prst="rect">
            <a:avLst/>
          </a:prstGeom>
        </p:spPr>
      </p:pic>
      <p:pic>
        <p:nvPicPr>
          <p:cNvPr id="36" name="Graphic 35" descr="Checkmark">
            <a:extLst>
              <a:ext uri="{FF2B5EF4-FFF2-40B4-BE49-F238E27FC236}">
                <a16:creationId xmlns:a16="http://schemas.microsoft.com/office/drawing/2014/main" id="{13785628-2F38-1593-CEEF-16AC9DA0DA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54132" y="4579894"/>
            <a:ext cx="412805" cy="412805"/>
          </a:xfrm>
          <a:prstGeom prst="rect">
            <a:avLst/>
          </a:prstGeom>
        </p:spPr>
      </p:pic>
    </p:spTree>
    <p:extLst>
      <p:ext uri="{BB962C8B-B14F-4D97-AF65-F5344CB8AC3E}">
        <p14:creationId xmlns:p14="http://schemas.microsoft.com/office/powerpoint/2010/main" val="5635022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BE61-33A0-B936-F684-CCB235D27E43}"/>
              </a:ext>
            </a:extLst>
          </p:cNvPr>
          <p:cNvSpPr>
            <a:spLocks noGrp="1"/>
          </p:cNvSpPr>
          <p:nvPr>
            <p:ph type="title"/>
          </p:nvPr>
        </p:nvSpPr>
        <p:spPr>
          <a:xfrm>
            <a:off x="1086642" y="285917"/>
            <a:ext cx="10018713" cy="968071"/>
          </a:xfrm>
        </p:spPr>
        <p:txBody>
          <a:bodyPr/>
          <a:lstStyle/>
          <a:p>
            <a:r>
              <a:rPr lang="en-US" dirty="0">
                <a:latin typeface="Bahnschrift SemiBold SemiConden" panose="020B0502040204020203" pitchFamily="34" charset="0"/>
              </a:rPr>
              <a:t>Key Features</a:t>
            </a:r>
            <a:endParaRPr lang="en-IN" dirty="0">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F5FC3D97-FDE0-862C-700C-FE95F7C4F4B2}"/>
              </a:ext>
            </a:extLst>
          </p:cNvPr>
          <p:cNvSpPr>
            <a:spLocks noGrp="1"/>
          </p:cNvSpPr>
          <p:nvPr>
            <p:ph idx="1"/>
          </p:nvPr>
        </p:nvSpPr>
        <p:spPr>
          <a:xfrm>
            <a:off x="1757238" y="1941774"/>
            <a:ext cx="9692640" cy="1290098"/>
          </a:xfrm>
        </p:spPr>
        <p:txBody>
          <a:bodyPr>
            <a:normAutofit/>
          </a:bodyPr>
          <a:lstStyle/>
          <a:p>
            <a:pPr marL="0" lvl="0" indent="0" algn="just">
              <a:lnSpc>
                <a:spcPct val="107000"/>
              </a:lnSpc>
              <a:spcAft>
                <a:spcPts val="800"/>
              </a:spcAft>
              <a:buNone/>
            </a:pPr>
            <a:r>
              <a:rPr lang="en-US" sz="2000" dirty="0">
                <a:latin typeface="Bahnschrift SemiBold SemiConden" panose="020B0502040204020203" pitchFamily="34" charset="0"/>
              </a:rPr>
              <a:t>The homepage features prominently displayed login and signup buttons, offering users easy access to begin their journey with our platform.</a:t>
            </a:r>
            <a:endParaRPr lang="en-IN" sz="2000" dirty="0">
              <a:latin typeface="Bahnschrift SemiBold SemiConden" panose="020B0502040204020203" pitchFamily="34" charset="0"/>
            </a:endParaRPr>
          </a:p>
        </p:txBody>
      </p:sp>
      <p:sp>
        <p:nvSpPr>
          <p:cNvPr id="4" name="Title 1">
            <a:extLst>
              <a:ext uri="{FF2B5EF4-FFF2-40B4-BE49-F238E27FC236}">
                <a16:creationId xmlns:a16="http://schemas.microsoft.com/office/drawing/2014/main" id="{7CEE75EF-9811-2CA6-8E23-DDB3D19C78F2}"/>
              </a:ext>
            </a:extLst>
          </p:cNvPr>
          <p:cNvSpPr txBox="1">
            <a:spLocks/>
          </p:cNvSpPr>
          <p:nvPr/>
        </p:nvSpPr>
        <p:spPr>
          <a:xfrm>
            <a:off x="1086643" y="1091980"/>
            <a:ext cx="10018713" cy="96807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Bahnschrift SemiBold SemiConden" panose="020B0502040204020203" pitchFamily="34" charset="0"/>
              </a:rPr>
              <a:t>1. Home Page</a:t>
            </a:r>
            <a:endParaRPr lang="en-IN" dirty="0">
              <a:latin typeface="Bahnschrift SemiBold SemiConden" panose="020B0502040204020203" pitchFamily="34" charset="0"/>
            </a:endParaRPr>
          </a:p>
        </p:txBody>
      </p:sp>
      <p:pic>
        <p:nvPicPr>
          <p:cNvPr id="11" name="Picture 10">
            <a:extLst>
              <a:ext uri="{FF2B5EF4-FFF2-40B4-BE49-F238E27FC236}">
                <a16:creationId xmlns:a16="http://schemas.microsoft.com/office/drawing/2014/main" id="{A69E6B40-CB4D-30D1-F247-528FAA4DD6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0827" y="3231872"/>
            <a:ext cx="3293013" cy="3256288"/>
          </a:xfrm>
          <a:prstGeom prst="rect">
            <a:avLst/>
          </a:prstGeom>
        </p:spPr>
      </p:pic>
    </p:spTree>
    <p:extLst>
      <p:ext uri="{BB962C8B-B14F-4D97-AF65-F5344CB8AC3E}">
        <p14:creationId xmlns:p14="http://schemas.microsoft.com/office/powerpoint/2010/main" val="19556105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BE61-33A0-B936-F684-CCB235D27E43}"/>
              </a:ext>
            </a:extLst>
          </p:cNvPr>
          <p:cNvSpPr>
            <a:spLocks noGrp="1"/>
          </p:cNvSpPr>
          <p:nvPr>
            <p:ph type="title"/>
          </p:nvPr>
        </p:nvSpPr>
        <p:spPr>
          <a:xfrm>
            <a:off x="1086642" y="167656"/>
            <a:ext cx="10018713" cy="968071"/>
          </a:xfrm>
        </p:spPr>
        <p:txBody>
          <a:bodyPr/>
          <a:lstStyle/>
          <a:p>
            <a:r>
              <a:rPr lang="en-US" dirty="0">
                <a:latin typeface="Bahnschrift SemiBold SemiConden" panose="020B0502040204020203" pitchFamily="34" charset="0"/>
              </a:rPr>
              <a:t>Key Features</a:t>
            </a:r>
            <a:endParaRPr lang="en-IN" dirty="0">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F5FC3D97-FDE0-862C-700C-FE95F7C4F4B2}"/>
              </a:ext>
            </a:extLst>
          </p:cNvPr>
          <p:cNvSpPr>
            <a:spLocks noGrp="1"/>
          </p:cNvSpPr>
          <p:nvPr>
            <p:ph idx="1"/>
          </p:nvPr>
        </p:nvSpPr>
        <p:spPr>
          <a:xfrm>
            <a:off x="1820849" y="1941774"/>
            <a:ext cx="9533613" cy="1290098"/>
          </a:xfrm>
        </p:spPr>
        <p:txBody>
          <a:bodyPr>
            <a:normAutofit/>
          </a:bodyPr>
          <a:lstStyle/>
          <a:p>
            <a:pPr marL="0" lvl="0" indent="0" algn="just">
              <a:lnSpc>
                <a:spcPct val="107000"/>
              </a:lnSpc>
              <a:spcAft>
                <a:spcPts val="800"/>
              </a:spcAft>
              <a:buNone/>
            </a:pPr>
            <a:r>
              <a:rPr lang="en-US" sz="2000" dirty="0">
                <a:latin typeface="Bahnschrift SemiBold SemiConden" panose="020B0502040204020203" pitchFamily="34" charset="0"/>
              </a:rPr>
              <a:t>The login page provides a straightforward interface where users can securely access their accounts by entering their credentials.</a:t>
            </a:r>
            <a:endParaRPr lang="en-IN" sz="2000" dirty="0">
              <a:latin typeface="Bahnschrift SemiBold SemiConden" panose="020B0502040204020203" pitchFamily="34" charset="0"/>
            </a:endParaRPr>
          </a:p>
        </p:txBody>
      </p:sp>
      <p:sp>
        <p:nvSpPr>
          <p:cNvPr id="4" name="Title 1">
            <a:extLst>
              <a:ext uri="{FF2B5EF4-FFF2-40B4-BE49-F238E27FC236}">
                <a16:creationId xmlns:a16="http://schemas.microsoft.com/office/drawing/2014/main" id="{7CEE75EF-9811-2CA6-8E23-DDB3D19C78F2}"/>
              </a:ext>
            </a:extLst>
          </p:cNvPr>
          <p:cNvSpPr txBox="1">
            <a:spLocks/>
          </p:cNvSpPr>
          <p:nvPr/>
        </p:nvSpPr>
        <p:spPr>
          <a:xfrm>
            <a:off x="1086643" y="1091980"/>
            <a:ext cx="10018713" cy="96807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Bahnschrift SemiBold SemiConden" panose="020B0502040204020203" pitchFamily="34" charset="0"/>
              </a:rPr>
              <a:t>2. Login Page</a:t>
            </a:r>
            <a:endParaRPr lang="en-IN" dirty="0">
              <a:latin typeface="Bahnschrift SemiBold SemiConden" panose="020B0502040204020203" pitchFamily="34" charset="0"/>
            </a:endParaRPr>
          </a:p>
        </p:txBody>
      </p:sp>
      <p:pic>
        <p:nvPicPr>
          <p:cNvPr id="6" name="Picture 5">
            <a:extLst>
              <a:ext uri="{FF2B5EF4-FFF2-40B4-BE49-F238E27FC236}">
                <a16:creationId xmlns:a16="http://schemas.microsoft.com/office/drawing/2014/main" id="{8685FCA5-8A9F-B0A5-CD3F-9BCD9A646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2904" y="3428998"/>
            <a:ext cx="2813648" cy="2777309"/>
          </a:xfrm>
          <a:prstGeom prst="rect">
            <a:avLst/>
          </a:prstGeom>
        </p:spPr>
      </p:pic>
      <p:pic>
        <p:nvPicPr>
          <p:cNvPr id="9" name="Picture 8">
            <a:extLst>
              <a:ext uri="{FF2B5EF4-FFF2-40B4-BE49-F238E27FC236}">
                <a16:creationId xmlns:a16="http://schemas.microsoft.com/office/drawing/2014/main" id="{76369CB4-B7B2-60F9-759A-41B473B4F5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2125" y="3428999"/>
            <a:ext cx="2787692" cy="2777309"/>
          </a:xfrm>
          <a:prstGeom prst="rect">
            <a:avLst/>
          </a:prstGeom>
        </p:spPr>
      </p:pic>
    </p:spTree>
    <p:extLst>
      <p:ext uri="{BB962C8B-B14F-4D97-AF65-F5344CB8AC3E}">
        <p14:creationId xmlns:p14="http://schemas.microsoft.com/office/powerpoint/2010/main" val="284141355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BE61-33A0-B936-F684-CCB235D27E43}"/>
              </a:ext>
            </a:extLst>
          </p:cNvPr>
          <p:cNvSpPr>
            <a:spLocks noGrp="1"/>
          </p:cNvSpPr>
          <p:nvPr>
            <p:ph type="title"/>
          </p:nvPr>
        </p:nvSpPr>
        <p:spPr>
          <a:xfrm>
            <a:off x="1086642" y="285917"/>
            <a:ext cx="10018713" cy="968071"/>
          </a:xfrm>
        </p:spPr>
        <p:txBody>
          <a:bodyPr/>
          <a:lstStyle/>
          <a:p>
            <a:r>
              <a:rPr lang="en-US" dirty="0">
                <a:latin typeface="Bahnschrift SemiBold SemiConden" panose="020B0502040204020203" pitchFamily="34" charset="0"/>
              </a:rPr>
              <a:t>Key Features</a:t>
            </a:r>
            <a:endParaRPr lang="en-IN" dirty="0">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F5FC3D97-FDE0-862C-700C-FE95F7C4F4B2}"/>
              </a:ext>
            </a:extLst>
          </p:cNvPr>
          <p:cNvSpPr>
            <a:spLocks noGrp="1"/>
          </p:cNvSpPr>
          <p:nvPr>
            <p:ph idx="1"/>
          </p:nvPr>
        </p:nvSpPr>
        <p:spPr>
          <a:xfrm>
            <a:off x="1725433" y="1941774"/>
            <a:ext cx="9780103" cy="1290098"/>
          </a:xfrm>
        </p:spPr>
        <p:txBody>
          <a:bodyPr>
            <a:normAutofit/>
          </a:bodyPr>
          <a:lstStyle/>
          <a:p>
            <a:pPr marL="0" lvl="0" indent="0" algn="just">
              <a:lnSpc>
                <a:spcPct val="107000"/>
              </a:lnSpc>
              <a:spcAft>
                <a:spcPts val="800"/>
              </a:spcAft>
              <a:buNone/>
            </a:pPr>
            <a:r>
              <a:rPr lang="en-US" sz="2000" dirty="0">
                <a:latin typeface="Bahnschrift SemiBold SemiConden" panose="020B0502040204020203" pitchFamily="34" charset="0"/>
              </a:rPr>
              <a:t>The signup page allows new users to create accounts quickly and easily by providing necessary information, enabling them to join our platform and access our services.</a:t>
            </a:r>
            <a:endParaRPr lang="en-IN" sz="2000" dirty="0">
              <a:latin typeface="Bahnschrift SemiBold SemiConden" panose="020B0502040204020203" pitchFamily="34" charset="0"/>
            </a:endParaRPr>
          </a:p>
        </p:txBody>
      </p:sp>
      <p:sp>
        <p:nvSpPr>
          <p:cNvPr id="4" name="Title 1">
            <a:extLst>
              <a:ext uri="{FF2B5EF4-FFF2-40B4-BE49-F238E27FC236}">
                <a16:creationId xmlns:a16="http://schemas.microsoft.com/office/drawing/2014/main" id="{7CEE75EF-9811-2CA6-8E23-DDB3D19C78F2}"/>
              </a:ext>
            </a:extLst>
          </p:cNvPr>
          <p:cNvSpPr txBox="1">
            <a:spLocks/>
          </p:cNvSpPr>
          <p:nvPr/>
        </p:nvSpPr>
        <p:spPr>
          <a:xfrm>
            <a:off x="1086643" y="1091980"/>
            <a:ext cx="10018713" cy="96807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Bahnschrift SemiBold SemiConden" panose="020B0502040204020203" pitchFamily="34" charset="0"/>
              </a:rPr>
              <a:t>3. Signup Page</a:t>
            </a:r>
            <a:endParaRPr lang="en-IN" dirty="0">
              <a:latin typeface="Bahnschrift SemiBold SemiConden" panose="020B0502040204020203" pitchFamily="34" charset="0"/>
            </a:endParaRPr>
          </a:p>
        </p:txBody>
      </p:sp>
      <p:pic>
        <p:nvPicPr>
          <p:cNvPr id="7" name="Picture 6">
            <a:extLst>
              <a:ext uri="{FF2B5EF4-FFF2-40B4-BE49-F238E27FC236}">
                <a16:creationId xmlns:a16="http://schemas.microsoft.com/office/drawing/2014/main" id="{8DD6A545-E3BD-2D15-3278-8CECA8BA82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3571" y="3626130"/>
            <a:ext cx="2793943" cy="2727298"/>
          </a:xfrm>
          <a:prstGeom prst="rect">
            <a:avLst/>
          </a:prstGeom>
        </p:spPr>
      </p:pic>
      <p:pic>
        <p:nvPicPr>
          <p:cNvPr id="10" name="Picture 9">
            <a:extLst>
              <a:ext uri="{FF2B5EF4-FFF2-40B4-BE49-F238E27FC236}">
                <a16:creationId xmlns:a16="http://schemas.microsoft.com/office/drawing/2014/main" id="{2761FC26-D8A6-4F22-5CFE-92B7137F2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9398" y="3626129"/>
            <a:ext cx="2727298" cy="2727298"/>
          </a:xfrm>
          <a:prstGeom prst="rect">
            <a:avLst/>
          </a:prstGeom>
        </p:spPr>
      </p:pic>
    </p:spTree>
    <p:extLst>
      <p:ext uri="{BB962C8B-B14F-4D97-AF65-F5344CB8AC3E}">
        <p14:creationId xmlns:p14="http://schemas.microsoft.com/office/powerpoint/2010/main" val="73026077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BE61-33A0-B936-F684-CCB235D27E43}"/>
              </a:ext>
            </a:extLst>
          </p:cNvPr>
          <p:cNvSpPr>
            <a:spLocks noGrp="1"/>
          </p:cNvSpPr>
          <p:nvPr>
            <p:ph type="title"/>
          </p:nvPr>
        </p:nvSpPr>
        <p:spPr>
          <a:xfrm>
            <a:off x="1086642" y="285917"/>
            <a:ext cx="10018713" cy="968071"/>
          </a:xfrm>
        </p:spPr>
        <p:txBody>
          <a:bodyPr/>
          <a:lstStyle/>
          <a:p>
            <a:r>
              <a:rPr lang="en-US" dirty="0">
                <a:latin typeface="Bahnschrift SemiBold SemiConden" panose="020B0502040204020203" pitchFamily="34" charset="0"/>
              </a:rPr>
              <a:t>Key Features</a:t>
            </a:r>
            <a:endParaRPr lang="en-IN" dirty="0">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F5FC3D97-FDE0-862C-700C-FE95F7C4F4B2}"/>
              </a:ext>
            </a:extLst>
          </p:cNvPr>
          <p:cNvSpPr>
            <a:spLocks noGrp="1"/>
          </p:cNvSpPr>
          <p:nvPr>
            <p:ph idx="1"/>
          </p:nvPr>
        </p:nvSpPr>
        <p:spPr>
          <a:xfrm>
            <a:off x="1574358" y="1941774"/>
            <a:ext cx="9851666" cy="1290098"/>
          </a:xfrm>
        </p:spPr>
        <p:txBody>
          <a:bodyPr>
            <a:normAutofit/>
          </a:bodyPr>
          <a:lstStyle/>
          <a:p>
            <a:pPr marL="0" lvl="0" indent="0" algn="just">
              <a:lnSpc>
                <a:spcPct val="107000"/>
              </a:lnSpc>
              <a:spcAft>
                <a:spcPts val="800"/>
              </a:spcAft>
              <a:buNone/>
            </a:pPr>
            <a:r>
              <a:rPr lang="en-US" sz="2000" dirty="0">
                <a:latin typeface="Bahnschrift SemiBold SemiConden" panose="020B0502040204020203" pitchFamily="34" charset="0"/>
              </a:rPr>
              <a:t>The service listings page displays a comprehensive list of available home care services, providing users with a variety of options to choose from based on their needs and preferences. </a:t>
            </a:r>
            <a:endParaRPr lang="en-IN" sz="2000" dirty="0">
              <a:latin typeface="Bahnschrift SemiBold SemiConden" panose="020B0502040204020203" pitchFamily="34" charset="0"/>
            </a:endParaRPr>
          </a:p>
        </p:txBody>
      </p:sp>
      <p:sp>
        <p:nvSpPr>
          <p:cNvPr id="4" name="Title 1">
            <a:extLst>
              <a:ext uri="{FF2B5EF4-FFF2-40B4-BE49-F238E27FC236}">
                <a16:creationId xmlns:a16="http://schemas.microsoft.com/office/drawing/2014/main" id="{7CEE75EF-9811-2CA6-8E23-DDB3D19C78F2}"/>
              </a:ext>
            </a:extLst>
          </p:cNvPr>
          <p:cNvSpPr txBox="1">
            <a:spLocks/>
          </p:cNvSpPr>
          <p:nvPr/>
        </p:nvSpPr>
        <p:spPr>
          <a:xfrm>
            <a:off x="1086643" y="1091980"/>
            <a:ext cx="10018713" cy="96807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Bahnschrift SemiBold SemiConden" panose="020B0502040204020203" pitchFamily="34" charset="0"/>
              </a:rPr>
              <a:t>4. Service Listings</a:t>
            </a:r>
            <a:endParaRPr lang="en-IN" dirty="0">
              <a:latin typeface="Bahnschrift SemiBold SemiConden" panose="020B0502040204020203" pitchFamily="34" charset="0"/>
            </a:endParaRPr>
          </a:p>
        </p:txBody>
      </p:sp>
      <p:pic>
        <p:nvPicPr>
          <p:cNvPr id="6" name="Picture 5">
            <a:extLst>
              <a:ext uri="{FF2B5EF4-FFF2-40B4-BE49-F238E27FC236}">
                <a16:creationId xmlns:a16="http://schemas.microsoft.com/office/drawing/2014/main" id="{0B9CDA68-BF4A-0D74-238E-EEC524907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0804" y="3343192"/>
            <a:ext cx="2850388" cy="2818599"/>
          </a:xfrm>
          <a:prstGeom prst="rect">
            <a:avLst/>
          </a:prstGeom>
        </p:spPr>
      </p:pic>
    </p:spTree>
    <p:extLst>
      <p:ext uri="{BB962C8B-B14F-4D97-AF65-F5344CB8AC3E}">
        <p14:creationId xmlns:p14="http://schemas.microsoft.com/office/powerpoint/2010/main" val="12147566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6BE61-33A0-B936-F684-CCB235D27E43}"/>
              </a:ext>
            </a:extLst>
          </p:cNvPr>
          <p:cNvSpPr>
            <a:spLocks noGrp="1"/>
          </p:cNvSpPr>
          <p:nvPr>
            <p:ph type="title"/>
          </p:nvPr>
        </p:nvSpPr>
        <p:spPr>
          <a:xfrm>
            <a:off x="1086642" y="285917"/>
            <a:ext cx="10018713" cy="968071"/>
          </a:xfrm>
        </p:spPr>
        <p:txBody>
          <a:bodyPr/>
          <a:lstStyle/>
          <a:p>
            <a:r>
              <a:rPr lang="en-US" dirty="0">
                <a:latin typeface="Bahnschrift SemiBold SemiConden" panose="020B0502040204020203" pitchFamily="34" charset="0"/>
              </a:rPr>
              <a:t>Key Features</a:t>
            </a:r>
            <a:endParaRPr lang="en-IN" dirty="0">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F5FC3D97-FDE0-862C-700C-FE95F7C4F4B2}"/>
              </a:ext>
            </a:extLst>
          </p:cNvPr>
          <p:cNvSpPr>
            <a:spLocks noGrp="1"/>
          </p:cNvSpPr>
          <p:nvPr>
            <p:ph idx="1"/>
          </p:nvPr>
        </p:nvSpPr>
        <p:spPr>
          <a:xfrm>
            <a:off x="1447138" y="1977888"/>
            <a:ext cx="10416208" cy="1290098"/>
          </a:xfrm>
        </p:spPr>
        <p:txBody>
          <a:bodyPr>
            <a:noAutofit/>
          </a:bodyPr>
          <a:lstStyle/>
          <a:p>
            <a:pPr marL="0" lvl="0" indent="0" algn="just">
              <a:lnSpc>
                <a:spcPct val="107000"/>
              </a:lnSpc>
              <a:spcAft>
                <a:spcPts val="800"/>
              </a:spcAft>
              <a:buNone/>
            </a:pPr>
            <a:r>
              <a:rPr lang="en-US" sz="2000" dirty="0">
                <a:latin typeface="Bahnschrift SemiBold SemiConden" panose="020B0502040204020203" pitchFamily="34" charset="0"/>
              </a:rPr>
              <a:t>The service details page offers a detailed breakdown of the selected service, presenting users with three distinct levels of service: basic, standard, and premium. </a:t>
            </a:r>
            <a:endParaRPr lang="en-IN" sz="2000" dirty="0">
              <a:latin typeface="Bahnschrift SemiBold SemiConden" panose="020B0502040204020203" pitchFamily="34" charset="0"/>
            </a:endParaRPr>
          </a:p>
        </p:txBody>
      </p:sp>
      <p:sp>
        <p:nvSpPr>
          <p:cNvPr id="4" name="Title 1">
            <a:extLst>
              <a:ext uri="{FF2B5EF4-FFF2-40B4-BE49-F238E27FC236}">
                <a16:creationId xmlns:a16="http://schemas.microsoft.com/office/drawing/2014/main" id="{7CEE75EF-9811-2CA6-8E23-DDB3D19C78F2}"/>
              </a:ext>
            </a:extLst>
          </p:cNvPr>
          <p:cNvSpPr txBox="1">
            <a:spLocks/>
          </p:cNvSpPr>
          <p:nvPr/>
        </p:nvSpPr>
        <p:spPr>
          <a:xfrm>
            <a:off x="1086643" y="1091980"/>
            <a:ext cx="10018713" cy="96807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latin typeface="Bahnschrift SemiBold SemiConden" panose="020B0502040204020203" pitchFamily="34" charset="0"/>
              </a:rPr>
              <a:t>5. Service Details Page</a:t>
            </a:r>
            <a:endParaRPr lang="en-IN" dirty="0">
              <a:latin typeface="Bahnschrift SemiBold SemiConden" panose="020B0502040204020203" pitchFamily="34" charset="0"/>
            </a:endParaRPr>
          </a:p>
        </p:txBody>
      </p:sp>
      <p:pic>
        <p:nvPicPr>
          <p:cNvPr id="7" name="Picture 6">
            <a:extLst>
              <a:ext uri="{FF2B5EF4-FFF2-40B4-BE49-F238E27FC236}">
                <a16:creationId xmlns:a16="http://schemas.microsoft.com/office/drawing/2014/main" id="{85F067CA-C57C-69CF-D60E-4E6E0E68B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1377" y="3429000"/>
            <a:ext cx="2929241" cy="2864387"/>
          </a:xfrm>
          <a:prstGeom prst="rect">
            <a:avLst/>
          </a:prstGeom>
        </p:spPr>
      </p:pic>
    </p:spTree>
    <p:extLst>
      <p:ext uri="{BB962C8B-B14F-4D97-AF65-F5344CB8AC3E}">
        <p14:creationId xmlns:p14="http://schemas.microsoft.com/office/powerpoint/2010/main" val="357382728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118</TotalTime>
  <Words>727</Words>
  <Application>Microsoft Office PowerPoint</Application>
  <PresentationFormat>Widescreen</PresentationFormat>
  <Paragraphs>88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Bahnschrift SemiBold SemiConden</vt:lpstr>
      <vt:lpstr>Calibri</vt:lpstr>
      <vt:lpstr>Calibri Light</vt:lpstr>
      <vt:lpstr>Corbel</vt:lpstr>
      <vt:lpstr>Parallax</vt:lpstr>
      <vt:lpstr>Final Group Project  PROG8790 | Android Wear Development </vt:lpstr>
      <vt:lpstr>Group Members</vt:lpstr>
      <vt:lpstr>Application Description</vt:lpstr>
      <vt:lpstr>Objective</vt:lpstr>
      <vt:lpstr>Key Features</vt:lpstr>
      <vt:lpstr>Key Features</vt:lpstr>
      <vt:lpstr>Key Features</vt:lpstr>
      <vt:lpstr>Key Features</vt:lpstr>
      <vt:lpstr>Key Features</vt:lpstr>
      <vt:lpstr>Service Levels</vt:lpstr>
      <vt:lpstr>Service offerings price list</vt:lpstr>
      <vt:lpstr>Key Features</vt:lpstr>
      <vt:lpstr>Key Features</vt:lpstr>
      <vt:lpstr>Key Features</vt:lpstr>
      <vt:lpstr>Upcoming Updates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Group Project  PROG8485 | Mobile Application Development – Android</dc:title>
  <dc:creator>Nithish Jagadeesan</dc:creator>
  <cp:lastModifiedBy>Nithish Jagadeesan</cp:lastModifiedBy>
  <cp:revision>3</cp:revision>
  <dcterms:created xsi:type="dcterms:W3CDTF">2023-08-18T02:17:13Z</dcterms:created>
  <dcterms:modified xsi:type="dcterms:W3CDTF">2024-04-20T06:27:32Z</dcterms:modified>
</cp:coreProperties>
</file>