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59" r:id="rId7"/>
    <p:sldId id="261" r:id="rId8"/>
    <p:sldId id="262" r:id="rId9"/>
    <p:sldId id="263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6" d="100"/>
          <a:sy n="66" d="100"/>
        </p:scale>
        <p:origin x="672" y="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12/7/2022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12/7/2022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12/7/2022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12/7/2022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12/7/2022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12/7/2022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12" y="332656"/>
            <a:ext cx="11161240" cy="158417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000" dirty="0">
                <a:latin typeface="Rockwell" panose="02060603020205020403" pitchFamily="18" charset="0"/>
                <a:ea typeface="Verdana" panose="020B0604030504040204" pitchFamily="34" charset="0"/>
                <a:cs typeface="Helvetica" panose="020B0604020202020204" pitchFamily="34" charset="0"/>
              </a:rPr>
              <a:t>GOVERNMENT COLLEGE OF ENGINEERING, BARGUR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93BDE3-3AAD-7076-3E94-A8DF9A48D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810" y="2390680"/>
            <a:ext cx="11017224" cy="1999504"/>
          </a:xfrm>
        </p:spPr>
        <p:txBody>
          <a:bodyPr>
            <a:normAutofit fontScale="6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IN" sz="5500" b="1" dirty="0">
                <a:latin typeface="Rockwell" panose="02060603020205020403" pitchFamily="18" charset="0"/>
              </a:rPr>
              <a:t>PERFORMANCE COMPARISON OF RECOMMENDER SYSTEMS</a:t>
            </a:r>
          </a:p>
          <a:p>
            <a:pPr algn="ctr">
              <a:lnSpc>
                <a:spcPct val="150000"/>
              </a:lnSpc>
            </a:pPr>
            <a:r>
              <a:rPr lang="en-IN" sz="4000" b="1" dirty="0">
                <a:latin typeface="Rockwell" panose="02060603020205020403" pitchFamily="18" charset="0"/>
              </a:rPr>
              <a:t>PROJECT – I PRESENTATION</a:t>
            </a:r>
          </a:p>
          <a:p>
            <a:pPr algn="ctr">
              <a:lnSpc>
                <a:spcPct val="150000"/>
              </a:lnSpc>
            </a:pPr>
            <a:endParaRPr lang="en-IN" dirty="0">
              <a:latin typeface="Rockwell" panose="020606030202050204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0D44A-4EA4-C41B-54BF-A22B0F2F4C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8" y="405860"/>
            <a:ext cx="1131443" cy="12598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96378E-F3ED-CB2B-AF0D-9EF1AD0780F1}"/>
              </a:ext>
            </a:extLst>
          </p:cNvPr>
          <p:cNvSpPr txBox="1"/>
          <p:nvPr/>
        </p:nvSpPr>
        <p:spPr>
          <a:xfrm>
            <a:off x="5348065" y="5571237"/>
            <a:ext cx="684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Rockwell" panose="02060603020205020403" pitchFamily="18" charset="0"/>
              </a:rPr>
              <a:t>61072011130  - NITHISHKUMAR S</a:t>
            </a:r>
          </a:p>
          <a:p>
            <a:r>
              <a:rPr lang="en-IN" sz="2800" b="1" dirty="0">
                <a:latin typeface="Rockwell" panose="02060603020205020403" pitchFamily="18" charset="0"/>
              </a:rPr>
              <a:t>61072011125  - MAHAKASILINGAM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815AE-7B08-DF08-062A-C92B7E890258}"/>
              </a:ext>
            </a:extLst>
          </p:cNvPr>
          <p:cNvSpPr txBox="1"/>
          <p:nvPr/>
        </p:nvSpPr>
        <p:spPr>
          <a:xfrm flipH="1">
            <a:off x="891025" y="1902652"/>
            <a:ext cx="11017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Rockwell" panose="02060603020205020403" pitchFamily="18" charset="0"/>
              </a:rPr>
              <a:t>(Affiliated to Anna University, Accredited by NAAC with ‘B’ Grade)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85832-B366-7AFA-9158-2C983FB90CD9}"/>
              </a:ext>
            </a:extLst>
          </p:cNvPr>
          <p:cNvSpPr txBox="1"/>
          <p:nvPr/>
        </p:nvSpPr>
        <p:spPr>
          <a:xfrm>
            <a:off x="2133972" y="460242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Rockwell" panose="02060603020205020403" pitchFamily="18" charset="0"/>
              </a:rPr>
              <a:t>Under the guidance of Dr. S. Selvi PhD (Sr. Gr)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E4A4814B-A604-8C5D-2A06-120141F6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0"/>
            <a:ext cx="10360501" cy="81569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Rockwell" panose="02060603020205020403" pitchFamily="18" charset="0"/>
              </a:rPr>
              <a:t>SYSTEM ARCHITECTURE</a:t>
            </a:r>
            <a:endParaRPr lang="en-US" sz="3600" dirty="0">
              <a:solidFill>
                <a:schemeClr val="accent1"/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B0290-F742-EB00-09A6-0C438BC8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72" y="1146424"/>
            <a:ext cx="6120680" cy="543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6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E4A4814B-A604-8C5D-2A06-120141F6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91596"/>
            <a:ext cx="10360501" cy="80466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Rockwell" panose="02060603020205020403" pitchFamily="18" charset="0"/>
              </a:rPr>
              <a:t>PROJECT MODULES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2D2A0D-FAFA-20D1-D5D5-C9FDA6093ED2}"/>
              </a:ext>
            </a:extLst>
          </p:cNvPr>
          <p:cNvSpPr txBox="1"/>
          <p:nvPr/>
        </p:nvSpPr>
        <p:spPr>
          <a:xfrm>
            <a:off x="1917948" y="2303467"/>
            <a:ext cx="7488832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ckwell" panose="02060603020205020403" pitchFamily="18" charset="0"/>
              </a:rPr>
              <a:t>Data Pre - Processing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ckwell" panose="02060603020205020403" pitchFamily="18" charset="0"/>
              </a:rPr>
              <a:t>Training data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ckwell" panose="02060603020205020403" pitchFamily="18" charset="0"/>
              </a:rPr>
              <a:t>Evaluation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ckwell" panose="02060603020205020403" pitchFamily="18" charset="0"/>
              </a:rPr>
              <a:t>Performance comparison </a:t>
            </a:r>
          </a:p>
        </p:txBody>
      </p:sp>
    </p:spTree>
    <p:extLst>
      <p:ext uri="{BB962C8B-B14F-4D97-AF65-F5344CB8AC3E}">
        <p14:creationId xmlns:p14="http://schemas.microsoft.com/office/powerpoint/2010/main" val="1735065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E4A4814B-A604-8C5D-2A06-120141F6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2721"/>
            <a:ext cx="10360501" cy="80466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Rockwell" panose="02060603020205020403" pitchFamily="18" charset="0"/>
              </a:rPr>
              <a:t>DATA PREPROCESSING</a:t>
            </a:r>
            <a:endParaRPr lang="en-US" sz="3600" dirty="0">
              <a:solidFill>
                <a:schemeClr val="accent1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00C674-FCEA-CBEB-0AFF-0D15E38BFB00}"/>
              </a:ext>
            </a:extLst>
          </p:cNvPr>
          <p:cNvSpPr txBox="1"/>
          <p:nvPr/>
        </p:nvSpPr>
        <p:spPr>
          <a:xfrm>
            <a:off x="1519279" y="1916832"/>
            <a:ext cx="10060105" cy="344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Data pre-processing is a process of preparing the raw data and making it suitable for a machine learning model.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A real-world data generally contains noises, missing values, and maybe in an unusable format which cannot be directly used for machine learning models.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0678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E4A4814B-A604-8C5D-2A06-120141F6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91596"/>
            <a:ext cx="10360501" cy="80466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Rockwell" panose="02060603020205020403" pitchFamily="18" charset="0"/>
              </a:rPr>
              <a:t>Training</a:t>
            </a:r>
            <a:r>
              <a:rPr lang="en-US" sz="3600" dirty="0">
                <a:latin typeface="Rockwell" panose="02060603020205020403" pitchFamily="18" charset="0"/>
              </a:rPr>
              <a:t> data</a:t>
            </a:r>
            <a:endParaRPr lang="en-US" sz="3600" dirty="0">
              <a:solidFill>
                <a:schemeClr val="accent1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E472C8-C2E2-53F3-F437-0731657E6831}"/>
              </a:ext>
            </a:extLst>
          </p:cNvPr>
          <p:cNvSpPr txBox="1"/>
          <p:nvPr/>
        </p:nvSpPr>
        <p:spPr>
          <a:xfrm>
            <a:off x="1369080" y="1754150"/>
            <a:ext cx="10060105" cy="334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Training data is the data you use to train an algorithm or machine learning model to predict the outcome you design your model to predict.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In our project, we load the </a:t>
            </a:r>
            <a:r>
              <a:rPr lang="en-US" dirty="0" err="1">
                <a:latin typeface="Rockwell" panose="02060603020205020403" pitchFamily="18" charset="0"/>
              </a:rPr>
              <a:t>Deskdrop</a:t>
            </a:r>
            <a:r>
              <a:rPr lang="en-US" dirty="0">
                <a:latin typeface="Rockwell" panose="02060603020205020403" pitchFamily="18" charset="0"/>
              </a:rPr>
              <a:t> dataset, which contains a real sample of 12 months logs (Mar. 2016 - Feb. 2017) from CI&amp;T's Internal Communication platform (</a:t>
            </a:r>
            <a:r>
              <a:rPr lang="en-US" dirty="0" err="1">
                <a:latin typeface="Rockwell" panose="02060603020205020403" pitchFamily="18" charset="0"/>
              </a:rPr>
              <a:t>DeskDrop</a:t>
            </a:r>
            <a:r>
              <a:rPr lang="en-US" dirty="0">
                <a:latin typeface="Rockwell" panose="02060603020205020403" pitchFamily="18" charset="0"/>
              </a:rPr>
              <a:t>).</a:t>
            </a:r>
            <a:endParaRPr lang="en-I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71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E4A4814B-A604-8C5D-2A06-120141F6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91596"/>
            <a:ext cx="10360501" cy="80466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Rockwell" panose="02060603020205020403" pitchFamily="18" charset="0"/>
              </a:rPr>
              <a:t>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870612-E5CF-9594-41B6-DA76D926D35C}"/>
              </a:ext>
            </a:extLst>
          </p:cNvPr>
          <p:cNvSpPr txBox="1"/>
          <p:nvPr/>
        </p:nvSpPr>
        <p:spPr>
          <a:xfrm>
            <a:off x="1125860" y="1412776"/>
            <a:ext cx="10780185" cy="445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Content based filtering uses vector space model which is defined as the model assumes that the relevance of a document to query is roughly equal to the document-query similarity.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ckwell" panose="02060603020205020403" pitchFamily="18" charset="0"/>
              </a:rPr>
              <a:t>Collaborative based filtering </a:t>
            </a:r>
            <a:r>
              <a:rPr lang="en-US" dirty="0">
                <a:latin typeface="Rockwell" panose="02060603020205020403" pitchFamily="18" charset="0"/>
              </a:rPr>
              <a:t>uses Matrix Factorization which compresses user-item matrix into a low-dimensional representation in terms of latent factors.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Popularity based filtering simply recommends to a user the most popular items that the user has not previously consumed.</a:t>
            </a:r>
            <a:endParaRPr lang="en-I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1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E4A4814B-A604-8C5D-2A06-120141F6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91596"/>
            <a:ext cx="10360501" cy="80466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Rockwell" panose="02060603020205020403" pitchFamily="18" charset="0"/>
              </a:rPr>
              <a:t>Performance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55C1B-272C-1581-D3DF-D99C3A04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340768"/>
            <a:ext cx="9683429" cy="563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E4A4814B-A604-8C5D-2A06-120141F6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91596"/>
            <a:ext cx="10360501" cy="80466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F65AF-CB8E-4B28-6126-A5BB44AE1326}"/>
              </a:ext>
            </a:extLst>
          </p:cNvPr>
          <p:cNvSpPr txBox="1"/>
          <p:nvPr/>
        </p:nvSpPr>
        <p:spPr>
          <a:xfrm>
            <a:off x="1369080" y="2026468"/>
            <a:ext cx="1006010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The number of internet user will grow rapidly in the upcoming years. Thus, the preference personalization becomes concern for many of the tech industries.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Thus, these proposed algorithms will be incorporated with more advanced backend services in the future. </a:t>
            </a:r>
            <a:endParaRPr lang="en-I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3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E4A4814B-A604-8C5D-2A06-120141F6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3026665"/>
            <a:ext cx="10360501" cy="80466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Rockwell" panose="02060603020205020403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7246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91596"/>
            <a:ext cx="10360501" cy="8046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Rockwell" panose="02060603020205020403" pitchFamily="18" charset="0"/>
              </a:rPr>
              <a:t>ABSTRACT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ockwell" panose="02060603020205020403" pitchFamily="18" charset="0"/>
              </a:rPr>
              <a:t>The recommender systems are used in many product-based companies for profiling users based on the data that gets generated include personalized information and user interaction data.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Rockwell" panose="02060603020205020403" pitchFamily="18" charset="0"/>
              </a:rPr>
              <a:t>The recommender system model implements four various algorithms for performance comparison.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Rockwell" panose="02060603020205020403" pitchFamily="18" charset="0"/>
              </a:rPr>
              <a:t> The best recommendation algorithm is then chosen and is tested for appropriate user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CB10EA95-6CC3-122D-BF07-05759DA5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91596"/>
            <a:ext cx="10360501" cy="80466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Rockwell" panose="02060603020205020403" pitchFamily="18" charset="0"/>
              </a:rPr>
              <a:t>MACHINE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CC478-B443-7AB4-BCEB-9C3DB968896B}"/>
              </a:ext>
            </a:extLst>
          </p:cNvPr>
          <p:cNvSpPr txBox="1"/>
          <p:nvPr/>
        </p:nvSpPr>
        <p:spPr>
          <a:xfrm>
            <a:off x="1574597" y="1628800"/>
            <a:ext cx="96490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ckwell" panose="02060603020205020403" pitchFamily="18" charset="0"/>
              </a:rPr>
              <a:t>Machine learning is the field of study that gives computers the ability to learn without being explicitly programmed.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ckwell" panose="02060603020205020403" pitchFamily="18" charset="0"/>
              </a:rPr>
              <a:t>Supervised learning is </a:t>
            </a:r>
            <a:r>
              <a:rPr lang="en-US" dirty="0">
                <a:latin typeface="Rockwell" panose="02060603020205020403" pitchFamily="18" charset="0"/>
              </a:rPr>
              <a:t>use of labeled datasets to train algorithms that to classify data or predict outcomes accurately.</a:t>
            </a:r>
            <a:endParaRPr lang="en-IN" dirty="0">
              <a:latin typeface="Rockwell" panose="02060603020205020403" pitchFamily="18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Regression is a technique for investigating the relationship between independent variables or features and a dependent variable or outcome</a:t>
            </a:r>
            <a:r>
              <a:rPr lang="en-IN" dirty="0">
                <a:latin typeface="Rockwell" panose="02060603020205020403" pitchFamily="18" charset="0"/>
              </a:rPr>
              <a:t>.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28F42571-9260-247A-5475-369E837A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91596"/>
            <a:ext cx="10360501" cy="8046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Rockwell" panose="02060603020205020403" pitchFamily="18" charset="0"/>
              </a:rPr>
              <a:t>CONTENT BASED FILTERING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B1F6F-DA1C-0EC3-4215-15D5ABE1BCEC}"/>
              </a:ext>
            </a:extLst>
          </p:cNvPr>
          <p:cNvSpPr txBox="1"/>
          <p:nvPr/>
        </p:nvSpPr>
        <p:spPr>
          <a:xfrm>
            <a:off x="1485900" y="1988840"/>
            <a:ext cx="964907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Content-based filtering uses item features to recommend other items similar to what the user likes, based on their previous actions or explicit feedback.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The item on a dataset must have a discrete, identifiable and unique description.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>
            <a:extLst>
              <a:ext uri="{FF2B5EF4-FFF2-40B4-BE49-F238E27FC236}">
                <a16:creationId xmlns:a16="http://schemas.microsoft.com/office/drawing/2014/main" id="{43F0D0D7-0E4B-D208-9B45-6911DA83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91596"/>
            <a:ext cx="10360501" cy="8046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Rockwell" panose="02060603020205020403" pitchFamily="18" charset="0"/>
              </a:rPr>
              <a:t>COLLABORATIVE BASED FILTERING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FC0DA-DF1E-4D65-C514-BC480E65D83A}"/>
              </a:ext>
            </a:extLst>
          </p:cNvPr>
          <p:cNvSpPr txBox="1"/>
          <p:nvPr/>
        </p:nvSpPr>
        <p:spPr>
          <a:xfrm>
            <a:off x="1341884" y="1988840"/>
            <a:ext cx="987746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Collaborative filtering is a family of algorithms where there are multiple ways to find similar users or items and multiple ways to calculate rating based on ratings of similar users.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More robust mathematical model is discovered and the collaborative filtering method is getting better every year. </a:t>
            </a:r>
            <a:endParaRPr lang="en-I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5AE014D-B819-4ACB-D88D-5562BBA3C4FF}"/>
              </a:ext>
            </a:extLst>
          </p:cNvPr>
          <p:cNvSpPr txBox="1">
            <a:spLocks/>
          </p:cNvSpPr>
          <p:nvPr/>
        </p:nvSpPr>
        <p:spPr>
          <a:xfrm>
            <a:off x="1218883" y="291596"/>
            <a:ext cx="10360501" cy="804669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  <a:latin typeface="Rockwell" panose="02060603020205020403" pitchFamily="18" charset="0"/>
              </a:rPr>
              <a:t>HYBRID RECOMMENDER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5CF9B-A04C-DDA8-2338-EC226BD870E2}"/>
              </a:ext>
            </a:extLst>
          </p:cNvPr>
          <p:cNvSpPr txBox="1"/>
          <p:nvPr/>
        </p:nvSpPr>
        <p:spPr>
          <a:xfrm>
            <a:off x="1485900" y="1628800"/>
            <a:ext cx="9433048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Lack of information about the domain dependencies in collaborative filtering, and about the people's preferences in content-based system gave way to hybrid recommendation system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Hybrid recommendation systems are mix of content-based recommendation system and collaborative-based recommendation system.</a:t>
            </a:r>
            <a:endParaRPr lang="en-I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044" y="354856"/>
            <a:ext cx="10360501" cy="6618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Rockwell" panose="02060603020205020403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556792"/>
            <a:ext cx="9988097" cy="4465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Rockwell" panose="02060603020205020403" pitchFamily="18" charset="0"/>
              </a:rPr>
              <a:t>They are plain, just facts about the result of the recommendation systems.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Rockwell" panose="02060603020205020403" pitchFamily="18" charset="0"/>
              </a:rPr>
              <a:t>Does not know about how models train on data.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Rockwell" panose="02060603020205020403" pitchFamily="18" charset="0"/>
              </a:rPr>
              <a:t>Complexity increases as the number of recommendation algorithms to compare increase.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Rockwell" panose="02060603020205020403" pitchFamily="18" charset="0"/>
              </a:rPr>
              <a:t>Does not always yield good result.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E4A4814B-A604-8C5D-2A06-120141F6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91596"/>
            <a:ext cx="10360501" cy="80466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Rockwell" panose="02060603020205020403" pitchFamily="18" charset="0"/>
              </a:rPr>
              <a:t>PROPOSED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45FD4-C374-ABDA-7DBC-DFCCBC778080}"/>
              </a:ext>
            </a:extLst>
          </p:cNvPr>
          <p:cNvSpPr txBox="1"/>
          <p:nvPr/>
        </p:nvSpPr>
        <p:spPr>
          <a:xfrm>
            <a:off x="1629916" y="2303467"/>
            <a:ext cx="9289032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Deals with the details of how the data gets trained.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Results are interpreted in a nice form.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Give good comparison results even on different large and different datasets.</a:t>
            </a:r>
            <a:endParaRPr lang="en-I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E4A4814B-A604-8C5D-2A06-120141F6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91596"/>
            <a:ext cx="10360501" cy="80466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Rockwell" panose="02060603020205020403" pitchFamily="18" charset="0"/>
              </a:rPr>
              <a:t>SOFTWARE libraries</a:t>
            </a:r>
            <a:endParaRPr lang="en-US" sz="3600" dirty="0">
              <a:solidFill>
                <a:schemeClr val="accent1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BCC39F1-7752-37F4-2F65-069DC331E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892" y="1772816"/>
            <a:ext cx="9361040" cy="34503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  <a:latin typeface="Rockwell" panose="02060603020205020403" pitchFamily="18" charset="0"/>
              </a:rPr>
              <a:t>Pandas</a:t>
            </a:r>
            <a:r>
              <a:rPr lang="en-US" sz="2400" dirty="0">
                <a:latin typeface="Rockwell" panose="02060603020205020403" pitchFamily="18" charset="0"/>
              </a:rPr>
              <a:t>   –  Data manipulation and analysis library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  <a:latin typeface="Rockwell" panose="02060603020205020403" pitchFamily="18" charset="0"/>
              </a:rPr>
              <a:t>Numpy</a:t>
            </a:r>
            <a:r>
              <a:rPr lang="en-US" sz="2400" dirty="0">
                <a:latin typeface="Rockwell" panose="02060603020205020403" pitchFamily="18" charset="0"/>
              </a:rPr>
              <a:t>   –  Contains multidimensional array objects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  <a:latin typeface="Rockwell" panose="02060603020205020403" pitchFamily="18" charset="0"/>
              </a:rPr>
              <a:t>SkLearn</a:t>
            </a:r>
            <a:r>
              <a:rPr lang="en-US" sz="2400" dirty="0">
                <a:latin typeface="Rockwell" panose="02060603020205020403" pitchFamily="18" charset="0"/>
              </a:rPr>
              <a:t>  –  For statistical modeling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  <a:latin typeface="Rockwell" panose="02060603020205020403" pitchFamily="18" charset="0"/>
              </a:rPr>
              <a:t>NLTK</a:t>
            </a:r>
            <a:r>
              <a:rPr lang="en-US" sz="2400" dirty="0">
                <a:latin typeface="Rockwell" panose="02060603020205020403" pitchFamily="18" charset="0"/>
              </a:rPr>
              <a:t>       –  Used for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65684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CF7ACA-83DF-48D1-85D1-C482ED91F6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A6D9222-8445-4CAF-97EE-09B50EF08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4734E9-C274-4EB4-8E27-BAE9169A44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658</Words>
  <Application>Microsoft Office PowerPoint</Application>
  <PresentationFormat>Custom</PresentationFormat>
  <Paragraphs>60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Rockwell</vt:lpstr>
      <vt:lpstr>Tech 16x9</vt:lpstr>
      <vt:lpstr>GOVERNMENT COLLEGE OF ENGINEERING, BARGUR</vt:lpstr>
      <vt:lpstr>ABSTRACT</vt:lpstr>
      <vt:lpstr>MACHINE LEARNING</vt:lpstr>
      <vt:lpstr>CONTENT BASED FILTERING</vt:lpstr>
      <vt:lpstr>COLLABORATIVE BASED FILTERING</vt:lpstr>
      <vt:lpstr>PowerPoint Presentation</vt:lpstr>
      <vt:lpstr>EXISTING SYSTEM</vt:lpstr>
      <vt:lpstr>PROPOSED SYSTEM</vt:lpstr>
      <vt:lpstr>SOFTWARE libraries</vt:lpstr>
      <vt:lpstr>SYSTEM ARCHITECTURE</vt:lpstr>
      <vt:lpstr>PROJECT MODULES</vt:lpstr>
      <vt:lpstr>DATA PREPROCESSING</vt:lpstr>
      <vt:lpstr>Training data</vt:lpstr>
      <vt:lpstr>Evaluation</vt:lpstr>
      <vt:lpstr>Performance comparison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2022-12-07T08:25:28Z</dcterms:created>
  <dcterms:modified xsi:type="dcterms:W3CDTF">2022-12-07T15:57:01Z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