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2"/>
    <p:sldId id="257" r:id="rId3"/>
    <p:sldId id="259" r:id="rId4"/>
    <p:sldId id="283" r:id="rId5"/>
    <p:sldId id="260" r:id="rId6"/>
    <p:sldId id="261" r:id="rId7"/>
    <p:sldId id="266" r:id="rId8"/>
    <p:sldId id="267" r:id="rId9"/>
    <p:sldId id="268" r:id="rId10"/>
    <p:sldId id="281" r:id="rId11"/>
    <p:sldId id="282" r:id="rId12"/>
    <p:sldId id="273" r:id="rId13"/>
    <p:sldId id="274" r:id="rId14"/>
    <p:sldId id="275" r:id="rId15"/>
    <p:sldId id="276" r:id="rId16"/>
    <p:sldId id="277" r:id="rId17"/>
    <p:sldId id="285" r:id="rId18"/>
  </p:sldIdLst>
  <p:sldSz cx="9144000" cy="6858000" type="screen4x3"/>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p15:clr>
            <a:srgbClr val="A4A3A4"/>
          </p15:clr>
        </p15:guide>
        <p15:guide id="2" pos="287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49" autoAdjust="0"/>
    <p:restoredTop sz="94660"/>
  </p:normalViewPr>
  <p:slideViewPr>
    <p:cSldViewPr snapToGrid="0">
      <p:cViewPr varScale="1">
        <p:scale>
          <a:sx n="105" d="100"/>
          <a:sy n="105" d="100"/>
        </p:scale>
        <p:origin x="1044" y="114"/>
      </p:cViewPr>
      <p:guideLst>
        <p:guide orient="horz" pos="2151"/>
        <p:guide pos="2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30-06-2025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30-06-2025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30-06-2025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30-06-2025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2508321" y="1313531"/>
            <a:ext cx="4005944" cy="923330"/>
          </a:xfrm>
          <a:prstGeom prst="rect">
            <a:avLst/>
          </a:prstGeom>
          <a:noFill/>
        </p:spPr>
        <p:txBody>
          <a:bodyPr wrap="square">
            <a:spAutoFit/>
          </a:bodyPr>
          <a:lstStyle/>
          <a:p>
            <a:pPr marL="109728" indent="0" algn="ctr">
              <a:buNone/>
            </a:pPr>
            <a:r>
              <a:rPr lang="en-US" b="1" dirty="0">
                <a:latin typeface="Times New Roman" pitchFamily="18" charset="0"/>
                <a:ea typeface="Tahoma" pitchFamily="34" charset="0"/>
                <a:cs typeface="Times New Roman" pitchFamily="18" charset="0"/>
              </a:rPr>
              <a:t>PROJECT REPORT</a:t>
            </a:r>
            <a:endParaRPr lang="en-US" dirty="0">
              <a:latin typeface="Times New Roman" pitchFamily="18" charset="0"/>
              <a:ea typeface="Tahoma" pitchFamily="34" charset="0"/>
              <a:cs typeface="Times New Roman" pitchFamily="18" charset="0"/>
            </a:endParaRPr>
          </a:p>
          <a:p>
            <a:pPr marL="109728" indent="0" algn="ctr">
              <a:buNone/>
            </a:pPr>
            <a:r>
              <a:rPr lang="en-US" b="1" i="1" dirty="0">
                <a:latin typeface="Times New Roman" pitchFamily="18" charset="0"/>
                <a:ea typeface="Tahoma" pitchFamily="34" charset="0"/>
                <a:cs typeface="Times New Roman" pitchFamily="18" charset="0"/>
              </a:rPr>
              <a:t>Submitted by</a:t>
            </a:r>
            <a:endParaRPr lang="en-US" i="1" dirty="0">
              <a:latin typeface="Times New Roman" pitchFamily="18" charset="0"/>
              <a:ea typeface="Tahoma" pitchFamily="34" charset="0"/>
              <a:cs typeface="Times New Roman" pitchFamily="18" charset="0"/>
            </a:endParaRPr>
          </a:p>
          <a:p>
            <a:pPr algn="ctr"/>
            <a:r>
              <a:rPr lang="en-IN" dirty="0">
                <a:solidFill>
                  <a:srgbClr val="7030A0"/>
                </a:solidFill>
              </a:rPr>
              <a:t> </a:t>
            </a:r>
          </a:p>
        </p:txBody>
      </p:sp>
      <p:sp>
        <p:nvSpPr>
          <p:cNvPr id="9" name="TextBox 8"/>
          <p:cNvSpPr txBox="1"/>
          <p:nvPr/>
        </p:nvSpPr>
        <p:spPr>
          <a:xfrm>
            <a:off x="1383458" y="503489"/>
            <a:ext cx="619691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 decentralized escrow protocol to transfer assets using 					</a:t>
            </a:r>
            <a:r>
              <a:rPr lang="en-US" sz="2000" b="1" dirty="0" err="1">
                <a:latin typeface="Times New Roman" panose="02020603050405020304" pitchFamily="18" charset="0"/>
                <a:cs typeface="Times New Roman" panose="02020603050405020304" pitchFamily="18" charset="0"/>
              </a:rPr>
              <a:t>blockchain</a:t>
            </a:r>
            <a:endParaRPr lang="en-US" sz="2000" b="1" dirty="0">
              <a:latin typeface="Times New Roman" panose="02020603050405020304" pitchFamily="18" charset="0"/>
              <a:cs typeface="Times New Roman" panose="02020603050405020304" pitchFamily="18" charset="0"/>
            </a:endParaRPr>
          </a:p>
        </p:txBody>
      </p:sp>
      <p:pic>
        <p:nvPicPr>
          <p:cNvPr id="12" name="image1.jpeg" descr="PMIST NEW LOGO (27"/>
          <p:cNvPicPr/>
          <p:nvPr/>
        </p:nvPicPr>
        <p:blipFill>
          <a:blip r:embed="rId2" cstate="print"/>
          <a:stretch>
            <a:fillRect/>
          </a:stretch>
        </p:blipFill>
        <p:spPr>
          <a:xfrm>
            <a:off x="2023538" y="5119679"/>
            <a:ext cx="4640562" cy="1267099"/>
          </a:xfrm>
          <a:prstGeom prst="rect">
            <a:avLst/>
          </a:prstGeom>
        </p:spPr>
      </p:pic>
      <p:sp>
        <p:nvSpPr>
          <p:cNvPr id="2" name="Rectangle 1"/>
          <p:cNvSpPr/>
          <p:nvPr/>
        </p:nvSpPr>
        <p:spPr>
          <a:xfrm>
            <a:off x="1231898" y="2011365"/>
            <a:ext cx="6558789" cy="3277820"/>
          </a:xfrm>
          <a:prstGeom prst="rect">
            <a:avLst/>
          </a:prstGeom>
        </p:spPr>
        <p:txBody>
          <a:bodyPr wrap="square" anchor="t">
            <a:spAutoFit/>
          </a:bodyPr>
          <a:lstStyle/>
          <a:p>
            <a:pPr marL="109728" indent="0" algn="ctr">
              <a:lnSpc>
                <a:spcPct val="150000"/>
              </a:lnSpc>
              <a:buNone/>
            </a:pPr>
            <a:r>
              <a:rPr lang="en-US" b="1" dirty="0">
                <a:latin typeface="Times New Roman" panose="02020603050405020304" pitchFamily="18" charset="0"/>
                <a:ea typeface="Times New Roman" panose="02020603050405020304" pitchFamily="18" charset="0"/>
              </a:rPr>
              <a:t>NITHISHHARIHARAN M</a:t>
            </a:r>
            <a:r>
              <a:rPr lang="en-US" b="1" dirty="0">
                <a:latin typeface="Times New Roman" pitchFamily="18" charset="0"/>
                <a:ea typeface="Tahoma" pitchFamily="34" charset="0"/>
                <a:cs typeface="Times New Roman" pitchFamily="18" charset="0"/>
              </a:rPr>
              <a:t>-  1210121521057</a:t>
            </a:r>
            <a:endParaRPr lang="en-US" b="1" i="1" dirty="0">
              <a:latin typeface="Times New Roman" pitchFamily="18" charset="0"/>
              <a:ea typeface="Tahoma" pitchFamily="34" charset="0"/>
              <a:cs typeface="Times New Roman" pitchFamily="18" charset="0"/>
            </a:endParaRPr>
          </a:p>
          <a:p>
            <a:pPr marL="109728" indent="0" algn="ctr">
              <a:lnSpc>
                <a:spcPct val="150000"/>
              </a:lnSpc>
              <a:buNone/>
            </a:pPr>
            <a:r>
              <a:rPr lang="en-US" b="1" i="1" dirty="0">
                <a:latin typeface="Times New Roman" pitchFamily="18" charset="0"/>
                <a:ea typeface="Tahoma" pitchFamily="34" charset="0"/>
                <a:cs typeface="Times New Roman" pitchFamily="18" charset="0"/>
              </a:rPr>
              <a:t>Guided by</a:t>
            </a:r>
            <a:endParaRPr lang="en-US" dirty="0">
              <a:latin typeface="Times New Roman" pitchFamily="18" charset="0"/>
              <a:ea typeface="Tahoma" pitchFamily="34" charset="0"/>
              <a:cs typeface="Times New Roman" pitchFamily="18" charset="0"/>
            </a:endParaRPr>
          </a:p>
          <a:p>
            <a:pPr marL="109728" indent="0">
              <a:lnSpc>
                <a:spcPct val="150000"/>
              </a:lnSpc>
              <a:buNone/>
            </a:pPr>
            <a:r>
              <a:rPr lang="en-US" b="1" dirty="0">
                <a:latin typeface="Times New Roman" pitchFamily="18" charset="0"/>
                <a:ea typeface="Tahoma" pitchFamily="34" charset="0"/>
                <a:cs typeface="Times New Roman" pitchFamily="18" charset="0"/>
              </a:rPr>
              <a:t>                                 Ms. B . LAVANYA MCA</a:t>
            </a:r>
            <a:r>
              <a:rPr lang="en-US" dirty="0">
                <a:latin typeface="Times New Roman" pitchFamily="18" charset="0"/>
                <a:ea typeface="Tahoma" pitchFamily="34" charset="0"/>
                <a:cs typeface="Times New Roman" pitchFamily="18" charset="0"/>
              </a:rPr>
              <a:t> </a:t>
            </a:r>
          </a:p>
          <a:p>
            <a:pPr marL="109728" indent="0" algn="ctr">
              <a:lnSpc>
                <a:spcPct val="150000"/>
              </a:lnSpc>
              <a:buNone/>
            </a:pPr>
            <a:r>
              <a:rPr lang="en-US" b="1" dirty="0">
                <a:latin typeface="Times New Roman" pitchFamily="18" charset="0"/>
                <a:ea typeface="Tahoma" pitchFamily="34" charset="0"/>
                <a:cs typeface="Times New Roman" pitchFamily="18" charset="0"/>
              </a:rPr>
              <a:t>BACHELOR OF COMPUTER APPLICATION</a:t>
            </a:r>
            <a:endParaRPr lang="en-US" dirty="0">
              <a:latin typeface="Times New Roman" pitchFamily="18" charset="0"/>
              <a:ea typeface="Tahoma" pitchFamily="34" charset="0"/>
              <a:cs typeface="Times New Roman" pitchFamily="18" charset="0"/>
            </a:endParaRPr>
          </a:p>
          <a:p>
            <a:pPr marL="109728" indent="0" algn="ctr">
              <a:lnSpc>
                <a:spcPct val="150000"/>
              </a:lnSpc>
              <a:buNone/>
            </a:pPr>
            <a:r>
              <a:rPr lang="en-US" b="1" dirty="0">
                <a:latin typeface="Times New Roman" pitchFamily="18" charset="0"/>
                <a:ea typeface="Tahoma" pitchFamily="34" charset="0"/>
                <a:cs typeface="Times New Roman" pitchFamily="18" charset="0"/>
              </a:rPr>
              <a:t>IN</a:t>
            </a:r>
          </a:p>
          <a:p>
            <a:pPr marL="109728" algn="ctr">
              <a:lnSpc>
                <a:spcPct val="150000"/>
              </a:lnSpc>
            </a:pPr>
            <a:r>
              <a:rPr lang="en-US" b="1" dirty="0">
                <a:latin typeface="Times New Roman" pitchFamily="18" charset="0"/>
                <a:ea typeface="Tahoma" pitchFamily="34" charset="0"/>
                <a:cs typeface="Times New Roman" pitchFamily="18" charset="0"/>
              </a:rPr>
              <a:t>DEPARTMENT OF COMPUTER SCIENCE AND APPLICATIONS</a:t>
            </a:r>
            <a:endParaRPr lang="en-US" dirty="0">
              <a:latin typeface="Times New Roman" pitchFamily="18" charset="0"/>
              <a:ea typeface="Tahoma" pitchFamily="34" charset="0"/>
              <a:cs typeface="Times New Roman" pitchFamily="18" charset="0"/>
            </a:endParaRPr>
          </a:p>
          <a:p>
            <a:pPr marL="109728" indent="0" algn="ctr">
              <a:buNone/>
            </a:pPr>
            <a:endParaRPr lang="en-US" dirty="0">
              <a:latin typeface="Times New Roman" pitchFamily="18" charset="0"/>
              <a:ea typeface="Tahoma" pitchFamily="34"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a:bodyPr>
          <a:lstStyle/>
          <a:p>
            <a:pPr marL="317500" indent="0" algn="just">
              <a:lnSpc>
                <a:spcPct val="150000"/>
              </a:lnSpc>
              <a:spcBef>
                <a:spcPts val="365"/>
              </a:spcBef>
              <a:spcAft>
                <a:spcPts val="0"/>
              </a:spcAft>
              <a:buNone/>
            </a:pPr>
            <a:r>
              <a:rPr 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Escrow Contract creating Smart-Contract Implementation</a:t>
            </a:r>
            <a:endParaRPr lang="en-IN" sz="1800" b="1" u="sng" dirty="0">
              <a:effectLst/>
              <a:latin typeface="Times New Roman" panose="02020603050405020304" pitchFamily="18" charset="0"/>
              <a:ea typeface="Calibri" panose="020F0502020204030204" charset="0"/>
              <a:cs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Escrow contract to facilitate the transaction between two trustlessparties are created is created by a contract called EsKroFactory.sol</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createContract()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takes buyer’s address,seller’s address,price as parameters.Createscontract and emits ContractCreated() event after successful</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creation of Escrow contract.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getContractsByIndex()-</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returns index of the contract that is created</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getContractsByAddress()-</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returns address of the contract</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getContracts()-</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It returns all the contracts</a:t>
            </a: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a:bodyPr>
          <a:lstStyle/>
          <a:p>
            <a:pPr marL="317500" indent="0" algn="just">
              <a:lnSpc>
                <a:spcPct val="150000"/>
              </a:lnSpc>
              <a:spcBef>
                <a:spcPts val="365"/>
              </a:spcBef>
              <a:spcAft>
                <a:spcPts val="0"/>
              </a:spcAft>
              <a:buNone/>
            </a:pPr>
            <a:r>
              <a:rPr lang="en-US" alt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Front-End</a:t>
            </a:r>
          </a:p>
          <a:p>
            <a:pPr marL="317500" indent="0" algn="just">
              <a:lnSpc>
                <a:spcPct val="150000"/>
              </a:lnSpc>
              <a:spcBef>
                <a:spcPts val="365"/>
              </a:spcBef>
              <a:spcAft>
                <a:spcPts val="0"/>
              </a:spcAft>
              <a:buNone/>
            </a:pPr>
            <a:endParaRPr lang="en-US" altLang="en-IN" sz="1800" b="1" u="sng" dirty="0">
              <a:effectLst/>
              <a:latin typeface="Times New Roman" panose="02020603050405020304" pitchFamily="18" charset="0"/>
              <a:ea typeface="Calibri" panose="020F0502020204030204" charset="0"/>
              <a:cs typeface="Times New Roman" panose="02020603050405020304" pitchFamily="18" charset="0"/>
              <a:sym typeface="+mn-ea"/>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ABI &amp; address of the deployed contract is used along with thehelpof Ethers.js library to connect the frontend with the smart-contract.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Components- The code is divided into various components to keeptheproject clean and maintainable</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Wallet.js-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This is used as the connect button which helps users to connect their Metamask wallet with the web-app.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Contract.js-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stake(),withdrawStake(),cancel(),revokeCancel(),confirm() functions are implemented in this component.The buttons for staking related all activities are handled by this component.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ContractCreation.js-</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Creation of the contract is handled in this component.</a:t>
            </a: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90"/>
            <a:ext cx="7886700" cy="6520089"/>
          </a:xfrm>
        </p:spPr>
        <p:txBody>
          <a:bodyPr>
            <a:normAutofit/>
          </a:bodyPr>
          <a:lstStyle/>
          <a:p>
            <a:pPr marL="0" indent="0">
              <a:buNone/>
            </a:pPr>
            <a:r>
              <a:rPr lang="en-US" sz="1800" b="1" u="sng" dirty="0">
                <a:latin typeface="Times New Roman" panose="02020603050405020304" pitchFamily="18" charset="0"/>
                <a:cs typeface="Times New Roman" panose="02020603050405020304" pitchFamily="18" charset="0"/>
              </a:rPr>
              <a:t>SCREENSHOTS</a:t>
            </a:r>
            <a:r>
              <a:rPr lang="en-US" sz="1800" b="1" dirty="0">
                <a:latin typeface="Times New Roman" panose="02020603050405020304" pitchFamily="18" charset="0"/>
                <a:cs typeface="Times New Roman" panose="02020603050405020304" pitchFamily="18" charset="0"/>
              </a:rPr>
              <a:t> :</a:t>
            </a:r>
          </a:p>
          <a:p>
            <a:pPr marL="0" indent="0">
              <a:buNone/>
            </a:pPr>
            <a:endParaRPr lang="en-US" sz="18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1715135" y="314960"/>
            <a:ext cx="5265420" cy="3131820"/>
          </a:xfrm>
          <a:prstGeom prst="rect">
            <a:avLst/>
          </a:prstGeom>
        </p:spPr>
      </p:pic>
      <p:pic>
        <p:nvPicPr>
          <p:cNvPr id="14" name="Picture 13"/>
          <p:cNvPicPr>
            <a:picLocks noChangeAspect="1"/>
          </p:cNvPicPr>
          <p:nvPr/>
        </p:nvPicPr>
        <p:blipFill>
          <a:blip r:embed="rId3"/>
          <a:stretch>
            <a:fillRect/>
          </a:stretch>
        </p:blipFill>
        <p:spPr>
          <a:xfrm>
            <a:off x="1715135" y="3514725"/>
            <a:ext cx="5394960" cy="31375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38785" y="899160"/>
            <a:ext cx="5265420" cy="2987040"/>
          </a:xfrm>
          <a:prstGeom prst="rect">
            <a:avLst/>
          </a:prstGeom>
        </p:spPr>
      </p:pic>
      <p:pic>
        <p:nvPicPr>
          <p:cNvPr id="7" name="Picture 6"/>
          <p:cNvPicPr>
            <a:picLocks noChangeAspect="1"/>
          </p:cNvPicPr>
          <p:nvPr/>
        </p:nvPicPr>
        <p:blipFill>
          <a:blip r:embed="rId3"/>
          <a:stretch>
            <a:fillRect/>
          </a:stretch>
        </p:blipFill>
        <p:spPr>
          <a:xfrm>
            <a:off x="5810885" y="563245"/>
            <a:ext cx="2758440" cy="5600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6552"/>
            <a:ext cx="7886700" cy="618444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p:cNvPicPr>
            <a:picLocks noChangeAspect="1"/>
          </p:cNvPicPr>
          <p:nvPr/>
        </p:nvPicPr>
        <p:blipFill>
          <a:blip r:embed="rId2"/>
          <a:stretch>
            <a:fillRect/>
          </a:stretch>
        </p:blipFill>
        <p:spPr>
          <a:xfrm>
            <a:off x="1707515" y="95885"/>
            <a:ext cx="5852160" cy="3116580"/>
          </a:xfrm>
          <a:prstGeom prst="rect">
            <a:avLst/>
          </a:prstGeom>
        </p:spPr>
      </p:pic>
      <p:pic>
        <p:nvPicPr>
          <p:cNvPr id="7" name="Picture 6"/>
          <p:cNvPicPr>
            <a:picLocks noChangeAspect="1"/>
          </p:cNvPicPr>
          <p:nvPr/>
        </p:nvPicPr>
        <p:blipFill>
          <a:blip r:embed="rId3"/>
          <a:stretch>
            <a:fillRect/>
          </a:stretch>
        </p:blipFill>
        <p:spPr>
          <a:xfrm>
            <a:off x="1707515" y="3212465"/>
            <a:ext cx="6071235" cy="3291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08214"/>
            <a:ext cx="7886700" cy="655864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2" name="Picture 1"/>
          <p:cNvPicPr>
            <a:picLocks noChangeAspect="1"/>
          </p:cNvPicPr>
          <p:nvPr/>
        </p:nvPicPr>
        <p:blipFill>
          <a:blip r:embed="rId2"/>
          <a:stretch>
            <a:fillRect/>
          </a:stretch>
        </p:blipFill>
        <p:spPr>
          <a:xfrm>
            <a:off x="1811655" y="154940"/>
            <a:ext cx="5669280" cy="3263900"/>
          </a:xfrm>
          <a:prstGeom prst="rect">
            <a:avLst/>
          </a:prstGeom>
        </p:spPr>
      </p:pic>
      <p:pic>
        <p:nvPicPr>
          <p:cNvPr id="7" name="Picture 6"/>
          <p:cNvPicPr>
            <a:picLocks noChangeAspect="1"/>
          </p:cNvPicPr>
          <p:nvPr/>
        </p:nvPicPr>
        <p:blipFill>
          <a:blip r:embed="rId3"/>
          <a:stretch>
            <a:fillRect/>
          </a:stretch>
        </p:blipFill>
        <p:spPr>
          <a:xfrm>
            <a:off x="1819275" y="3557270"/>
            <a:ext cx="5661660" cy="31946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42292"/>
            <a:ext cx="7886700" cy="825124"/>
          </a:xfrm>
        </p:spPr>
        <p:txBody>
          <a:bodyPr>
            <a:normAutofit/>
          </a:bodyPr>
          <a:lstStyle/>
          <a:p>
            <a:r>
              <a:rPr lang="en-IN" sz="2400" b="1" u="sng" dirty="0">
                <a:latin typeface="Times New Roman" panose="02020603050405020304" pitchFamily="18" charset="0"/>
                <a:cs typeface="Times New Roman" panose="02020603050405020304" pitchFamily="18" charset="0"/>
              </a:rPr>
              <a:t>CONCLUSION</a:t>
            </a:r>
          </a:p>
        </p:txBody>
      </p:sp>
      <p:sp>
        <p:nvSpPr>
          <p:cNvPr id="5" name="Content Placeholder 4"/>
          <p:cNvSpPr>
            <a:spLocks noGrp="1"/>
          </p:cNvSpPr>
          <p:nvPr>
            <p:ph idx="1"/>
          </p:nvPr>
        </p:nvSpPr>
        <p:spPr>
          <a:xfrm>
            <a:off x="628650" y="1083945"/>
            <a:ext cx="7979410" cy="2753995"/>
          </a:xfrm>
        </p:spPr>
        <p:txBody>
          <a:bodyPr>
            <a:norm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The escrow systems that we suggest are completely orthogonal tothemethod in which the files are shared and distributed among peers. Theescrow service and the verification of the content can be done bythepeer-to-peer service, or by a separate non-affiliated service. We hope that our study can stimulate more future research endeavors on this crucial problem in the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25750" indent="0">
              <a:buNone/>
            </a:pPr>
            <a:endParaRPr lang="en-US" dirty="0"/>
          </a:p>
          <a:p>
            <a:pPr marL="2239963" indent="-182563">
              <a:buNone/>
            </a:pPr>
            <a:endParaRPr lang="en-US" dirty="0"/>
          </a:p>
          <a:p>
            <a:pPr marL="2239963" indent="-182563">
              <a:buNone/>
            </a:pPr>
            <a:r>
              <a:rPr lang="en-US" sz="6000" dirty="0"/>
              <a:t>THANK YOU</a:t>
            </a:r>
            <a:endParaRPr lang="en-IN" sz="6000" dirty="0"/>
          </a:p>
        </p:txBody>
      </p:sp>
    </p:spTree>
    <p:extLst>
      <p:ext uri="{BB962C8B-B14F-4D97-AF65-F5344CB8AC3E}">
        <p14:creationId xmlns:p14="http://schemas.microsoft.com/office/powerpoint/2010/main" val="326628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25563"/>
          </a:xfrm>
        </p:spPr>
        <p:txBody>
          <a:bodyPr>
            <a:normAutofit/>
          </a:bodyPr>
          <a:lstStyle/>
          <a:p>
            <a:r>
              <a:rPr lang="en-IN" sz="2000" b="1" u="sng" dirty="0">
                <a:latin typeface="Times New Roman" panose="02020603050405020304" pitchFamily="18" charset="0"/>
                <a:cs typeface="Times New Roman" panose="02020603050405020304" pitchFamily="18" charset="0"/>
              </a:rPr>
              <a:t>INTRODUCTION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297305"/>
            <a:ext cx="7886700" cy="4263390"/>
          </a:xfrm>
        </p:spPr>
        <p:txBody>
          <a:bodyPr>
            <a:noAutofit/>
          </a:bodyPr>
          <a:lstStyle/>
          <a:p>
            <a:pPr marL="0" indent="0" algn="just">
              <a:lnSpc>
                <a:spcPct val="170000"/>
              </a:lnSpc>
              <a:buNone/>
            </a:pPr>
            <a:r>
              <a:rPr lang="en-US" sz="1500">
                <a:effectLst/>
                <a:latin typeface="Times New Roman" panose="02020603050405020304" pitchFamily="18" charset="0"/>
                <a:ea typeface="Times New Roman" panose="02020603050405020304" pitchFamily="18" charset="0"/>
              </a:rPr>
              <a:t>A decentralized escrow protocol makes it easy for people who don't trust each other to make safe payments. The Eskro protocol is used. Before a transaction can be made, tokens are sent to an escrow, which is a third-party smart contract.  The escrow holds the tokens until the conditions for payment are met. Both the agreed-upon product or service and the agreed-upon payment must be made by all parties involved in the transaction.  One party shouldn't be able to back out of a deal at the other party's expense. If the payment terms depend on outside information, like when a product is shipped, the oracle pattern can be used to give the escrow the information it needs. As soon as the smart contract code is put on the blockchain, it can't be changed. This makes sure that the escrow functionality is safe.  This gives everyone involved in the trade the peace of mind that they won't be taken advantage of.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28650" y="0"/>
            <a:ext cx="7886700" cy="1325563"/>
          </a:xfrm>
        </p:spPr>
        <p:txBody>
          <a:bodyPr>
            <a:normAutofit/>
          </a:bodyPr>
          <a:lstStyle/>
          <a:p>
            <a:r>
              <a:rPr lang="en-IN" sz="2400" b="1" u="sng" dirty="0">
                <a:latin typeface="Times New Roman" panose="02020603050405020304" pitchFamily="18" charset="0"/>
                <a:cs typeface="Times New Roman" panose="02020603050405020304" pitchFamily="18" charset="0"/>
              </a:rPr>
              <a:t>PROBLEM STATEMENT</a:t>
            </a:r>
          </a:p>
        </p:txBody>
      </p:sp>
      <p:sp>
        <p:nvSpPr>
          <p:cNvPr id="6" name="Content Placeholder 5"/>
          <p:cNvSpPr>
            <a:spLocks noGrp="1"/>
          </p:cNvSpPr>
          <p:nvPr>
            <p:ph idx="1"/>
          </p:nvPr>
        </p:nvSpPr>
        <p:spPr>
          <a:xfrm>
            <a:off x="628650" y="1244600"/>
            <a:ext cx="7886700" cy="3551555"/>
          </a:xfrm>
        </p:spPr>
        <p:txBody>
          <a:bodyPr>
            <a:normAutofit/>
          </a:bodyPr>
          <a:lstStyle/>
          <a:p>
            <a:pPr marL="0" indent="0" algn="just">
              <a:lnSpc>
                <a:spcPct val="170000"/>
              </a:lnSpc>
              <a:buNone/>
            </a:pPr>
            <a:r>
              <a:rPr lang="en-US" sz="1500" dirty="0">
                <a:latin typeface="Times New Roman" panose="02020603050405020304" pitchFamily="18" charset="0"/>
                <a:cs typeface="Times New Roman" panose="02020603050405020304" pitchFamily="18" charset="0"/>
              </a:rPr>
              <a:t>A decentralized escrow protocol that facilitates secure P2P payments between trustless parties</a:t>
            </a:r>
          </a:p>
          <a:p>
            <a:pPr marL="0" indent="0" algn="just">
              <a:lnSpc>
                <a:spcPct val="170000"/>
              </a:lnSpc>
              <a:buNone/>
            </a:pPr>
            <a:r>
              <a:rPr lang="en-US" sz="1500" dirty="0">
                <a:latin typeface="Times New Roman" panose="02020603050405020304" pitchFamily="18" charset="0"/>
                <a:cs typeface="Times New Roman" panose="02020603050405020304" pitchFamily="18" charset="0"/>
              </a:rPr>
              <a:t>There is an inherent risk of fraud in the majority of transactions, both online and offline, where a buyer and a seller exchange goods or services for money. What should be sent out first, the goods or the money is another constant debate.</a:t>
            </a:r>
          </a:p>
          <a:p>
            <a:pPr marL="0" indent="0" algn="just">
              <a:lnSpc>
                <a:spcPct val="170000"/>
              </a:lnSpc>
              <a:buNone/>
            </a:pPr>
            <a:r>
              <a:rPr lang="en-US" sz="1500" dirty="0">
                <a:latin typeface="Times New Roman" panose="02020603050405020304" pitchFamily="18" charset="0"/>
                <a:cs typeface="Times New Roman" panose="02020603050405020304" pitchFamily="18" charset="0"/>
              </a:rPr>
              <a:t>These transactions could involve anything from purchasing products from peer-to-peer marketplaces like eBay to receiving payment from a customer for freelancing work. Each year, these transactions reach up to $100 trillion worldwide.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885" y="70338"/>
            <a:ext cx="9012115" cy="6910753"/>
          </a:xfrm>
        </p:spPr>
        <p:txBody>
          <a:bodyPr>
            <a:normAutofit/>
          </a:bodyPr>
          <a:lstStyle/>
          <a:p>
            <a:pPr marL="712788" lvl="1" indent="0">
              <a:buNone/>
            </a:pPr>
            <a:r>
              <a:rPr lang="en-US" sz="2000" b="1" dirty="0" err="1">
                <a:latin typeface="Times New Roman" panose="02020603050405020304" pitchFamily="18" charset="0"/>
                <a:cs typeface="Times New Roman" panose="02020603050405020304" pitchFamily="18" charset="0"/>
              </a:rPr>
              <a:t>Exsisting</a:t>
            </a:r>
            <a:r>
              <a:rPr lang="en-US" sz="2000" b="1" dirty="0">
                <a:latin typeface="Times New Roman" panose="02020603050405020304" pitchFamily="18" charset="0"/>
                <a:cs typeface="Times New Roman" panose="02020603050405020304" pitchFamily="18" charset="0"/>
              </a:rPr>
              <a:t> System</a:t>
            </a:r>
            <a:endParaRPr lang="en-IN" sz="2000" b="1" dirty="0">
              <a:latin typeface="Times New Roman" panose="02020603050405020304" pitchFamily="18" charset="0"/>
              <a:cs typeface="Times New Roman" panose="02020603050405020304" pitchFamily="18" charset="0"/>
            </a:endParaRPr>
          </a:p>
          <a:p>
            <a:pPr marL="712788" indent="-447675"/>
            <a:r>
              <a:rPr lang="en-US" sz="1400" dirty="0">
                <a:latin typeface="Times New Roman" panose="02020603050405020304" pitchFamily="18" charset="0"/>
                <a:cs typeface="Times New Roman" panose="02020603050405020304" pitchFamily="18" charset="0"/>
              </a:rPr>
              <a:t>In the existing system, the size of the proof stored in the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for each transaction is extremely large. The existing system is not trustable and reliable. The existing system requires the use of third party and charges extra fees than necessary. The existing escrow protocols are neither transparent not secure, untrusted parties who wish to carry out a transaction face several challenges. Firstly, they may not trust each other, and there is a possibility that one party may fail to meet their obligation, leading to disputes and potential fraud. Secondly, they may have to rely on a third-party intermediary to hold the funds until the transaction is complete, which adds an extra layer of complexity and cost to the transaction.</a:t>
            </a:r>
            <a:endParaRPr lang="en-IN" sz="1400" dirty="0">
              <a:latin typeface="Times New Roman" panose="02020603050405020304" pitchFamily="18" charset="0"/>
              <a:cs typeface="Times New Roman" panose="02020603050405020304" pitchFamily="18" charset="0"/>
            </a:endParaRPr>
          </a:p>
          <a:p>
            <a:pPr marL="712788" indent="-447675"/>
            <a:r>
              <a:rPr lang="en-US" sz="1400" dirty="0">
                <a:latin typeface="Times New Roman" panose="02020603050405020304" pitchFamily="18" charset="0"/>
                <a:cs typeface="Times New Roman" panose="02020603050405020304" pitchFamily="18" charset="0"/>
              </a:rPr>
              <a:t>Furthermore, the existing system has several limitations. For instance, it is not decentralized, meaning that it relies on a centralized entity to hold the funds and oversee the transaction. This centralization makes the system vulnerable to hacking and other security threats. Additionally, the intermediaries may take a long time to process the transaction, leading to delays and inefficiencies. Moreover, the existing system does not provide transparency or accountability</a:t>
            </a:r>
          </a:p>
          <a:p>
            <a:endParaRPr lang="en-IN" sz="1300" dirty="0">
              <a:latin typeface="Times New Roman" panose="02020603050405020304" pitchFamily="18" charset="0"/>
              <a:cs typeface="Times New Roman" panose="02020603050405020304" pitchFamily="18" charset="0"/>
            </a:endParaRPr>
          </a:p>
          <a:p>
            <a:pPr marL="712788" lvl="1" indent="0">
              <a:buNone/>
            </a:pPr>
            <a:r>
              <a:rPr lang="en-US" sz="2200" b="1" dirty="0">
                <a:latin typeface="Times New Roman" panose="02020603050405020304" pitchFamily="18" charset="0"/>
                <a:cs typeface="Times New Roman" panose="02020603050405020304" pitchFamily="18" charset="0"/>
              </a:rPr>
              <a:t>  Proposed System</a:t>
            </a:r>
            <a:endParaRPr lang="en-IN" sz="2200" b="1" dirty="0">
              <a:latin typeface="Times New Roman" panose="02020603050405020304" pitchFamily="18" charset="0"/>
              <a:cs typeface="Times New Roman" panose="02020603050405020304" pitchFamily="18" charset="0"/>
            </a:endParaRPr>
          </a:p>
          <a:p>
            <a:pPr marL="447675" indent="265113">
              <a:buNone/>
            </a:pPr>
            <a:r>
              <a:rPr lang="en-US" sz="1400" dirty="0">
                <a:latin typeface="Times New Roman" panose="02020603050405020304" pitchFamily="18" charset="0"/>
                <a:cs typeface="Times New Roman" panose="02020603050405020304" pitchFamily="18" charset="0"/>
              </a:rPr>
              <a:t>The parties involved in the transaction need to ensure that both the agreed product/service is delivered and    	payment is made. One party should not be able to default on the transaction at the expense of the other party.</a:t>
            </a:r>
            <a:endParaRPr lang="en-IN" sz="1400" dirty="0">
              <a:latin typeface="Times New Roman" panose="02020603050405020304" pitchFamily="18" charset="0"/>
              <a:cs typeface="Times New Roman" panose="02020603050405020304" pitchFamily="18" charset="0"/>
            </a:endParaRPr>
          </a:p>
          <a:p>
            <a:pPr marL="447675" lvl="2" indent="265113"/>
            <a:endParaRPr lang="en-IN" sz="1400" dirty="0">
              <a:latin typeface="Times New Roman" panose="02020603050405020304" pitchFamily="18" charset="0"/>
              <a:cs typeface="Times New Roman" panose="02020603050405020304" pitchFamily="18" charset="0"/>
            </a:endParaRPr>
          </a:p>
          <a:p>
            <a:pPr marL="357188" lvl="2" indent="0">
              <a:tabLst>
                <a:tab pos="447675" algn="l"/>
              </a:tabLst>
            </a:pPr>
            <a:r>
              <a:rPr lang="en-US" sz="1400" dirty="0">
                <a:latin typeface="Times New Roman" panose="02020603050405020304" pitchFamily="18" charset="0"/>
                <a:cs typeface="Times New Roman" panose="02020603050405020304" pitchFamily="18" charset="0"/>
              </a:rPr>
              <a:t>       Transparency – Operations happening in the system are transparent as relevant transactions are             			accessible to all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participants.</a:t>
            </a:r>
          </a:p>
          <a:p>
            <a:pPr marL="357188" lvl="2" indent="0">
              <a:tabLst>
                <a:tab pos="447675" algn="l"/>
              </a:tabLst>
            </a:pPr>
            <a:endParaRPr lang="en-IN" sz="1400" dirty="0">
              <a:latin typeface="Times New Roman" panose="02020603050405020304" pitchFamily="18" charset="0"/>
              <a:cs typeface="Times New Roman" panose="02020603050405020304" pitchFamily="18" charset="0"/>
            </a:endParaRPr>
          </a:p>
          <a:p>
            <a:pPr marL="357188" lvl="2" indent="355600">
              <a:tabLst>
                <a:tab pos="357188" algn="l"/>
              </a:tabLst>
            </a:pPr>
            <a:r>
              <a:rPr lang="en-US" sz="1400" dirty="0">
                <a:latin typeface="Times New Roman" panose="02020603050405020304" pitchFamily="18" charset="0"/>
                <a:cs typeface="Times New Roman" panose="02020603050405020304" pitchFamily="18" charset="0"/>
              </a:rPr>
              <a:t> Efficiency – </a:t>
            </a:r>
            <a:r>
              <a:rPr lang="en-US" sz="1400" dirty="0" err="1">
                <a:latin typeface="Times New Roman" panose="02020603050405020304" pitchFamily="18" charset="0"/>
                <a:cs typeface="Times New Roman" panose="02020603050405020304" pitchFamily="18" charset="0"/>
              </a:rPr>
              <a:t>Blockchain</a:t>
            </a:r>
            <a:r>
              <a:rPr lang="en-US" sz="1400" dirty="0">
                <a:latin typeface="Times New Roman" panose="02020603050405020304" pitchFamily="18" charset="0"/>
                <a:cs typeface="Times New Roman" panose="02020603050405020304" pitchFamily="18" charset="0"/>
              </a:rPr>
              <a:t> eliminates the need for third parties, which in turn helps to reduce the transaction 	cost and enhances</a:t>
            </a:r>
            <a:endParaRPr lang="en-IN" sz="1400" dirty="0">
              <a:latin typeface="Times New Roman" panose="02020603050405020304" pitchFamily="18" charset="0"/>
              <a:cs typeface="Times New Roman" panose="02020603050405020304" pitchFamily="18" charset="0"/>
            </a:endParaRPr>
          </a:p>
          <a:p>
            <a:pPr marL="357188" indent="311150"/>
            <a:r>
              <a:rPr lang="en-US" sz="1400" dirty="0">
                <a:latin typeface="Times New Roman" panose="02020603050405020304" pitchFamily="18" charset="0"/>
                <a:cs typeface="Times New Roman" panose="02020603050405020304" pitchFamily="18" charset="0"/>
              </a:rPr>
              <a:t>   Service efficiency</a:t>
            </a:r>
          </a:p>
        </p:txBody>
      </p:sp>
    </p:spTree>
    <p:extLst>
      <p:ext uri="{BB962C8B-B14F-4D97-AF65-F5344CB8AC3E}">
        <p14:creationId xmlns:p14="http://schemas.microsoft.com/office/powerpoint/2010/main" val="255464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1"/>
          <p:cNvSpPr txBox="1">
            <a:spLocks noGrp="1"/>
          </p:cNvSpPr>
          <p:nvPr>
            <p:ph type="title"/>
          </p:nvPr>
        </p:nvSpPr>
        <p:spPr>
          <a:xfrm>
            <a:off x="535305" y="-222"/>
            <a:ext cx="7886700" cy="664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panose="02020603050405020304"/>
              <a:buNone/>
            </a:pPr>
            <a:r>
              <a:rPr lang="en-US" sz="2000" b="1" u="sng" dirty="0">
                <a:latin typeface="Times New Roman" panose="02020603050405020304"/>
                <a:ea typeface="Times New Roman" panose="02020603050405020304"/>
                <a:cs typeface="Times New Roman" panose="02020603050405020304"/>
                <a:sym typeface="Times New Roman" panose="02020603050405020304"/>
              </a:rPr>
              <a:t>TECHNOLOGY STACK</a:t>
            </a:r>
          </a:p>
        </p:txBody>
      </p:sp>
      <p:sp>
        <p:nvSpPr>
          <p:cNvPr id="1036" name="Google Shape;1036;p1"/>
          <p:cNvSpPr txBox="1">
            <a:spLocks noGrp="1"/>
          </p:cNvSpPr>
          <p:nvPr>
            <p:ph type="body" idx="1"/>
          </p:nvPr>
        </p:nvSpPr>
        <p:spPr>
          <a:xfrm>
            <a:off x="535305" y="664845"/>
            <a:ext cx="7635240" cy="52457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sz="1300" b="1" u="sng" dirty="0">
                <a:latin typeface="Times New Roman" panose="02020603050405020304"/>
                <a:ea typeface="Times New Roman" panose="02020603050405020304"/>
                <a:cs typeface="Times New Roman" panose="02020603050405020304"/>
                <a:sym typeface="Times New Roman" panose="02020603050405020304"/>
              </a:rPr>
              <a:t>HARDWARE REQUIREMENTS</a:t>
            </a:r>
            <a:endParaRPr lang="en-US" sz="1300" b="1" u="sng"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lvl="0" algn="l" rtl="0">
              <a:lnSpc>
                <a:spcPct val="150000"/>
              </a:lnSpc>
              <a:spcBef>
                <a:spcPts val="0"/>
              </a:spcBef>
              <a:spcAft>
                <a:spcPts val="0"/>
              </a:spcAft>
              <a:buClr>
                <a:schemeClr val="dk1"/>
              </a:buClr>
              <a:buSzPts val="2000"/>
            </a:pP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server or a network of servers to run the platform. </a:t>
            </a:r>
          </a:p>
          <a:p>
            <a:pPr lvl="0" algn="l" rtl="0">
              <a:lnSpc>
                <a:spcPct val="150000"/>
              </a:lnSpc>
              <a:spcBef>
                <a:spcPts val="0"/>
              </a:spcBef>
              <a:spcAft>
                <a:spcPts val="0"/>
              </a:spcAft>
              <a:buClr>
                <a:schemeClr val="dk1"/>
              </a:buClr>
              <a:buSzPts val="2000"/>
            </a:pP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Adequate </a:t>
            </a:r>
            <a:r>
              <a:rPr sz="13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storagefor</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storing transaction records and</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smart contracts. </a:t>
            </a:r>
          </a:p>
          <a:p>
            <a:pPr lvl="0" algn="l" rtl="0">
              <a:lnSpc>
                <a:spcPct val="150000"/>
              </a:lnSpc>
              <a:spcBef>
                <a:spcPts val="0"/>
              </a:spcBef>
              <a:spcAft>
                <a:spcPts val="0"/>
              </a:spcAft>
              <a:buClr>
                <a:schemeClr val="dk1"/>
              </a:buClr>
              <a:buSzPts val="2000"/>
            </a:pP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Security hardware such</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firewalls, intrusion detection and prevention systems, and other</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security</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appliances. </a:t>
            </a:r>
          </a:p>
          <a:p>
            <a:pPr lvl="0" algn="l" rtl="0">
              <a:lnSpc>
                <a:spcPct val="150000"/>
              </a:lnSpc>
              <a:spcBef>
                <a:spcPts val="0"/>
              </a:spcBef>
              <a:spcAft>
                <a:spcPts val="0"/>
              </a:spcAft>
              <a:buClr>
                <a:schemeClr val="dk1"/>
              </a:buClr>
              <a:buSzPts val="2000"/>
            </a:pP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Encryption hardware to encrypt and decrypt sensitive</a:t>
            </a:r>
            <a:r>
              <a:rPr lang="en-US"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information.</a:t>
            </a:r>
          </a:p>
          <a:p>
            <a:pPr lvl="0" algn="l" rtl="0">
              <a:lnSpc>
                <a:spcPct val="90000"/>
              </a:lnSpc>
              <a:spcBef>
                <a:spcPts val="0"/>
              </a:spcBef>
              <a:spcAft>
                <a:spcPts val="0"/>
              </a:spcAft>
              <a:buClr>
                <a:schemeClr val="dk1"/>
              </a:buClr>
              <a:buSzPts val="2000"/>
            </a:pPr>
            <a:endParaRPr sz="13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chemeClr val="dk1"/>
              </a:buClr>
              <a:buSzPts val="2000"/>
              <a:buNone/>
            </a:pPr>
            <a:r>
              <a:rPr lang="en-US" sz="1300" b="1" u="sng" dirty="0">
                <a:latin typeface="Times New Roman" panose="02020603050405020304"/>
                <a:ea typeface="Times New Roman" panose="02020603050405020304"/>
                <a:cs typeface="Times New Roman" panose="02020603050405020304"/>
                <a:sym typeface="Times New Roman" panose="02020603050405020304"/>
              </a:rPr>
              <a:t>SOFTWARE REQUIREMENTS</a:t>
            </a:r>
          </a:p>
          <a:p>
            <a:pPr marL="228600" lvl="0" indent="-228600" algn="just" rtl="0">
              <a:lnSpc>
                <a:spcPct val="150000"/>
              </a:lnSpc>
              <a:spcBef>
                <a:spcPts val="1000"/>
              </a:spcBef>
              <a:spcAft>
                <a:spcPts val="0"/>
              </a:spcAft>
              <a:buClr>
                <a:schemeClr val="dk1"/>
              </a:buClr>
              <a:buSzPts val="1600"/>
              <a:buChar char="•"/>
            </a:pPr>
            <a:r>
              <a:rPr lang="en-US" sz="1300" dirty="0">
                <a:latin typeface="Times New Roman" panose="02020603050405020304"/>
                <a:ea typeface="Times New Roman" panose="02020603050405020304"/>
                <a:cs typeface="Times New Roman" panose="02020603050405020304"/>
                <a:sym typeface="Times New Roman" panose="02020603050405020304"/>
              </a:rPr>
              <a:t>Operating system: The platform can run on any operating </a:t>
            </a:r>
            <a:r>
              <a:rPr lang="en-US" sz="1300" dirty="0" err="1">
                <a:latin typeface="Times New Roman" panose="02020603050405020304"/>
                <a:ea typeface="Times New Roman" panose="02020603050405020304"/>
                <a:cs typeface="Times New Roman" panose="02020603050405020304"/>
                <a:sym typeface="Times New Roman" panose="02020603050405020304"/>
              </a:rPr>
              <a:t>systemsuchas</a:t>
            </a:r>
            <a:r>
              <a:rPr lang="en-US" sz="1300" dirty="0">
                <a:latin typeface="Times New Roman" panose="02020603050405020304"/>
                <a:ea typeface="Times New Roman" panose="02020603050405020304"/>
                <a:cs typeface="Times New Roman" panose="02020603050405020304"/>
                <a:sym typeface="Times New Roman" panose="02020603050405020304"/>
              </a:rPr>
              <a:t> Linux, Windows, or </a:t>
            </a:r>
            <a:r>
              <a:rPr lang="en-US" sz="1300" dirty="0" err="1">
                <a:latin typeface="Times New Roman" panose="02020603050405020304"/>
                <a:ea typeface="Times New Roman" panose="02020603050405020304"/>
                <a:cs typeface="Times New Roman" panose="02020603050405020304"/>
                <a:sym typeface="Times New Roman" panose="02020603050405020304"/>
              </a:rPr>
              <a:t>macOS</a:t>
            </a:r>
            <a:r>
              <a:rPr lang="en-US" sz="1300" dirty="0">
                <a:latin typeface="Times New Roman" panose="02020603050405020304"/>
                <a:ea typeface="Times New Roman" panose="02020603050405020304"/>
                <a:cs typeface="Times New Roman" panose="02020603050405020304"/>
                <a:sym typeface="Times New Roman" panose="02020603050405020304"/>
              </a:rPr>
              <a:t>. </a:t>
            </a:r>
          </a:p>
          <a:p>
            <a:pPr marL="228600" lvl="0" indent="-228600" algn="just" rtl="0">
              <a:lnSpc>
                <a:spcPct val="150000"/>
              </a:lnSpc>
              <a:spcBef>
                <a:spcPts val="1000"/>
              </a:spcBef>
              <a:spcAft>
                <a:spcPts val="0"/>
              </a:spcAft>
              <a:buClr>
                <a:schemeClr val="dk1"/>
              </a:buClr>
              <a:buSzPts val="1600"/>
              <a:buChar char="•"/>
            </a:pPr>
            <a:r>
              <a:rPr lang="en-US" sz="1300" dirty="0">
                <a:latin typeface="Times New Roman" panose="02020603050405020304"/>
                <a:ea typeface="Times New Roman" panose="02020603050405020304"/>
                <a:cs typeface="Times New Roman" panose="02020603050405020304"/>
                <a:sym typeface="Times New Roman" panose="02020603050405020304"/>
              </a:rPr>
              <a:t>Web server: The platform may require a web server such as </a:t>
            </a:r>
            <a:r>
              <a:rPr lang="en-US" sz="1300" dirty="0" err="1">
                <a:latin typeface="Times New Roman" panose="02020603050405020304"/>
                <a:ea typeface="Times New Roman" panose="02020603050405020304"/>
                <a:cs typeface="Times New Roman" panose="02020603050405020304"/>
                <a:sym typeface="Times New Roman" panose="02020603050405020304"/>
              </a:rPr>
              <a:t>Apacheor</a:t>
            </a:r>
            <a:r>
              <a:rPr lang="en-US" sz="1300" dirty="0">
                <a:latin typeface="Times New Roman" panose="02020603050405020304"/>
                <a:ea typeface="Times New Roman" panose="02020603050405020304"/>
                <a:cs typeface="Times New Roman" panose="02020603050405020304"/>
                <a:sym typeface="Times New Roman" panose="02020603050405020304"/>
              </a:rPr>
              <a:t> Nginx to serve web pages and APIs. </a:t>
            </a:r>
          </a:p>
          <a:p>
            <a:pPr marL="228600" lvl="0" indent="-228600" algn="just" rtl="0">
              <a:lnSpc>
                <a:spcPct val="150000"/>
              </a:lnSpc>
              <a:spcBef>
                <a:spcPts val="1000"/>
              </a:spcBef>
              <a:spcAft>
                <a:spcPts val="0"/>
              </a:spcAft>
              <a:buClr>
                <a:schemeClr val="dk1"/>
              </a:buClr>
              <a:buSzPts val="1600"/>
              <a:buChar char="•"/>
            </a:pPr>
            <a:r>
              <a:rPr lang="en-US" sz="1300" dirty="0">
                <a:latin typeface="Times New Roman" panose="02020603050405020304"/>
                <a:ea typeface="Times New Roman" panose="02020603050405020304"/>
                <a:cs typeface="Times New Roman" panose="02020603050405020304"/>
                <a:sym typeface="Times New Roman" panose="02020603050405020304"/>
              </a:rPr>
              <a:t>Programming languages: The platform may require </a:t>
            </a:r>
            <a:r>
              <a:rPr lang="en-US" sz="1300" dirty="0" err="1">
                <a:latin typeface="Times New Roman" panose="02020603050405020304"/>
                <a:ea typeface="Times New Roman" panose="02020603050405020304"/>
                <a:cs typeface="Times New Roman" panose="02020603050405020304"/>
                <a:sym typeface="Times New Roman" panose="02020603050405020304"/>
              </a:rPr>
              <a:t>programminglanguages</a:t>
            </a:r>
            <a:r>
              <a:rPr lang="en-US" sz="1300" dirty="0">
                <a:latin typeface="Times New Roman" panose="02020603050405020304"/>
                <a:ea typeface="Times New Roman" panose="02020603050405020304"/>
                <a:cs typeface="Times New Roman" panose="02020603050405020304"/>
                <a:sym typeface="Times New Roman" panose="02020603050405020304"/>
              </a:rPr>
              <a:t> such as Solidity for writing smart contracts,</a:t>
            </a:r>
          </a:p>
          <a:p>
            <a:pPr marL="228600" lvl="0" indent="-228600" algn="just" rtl="0">
              <a:lnSpc>
                <a:spcPct val="150000"/>
              </a:lnSpc>
              <a:spcBef>
                <a:spcPts val="1000"/>
              </a:spcBef>
              <a:spcAft>
                <a:spcPts val="0"/>
              </a:spcAft>
              <a:buClr>
                <a:schemeClr val="dk1"/>
              </a:buClr>
              <a:buSzPts val="1600"/>
              <a:buChar char="•"/>
            </a:pPr>
            <a:r>
              <a:rPr lang="en-US" sz="1300" dirty="0">
                <a:latin typeface="Times New Roman" panose="02020603050405020304"/>
                <a:ea typeface="Times New Roman" panose="02020603050405020304"/>
                <a:cs typeface="Times New Roman" panose="02020603050405020304"/>
                <a:sym typeface="Times New Roman" panose="02020603050405020304"/>
              </a:rPr>
              <a:t>Client-side programming: JavaScript</a:t>
            </a:r>
          </a:p>
          <a:p>
            <a:pPr marL="228600" lvl="0" indent="-228600" algn="just" rtl="0">
              <a:lnSpc>
                <a:spcPct val="150000"/>
              </a:lnSpc>
              <a:spcBef>
                <a:spcPts val="1000"/>
              </a:spcBef>
              <a:spcAft>
                <a:spcPts val="0"/>
              </a:spcAft>
              <a:buClr>
                <a:schemeClr val="dk1"/>
              </a:buClr>
              <a:buSzPts val="1600"/>
              <a:buChar char="•"/>
            </a:pPr>
            <a:r>
              <a:rPr lang="en-US" sz="1300" dirty="0">
                <a:latin typeface="Times New Roman" panose="02020603050405020304"/>
                <a:ea typeface="Times New Roman" panose="02020603050405020304"/>
                <a:cs typeface="Times New Roman" panose="02020603050405020304"/>
                <a:sym typeface="Times New Roman" panose="02020603050405020304"/>
              </a:rPr>
              <a:t>Server-side programming: Python</a:t>
            </a:r>
          </a:p>
          <a:p>
            <a:pPr marL="228600" lvl="0" indent="-228600" algn="just" rtl="0">
              <a:lnSpc>
                <a:spcPct val="150000"/>
              </a:lnSpc>
              <a:spcBef>
                <a:spcPts val="1000"/>
              </a:spcBef>
              <a:spcAft>
                <a:spcPts val="0"/>
              </a:spcAft>
              <a:buClr>
                <a:schemeClr val="dk1"/>
              </a:buClr>
              <a:buSzPts val="1600"/>
              <a:buChar char="•"/>
            </a:pPr>
            <a:r>
              <a:rPr lang="en-US" sz="1300" dirty="0">
                <a:latin typeface="Times New Roman" panose="02020603050405020304"/>
                <a:ea typeface="Times New Roman" panose="02020603050405020304"/>
                <a:cs typeface="Times New Roman" panose="02020603050405020304"/>
                <a:sym typeface="Times New Roman" panose="02020603050405020304"/>
              </a:rPr>
              <a:t> Database: The platform may require a database to store </a:t>
            </a:r>
            <a:r>
              <a:rPr lang="en-US" sz="1300" dirty="0" err="1">
                <a:latin typeface="Times New Roman" panose="02020603050405020304"/>
                <a:ea typeface="Times New Roman" panose="02020603050405020304"/>
                <a:cs typeface="Times New Roman" panose="02020603050405020304"/>
                <a:sym typeface="Times New Roman" panose="02020603050405020304"/>
              </a:rPr>
              <a:t>transactionrecords</a:t>
            </a:r>
            <a:r>
              <a:rPr lang="en-US" sz="1300" dirty="0">
                <a:latin typeface="Times New Roman" panose="02020603050405020304"/>
                <a:ea typeface="Times New Roman" panose="02020603050405020304"/>
                <a:cs typeface="Times New Roman" panose="02020603050405020304"/>
                <a:sym typeface="Times New Roman" panose="02020603050405020304"/>
              </a:rPr>
              <a:t> and smart contracts. Popular options include MySQL, MongoDB, and PostgreSQL.</a:t>
            </a:r>
          </a:p>
          <a:p>
            <a:pPr marL="228600" lvl="0" indent="-228600" algn="just" rtl="0">
              <a:lnSpc>
                <a:spcPct val="150000"/>
              </a:lnSpc>
              <a:spcBef>
                <a:spcPts val="1000"/>
              </a:spcBef>
              <a:spcAft>
                <a:spcPts val="0"/>
              </a:spcAft>
              <a:buClr>
                <a:schemeClr val="dk1"/>
              </a:buClr>
              <a:buSzPts val="1600"/>
              <a:buChar char="•"/>
            </a:pPr>
            <a:r>
              <a:rPr lang="en-US" sz="1300" dirty="0" err="1">
                <a:latin typeface="Times New Roman" panose="02020603050405020304"/>
                <a:ea typeface="Times New Roman" panose="02020603050405020304"/>
                <a:cs typeface="Times New Roman" panose="02020603050405020304"/>
                <a:sym typeface="Times New Roman" panose="02020603050405020304"/>
              </a:rPr>
              <a:t>Blockchain</a:t>
            </a:r>
            <a:r>
              <a:rPr lang="en-US" sz="1300" dirty="0">
                <a:latin typeface="Times New Roman" panose="02020603050405020304"/>
                <a:ea typeface="Times New Roman" panose="02020603050405020304"/>
                <a:cs typeface="Times New Roman" panose="02020603050405020304"/>
                <a:sym typeface="Times New Roman" panose="02020603050405020304"/>
              </a:rPr>
              <a:t> platform: The platform may be built on a </a:t>
            </a:r>
            <a:r>
              <a:rPr lang="en-US" sz="1300" dirty="0" err="1">
                <a:latin typeface="Times New Roman" panose="02020603050405020304"/>
                <a:ea typeface="Times New Roman" panose="02020603050405020304"/>
                <a:cs typeface="Times New Roman" panose="02020603050405020304"/>
                <a:sym typeface="Times New Roman" panose="02020603050405020304"/>
              </a:rPr>
              <a:t>blockchainplatform</a:t>
            </a:r>
            <a:r>
              <a:rPr lang="en-US" sz="1300" dirty="0">
                <a:latin typeface="Times New Roman" panose="02020603050405020304"/>
                <a:ea typeface="Times New Roman" panose="02020603050405020304"/>
                <a:cs typeface="Times New Roman" panose="02020603050405020304"/>
                <a:sym typeface="Times New Roman" panose="02020603050405020304"/>
              </a:rPr>
              <a:t> such as Polygon, which allows for the creation of decentralized applications and smart contracts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2292"/>
            <a:ext cx="7886700" cy="672625"/>
          </a:xfrm>
        </p:spPr>
        <p:txBody>
          <a:bodyPr>
            <a:normAutofit/>
          </a:bodyPr>
          <a:lstStyle/>
          <a:p>
            <a:r>
              <a:rPr lang="en-IN" sz="2000" b="1" u="sng" dirty="0">
                <a:latin typeface="Times New Roman" panose="02020603050405020304" pitchFamily="18" charset="0"/>
                <a:cs typeface="Times New Roman" panose="02020603050405020304" pitchFamily="18" charset="0"/>
              </a:rPr>
              <a:t>SYSTEM ARCHITECTURE</a:t>
            </a:r>
          </a:p>
        </p:txBody>
      </p:sp>
      <p:pic>
        <p:nvPicPr>
          <p:cNvPr id="4" name="Content Placeholder 3"/>
          <p:cNvPicPr>
            <a:picLocks noGrp="1" noChangeAspect="1"/>
          </p:cNvPicPr>
          <p:nvPr>
            <p:ph idx="1"/>
          </p:nvPr>
        </p:nvPicPr>
        <p:blipFill>
          <a:blip r:embed="rId2"/>
          <a:stretch>
            <a:fillRect/>
          </a:stretch>
        </p:blipFill>
        <p:spPr>
          <a:xfrm>
            <a:off x="628650" y="955040"/>
            <a:ext cx="7824470" cy="4948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1"/>
            <a:ext cx="7886700" cy="1122218"/>
          </a:xfrm>
        </p:spPr>
        <p:txBody>
          <a:bodyPr>
            <a:normAutofit/>
          </a:bodyPr>
          <a:lstStyle/>
          <a:p>
            <a:r>
              <a:rPr lang="en-US" sz="2400" b="1" u="sng" dirty="0">
                <a:latin typeface="Times New Roman" panose="02020603050405020304" pitchFamily="18" charset="0"/>
                <a:cs typeface="Times New Roman" panose="02020603050405020304" pitchFamily="18" charset="0"/>
              </a:rPr>
              <a:t>USECASE DIAGRAM</a:t>
            </a:r>
            <a:endParaRPr lang="en-IN" sz="2400" b="1" u="sng"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1086485" y="1285875"/>
            <a:ext cx="6429375" cy="50095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530" y="309523"/>
            <a:ext cx="7886700" cy="789613"/>
          </a:xfrm>
        </p:spPr>
        <p:txBody>
          <a:bodyPr>
            <a:normAutofit/>
          </a:bodyPr>
          <a:lstStyle/>
          <a:p>
            <a:r>
              <a:rPr lang="en-IN" sz="2000" b="1" u="sng" dirty="0">
                <a:latin typeface="Times New Roman" panose="02020603050405020304" pitchFamily="18" charset="0"/>
                <a:cs typeface="Times New Roman" panose="02020603050405020304" pitchFamily="18" charset="0"/>
              </a:rPr>
              <a:t>MODULE DESCRIPTION</a:t>
            </a:r>
          </a:p>
        </p:txBody>
      </p:sp>
      <p:sp>
        <p:nvSpPr>
          <p:cNvPr id="3" name="Content Placeholder 2"/>
          <p:cNvSpPr>
            <a:spLocks noGrp="1"/>
          </p:cNvSpPr>
          <p:nvPr>
            <p:ph idx="1"/>
          </p:nvPr>
        </p:nvSpPr>
        <p:spPr>
          <a:xfrm>
            <a:off x="684530" y="1098550"/>
            <a:ext cx="7886700" cy="3188335"/>
          </a:xfrm>
        </p:spPr>
        <p:txBody>
          <a:bodyPr>
            <a:normAutofit/>
          </a:bodyPr>
          <a:lstStyle/>
          <a:p>
            <a:pPr marL="0" indent="0" algn="just">
              <a:lnSpc>
                <a:spcPct val="150000"/>
              </a:lnSpc>
              <a:spcAft>
                <a:spcPts val="800"/>
              </a:spcAft>
              <a:buNone/>
            </a:pPr>
            <a:r>
              <a:rPr lang="en-IN" sz="1600" b="1" dirty="0">
                <a:effectLst/>
                <a:latin typeface="Times New Roman" panose="02020603050405020304" pitchFamily="18" charset="0"/>
                <a:ea typeface="Calibri" panose="020F0502020204030204" charset="0"/>
                <a:cs typeface="Times New Roman" panose="02020603050405020304" pitchFamily="18" charset="0"/>
              </a:rPr>
              <a:t>Module Names</a:t>
            </a:r>
            <a:endParaRPr lang="en-IN" sz="1600" dirty="0">
              <a:effectLst/>
              <a:latin typeface="Calibri" panose="020F0502020204030204" charset="0"/>
              <a:ea typeface="Calibri" panose="020F050202020403020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charset="0"/>
                <a:cs typeface="Times New Roman" panose="02020603050405020304" pitchFamily="18" charset="0"/>
              </a:rPr>
              <a:t>The Escrow Contract Implementation (to FacilitateTransaction)</a:t>
            </a:r>
          </a:p>
          <a:p>
            <a:pPr marL="342900" lvl="0" indent="-342900" algn="just">
              <a:lnSpc>
                <a:spcPct val="150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charset="0"/>
                <a:cs typeface="Times New Roman" panose="02020603050405020304" pitchFamily="18" charset="0"/>
              </a:rPr>
              <a:t>Escrow Contract creating Smart-Contract Implementation</a:t>
            </a:r>
          </a:p>
          <a:p>
            <a:pPr marL="342900" lvl="0" indent="-342900" algn="just">
              <a:lnSpc>
                <a:spcPct val="150000"/>
              </a:lnSpc>
              <a:spcAft>
                <a:spcPts val="800"/>
              </a:spcAft>
              <a:buFont typeface="Symbol" panose="05050102010706020507" pitchFamily="18" charset="2"/>
              <a:buChar char=""/>
            </a:pPr>
            <a:r>
              <a:rPr lang="en-US" altLang="en-IN" sz="1600" dirty="0">
                <a:effectLst/>
                <a:latin typeface="Times New Roman" panose="02020603050405020304" pitchFamily="18" charset="0"/>
                <a:ea typeface="Calibri" panose="020F0502020204030204" charset="0"/>
                <a:cs typeface="Times New Roman" panose="02020603050405020304" pitchFamily="18" charset="0"/>
              </a:rPr>
              <a:t>Front-End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54965"/>
            <a:ext cx="7859395" cy="6130925"/>
          </a:xfrm>
        </p:spPr>
        <p:txBody>
          <a:bodyPr>
            <a:normAutofit/>
          </a:bodyPr>
          <a:lstStyle/>
          <a:p>
            <a:pPr marL="317500" indent="0" algn="just">
              <a:lnSpc>
                <a:spcPct val="150000"/>
              </a:lnSpc>
              <a:spcBef>
                <a:spcPts val="365"/>
              </a:spcBef>
              <a:spcAft>
                <a:spcPts val="0"/>
              </a:spcAft>
              <a:buNone/>
            </a:pPr>
            <a:r>
              <a:rPr lang="en-IN" sz="1800" b="1" u="sng" dirty="0">
                <a:effectLst/>
                <a:latin typeface="Times New Roman" panose="02020603050405020304" pitchFamily="18" charset="0"/>
                <a:ea typeface="Calibri" panose="020F0502020204030204" charset="0"/>
                <a:cs typeface="Times New Roman" panose="02020603050405020304" pitchFamily="18" charset="0"/>
                <a:sym typeface="+mn-ea"/>
              </a:rPr>
              <a:t>The Escrow Contract Implementation (to FacilitateTransaction)</a:t>
            </a:r>
            <a:endParaRPr lang="en-IN" sz="1800" b="1" u="sng" dirty="0">
              <a:effectLst/>
              <a:latin typeface="Times New Roman" panose="02020603050405020304" pitchFamily="18" charset="0"/>
              <a:ea typeface="Calibri" panose="020F0502020204030204" charset="0"/>
              <a:cs typeface="Times New Roman" panose="02020603050405020304" pitchFamily="18" charset="0"/>
            </a:endParaRP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The Eskro.sol contract is used to facilitate the transaction betweentwotrustless parties.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SafeMath.sol</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SafeMath.sol from OpenZeppelin is imported here.(It validatesif</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an arithmetic operation will result in integer overflow/underflow).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Modifiers- onlyParties() ,onlyBuyer(),onlyActive() modifiers are definedtomake sure that the associated function can be called by onlycertainpeople or can be called under only certain circumstances.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stake() - This Function is used for the parties to stake some amount of ETHthat they can’t withdraw until both parties reach a consensus andagree to either cancel or proceed with their trade.</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revokeStake()- This allows parties to withdraw their staked fund if the contract hasnot been locked yet. </a:t>
            </a:r>
          </a:p>
          <a:p>
            <a:pPr marL="317500" indent="0" algn="just">
              <a:lnSpc>
                <a:spcPct val="150000"/>
              </a:lnSpc>
              <a:spcBef>
                <a:spcPts val="365"/>
              </a:spcBef>
              <a:spcAft>
                <a:spcPts val="0"/>
              </a:spcAft>
              <a:buNone/>
            </a:pPr>
            <a:r>
              <a:rPr lang="en-US" sz="1600" dirty="0">
                <a:effectLst/>
                <a:latin typeface="Times New Roman" panose="02020603050405020304" pitchFamily="18" charset="0"/>
                <a:ea typeface="Times New Roman" panose="02020603050405020304" pitchFamily="18" charset="0"/>
              </a:rPr>
              <a:t>● cancel()- This function is used to cancel transactions. This can be revokedbythe revokeCancellation() function.</a:t>
            </a:r>
          </a:p>
          <a:p>
            <a:pPr marL="317500" indent="0" algn="just">
              <a:lnSpc>
                <a:spcPct val="150000"/>
              </a:lnSpc>
              <a:spcBef>
                <a:spcPts val="365"/>
              </a:spcBef>
              <a:spcAft>
                <a:spcPts val="0"/>
              </a:spcAft>
              <a:buNone/>
            </a:pPr>
            <a:endParaRPr lang="en-US" sz="1600" dirty="0">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317500" indent="0" algn="just">
              <a:lnSpc>
                <a:spcPct val="150000"/>
              </a:lnSpc>
              <a:spcBef>
                <a:spcPts val="365"/>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1112</Words>
  <Application>Microsoft Office PowerPoint</Application>
  <PresentationFormat>On-screen Show (4:3)</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INTRODUCTION</vt:lpstr>
      <vt:lpstr>PROBLEM STATEMENT</vt:lpstr>
      <vt:lpstr>PowerPoint Presentation</vt:lpstr>
      <vt:lpstr>TECHNOLOGY STACK</vt:lpstr>
      <vt:lpstr>SYSTEM ARCHITECTURE</vt:lpstr>
      <vt:lpstr>USECASE DIAGRAM</vt:lpstr>
      <vt:lpstr>MODULE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Nithish 007</dc:creator>
  <cp:lastModifiedBy>Nithish 007</cp:lastModifiedBy>
  <cp:revision>55</cp:revision>
  <dcterms:created xsi:type="dcterms:W3CDTF">2023-04-08T16:17:00Z</dcterms:created>
  <dcterms:modified xsi:type="dcterms:W3CDTF">2025-06-30T04:34:57Z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428F4B81F54E49869C493A194055AF02</vt:lpwstr>
  </property>
  <property fmtid="{D5CDD505-2E9C-101B-9397-08002B2CF9AE}" pid="3" name="KSOProductBuildVer">
    <vt:lpwstr>1033-11.2.0.11516</vt:lpwstr>
  </property>
</Properties>
</file>