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6" r:id="rId3"/>
    <p:sldId id="257" r:id="rId4"/>
    <p:sldId id="259" r:id="rId5"/>
    <p:sldId id="258" r:id="rId6"/>
    <p:sldId id="262" r:id="rId7"/>
    <p:sldId id="263" r:id="rId8"/>
    <p:sldId id="264" r:id="rId9"/>
    <p:sldId id="265" r:id="rId10"/>
    <p:sldId id="266" r:id="rId11"/>
    <p:sldId id="267" r:id="rId12"/>
    <p:sldId id="260" r:id="rId13"/>
    <p:sldId id="268" r:id="rId15"/>
    <p:sldId id="269" r:id="rId16"/>
    <p:sldId id="271" r:id="rId17"/>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7D11"/>
    <a:srgbClr val="FF8205"/>
    <a:srgbClr val="66FF99"/>
    <a:srgbClr val="FF99FF"/>
    <a:srgbClr val="660066"/>
    <a:srgbClr val="66FFFF"/>
    <a:srgbClr val="FFCF21"/>
    <a:srgbClr val="015B5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8" d="100"/>
          <a:sy n="138" d="100"/>
        </p:scale>
        <p:origin x="1104" y="102"/>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5782" y="3391972"/>
            <a:ext cx="5840966" cy="864069"/>
          </a:xfrm>
          <a:noFill/>
          <a:effectLst>
            <a:outerShdw blurRad="50800" dist="38100" dir="2700000" algn="tl" rotWithShape="0">
              <a:prstClr val="black">
                <a:alpha val="40000"/>
              </a:prstClr>
            </a:outerShdw>
          </a:effectLst>
        </p:spPr>
        <p:txBody>
          <a:bodyPr>
            <a:normAutofit/>
          </a:bodyPr>
          <a:lstStyle>
            <a:lvl1pPr algn="ctr">
              <a:defRPr sz="27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558355" y="4256043"/>
            <a:ext cx="5848258" cy="807579"/>
          </a:xfrm>
        </p:spPr>
        <p:txBody>
          <a:bodyPr>
            <a:normAutofit/>
          </a:bodyPr>
          <a:lstStyle>
            <a:lvl1pPr marL="0" indent="0" algn="ctr">
              <a:buNone/>
              <a:defRPr sz="2100" b="0" i="0">
                <a:solidFill>
                  <a:srgbClr val="33CC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6"/>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5"/>
            <a:ext cx="6172200" cy="763526"/>
          </a:xfrm>
        </p:spPr>
        <p:txBody>
          <a:bodyPr>
            <a:normAutofit/>
          </a:bodyPr>
          <a:lstStyle>
            <a:lvl1pPr algn="ctr">
              <a:defRPr sz="2700"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342900" y="1197405"/>
            <a:ext cx="6172200" cy="3569856"/>
          </a:xfrm>
        </p:spPr>
        <p:txBody>
          <a:bodyPr/>
          <a:lstStyle>
            <a:lvl1pPr algn="ctr">
              <a:defRPr sz="21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0126" y="279264"/>
            <a:ext cx="4572000" cy="763525"/>
          </a:xfrm>
        </p:spPr>
        <p:txBody>
          <a:bodyPr>
            <a:normAutofit/>
          </a:bodyPr>
          <a:lstStyle>
            <a:lvl1pPr algn="l">
              <a:defRPr sz="270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1940126" y="1042789"/>
            <a:ext cx="4572000" cy="3694697"/>
          </a:xfrm>
        </p:spPr>
        <p:txBody>
          <a:bodyPr/>
          <a:lstStyle>
            <a:lvl1pPr algn="l">
              <a:defRPr sz="21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4"/>
            <a:ext cx="6172200" cy="763525"/>
          </a:xfrm>
        </p:spPr>
        <p:txBody>
          <a:bodyPr>
            <a:normAutofit/>
          </a:bodyPr>
          <a:lstStyle>
            <a:lvl1pPr algn="ctr">
              <a:defRPr sz="2700" u="none"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398855" y="1407302"/>
            <a:ext cx="3030141" cy="568644"/>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97667" y="1975944"/>
            <a:ext cx="3031331" cy="2886379"/>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3429000" y="1407303"/>
            <a:ext cx="3031331" cy="568643"/>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3429001" y="1975945"/>
            <a:ext cx="3031331" cy="2886380"/>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6862" y="5213747"/>
            <a:ext cx="6292219"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endParaRPr lang="en-US" sz="1050" dirty="0">
              <a:solidFill>
                <a:schemeClr val="bg1">
                  <a:lumMod val="65000"/>
                </a:schemeClr>
              </a:solidFill>
            </a:endParaRPr>
          </a:p>
          <a:p>
            <a:r>
              <a:rPr lang="en-US" sz="1050" dirty="0">
                <a:solidFill>
                  <a:schemeClr val="bg1">
                    <a:lumMod val="65000"/>
                  </a:schemeClr>
                </a:solidFill>
              </a:rPr>
              <a:t>www.free-power-point-templates.com</a:t>
            </a:r>
            <a:endParaRPr lang="en-US" sz="105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632" y="2266117"/>
            <a:ext cx="5840966" cy="864069"/>
          </a:xfrm>
        </p:spPr>
        <p:txBody>
          <a:bodyPr>
            <a:normAutofit/>
          </a:bodyPr>
          <a:lstStyle/>
          <a:p>
            <a:r>
              <a:rPr lang="en-US" dirty="0"/>
              <a:t>WEB APPLICATION FIREWALL</a:t>
            </a:r>
            <a:endParaRPr lang="en-US" dirty="0"/>
          </a:p>
        </p:txBody>
      </p:sp>
      <p:sp>
        <p:nvSpPr>
          <p:cNvPr id="4" name="Subtitle 3"/>
          <p:cNvSpPr/>
          <p:nvPr>
            <p:ph type="subTitle" idx="1"/>
          </p:nvPr>
        </p:nvSpPr>
        <p:spPr>
          <a:xfrm>
            <a:off x="558165" y="3785235"/>
            <a:ext cx="5848350" cy="1278255"/>
          </a:xfrm>
        </p:spPr>
        <p:txBody>
          <a:bodyPr>
            <a:normAutofit fontScale="70000"/>
          </a:bodyPr>
          <a:p>
            <a:r>
              <a:rPr lang="en-US" b="1">
                <a:solidFill>
                  <a:schemeClr val="accent1">
                    <a:lumMod val="75000"/>
                  </a:schemeClr>
                </a:solidFill>
                <a:latin typeface="Arial" panose="020B0604020202020204" pitchFamily="34" charset="0"/>
                <a:cs typeface="Arial" panose="020B0604020202020204" pitchFamily="34" charset="0"/>
                <a:sym typeface="+mn-ea"/>
              </a:rPr>
              <a:t>Presented By:</a:t>
            </a:r>
            <a:endParaRPr lang="en-US" b="1">
              <a:solidFill>
                <a:schemeClr val="accent1">
                  <a:lumMod val="75000"/>
                </a:schemeClr>
              </a:solidFill>
              <a:latin typeface="Arial" panose="020B0604020202020204" pitchFamily="34" charset="0"/>
              <a:cs typeface="Arial" panose="020B0604020202020204" pitchFamily="34" charset="0"/>
            </a:endParaRPr>
          </a:p>
          <a:p>
            <a:r>
              <a:rPr lang="en-US" b="1">
                <a:solidFill>
                  <a:schemeClr val="accent1">
                    <a:lumMod val="75000"/>
                  </a:schemeClr>
                </a:solidFill>
                <a:latin typeface="Arial" panose="020B0604020202020204"/>
                <a:cs typeface="Arial" panose="020B0604020202020204"/>
                <a:sym typeface="+mn-ea"/>
              </a:rPr>
              <a:t>1. Student Name:G.Nithish kumar</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College Name:The Kavery Engineering College</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Department:B.E-Computer Science and Engineering</a:t>
            </a:r>
            <a:endParaRPr lang="en-US"/>
          </a:p>
        </p:txBody>
      </p:sp>
      <p:sp>
        <p:nvSpPr>
          <p:cNvPr id="3" name="Text Box 2"/>
          <p:cNvSpPr txBox="1"/>
          <p:nvPr/>
        </p:nvSpPr>
        <p:spPr>
          <a:xfrm>
            <a:off x="1714500" y="2387600"/>
            <a:ext cx="3429000" cy="368300"/>
          </a:xfrm>
          <a:prstGeom prst="rect">
            <a:avLst/>
          </a:prstGeom>
          <a:noFill/>
        </p:spPr>
        <p:txBody>
          <a:bodyPr wrap="square" rtlCol="0">
            <a:spAutoFit/>
          </a:bodyPr>
          <a:p>
            <a:r>
              <a:rPr lang="en-US" dirty="0">
                <a:sym typeface="+mn-ea"/>
              </a:rPr>
              <a:t>SECURITY</a:t>
            </a:r>
            <a:endParaRPr lang="en-US" dirty="0"/>
          </a:p>
        </p:txBody>
      </p:sp>
      <p:sp>
        <p:nvSpPr>
          <p:cNvPr id="5" name="Text Box 4"/>
          <p:cNvSpPr txBox="1"/>
          <p:nvPr/>
        </p:nvSpPr>
        <p:spPr>
          <a:xfrm>
            <a:off x="6527165" y="2746375"/>
            <a:ext cx="2286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2"/>
          <p:cNvSpPr>
            <a:spLocks noGrp="1"/>
          </p:cNvSpPr>
          <p:nvPr>
            <p:ph type="title"/>
          </p:nvPr>
        </p:nvSpPr>
        <p:spPr/>
        <p:txBody>
          <a:bodyPr/>
          <a:p>
            <a:r>
              <a:rPr lang="en-US">
                <a:solidFill>
                  <a:srgbClr val="33CCFF"/>
                </a:solidFill>
              </a:rPr>
              <a:t>RESULT(OUTPUT)</a:t>
            </a:r>
            <a:endParaRPr lang="en-US">
              <a:solidFill>
                <a:srgbClr val="33CCFF"/>
              </a:solidFill>
            </a:endParaRPr>
          </a:p>
        </p:txBody>
      </p:sp>
      <p:pic>
        <p:nvPicPr>
          <p:cNvPr id="4" name="Content Placeholder 3" descr="WhatsApp Image 2024-04-02 at 11.44.20 AM"/>
          <p:cNvPicPr>
            <a:picLocks noChangeAspect="1"/>
          </p:cNvPicPr>
          <p:nvPr>
            <p:ph sz="half" idx="1"/>
          </p:nvPr>
        </p:nvPicPr>
        <p:blipFill>
          <a:blip r:embed="rId1"/>
          <a:srcRect t="15301" r="12367"/>
          <a:stretch>
            <a:fillRect/>
          </a:stretch>
        </p:blipFill>
        <p:spPr>
          <a:xfrm>
            <a:off x="342900" y="2571750"/>
            <a:ext cx="5224145" cy="794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CONCLUSION</a:t>
            </a:r>
            <a:endParaRPr lang="en-US"/>
          </a:p>
        </p:txBody>
      </p:sp>
      <p:sp>
        <p:nvSpPr>
          <p:cNvPr id="4" name="Content Placeholder 3"/>
          <p:cNvSpPr>
            <a:spLocks noGrp="1"/>
          </p:cNvSpPr>
          <p:nvPr>
            <p:ph idx="1"/>
          </p:nvPr>
        </p:nvSpPr>
        <p:spPr>
          <a:xfrm>
            <a:off x="252730" y="1314450"/>
            <a:ext cx="6262370" cy="2499995"/>
          </a:xfrm>
        </p:spPr>
        <p:txBody>
          <a:bodyPr>
            <a:normAutofit fontScale="70000"/>
          </a:bodyPr>
          <a:p>
            <a:pPr marL="0" indent="0" algn="just">
              <a:buNone/>
            </a:pPr>
            <a:r>
              <a:rPr lang="en-US"/>
              <a:t>Concluding a discussion on web application firewalls (WAFs) involves emphasizing their critical role in protecting web applications from various attacks, such as SQL injection, cross-site scripting, and DDoS attacks. It's important to highlight the benefits of WAFs in providing an additional layer of security, mitigating risks, and ensuring compliance with regulatory requirements. Additionally, discussing the importance of regular updates, monitoring, and fine-tuning to adapt to evolving threats is crucial for maintaining effective protection. Overall, integrating a WAF into your security strategy can significantly enhance the security posture of your web applications..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pPr algn="just">
              <a:buFont typeface="Wingdings" panose="05000000000000000000" charset="0"/>
              <a:buChar char="v"/>
            </a:pPr>
            <a:r>
              <a:rPr lang="en-US"/>
              <a:t>API security</a:t>
            </a:r>
            <a:endParaRPr lang="en-US"/>
          </a:p>
          <a:p>
            <a:pPr algn="just">
              <a:buFont typeface="Wingdings" panose="05000000000000000000" charset="0"/>
              <a:buChar char="v"/>
            </a:pPr>
            <a:r>
              <a:rPr lang="en-US"/>
              <a:t>Behavioral analysis</a:t>
            </a:r>
            <a:endParaRPr lang="en-US"/>
          </a:p>
          <a:p>
            <a:pPr algn="just">
              <a:buFont typeface="Wingdings" panose="05000000000000000000" charset="0"/>
              <a:buChar char="v"/>
            </a:pPr>
            <a:r>
              <a:rPr lang="en-US"/>
              <a:t>Edge computing</a:t>
            </a:r>
            <a:endParaRPr lang="en-US"/>
          </a:p>
          <a:p>
            <a:pPr algn="just">
              <a:buFont typeface="Wingdings" panose="05000000000000000000" charset="0"/>
              <a:buChar char="v"/>
            </a:pPr>
            <a:r>
              <a:rPr lang="en-US"/>
              <a:t>container Security</a:t>
            </a:r>
            <a:endParaRPr lang="en-US"/>
          </a:p>
          <a:p>
            <a:pPr algn="just">
              <a:buFont typeface="Wingdings" panose="05000000000000000000" charset="0"/>
              <a:buChar char="v"/>
            </a:pPr>
            <a:r>
              <a:rPr lang="en-US"/>
              <a:t>Zero trust architecture</a:t>
            </a:r>
            <a:endParaRPr lang="en-US"/>
          </a:p>
          <a:p>
            <a:pPr algn="just">
              <a:buFont typeface="Wingdings" panose="05000000000000000000" charset="0"/>
              <a:buChar char="v"/>
            </a:pPr>
            <a:r>
              <a:rPr lang="en-US"/>
              <a:t>Serverless security</a:t>
            </a:r>
            <a:endParaRPr lang="en-US"/>
          </a:p>
          <a:p>
            <a:pPr algn="just">
              <a:buFont typeface="Wingdings" panose="05000000000000000000" charset="0"/>
              <a:buChar char="v"/>
            </a:pPr>
            <a:r>
              <a:rPr lang="en-US"/>
              <a:t>Compliance and reporting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normAutofit fontScale="50000"/>
          </a:bodyPr>
          <a:p>
            <a:pPr algn="just"/>
            <a:r>
              <a:rPr lang="en-US">
                <a:solidFill>
                  <a:srgbClr val="33CCFF"/>
                </a:solidFill>
              </a:rPr>
              <a:t>"Web Application Firewalls:</a:t>
            </a:r>
            <a:r>
              <a:rPr lang="en-US"/>
              <a:t> A Practical Approach" by Ryan C. Barnett, Jeremiah Grossman, Robert Auger</a:t>
            </a:r>
            <a:endParaRPr lang="en-US"/>
          </a:p>
          <a:p>
            <a:pPr algn="just"/>
            <a:endParaRPr lang="en-US"/>
          </a:p>
          <a:p>
            <a:pPr algn="just"/>
            <a:r>
              <a:rPr lang="en-US"/>
              <a:t>This book provides a comprehensive overview of web application firewalls, including implementation strategies, best practices, and real-world case studies.</a:t>
            </a:r>
            <a:endParaRPr lang="en-US"/>
          </a:p>
          <a:p>
            <a:pPr algn="just"/>
            <a:endParaRPr lang="en-US"/>
          </a:p>
          <a:p>
            <a:pPr algn="just"/>
            <a:r>
              <a:rPr lang="en-US"/>
              <a:t>"The Web Application Hacker's Handbook: Finding and Exploiting Security Flaws" by Dafydd Stuttard, Marcus Pinto</a:t>
            </a:r>
            <a:endParaRPr lang="en-US"/>
          </a:p>
          <a:p>
            <a:pPr algn="just"/>
            <a:endParaRPr lang="en-US"/>
          </a:p>
          <a:p>
            <a:pPr algn="just"/>
            <a:r>
              <a:rPr lang="en-US"/>
              <a:t>While not solely focused on WAFs, this book offers valuable insights into web application security, including discussions on how WAFs work and common evasion techniques.</a:t>
            </a:r>
            <a:endParaRPr lang="en-US"/>
          </a:p>
          <a:p>
            <a:pPr algn="just"/>
            <a:endParaRPr lang="en-US"/>
          </a:p>
          <a:p>
            <a:pPr algn="just"/>
            <a:r>
              <a:rPr lang="en-US"/>
              <a:t>"OWASP Top Ten Project" by The Open Web Application Security Project (OWASP)</a:t>
            </a:r>
            <a:endParaRPr lang="en-US"/>
          </a:p>
          <a:p>
            <a:pPr algn="just"/>
            <a:endParaRPr lang="en-US"/>
          </a:p>
          <a:p>
            <a:pPr algn="just"/>
            <a:r>
              <a:rPr lang="en-US"/>
              <a:t>OWASP's Top Ten project highlights the most critical web application security risks, including vulnerabilities that WAFs aim to mitigate. The project provides detailed information on each risk, along with recommendations for prevention and detection.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0" y="2266185"/>
            <a:ext cx="6172200" cy="763526"/>
          </a:xfrm>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LINES</a:t>
            </a:r>
            <a:endParaRPr lang="en-US" dirty="0"/>
          </a:p>
        </p:txBody>
      </p:sp>
      <p:sp>
        <p:nvSpPr>
          <p:cNvPr id="3" name="Content Placeholder 2"/>
          <p:cNvSpPr>
            <a:spLocks noGrp="1"/>
          </p:cNvSpPr>
          <p:nvPr>
            <p:ph idx="1"/>
          </p:nvPr>
        </p:nvSpPr>
        <p:spPr/>
        <p:txBody>
          <a:bodyPr>
            <a:normAutofit fontScale="25000"/>
          </a:bodyPr>
          <a:lstStyle/>
          <a:p>
            <a:pPr lvl="5" algn="just">
              <a:lnSpc>
                <a:spcPct val="100000"/>
              </a:lnSpc>
            </a:pPr>
            <a:r>
              <a:rPr lang="en-US" sz="4800">
                <a:solidFill>
                  <a:schemeClr val="bg1"/>
                </a:solidFill>
              </a:rPr>
              <a:t>Problem Statement (Should not include solution)</a:t>
            </a:r>
            <a:endParaRPr lang="en-US" sz="4800">
              <a:solidFill>
                <a:schemeClr val="bg1"/>
              </a:solidFill>
            </a:endParaRPr>
          </a:p>
          <a:p>
            <a:pPr marL="22860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Proposed System/Solution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System Development Approach (Technology Used)</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Algorithm &amp; Deployment</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Result (Output Image)</a:t>
            </a:r>
            <a:endParaRPr lang="en-US" sz="4800">
              <a:solidFill>
                <a:schemeClr val="bg1"/>
              </a:solidFill>
            </a:endParaRPr>
          </a:p>
          <a:p>
            <a:pPr marL="17145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Conclusion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Future Scope</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Reference</a:t>
            </a:r>
            <a:r>
              <a:rPr lang="en-US"/>
              <a:t>s</a:t>
            </a:r>
            <a:endParaRPr lang="en-US"/>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INTRODUCTION</a:t>
            </a:r>
            <a:endParaRPr lang="en-US" dirty="0"/>
          </a:p>
        </p:txBody>
      </p:sp>
      <p:sp>
        <p:nvSpPr>
          <p:cNvPr id="5" name="Content Placeholder 4"/>
          <p:cNvSpPr>
            <a:spLocks noGrp="1"/>
          </p:cNvSpPr>
          <p:nvPr>
            <p:ph idx="1"/>
          </p:nvPr>
        </p:nvSpPr>
        <p:spPr>
          <a:xfrm>
            <a:off x="90805" y="949960"/>
            <a:ext cx="6421120" cy="3764280"/>
          </a:xfrm>
        </p:spPr>
        <p:txBody>
          <a:bodyPr/>
          <a:lstStyle/>
          <a:p>
            <a:pPr marL="0" indent="0">
              <a:buNone/>
            </a:pPr>
            <a:r>
              <a:rPr lang="en-US" dirty="0"/>
              <a:t>A web application firewall (WAF) is a security solution that protects web applications from a variety of attacks, such as cross-site scripting (XSS), SQL injection, and other common threats. It monitors and filters HTTP traffic between a web application and the internet, helping to prevent unauthorized access and data breaches. WAFs can be deployed as hardware appliances, software solutions, or cloud-based services, and they often use a combination of signature-based and behavior-based detection techniques to identify and block malicious traffic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endParaRPr lang="en-US" dirty="0"/>
          </a:p>
        </p:txBody>
      </p:sp>
      <p:sp>
        <p:nvSpPr>
          <p:cNvPr id="2" name="Content Placeholder 1"/>
          <p:cNvSpPr/>
          <p:nvPr>
            <p:ph sz="quarter" idx="4"/>
          </p:nvPr>
        </p:nvSpPr>
        <p:spPr>
          <a:xfrm>
            <a:off x="656590" y="1250315"/>
            <a:ext cx="5711190" cy="3442335"/>
          </a:xfrm>
        </p:spPr>
        <p:txBody>
          <a:bodyPr/>
          <a:p>
            <a:pPr marL="0" indent="0">
              <a:buNone/>
            </a:pPr>
            <a:r>
              <a:rPr lang="en-US"/>
              <a:t>"Despite implementing a web application firewall, our system still faces vulnerabilities and security breaches, indicating potential gaps in the WAF's protection. We need to identify and address these issues to ensure comprehensive security for our web applications.".</a:t>
            </a:r>
            <a:endParaRPr lang="en-US"/>
          </a:p>
          <a:p>
            <a:pPr marL="0" indent="0">
              <a:buNone/>
            </a:pPr>
            <a:r>
              <a:rPr lang="en-US">
                <a:solidFill>
                  <a:srgbClr val="33CCFF"/>
                </a:solidFill>
              </a:rPr>
              <a:t>Incomplete Rule Set</a:t>
            </a:r>
            <a:r>
              <a:rPr lang="en-US"/>
              <a:t>: The current rule set deployed in the WAF may not adequately cover all potential attack vectors and vulnerabilities present in our web applications. This could leave certain entry points unprotected and vulnerable to exploitation.</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SYSTEM &amp; SOLUTION</a:t>
            </a:r>
            <a:endParaRPr lang="en-US"/>
          </a:p>
        </p:txBody>
      </p:sp>
      <p:sp>
        <p:nvSpPr>
          <p:cNvPr id="4" name="Content Placeholder 3"/>
          <p:cNvSpPr>
            <a:spLocks noGrp="1"/>
          </p:cNvSpPr>
          <p:nvPr>
            <p:ph sz="half" idx="2"/>
          </p:nvPr>
        </p:nvSpPr>
        <p:spPr>
          <a:xfrm>
            <a:off x="46355" y="873760"/>
            <a:ext cx="6724650" cy="4244340"/>
          </a:xfrm>
        </p:spPr>
        <p:txBody>
          <a:bodyPr>
            <a:normAutofit lnSpcReduction="20000"/>
          </a:bodyPr>
          <a:p>
            <a:pPr marL="0" indent="0" algn="just">
              <a:buNone/>
            </a:pPr>
            <a:r>
              <a:rPr lang="en-US"/>
              <a:t>Certainly, let's outline a proposed system and solution for enhancing web application firewall (WAF) capabilities:</a:t>
            </a:r>
            <a:endParaRPr lang="en-US"/>
          </a:p>
          <a:p>
            <a:pPr marL="0" indent="0" algn="just">
              <a:buNone/>
            </a:pPr>
            <a:endParaRPr lang="en-US"/>
          </a:p>
          <a:p>
            <a:pPr marL="0" indent="0" algn="just">
              <a:buNone/>
            </a:pPr>
            <a:r>
              <a:rPr lang="en-US">
                <a:solidFill>
                  <a:srgbClr val="33CCFF"/>
                </a:solidFill>
              </a:rPr>
              <a:t>Enhanced WAF Platform:</a:t>
            </a:r>
            <a:r>
              <a:rPr lang="en-US"/>
              <a:t> Implement a modern, robust WAF platform capable of providing comprehensive protection against a wide range of web application attacks.</a:t>
            </a:r>
            <a:endParaRPr lang="en-US"/>
          </a:p>
          <a:p>
            <a:pPr marL="0" indent="0" algn="just">
              <a:buNone/>
            </a:pPr>
            <a:endParaRPr lang="en-US"/>
          </a:p>
          <a:p>
            <a:pPr marL="0" indent="0" algn="just">
              <a:buNone/>
            </a:pPr>
            <a:r>
              <a:rPr lang="en-US">
                <a:solidFill>
                  <a:srgbClr val="33CCFF"/>
                </a:solidFill>
              </a:rPr>
              <a:t>Real-time Monitoring and Analysis:</a:t>
            </a:r>
            <a:r>
              <a:rPr lang="en-US"/>
              <a:t> Integrate advanced real-time monitoring and analysis capabilities into the WAF platform to detect and respond to threats promptly.</a:t>
            </a:r>
            <a:endParaRPr lang="en-US"/>
          </a:p>
          <a:p>
            <a:pPr marL="0" indent="0" algn="just">
              <a:buNone/>
            </a:pPr>
            <a:endParaRPr lang="en-US"/>
          </a:p>
          <a:p>
            <a:pPr marL="0" indent="0" algn="just">
              <a:buNone/>
            </a:pPr>
            <a:r>
              <a:rPr lang="en-US">
                <a:solidFill>
                  <a:srgbClr val="33CCFF"/>
                </a:solidFill>
              </a:rPr>
              <a:t>Threat Intelligence Integration:</a:t>
            </a:r>
            <a:r>
              <a:rPr lang="en-US"/>
              <a:t> Incorporate threat intelligence feeds and updates into the WAF platform to stay abreast of emerging threats and enhance detection accuracy.</a:t>
            </a:r>
            <a:r>
              <a:rPr lang="en-US" sz="1600">
                <a:solidFill>
                  <a:schemeClr val="bg1"/>
                </a:solidFill>
              </a:rPr>
              <a:t>.</a:t>
            </a:r>
            <a:endParaRPr lang="en-US" sz="1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45745" y="605155"/>
            <a:ext cx="6581140" cy="4257040"/>
          </a:xfrm>
        </p:spPr>
        <p:txBody>
          <a:bodyPr/>
          <a:p>
            <a:pPr algn="just">
              <a:buFont typeface="Wingdings" panose="05000000000000000000" charset="0"/>
              <a:buChar char="Ø"/>
            </a:pPr>
            <a:r>
              <a:rPr lang="en-US" sz="1600">
                <a:solidFill>
                  <a:srgbClr val="33CCFF"/>
                </a:solidFill>
              </a:rPr>
              <a:t>Monitoring and Logging:</a:t>
            </a:r>
            <a:r>
              <a:rPr lang="en-US" sz="1600">
                <a:solidFill>
                  <a:schemeClr val="bg1"/>
                </a:solidFill>
              </a:rPr>
              <a:t> Implement monitoring and logging mechanisms to track WAF performance and security events. Real-time alerts can notify administrators of potential threats or breaches.</a:t>
            </a:r>
            <a:endParaRPr lang="en-US" sz="1600">
              <a:solidFill>
                <a:schemeClr val="bg1"/>
              </a:solidFill>
            </a:endParaRPr>
          </a:p>
          <a:p>
            <a:pPr algn="just"/>
            <a:endParaRPr lang="en-US" sz="1600">
              <a:solidFill>
                <a:srgbClr val="33CCFF"/>
              </a:solidFill>
            </a:endParaRPr>
          </a:p>
          <a:p>
            <a:pPr algn="just">
              <a:buFont typeface="Wingdings" panose="05000000000000000000" charset="0"/>
              <a:buChar char="Ø"/>
            </a:pPr>
            <a:r>
              <a:rPr lang="en-US" sz="1600">
                <a:solidFill>
                  <a:srgbClr val="33CCFF"/>
                </a:solidFill>
              </a:rPr>
              <a:t>Testing and Optimization: </a:t>
            </a:r>
            <a:r>
              <a:rPr lang="en-US" sz="1600">
                <a:solidFill>
                  <a:schemeClr val="bg1"/>
                </a:solidFill>
              </a:rPr>
              <a:t>Conduct thorough testing of the WAF implementation to ensure it effectively mitigates threats without impacting legitimate traffic. Continuously optimize the configuration based on insights gathered from monitoring and testing </a:t>
            </a:r>
            <a:endParaRPr lang="en-US" sz="1600">
              <a:solidFill>
                <a:schemeClr val="bg1"/>
              </a:solidFill>
            </a:endParaRPr>
          </a:p>
          <a:p>
            <a:pPr algn="just"/>
            <a:endParaRPr lang="en-US" sz="1600">
              <a:solidFill>
                <a:srgbClr val="33CCFF"/>
              </a:solidFill>
            </a:endParaRPr>
          </a:p>
          <a:p>
            <a:pPr algn="just">
              <a:buFont typeface="Wingdings" panose="05000000000000000000" charset="0"/>
              <a:buChar char="Ø"/>
            </a:pPr>
            <a:r>
              <a:rPr lang="en-US" sz="1600">
                <a:solidFill>
                  <a:srgbClr val="33CCFF"/>
                </a:solidFill>
              </a:rPr>
              <a:t>Maintenance and  Updates:</a:t>
            </a:r>
            <a:r>
              <a:rPr lang="en-US" sz="1600">
                <a:solidFill>
                  <a:schemeClr val="bg1"/>
                </a:solidFill>
              </a:rPr>
              <a:t> Regularly update the WAF to address newly discovered vulnerabilities and emerging threats. Perform periodic security assessments to identify and remediate any weaknesses in the system.</a:t>
            </a:r>
            <a:endParaRPr 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33CCFF"/>
                </a:solidFill>
                <a:sym typeface="+mn-ea"/>
              </a:rPr>
              <a:t>System Development Approach</a:t>
            </a:r>
            <a:endParaRPr lang="en-US">
              <a:solidFill>
                <a:srgbClr val="33CCFF"/>
              </a:solidFill>
              <a:sym typeface="+mn-ea"/>
            </a:endParaRPr>
          </a:p>
        </p:txBody>
      </p:sp>
      <p:sp>
        <p:nvSpPr>
          <p:cNvPr id="4" name="Content Placeholder 3"/>
          <p:cNvSpPr>
            <a:spLocks noGrp="1"/>
          </p:cNvSpPr>
          <p:nvPr>
            <p:ph sz="half" idx="2"/>
          </p:nvPr>
        </p:nvSpPr>
        <p:spPr>
          <a:xfrm>
            <a:off x="230505" y="1221740"/>
            <a:ext cx="6530340" cy="3640455"/>
          </a:xfrm>
        </p:spPr>
        <p:txBody>
          <a:bodyPr>
            <a:normAutofit fontScale="80000"/>
          </a:bodyPr>
          <a:p>
            <a:pPr marL="0" indent="0" algn="just">
              <a:buNone/>
            </a:pPr>
            <a:r>
              <a:rPr lang="en-US"/>
              <a:t>Developing a web application firewall (WAF) involves a systematic approach to ensure effectiveness and reliability. Here's a step-by-step development approach:</a:t>
            </a:r>
            <a:endParaRPr lang="en-US"/>
          </a:p>
          <a:p>
            <a:pPr marL="0" indent="0" algn="just">
              <a:buNone/>
            </a:pPr>
            <a:endParaRPr lang="en-US"/>
          </a:p>
          <a:p>
            <a:pPr marL="0" indent="0" algn="just">
              <a:buNone/>
            </a:pPr>
            <a:r>
              <a:rPr lang="en-US">
                <a:solidFill>
                  <a:srgbClr val="33CCFF"/>
                </a:solidFill>
              </a:rPr>
              <a:t>Define Requirements:</a:t>
            </a:r>
            <a:r>
              <a:rPr lang="en-US"/>
              <a:t> Gather requirements by understanding the nature of the web application, its vulnerabilities, compliance needs, and expected traffic volume. Define specific security policies and functionalities required for the WAF.</a:t>
            </a:r>
            <a:endParaRPr lang="en-US"/>
          </a:p>
          <a:p>
            <a:pPr marL="0" indent="0" algn="just">
              <a:buNone/>
            </a:pPr>
            <a:endParaRPr lang="en-US"/>
          </a:p>
          <a:p>
            <a:pPr marL="0" indent="0" algn="just">
              <a:buNone/>
            </a:pPr>
            <a:r>
              <a:rPr lang="en-US">
                <a:solidFill>
                  <a:srgbClr val="33CCFF"/>
                </a:solidFill>
              </a:rPr>
              <a:t>Choose Development Framework:</a:t>
            </a:r>
            <a:r>
              <a:rPr lang="en-US"/>
              <a:t> Select a development framework that aligns with your project requirements and expertise. Popular choices include programming languages like Python, Java, or frameworks like Nginx for reverse proxy-based WAFs.</a:t>
            </a:r>
            <a:endParaRPr lang="en-US"/>
          </a:p>
          <a:p>
            <a:pPr marL="0" indent="0" algn="just">
              <a:buNone/>
            </a:pPr>
            <a:endParaRPr lang="en-US"/>
          </a:p>
          <a:p>
            <a:pPr marL="0" indent="0" algn="just">
              <a:buNone/>
            </a:pPr>
            <a:r>
              <a:rPr lang="en-US">
                <a:solidFill>
                  <a:srgbClr val="33CCFF"/>
                </a:solidFill>
              </a:rPr>
              <a:t>Design Architecture:</a:t>
            </a:r>
            <a:r>
              <a:rPr lang="en-US"/>
              <a:t> Design the architecture of the WAF system, considering factors such as scalability, performance, and ease of maintenance. Decide whether the WAF will be implemented as a module within the web server, as a reverse proxy, or as a standalone application.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81305"/>
            <a:ext cx="6172200" cy="443865"/>
          </a:xfrm>
        </p:spPr>
        <p:txBody>
          <a:bodyPr>
            <a:normAutofit fontScale="90000"/>
          </a:bodyPr>
          <a:p>
            <a:r>
              <a:rPr lang="en-US">
                <a:solidFill>
                  <a:srgbClr val="33CCFF"/>
                </a:solidFill>
                <a:sym typeface="+mn-ea"/>
              </a:rPr>
              <a:t>Algorithm &amp; Deployment</a:t>
            </a:r>
            <a:endParaRPr lang="en-US">
              <a:solidFill>
                <a:srgbClr val="33CCFF"/>
              </a:solidFill>
              <a:sym typeface="+mn-ea"/>
            </a:endParaRPr>
          </a:p>
        </p:txBody>
      </p:sp>
      <p:graphicFrame>
        <p:nvGraphicFramePr>
          <p:cNvPr id="8" name="Table 7"/>
          <p:cNvGraphicFramePr/>
          <p:nvPr/>
        </p:nvGraphicFramePr>
        <p:xfrm>
          <a:off x="38100" y="762000"/>
          <a:ext cx="203200" cy="114300"/>
        </p:xfrm>
        <a:graphic>
          <a:graphicData uri="http://schemas.openxmlformats.org/drawingml/2006/table">
            <a:tbl>
              <a:tblPr firstRow="1" bandRow="1">
                <a:tableStyleId>{5940675A-B579-460E-94D1-54222C63F5DA}</a:tableStyleId>
              </a:tblPr>
              <a:tblGrid>
                <a:gridCol w="203200"/>
              </a:tblGrid>
              <a:tr h="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10" name="Content Placeholder 9" descr="C:\Users\Ananth.s\Downloads\WhatsApp Image 2024-04-02 at 2.54.19 PM (1).jpegWhatsApp Image 2024-04-02 at 2.54.19 PM (1)"/>
          <p:cNvPicPr>
            <a:picLocks noChangeAspect="1"/>
          </p:cNvPicPr>
          <p:nvPr>
            <p:ph sz="half" idx="2"/>
          </p:nvPr>
        </p:nvPicPr>
        <p:blipFill>
          <a:blip r:embed="rId1"/>
          <a:srcRect t="1965" b="1965"/>
          <a:stretch>
            <a:fillRect/>
          </a:stretch>
        </p:blipFill>
        <p:spPr>
          <a:xfrm>
            <a:off x="342900" y="762000"/>
            <a:ext cx="5817235" cy="4036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18440" y="234315"/>
            <a:ext cx="6443980" cy="4627880"/>
          </a:xfrm>
        </p:spPr>
        <p:txBody>
          <a:bodyPr>
            <a:normAutofit fontScale="50000"/>
          </a:bodyPr>
          <a:p>
            <a:pPr marL="0" indent="0" algn="just">
              <a:buNone/>
            </a:pPr>
            <a:endParaRPr lang="en-US" sz="2000">
              <a:solidFill>
                <a:srgbClr val="33CCFF"/>
              </a:solidFill>
            </a:endParaRPr>
          </a:p>
          <a:p>
            <a:pPr marL="0" indent="0" algn="just">
              <a:buNone/>
            </a:pPr>
            <a:r>
              <a:rPr lang="en-US" sz="2000">
                <a:solidFill>
                  <a:srgbClr val="33CCFF"/>
                </a:solidFill>
              </a:rPr>
              <a:t>class WAFRequestHandler(BaseHTTPRequestHandler):</a:t>
            </a:r>
            <a:endParaRPr lang="en-US" sz="2000">
              <a:solidFill>
                <a:srgbClr val="33CCFF"/>
              </a:solidFill>
            </a:endParaRPr>
          </a:p>
          <a:p>
            <a:pPr marL="0" indent="0" algn="just">
              <a:buNone/>
            </a:pPr>
            <a:r>
              <a:rPr lang="en-US" sz="2000">
                <a:solidFill>
                  <a:srgbClr val="33CCFF"/>
                </a:solidFill>
              </a:rPr>
              <a:t>    blocked_ips = set(["1.2.3.4", "5.6.7.8"])  # Example of blocked IPs</a:t>
            </a:r>
            <a:endParaRPr lang="en-US" sz="2000">
              <a:solidFill>
                <a:srgbClr val="33CCFF"/>
              </a:solidFill>
            </a:endParaRPr>
          </a:p>
          <a:p>
            <a:pPr marL="0" indent="0" algn="just">
              <a:buNone/>
            </a:pPr>
            <a:r>
              <a:rPr lang="en-US" sz="2000">
                <a:solidFill>
                  <a:srgbClr val="33CCFF"/>
                </a:solidFill>
              </a:rPr>
              <a:t>    </a:t>
            </a:r>
            <a:endParaRPr lang="en-US" sz="2000">
              <a:solidFill>
                <a:srgbClr val="33CCFF"/>
              </a:solidFill>
            </a:endParaRPr>
          </a:p>
          <a:p>
            <a:pPr marL="0" indent="0" algn="just">
              <a:buNone/>
            </a:pPr>
            <a:r>
              <a:rPr lang="en-US" sz="2000">
                <a:solidFill>
                  <a:srgbClr val="33CCFF"/>
                </a:solidFill>
              </a:rPr>
              <a:t>    def do_GET(self):</a:t>
            </a:r>
            <a:endParaRPr lang="en-US" sz="2000">
              <a:solidFill>
                <a:srgbClr val="33CCFF"/>
              </a:solidFill>
            </a:endParaRPr>
          </a:p>
          <a:p>
            <a:pPr marL="0" indent="0" algn="just">
              <a:buNone/>
            </a:pPr>
            <a:r>
              <a:rPr lang="en-US" sz="2000">
                <a:solidFill>
                  <a:srgbClr val="33CCFF"/>
                </a:solidFill>
              </a:rPr>
              <a:t>        client_ip = self.client_address[0]</a:t>
            </a:r>
            <a:endParaRPr lang="en-US" sz="2000">
              <a:solidFill>
                <a:srgbClr val="33CCFF"/>
              </a:solidFill>
            </a:endParaRPr>
          </a:p>
          <a:p>
            <a:pPr marL="0" indent="0" algn="just">
              <a:buNone/>
            </a:pPr>
            <a:r>
              <a:rPr lang="en-US" sz="2000">
                <a:solidFill>
                  <a:srgbClr val="33CCFF"/>
                </a:solidFill>
              </a:rPr>
              <a:t>        if client_ip in self.blocked_ips:</a:t>
            </a:r>
            <a:endParaRPr lang="en-US" sz="2000">
              <a:solidFill>
                <a:srgbClr val="33CCFF"/>
              </a:solidFill>
            </a:endParaRPr>
          </a:p>
          <a:p>
            <a:pPr marL="0" indent="0" algn="just">
              <a:buNone/>
            </a:pPr>
            <a:r>
              <a:rPr lang="en-US" sz="2000">
                <a:solidFill>
                  <a:srgbClr val="33CCFF"/>
                </a:solidFill>
              </a:rPr>
              <a:t>            self.send_response(403)</a:t>
            </a:r>
            <a:endParaRPr lang="en-US" sz="2000">
              <a:solidFill>
                <a:srgbClr val="33CCFF"/>
              </a:solidFill>
            </a:endParaRPr>
          </a:p>
          <a:p>
            <a:pPr marL="0" indent="0" algn="just">
              <a:buNone/>
            </a:pPr>
            <a:r>
              <a:rPr lang="en-US" sz="2000">
                <a:solidFill>
                  <a:srgbClr val="33CCFF"/>
                </a:solidFill>
              </a:rPr>
              <a:t>            self.end_headers()</a:t>
            </a:r>
            <a:endParaRPr lang="en-US" sz="2000">
              <a:solidFill>
                <a:srgbClr val="33CCFF"/>
              </a:solidFill>
            </a:endParaRPr>
          </a:p>
          <a:p>
            <a:pPr marL="0" indent="0" algn="just">
              <a:buNone/>
            </a:pPr>
            <a:r>
              <a:rPr lang="en-US" sz="2000">
                <a:solidFill>
                  <a:srgbClr val="33CCFF"/>
                </a:solidFill>
              </a:rPr>
              <a:t>            self.wfile.write(b"Forbidden")</a:t>
            </a:r>
            <a:endParaRPr lang="en-US" sz="2000">
              <a:solidFill>
                <a:srgbClr val="33CCFF"/>
              </a:solidFill>
            </a:endParaRPr>
          </a:p>
          <a:p>
            <a:pPr marL="0" indent="0" algn="just">
              <a:buNone/>
            </a:pPr>
            <a:r>
              <a:rPr lang="en-US" sz="2000">
                <a:solidFill>
                  <a:srgbClr val="33CCFF"/>
                </a:solidFill>
              </a:rPr>
              <a:t>        else:</a:t>
            </a:r>
            <a:endParaRPr lang="en-US" sz="2000">
              <a:solidFill>
                <a:srgbClr val="33CCFF"/>
              </a:solidFill>
            </a:endParaRPr>
          </a:p>
          <a:p>
            <a:pPr marL="0" indent="0" algn="just">
              <a:buNone/>
            </a:pPr>
            <a:r>
              <a:rPr lang="en-US" sz="2000">
                <a:solidFill>
                  <a:srgbClr val="33CCFF"/>
                </a:solidFill>
              </a:rPr>
              <a:t>            self.send_response(200)</a:t>
            </a:r>
            <a:endParaRPr lang="en-US" sz="2000">
              <a:solidFill>
                <a:srgbClr val="33CCFF"/>
              </a:solidFill>
            </a:endParaRPr>
          </a:p>
          <a:p>
            <a:pPr marL="0" indent="0" algn="just">
              <a:buNone/>
            </a:pPr>
            <a:r>
              <a:rPr lang="en-US" sz="2000">
                <a:solidFill>
                  <a:srgbClr val="33CCFF"/>
                </a:solidFill>
              </a:rPr>
              <a:t>            self.end_headers()</a:t>
            </a:r>
            <a:endParaRPr lang="en-US" sz="2000">
              <a:solidFill>
                <a:srgbClr val="33CCFF"/>
              </a:solidFill>
            </a:endParaRPr>
          </a:p>
          <a:p>
            <a:pPr marL="0" indent="0" algn="just">
              <a:buNone/>
            </a:pPr>
            <a:r>
              <a:rPr lang="en-US" sz="2000">
                <a:solidFill>
                  <a:srgbClr val="33CCFF"/>
                </a:solidFill>
              </a:rPr>
              <a:t>            self.wfile.write(b"Hello, World!")</a:t>
            </a:r>
            <a:endParaRPr lang="en-US" sz="2000">
              <a:solidFill>
                <a:srgbClr val="33CCFF"/>
              </a:solidFill>
            </a:endParaRPr>
          </a:p>
          <a:p>
            <a:pPr marL="0" indent="0" algn="just">
              <a:buNone/>
            </a:pPr>
            <a:endParaRPr lang="en-US" sz="2000">
              <a:solidFill>
                <a:srgbClr val="33CCFF"/>
              </a:solidFill>
            </a:endParaRPr>
          </a:p>
          <a:p>
            <a:pPr marL="0" indent="0" algn="just">
              <a:buNone/>
            </a:pPr>
            <a:r>
              <a:rPr lang="en-US" sz="2000">
                <a:solidFill>
                  <a:srgbClr val="33CCFF"/>
                </a:solidFill>
              </a:rPr>
              <a:t>def run_server(server_class=HTTPServer, handler_class=WAFRequestHandler, port=8000):</a:t>
            </a:r>
            <a:endParaRPr lang="en-US" sz="2000">
              <a:solidFill>
                <a:srgbClr val="33CCFF"/>
              </a:solidFill>
            </a:endParaRPr>
          </a:p>
          <a:p>
            <a:pPr marL="0" indent="0" algn="just">
              <a:buNone/>
            </a:pPr>
            <a:r>
              <a:rPr lang="en-US" sz="2000">
                <a:solidFill>
                  <a:srgbClr val="33CCFF"/>
                </a:solidFill>
              </a:rPr>
              <a:t>    server_address = ('', port)</a:t>
            </a:r>
            <a:endParaRPr lang="en-US" sz="2000">
              <a:solidFill>
                <a:srgbClr val="33CCFF"/>
              </a:solidFill>
            </a:endParaRPr>
          </a:p>
          <a:p>
            <a:pPr marL="0" indent="0" algn="just">
              <a:buNone/>
            </a:pPr>
            <a:r>
              <a:rPr lang="en-US" sz="2000">
                <a:solidFill>
                  <a:srgbClr val="33CCFF"/>
                </a:solidFill>
              </a:rPr>
              <a:t>    httpd = server_class(server_address, handler_class)</a:t>
            </a:r>
            <a:endParaRPr lang="en-US" sz="2000">
              <a:solidFill>
                <a:srgbClr val="33CCFF"/>
              </a:solidFill>
            </a:endParaRPr>
          </a:p>
          <a:p>
            <a:pPr marL="0" indent="0" algn="just">
              <a:buNone/>
            </a:pPr>
            <a:r>
              <a:rPr lang="en-US" sz="2000">
                <a:solidFill>
                  <a:srgbClr val="33CCFF"/>
                </a:solidFill>
              </a:rPr>
              <a:t>    print(f"Starting server on port {port}...")</a:t>
            </a:r>
            <a:endParaRPr lang="en-US" sz="2000">
              <a:solidFill>
                <a:srgbClr val="33CCFF"/>
              </a:solidFill>
            </a:endParaRPr>
          </a:p>
          <a:p>
            <a:pPr marL="0" indent="0" algn="just">
              <a:buNone/>
            </a:pPr>
            <a:r>
              <a:rPr lang="en-US" sz="2000">
                <a:solidFill>
                  <a:srgbClr val="33CCFF"/>
                </a:solidFill>
              </a:rPr>
              <a:t>    httpd.serve_forever()</a:t>
            </a:r>
            <a:endParaRPr lang="en-US" sz="2000">
              <a:solidFill>
                <a:srgbClr val="33CCFF"/>
              </a:solidFill>
            </a:endParaRPr>
          </a:p>
          <a:p>
            <a:pPr marL="0" indent="0" algn="just">
              <a:buNone/>
            </a:pPr>
            <a:endParaRPr lang="en-US" sz="2000">
              <a:solidFill>
                <a:srgbClr val="33CCFF"/>
              </a:solidFill>
            </a:endParaRPr>
          </a:p>
          <a:p>
            <a:pPr marL="0" indent="0" algn="just">
              <a:buNone/>
            </a:pPr>
            <a:r>
              <a:rPr lang="en-US" sz="2000">
                <a:solidFill>
                  <a:srgbClr val="33CCFF"/>
                </a:solidFill>
              </a:rPr>
              <a:t>if _name_ == '_main_':</a:t>
            </a:r>
            <a:endParaRPr lang="en-US" sz="2000">
              <a:solidFill>
                <a:srgbClr val="33CCFF"/>
              </a:solidFill>
            </a:endParaRPr>
          </a:p>
          <a:p>
            <a:pPr marL="0" indent="0" algn="just">
              <a:buNone/>
            </a:pPr>
            <a:r>
              <a:rPr lang="en-US" sz="2000">
                <a:solidFill>
                  <a:srgbClr val="33CCFF"/>
                </a:solidFill>
              </a:rPr>
              <a:t>    run_server()</a:t>
            </a:r>
            <a:endParaRPr lang="en-US" sz="2000">
              <a:solidFill>
                <a:srgbClr val="33CC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6174</Words>
  <Application>WPS Presentation</Application>
  <PresentationFormat>Custom</PresentationFormat>
  <Paragraphs>121</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Wingdings</vt:lpstr>
      <vt:lpstr>Calibri</vt:lpstr>
      <vt:lpstr>Microsoft YaHei</vt:lpstr>
      <vt:lpstr>Arial Unicode MS</vt:lpstr>
      <vt:lpstr>Office Theme</vt:lpstr>
      <vt:lpstr>WEB APPLICATION FIREWALL</vt:lpstr>
      <vt:lpstr>OUT LINES</vt:lpstr>
      <vt:lpstr>INTRODUCTION</vt:lpstr>
      <vt:lpstr>PROBLEM STATEMENT</vt:lpstr>
      <vt:lpstr>PROPOSED SYSTEM &amp; SOLUTION</vt:lpstr>
      <vt:lpstr>PowerPoint 演示文稿</vt:lpstr>
      <vt:lpstr>System Development Approach</vt:lpstr>
      <vt:lpstr>Algorithm &amp; Deployment</vt:lpstr>
      <vt:lpstr>PowerPoint 演示文稿</vt:lpstr>
      <vt:lpstr>RESULT(OUTPUT)</vt:lpstr>
      <vt:lpstr>CONCLUSION</vt:lpstr>
      <vt:lpstr>FUTURE SCOPE</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Ananth.s</cp:lastModifiedBy>
  <cp:revision>4</cp:revision>
  <dcterms:created xsi:type="dcterms:W3CDTF">2017-08-01T15:40:00Z</dcterms:created>
  <dcterms:modified xsi:type="dcterms:W3CDTF">2024-04-02T10:04:27Z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170D1F8DBA55454A8186D56704CA3764_13</vt:lpwstr>
  </property>
  <property fmtid="{D5CDD505-2E9C-101B-9397-08002B2CF9AE}" pid="3" name="KSOProductBuildVer">
    <vt:lpwstr>1033-12.2.0.13489</vt:lpwstr>
  </property>
</Properties>
</file>