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729557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60021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554816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73627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75766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9/29/2023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7446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9/29/2023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53895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9/29/2023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95711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408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9/29/2023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91098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9/29/2023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09115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9/29/2023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04324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5F86-84D7-DA00-5C3F-15A24F6765B3}"/>
              </a:ext>
            </a:extLst>
          </p:cNvPr>
          <p:cNvSpPr>
            <a:spLocks noGrp="1"/>
          </p:cNvSpPr>
          <p:nvPr>
            <p:ph type="ctrTitle"/>
          </p:nvPr>
        </p:nvSpPr>
        <p:spPr/>
        <p:txBody>
          <a:bodyPr/>
          <a:lstStyle/>
          <a:p>
            <a:r>
              <a:rPr lang="en-IN" dirty="0"/>
              <a:t>AQM</a:t>
            </a:r>
            <a:endParaRPr lang="en-US" dirty="0"/>
          </a:p>
        </p:txBody>
      </p:sp>
      <p:sp>
        <p:nvSpPr>
          <p:cNvPr id="3" name="Subtitle 2">
            <a:extLst>
              <a:ext uri="{FF2B5EF4-FFF2-40B4-BE49-F238E27FC236}">
                <a16:creationId xmlns:a16="http://schemas.microsoft.com/office/drawing/2014/main" id="{BD8514E6-EEEF-FDA3-1E72-A138B880454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29070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84205-2864-71E5-7B9E-8E2A4AE61D4D}"/>
              </a:ext>
            </a:extLst>
          </p:cNvPr>
          <p:cNvSpPr>
            <a:spLocks noGrp="1"/>
          </p:cNvSpPr>
          <p:nvPr>
            <p:ph type="ctrTitle"/>
          </p:nvPr>
        </p:nvSpPr>
        <p:spPr>
          <a:xfrm>
            <a:off x="1069847" y="1298448"/>
            <a:ext cx="8002715" cy="3255264"/>
          </a:xfrm>
        </p:spPr>
        <p:txBody>
          <a:bodyPr/>
          <a:lstStyle/>
          <a:p>
            <a:r>
              <a:rPr lang="en-IN" dirty="0"/>
              <a:t>Project definition and design thinking</a:t>
            </a:r>
            <a:endParaRPr lang="en-US" dirty="0"/>
          </a:p>
        </p:txBody>
      </p:sp>
      <p:sp>
        <p:nvSpPr>
          <p:cNvPr id="3" name="Content Placeholder 2">
            <a:extLst>
              <a:ext uri="{FF2B5EF4-FFF2-40B4-BE49-F238E27FC236}">
                <a16:creationId xmlns:a16="http://schemas.microsoft.com/office/drawing/2014/main" id="{FD94EE75-2B17-004C-5814-7E7700441149}"/>
              </a:ext>
            </a:extLst>
          </p:cNvPr>
          <p:cNvSpPr>
            <a:spLocks noGrp="1"/>
          </p:cNvSpPr>
          <p:nvPr>
            <p:ph type="subTitle" idx="1"/>
          </p:nvPr>
        </p:nvSpPr>
        <p:spPr/>
        <p:txBody>
          <a:bodyPr/>
          <a:lstStyle/>
          <a:p>
            <a:r>
              <a:rPr lang="en-IN" dirty="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2491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39F23F9-B4CE-DEEB-6350-801EF4222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6" y="446484"/>
            <a:ext cx="10161984" cy="6161485"/>
          </a:xfrm>
          <a:prstGeom prst="rect">
            <a:avLst/>
          </a:prstGeom>
        </p:spPr>
      </p:pic>
    </p:spTree>
    <p:extLst>
      <p:ext uri="{BB962C8B-B14F-4D97-AF65-F5344CB8AC3E}">
        <p14:creationId xmlns:p14="http://schemas.microsoft.com/office/powerpoint/2010/main" val="1831213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CA1-3413-4F40-4955-90CCEF1E4A3F}"/>
              </a:ext>
            </a:extLst>
          </p:cNvPr>
          <p:cNvSpPr>
            <a:spLocks noGrp="1"/>
          </p:cNvSpPr>
          <p:nvPr>
            <p:ph type="title"/>
          </p:nvPr>
        </p:nvSpPr>
        <p:spPr/>
        <p:txBody>
          <a:bodyPr/>
          <a:lstStyle/>
          <a:p>
            <a:r>
              <a:rPr lang="en-IN" dirty="0">
                <a:solidFill>
                  <a:schemeClr val="tx1"/>
                </a:solidFill>
              </a:rPr>
              <a:t>Project definition</a:t>
            </a:r>
            <a:endParaRPr lang="en-US" dirty="0">
              <a:solidFill>
                <a:schemeClr val="tx1"/>
              </a:solidFill>
            </a:endParaRPr>
          </a:p>
        </p:txBody>
      </p:sp>
      <p:sp>
        <p:nvSpPr>
          <p:cNvPr id="3" name="Content Placeholder 2">
            <a:extLst>
              <a:ext uri="{FF2B5EF4-FFF2-40B4-BE49-F238E27FC236}">
                <a16:creationId xmlns:a16="http://schemas.microsoft.com/office/drawing/2014/main" id="{CF1FA751-8AFD-7C23-81E1-3FE69C030383}"/>
              </a:ext>
            </a:extLst>
          </p:cNvPr>
          <p:cNvSpPr>
            <a:spLocks noGrp="1"/>
          </p:cNvSpPr>
          <p:nvPr>
            <p:ph idx="1"/>
          </p:nvPr>
        </p:nvSpPr>
        <p:spPr>
          <a:xfrm>
            <a:off x="3869268" y="868680"/>
            <a:ext cx="7315200" cy="5120640"/>
          </a:xfrm>
        </p:spPr>
        <p:txBody>
          <a:bodyPr/>
          <a:lstStyle/>
          <a:p>
            <a:r>
              <a:rPr lang="en-IN" b="0" i="0" dirty="0">
                <a:solidFill>
                  <a:srgbClr val="1F1F1F"/>
                </a:solidFill>
                <a:effectLst/>
                <a:latin typeface="Google Sans"/>
              </a:rPr>
              <a:t>Automated Quality Management, or AQM, is </a:t>
            </a:r>
            <a:r>
              <a:rPr lang="en-IN" b="0" i="0" dirty="0">
                <a:solidFill>
                  <a:srgbClr val="040C28"/>
                </a:solidFill>
                <a:effectLst/>
                <a:latin typeface="Google Sans"/>
              </a:rPr>
              <a:t>an integrated component to automate the entire quality management(QM) process of a contact </a:t>
            </a:r>
            <a:r>
              <a:rPr lang="en-IN" b="0" i="0" dirty="0" err="1">
                <a:solidFill>
                  <a:srgbClr val="040C28"/>
                </a:solidFill>
                <a:effectLst/>
                <a:latin typeface="Google Sans"/>
              </a:rPr>
              <a:t>center</a:t>
            </a:r>
            <a:r>
              <a:rPr lang="en-IN" b="0" i="0" dirty="0">
                <a:solidFill>
                  <a:srgbClr val="1F1F1F"/>
                </a:solidFill>
                <a:effectLst/>
                <a:latin typeface="Google Sans"/>
              </a:rPr>
              <a:t>.</a:t>
            </a:r>
          </a:p>
          <a:p>
            <a:r>
              <a:rPr lang="en-IN" b="1" dirty="0"/>
              <a:t>The Accounting Quality Model (AQM), which. The SEC developed to </a:t>
            </a:r>
            <a:r>
              <a:rPr lang="en-IN" b="1" dirty="0" err="1"/>
              <a:t>analyze</a:t>
            </a:r>
            <a:r>
              <a:rPr lang="en-IN" b="1" dirty="0"/>
              <a:t> companies’ filings through the identification of keywords. Or risk factors that could suggest accounting. Misstatements or insufficient disclosures.</a:t>
            </a:r>
          </a:p>
          <a:p>
            <a:r>
              <a:rPr lang="en-IN" b="1" dirty="0"/>
              <a:t>Automated Quality Management (or </a:t>
            </a:r>
            <a:r>
              <a:rPr lang="en-IN" b="1" dirty="0" err="1"/>
              <a:t>AutoQM</a:t>
            </a:r>
            <a:r>
              <a:rPr lang="en-IN" b="1" dirty="0"/>
              <a:t>) is an advanced process designed to automate a contact </a:t>
            </a:r>
            <a:r>
              <a:rPr lang="en-IN" b="1" dirty="0" err="1"/>
              <a:t>center’s</a:t>
            </a:r>
            <a:r>
              <a:rPr lang="en-IN" b="1" dirty="0"/>
              <a:t> quality monitoring. Using tools to help you with, for example, scoring conversations and planning valuable coaching sessions, teams can instigate customer satisfaction.</a:t>
            </a:r>
            <a:endParaRPr lang="en-US" b="1" dirty="0"/>
          </a:p>
        </p:txBody>
      </p:sp>
    </p:spTree>
    <p:extLst>
      <p:ext uri="{BB962C8B-B14F-4D97-AF65-F5344CB8AC3E}">
        <p14:creationId xmlns:p14="http://schemas.microsoft.com/office/powerpoint/2010/main" val="7548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7945-B26A-8B3F-C337-F2710A8897DC}"/>
              </a:ext>
            </a:extLst>
          </p:cNvPr>
          <p:cNvSpPr>
            <a:spLocks noGrp="1"/>
          </p:cNvSpPr>
          <p:nvPr>
            <p:ph type="title"/>
          </p:nvPr>
        </p:nvSpPr>
        <p:spPr>
          <a:xfrm flipH="1">
            <a:off x="446484" y="1123837"/>
            <a:ext cx="2750344" cy="4601183"/>
          </a:xfrm>
        </p:spPr>
        <p:txBody>
          <a:bodyPr/>
          <a:lstStyle/>
          <a:p>
            <a:r>
              <a:rPr lang="en-IN" dirty="0">
                <a:solidFill>
                  <a:schemeClr val="accent1"/>
                </a:solidFill>
              </a:rPr>
              <a:t>… .. </a:t>
            </a:r>
            <a:endParaRPr lang="en-US" dirty="0">
              <a:solidFill>
                <a:schemeClr val="accent1"/>
              </a:solidFill>
            </a:endParaRPr>
          </a:p>
        </p:txBody>
      </p:sp>
      <p:sp>
        <p:nvSpPr>
          <p:cNvPr id="3" name="Content Placeholder 2">
            <a:extLst>
              <a:ext uri="{FF2B5EF4-FFF2-40B4-BE49-F238E27FC236}">
                <a16:creationId xmlns:a16="http://schemas.microsoft.com/office/drawing/2014/main" id="{F60BCD3A-FA7E-68C8-12FB-5074F6D82B0E}"/>
              </a:ext>
            </a:extLst>
          </p:cNvPr>
          <p:cNvSpPr>
            <a:spLocks noGrp="1"/>
          </p:cNvSpPr>
          <p:nvPr>
            <p:ph idx="1"/>
          </p:nvPr>
        </p:nvSpPr>
        <p:spPr>
          <a:xfrm>
            <a:off x="3869268" y="864108"/>
            <a:ext cx="7315200" cy="5120640"/>
          </a:xfrm>
        </p:spPr>
        <p:txBody>
          <a:bodyPr/>
          <a:lstStyle/>
          <a:p>
            <a:r>
              <a:rPr lang="en-IN" b="1" i="0" dirty="0">
                <a:solidFill>
                  <a:srgbClr val="474747"/>
                </a:solidFill>
                <a:effectLst/>
                <a:latin typeface="Google Sans"/>
              </a:rPr>
              <a:t>Compared to traditional quality management, AQM doesn't require significant management efforts or investments. It allows contact </a:t>
            </a:r>
            <a:r>
              <a:rPr lang="en-IN" b="1" i="0" dirty="0" err="1">
                <a:solidFill>
                  <a:srgbClr val="474747"/>
                </a:solidFill>
                <a:effectLst/>
                <a:latin typeface="Google Sans"/>
              </a:rPr>
              <a:t>centers</a:t>
            </a:r>
            <a:r>
              <a:rPr lang="en-IN" b="1" i="0" dirty="0">
                <a:solidFill>
                  <a:srgbClr val="474747"/>
                </a:solidFill>
                <a:effectLst/>
                <a:latin typeface="Google Sans"/>
              </a:rPr>
              <a:t> to effectively allocate their resources to improve quality, without the associated overhead costs.</a:t>
            </a:r>
          </a:p>
          <a:p>
            <a:r>
              <a:rPr lang="en-IN" b="1" dirty="0"/>
              <a:t>Minimize the length of standing queues, helping. To reduce delay for interactive applications</a:t>
            </a:r>
            <a:endParaRPr lang="en-US" b="1" dirty="0"/>
          </a:p>
        </p:txBody>
      </p:sp>
    </p:spTree>
    <p:extLst>
      <p:ext uri="{BB962C8B-B14F-4D97-AF65-F5344CB8AC3E}">
        <p14:creationId xmlns:p14="http://schemas.microsoft.com/office/powerpoint/2010/main" val="3498608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6C853-AE62-63CB-F0EA-42207B6596B6}"/>
              </a:ext>
            </a:extLst>
          </p:cNvPr>
          <p:cNvSpPr>
            <a:spLocks noGrp="1"/>
          </p:cNvSpPr>
          <p:nvPr>
            <p:ph type="title"/>
          </p:nvPr>
        </p:nvSpPr>
        <p:spPr/>
        <p:txBody>
          <a:bodyPr/>
          <a:lstStyle/>
          <a:p>
            <a:r>
              <a:rPr lang="en-IN" dirty="0"/>
              <a:t>Types of </a:t>
            </a:r>
            <a:r>
              <a:rPr lang="en-IN" dirty="0" err="1"/>
              <a:t>aqm</a:t>
            </a:r>
            <a:endParaRPr lang="en-US" dirty="0"/>
          </a:p>
        </p:txBody>
      </p:sp>
      <p:sp>
        <p:nvSpPr>
          <p:cNvPr id="3" name="Content Placeholder 2">
            <a:extLst>
              <a:ext uri="{FF2B5EF4-FFF2-40B4-BE49-F238E27FC236}">
                <a16:creationId xmlns:a16="http://schemas.microsoft.com/office/drawing/2014/main" id="{1B222DF7-92D8-B9BD-3B2A-B1519FABDADC}"/>
              </a:ext>
            </a:extLst>
          </p:cNvPr>
          <p:cNvSpPr>
            <a:spLocks noGrp="1"/>
          </p:cNvSpPr>
          <p:nvPr>
            <p:ph idx="1"/>
          </p:nvPr>
        </p:nvSpPr>
        <p:spPr/>
        <p:txBody>
          <a:bodyPr/>
          <a:lstStyle/>
          <a:p>
            <a:r>
              <a:rPr lang="en-IN" b="0" i="0">
                <a:solidFill>
                  <a:srgbClr val="1F1F1F"/>
                </a:solidFill>
                <a:effectLst/>
                <a:latin typeface="Google Sans"/>
              </a:rPr>
              <a:t>Product-oriented QMSs are designed to ensure the quality of products or services. ...</a:t>
            </a:r>
          </a:p>
          <a:p>
            <a:r>
              <a:rPr lang="en-IN" b="0" i="0">
                <a:solidFill>
                  <a:srgbClr val="1F1F1F"/>
                </a:solidFill>
                <a:effectLst/>
                <a:latin typeface="Google Sans"/>
              </a:rPr>
              <a:t>Service-oriented QMSs are designed to ensure the quality of services. ...</a:t>
            </a:r>
          </a:p>
          <a:p>
            <a:r>
              <a:rPr lang="en-IN" b="0" i="0">
                <a:solidFill>
                  <a:srgbClr val="1F1F1F"/>
                </a:solidFill>
                <a:effectLst/>
                <a:latin typeface="Google Sans"/>
              </a:rPr>
              <a:t>People-oriented QMS.</a:t>
            </a:r>
          </a:p>
        </p:txBody>
      </p:sp>
    </p:spTree>
    <p:extLst>
      <p:ext uri="{BB962C8B-B14F-4D97-AF65-F5344CB8AC3E}">
        <p14:creationId xmlns:p14="http://schemas.microsoft.com/office/powerpoint/2010/main" val="2438486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1F06-3ADA-10FB-1457-50DE62AAA4EF}"/>
              </a:ext>
            </a:extLst>
          </p:cNvPr>
          <p:cNvSpPr>
            <a:spLocks noGrp="1"/>
          </p:cNvSpPr>
          <p:nvPr>
            <p:ph type="title"/>
          </p:nvPr>
        </p:nvSpPr>
        <p:spPr/>
        <p:txBody>
          <a:bodyPr/>
          <a:lstStyle/>
          <a:p>
            <a:r>
              <a:rPr lang="en-IN" dirty="0"/>
              <a:t>Design thinking</a:t>
            </a:r>
            <a:endParaRPr lang="en-US" dirty="0"/>
          </a:p>
        </p:txBody>
      </p:sp>
      <p:sp>
        <p:nvSpPr>
          <p:cNvPr id="3" name="Content Placeholder 2">
            <a:extLst>
              <a:ext uri="{FF2B5EF4-FFF2-40B4-BE49-F238E27FC236}">
                <a16:creationId xmlns:a16="http://schemas.microsoft.com/office/drawing/2014/main" id="{84B3DD2A-5B2C-4D1A-A3B0-6B9FE28E1BE8}"/>
              </a:ext>
            </a:extLst>
          </p:cNvPr>
          <p:cNvSpPr>
            <a:spLocks noGrp="1"/>
          </p:cNvSpPr>
          <p:nvPr>
            <p:ph idx="1"/>
          </p:nvPr>
        </p:nvSpPr>
        <p:spPr/>
        <p:txBody>
          <a:bodyPr/>
          <a:lstStyle/>
          <a:p>
            <a:r>
              <a:rPr lang="en-IN" b="1" dirty="0"/>
              <a:t>Design thinking is regarded as a non-linear iterative process that is applied in a bid to understand users, identify problems and develop innovative solutions to problems. The concept of design thinking has attracted interest from professionals across sectors. Although design thinking has been traditionally applied by design professionals the tool has proved effective in managing organizations. </a:t>
            </a:r>
          </a:p>
          <a:p>
            <a:r>
              <a:rPr lang="en-IN" b="1" dirty="0"/>
              <a:t>Questionnaire is used as a guide for undertaking the interviews. Qualitative and quantitative analysis is be used in </a:t>
            </a:r>
            <a:r>
              <a:rPr lang="en-IN" b="1" dirty="0" err="1"/>
              <a:t>analyzing</a:t>
            </a:r>
            <a:r>
              <a:rPr lang="en-IN" b="1" dirty="0"/>
              <a:t> the data obtained. Discussion: Design thinking has been an instrumental strategy in promoting business success. Business leaders are benefiting from the application of this strategy in realizing success for their organization</a:t>
            </a:r>
            <a:endParaRPr lang="en-US" b="1" dirty="0"/>
          </a:p>
        </p:txBody>
      </p:sp>
    </p:spTree>
    <p:extLst>
      <p:ext uri="{BB962C8B-B14F-4D97-AF65-F5344CB8AC3E}">
        <p14:creationId xmlns:p14="http://schemas.microsoft.com/office/powerpoint/2010/main" val="4139245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9E710E7-F659-C104-25F1-24D765C9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563" y="500063"/>
            <a:ext cx="9876233" cy="6018609"/>
          </a:xfrm>
          <a:prstGeom prst="rect">
            <a:avLst/>
          </a:prstGeom>
        </p:spPr>
      </p:pic>
    </p:spTree>
    <p:extLst>
      <p:ext uri="{BB962C8B-B14F-4D97-AF65-F5344CB8AC3E}">
        <p14:creationId xmlns:p14="http://schemas.microsoft.com/office/powerpoint/2010/main" val="124559229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Frame</vt:lpstr>
      <vt:lpstr>AQM</vt:lpstr>
      <vt:lpstr>Project definition and design thinking</vt:lpstr>
      <vt:lpstr>PowerPoint Presentation</vt:lpstr>
      <vt:lpstr>Project definition</vt:lpstr>
      <vt:lpstr>… .. </vt:lpstr>
      <vt:lpstr>Types of aqm</vt:lpstr>
      <vt:lpstr>Design thinking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AQM</dc:title>
  <dc:creator>sarath kumar</dc:creator>
  <cp:lastModifiedBy>sarath kumar</cp:lastModifiedBy>
  <cp:revision>1</cp:revision>
  <dcterms:created xsi:type="dcterms:W3CDTF">2023-09-29T11:54:02Z</dcterms:created>
  <dcterms:modified xsi:type="dcterms:W3CDTF">2023-09-29T12:05:38Z</dcterms:modified>
</cp:coreProperties>
</file>