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6" r:id="rId5"/>
    <p:sldId id="267" r:id="rId6"/>
    <p:sldId id="260" r:id="rId7"/>
    <p:sldId id="261" r:id="rId8"/>
    <p:sldId id="269"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https://projectworlds.in/artificial-intelligence-project-handwritten-digits-recognition/" TargetMode="External"/><Relationship Id="rId4" Type="http://schemas.openxmlformats.org/officeDocument/2006/relationships/hyperlink" Target="https://flask.palletsprojects.com/en/3.0.x/" TargetMode="External"/><Relationship Id="rId3" Type="http://schemas.openxmlformats.org/officeDocument/2006/relationships/hyperlink" Target="https://pytorch.org/" TargetMode="External"/><Relationship Id="rId2" Type="http://schemas.openxmlformats.org/officeDocument/2006/relationships/hyperlink" Target="https://numpy.org/" TargetMode="External"/><Relationship Id="rId1" Type="http://schemas.openxmlformats.org/officeDocument/2006/relationships/hyperlink" Target="https://python.org/"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panose="020B0603020202020204"/>
                <a:cs typeface="Trebuchet MS" panose="020B0603020202020204"/>
              </a:rPr>
              <a:t>TNSDC-Generative AI</a:t>
            </a:r>
            <a:endParaRPr lang="en-IN" sz="3600" dirty="0">
              <a:solidFill>
                <a:schemeClr val="tx1">
                  <a:lumMod val="65000"/>
                  <a:lumOff val="35000"/>
                </a:schemeClr>
              </a:solidFill>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5" name="TextBox 14"/>
          <p:cNvSpPr txBox="1"/>
          <p:nvPr/>
        </p:nvSpPr>
        <p:spPr>
          <a:xfrm>
            <a:off x="832993" y="2761632"/>
            <a:ext cx="10526014" cy="1323439"/>
          </a:xfrm>
          <a:prstGeom prst="rect">
            <a:avLst/>
          </a:prstGeom>
          <a:noFill/>
        </p:spPr>
        <p:txBody>
          <a:bodyPr wrap="square">
            <a:spAutoFit/>
          </a:bodyPr>
          <a:lstStyle/>
          <a:p>
            <a:pPr marL="8890" algn="l" rtl="0" eaLnBrk="1" latinLnBrk="0" hangingPunct="1">
              <a:spcBef>
                <a:spcPts val="100"/>
              </a:spcBef>
              <a:spcAft>
                <a:spcPts val="0"/>
              </a:spcAft>
            </a:pPr>
            <a:r>
              <a:rPr lang="en-IN" sz="4000" b="1" kern="1200" spc="10" dirty="0">
                <a:effectLst/>
                <a:latin typeface="Trebuchet MS" panose="020B0603020202020204" pitchFamily="34" charset="0"/>
                <a:ea typeface="+mn-ea"/>
                <a:cs typeface="Trebuchet MS" panose="020B0603020202020204" pitchFamily="34" charset="0"/>
              </a:rPr>
              <a:t>Brain </a:t>
            </a:r>
            <a:r>
              <a:rPr lang="en-IN" sz="4000" b="1" kern="1200" spc="10" dirty="0" err="1">
                <a:effectLst/>
                <a:latin typeface="Trebuchet MS" panose="020B0603020202020204" pitchFamily="34" charset="0"/>
                <a:ea typeface="+mn-ea"/>
                <a:cs typeface="Trebuchet MS" panose="020B0603020202020204" pitchFamily="34" charset="0"/>
              </a:rPr>
              <a:t>Tumor</a:t>
            </a:r>
            <a:r>
              <a:rPr lang="en-IN" sz="4000" b="1" kern="1200" spc="10" dirty="0">
                <a:effectLst/>
                <a:latin typeface="Trebuchet MS" panose="020B0603020202020204" pitchFamily="34" charset="0"/>
                <a:ea typeface="+mn-ea"/>
                <a:cs typeface="Trebuchet MS" panose="020B0603020202020204" pitchFamily="34" charset="0"/>
              </a:rPr>
              <a:t> Detection In Deep Learning Using  CNN</a:t>
            </a:r>
            <a:endParaRPr lang="en-IN" sz="4000" dirty="0">
              <a:effectLst/>
            </a:endParaRPr>
          </a:p>
        </p:txBody>
      </p:sp>
      <p:sp>
        <p:nvSpPr>
          <p:cNvPr id="21" name="TextBox 20"/>
          <p:cNvSpPr txBox="1"/>
          <p:nvPr/>
        </p:nvSpPr>
        <p:spPr>
          <a:xfrm>
            <a:off x="3276600" y="4292719"/>
            <a:ext cx="6402371" cy="1682512"/>
          </a:xfrm>
          <a:prstGeom prst="rect">
            <a:avLst/>
          </a:prstGeom>
          <a:noFill/>
        </p:spPr>
        <p:txBody>
          <a:bodyPr wrap="square">
            <a:spAutoFit/>
          </a:bodyPr>
          <a:lstStyle/>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Nithish Kumar K.S</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au211521104099</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endParaRPr lang="en-IN" sz="2000" b="1" spc="10" dirty="0">
              <a:solidFill>
                <a:schemeClr val="tx1">
                  <a:lumMod val="85000"/>
                  <a:lumOff val="15000"/>
                </a:schemeClr>
              </a:solidFill>
              <a:latin typeface="Trebuchet MS" panose="020B0603020202020204" pitchFamily="34" charset="0"/>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endParaRPr lang="en-IN" sz="2000" b="1" spc="10" dirty="0">
              <a:solidFill>
                <a:schemeClr val="tx1">
                  <a:lumMod val="85000"/>
                  <a:lumOff val="15000"/>
                </a:schemeClr>
              </a:solidFill>
              <a:latin typeface="Trebuchet MS" panose="020B0603020202020204" pitchFamily="34" charset="0"/>
              <a:cs typeface="Trebuchet MS" panose="020B0603020202020204" pitchFamily="34" charset="0"/>
            </a:endParaRPr>
          </a:p>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Box 10"/>
          <p:cNvSpPr txBox="1"/>
          <p:nvPr/>
        </p:nvSpPr>
        <p:spPr>
          <a:xfrm>
            <a:off x="755332" y="2551837"/>
            <a:ext cx="6099142" cy="2031325"/>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a:t>Python: </a:t>
            </a:r>
            <a:r>
              <a:rPr lang="en-IN" b="1" dirty="0">
                <a:hlinkClick r:id="rId1"/>
              </a:rPr>
              <a:t>https://python.org/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2"/>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3"/>
              </a:rPr>
              <a:t>https://pytorch.org/</a:t>
            </a:r>
            <a:endParaRPr lang="en-IN" dirty="0"/>
          </a:p>
          <a:p>
            <a:pPr marL="285750" indent="-285750">
              <a:buClr>
                <a:srgbClr val="92D050"/>
              </a:buClr>
              <a:buFont typeface="Arial" panose="020B0604020202020204" pitchFamily="34" charset="0"/>
              <a:buChar char="•"/>
            </a:pPr>
            <a:r>
              <a:rPr lang="en-IN" b="1" dirty="0"/>
              <a:t>Flask</a:t>
            </a:r>
            <a:r>
              <a:rPr lang="en-IN" dirty="0"/>
              <a:t>: </a:t>
            </a:r>
            <a:r>
              <a:rPr lang="en-IN" dirty="0">
                <a:hlinkClick r:id="rId4"/>
              </a:rPr>
              <a:t>https://flask.palletsprojects.com/en/3.0.x/</a:t>
            </a:r>
            <a:endParaRPr lang="en-IN" dirty="0"/>
          </a:p>
          <a:p>
            <a:pPr marL="285750" indent="-285750">
              <a:buClr>
                <a:srgbClr val="92D050"/>
              </a:buClr>
              <a:buFont typeface="Arial" panose="020B0604020202020204" pitchFamily="34" charset="0"/>
              <a:buChar char="•"/>
            </a:pPr>
            <a:r>
              <a:rPr lang="en-IN" b="1" dirty="0"/>
              <a:t>Inspiration:</a:t>
            </a:r>
            <a:r>
              <a:rPr lang="en-IN" dirty="0"/>
              <a:t> </a:t>
            </a:r>
            <a:r>
              <a:rPr lang="en-IN" dirty="0">
                <a:hlinkClick r:id="rId5"/>
              </a:rPr>
              <a:t>https://projectworlds.in/artificial-intelligence-project-handwritten-digits-recognition/</a:t>
            </a:r>
            <a:endParaRPr lang="en-IN" dirty="0"/>
          </a:p>
          <a:p>
            <a:pPr marL="285750" indent="-285750">
              <a:buClr>
                <a:srgbClr val="92D050"/>
              </a:buClr>
              <a:buFont typeface="Arial" panose="020B0604020202020204" pitchFamily="34" charset="0"/>
              <a:buChar char="•"/>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34072" y="2324949"/>
            <a:ext cx="7316771" cy="2862322"/>
          </a:xfrm>
          <a:prstGeom prst="rect">
            <a:avLst/>
          </a:prstGeom>
          <a:noFill/>
        </p:spPr>
        <p:txBody>
          <a:bodyPr wrap="square">
            <a:spAutoFit/>
          </a:bodyPr>
          <a:lstStyle/>
          <a:p>
            <a:pPr algn="just"/>
            <a:r>
              <a:rPr lang="en-US" dirty="0">
                <a:latin typeface="Trebuchet MS" panose="020B0603020202020204" pitchFamily="34" charset="0"/>
              </a:rPr>
              <a:t>Problem Statement:</a:t>
            </a:r>
            <a:endParaRPr lang="en-US" dirty="0">
              <a:latin typeface="Trebuchet MS" panose="020B0603020202020204" pitchFamily="34" charset="0"/>
            </a:endParaRPr>
          </a:p>
          <a:p>
            <a:pPr algn="just"/>
            <a:r>
              <a:rPr lang="en-US" dirty="0">
                <a:latin typeface="Trebuchet MS" panose="020B0603020202020204" pitchFamily="34" charset="0"/>
              </a:rPr>
              <a:t>Develop an efficient Convolutional Neural Network (CNN) model for the automated detection and classification of brain tumors from magnetic resonance imaging (MRI) scans. The objective is to create a robust AI system capable of accurately identifying various types of brain tumors, including gliomas, meningiomas, and pituitary adenomas, to assist radiologists in early diagnosis and treatment planning. The model should be capable of handling varying tumor sizes, locations, and imaging conditions, while achieving high sensitivity and specificity to ensure reliable clinical application.</a:t>
            </a: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371600" y="152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3" name="TextBox 2"/>
          <p:cNvSpPr txBox="1"/>
          <p:nvPr/>
        </p:nvSpPr>
        <p:spPr>
          <a:xfrm>
            <a:off x="1371600" y="1447800"/>
            <a:ext cx="6100916" cy="3693319"/>
          </a:xfrm>
          <a:prstGeom prst="rect">
            <a:avLst/>
          </a:prstGeom>
          <a:noFill/>
        </p:spPr>
        <p:txBody>
          <a:bodyPr wrap="square">
            <a:spAutoFit/>
          </a:bodyPr>
          <a:lstStyle/>
          <a:p>
            <a:r>
              <a:rPr lang="en-IN" dirty="0"/>
              <a:t>One of the commonly cited solutions for brain </a:t>
            </a:r>
            <a:r>
              <a:rPr lang="en-IN" dirty="0" err="1"/>
              <a:t>tumor</a:t>
            </a:r>
            <a:r>
              <a:rPr lang="en-IN" dirty="0"/>
              <a:t> detection using Convolutional Neural Networks (CNNs) is the work by </a:t>
            </a:r>
            <a:r>
              <a:rPr lang="en-IN" dirty="0" err="1"/>
              <a:t>Kamnitsas</a:t>
            </a:r>
            <a:r>
              <a:rPr lang="en-IN" dirty="0"/>
              <a:t> et al., titled "Efficient multi-scale 3D CNN with fully connected CRF for accurate brain lesion segmentation." Here's a summary of their proposed solution:</a:t>
            </a:r>
            <a:endParaRPr lang="en-IN" dirty="0"/>
          </a:p>
          <a:p>
            <a:endParaRPr lang="en-IN" dirty="0"/>
          </a:p>
          <a:p>
            <a:r>
              <a:rPr lang="en-IN" dirty="0"/>
              <a:t>Title: Efficient multi-scale 3D CNN with fully connected CRF for accurate brain lesion segmentation</a:t>
            </a:r>
            <a:endParaRPr lang="en-IN" dirty="0"/>
          </a:p>
          <a:p>
            <a:r>
              <a:rPr lang="en-IN" dirty="0"/>
              <a:t>Authors: Konstantinos </a:t>
            </a:r>
            <a:r>
              <a:rPr lang="en-IN" dirty="0" err="1"/>
              <a:t>Kamnitsas</a:t>
            </a:r>
            <a:r>
              <a:rPr lang="en-IN" dirty="0"/>
              <a:t>, Christian </a:t>
            </a:r>
            <a:r>
              <a:rPr lang="en-IN" dirty="0" err="1"/>
              <a:t>Ledig</a:t>
            </a:r>
            <a:r>
              <a:rPr lang="en-IN" dirty="0"/>
              <a:t>, Virginia F.J. Newcombe, Joanna P. Simpson, Andrew D. Kane, David K. Menon, Daniel </a:t>
            </a:r>
            <a:r>
              <a:rPr lang="en-IN" dirty="0" err="1"/>
              <a:t>Rueckert</a:t>
            </a:r>
            <a:r>
              <a:rPr lang="en-IN" dirty="0"/>
              <a:t>, and Ben </a:t>
            </a:r>
            <a:r>
              <a:rPr lang="en-IN" dirty="0" err="1"/>
              <a:t>Glocker</a:t>
            </a:r>
            <a:endParaRPr lang="en-IN" dirty="0"/>
          </a:p>
          <a:p>
            <a:r>
              <a:rPr lang="en-IN" dirty="0"/>
              <a:t>Published: 2017</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739775" y="1752600"/>
            <a:ext cx="7561181" cy="506292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endParaRPr lang="en-IN" sz="1700" dirty="0">
              <a:latin typeface="Trebuchet MS" panose="020B0603020202020204" pitchFamily="34" charset="0"/>
            </a:endParaRP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Convolutional Neural Network (CNN) training and inference. A multi-core processor, preferably with a clock speed of at least 2 GHz or higher, is recommended.</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internet connection is necessary for downloading and updating Python packages, model weights, and serving the web application. A broadband connection with a minimum download speed of 5 Mbps and upload speed of 1 Mbps is sufficient for most purposes.</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r>
              <a:rPr lang="en-IN" sz="1700" b="1" dirty="0">
                <a:latin typeface="Trebuchet MS" panose="020B0603020202020204" pitchFamily="34" charset="0"/>
              </a:rPr>
              <a:t>Software</a:t>
            </a:r>
            <a:r>
              <a:rPr lang="en-IN" sz="1700" dirty="0">
                <a:latin typeface="Trebuchet MS" panose="020B0603020202020204" pitchFamily="34" charset="0"/>
              </a:rPr>
              <a:t>:</a:t>
            </a:r>
            <a:endParaRPr lang="en-IN" sz="1700" dirty="0">
              <a:latin typeface="Trebuchet MS" panose="020B0603020202020204" pitchFamily="34" charset="0"/>
            </a:endParaRP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endParaRPr lang="en-IN" sz="1700" dirty="0">
              <a:latin typeface="Trebuchet MS" panose="020B0603020202020204" pitchFamily="34" charset="0"/>
            </a:endParaRPr>
          </a:p>
          <a:p>
            <a:pPr algn="just"/>
            <a:endParaRPr lang="en-IN" sz="17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028355" y="628552"/>
            <a:ext cx="6100916" cy="7848302"/>
          </a:xfrm>
          <a:prstGeom prst="rect">
            <a:avLst/>
          </a:prstGeom>
          <a:noFill/>
        </p:spPr>
        <p:txBody>
          <a:bodyPr wrap="square">
            <a:spAutoFit/>
          </a:bodyPr>
          <a:lstStyle/>
          <a:p>
            <a:endParaRPr lang="en-IN" dirty="0"/>
          </a:p>
          <a:p>
            <a:endParaRPr lang="en-IN" dirty="0"/>
          </a:p>
          <a:p>
            <a:r>
              <a:rPr lang="en-IN" dirty="0"/>
              <a:t>1. **Data Collection and Preprocessing:**</a:t>
            </a:r>
            <a:endParaRPr lang="en-IN" dirty="0"/>
          </a:p>
          <a:p>
            <a:r>
              <a:rPr lang="en-IN" dirty="0"/>
              <a:t>   - Gather a dataset of brain MRI scans containing both </a:t>
            </a:r>
            <a:r>
              <a:rPr lang="en-IN" dirty="0" err="1"/>
              <a:t>tumor</a:t>
            </a:r>
            <a:r>
              <a:rPr lang="en-IN" dirty="0"/>
              <a:t> and non-</a:t>
            </a:r>
            <a:r>
              <a:rPr lang="en-IN" dirty="0" err="1"/>
              <a:t>tumor</a:t>
            </a:r>
            <a:r>
              <a:rPr lang="en-IN" dirty="0"/>
              <a:t> cases.</a:t>
            </a:r>
            <a:endParaRPr lang="en-IN" dirty="0"/>
          </a:p>
          <a:p>
            <a:r>
              <a:rPr lang="en-IN" dirty="0"/>
              <a:t>   - Preprocess the MRI images by:</a:t>
            </a:r>
            <a:endParaRPr lang="en-IN" dirty="0"/>
          </a:p>
          <a:p>
            <a:r>
              <a:rPr lang="en-IN" dirty="0"/>
              <a:t>     - Normalizing intensity values.</a:t>
            </a:r>
            <a:endParaRPr lang="en-IN" dirty="0"/>
          </a:p>
          <a:p>
            <a:r>
              <a:rPr lang="en-IN" dirty="0"/>
              <a:t>     - Resizing images to a uniform dimension.</a:t>
            </a:r>
            <a:endParaRPr lang="en-IN" dirty="0"/>
          </a:p>
          <a:p>
            <a:r>
              <a:rPr lang="en-IN" dirty="0"/>
              <a:t>     - Augmenting data through techniques like rotation, flipping, and shifting.</a:t>
            </a:r>
            <a:endParaRPr lang="en-IN" dirty="0"/>
          </a:p>
          <a:p>
            <a:endParaRPr lang="en-IN" dirty="0"/>
          </a:p>
          <a:p>
            <a:r>
              <a:rPr lang="en-IN" dirty="0"/>
              <a:t>2. **Model Architecture Design:**</a:t>
            </a:r>
            <a:endParaRPr lang="en-IN" dirty="0"/>
          </a:p>
          <a:p>
            <a:r>
              <a:rPr lang="en-IN" dirty="0"/>
              <a:t>   - Design a CNN architecture for </a:t>
            </a:r>
            <a:r>
              <a:rPr lang="en-IN" dirty="0" err="1"/>
              <a:t>tumor</a:t>
            </a:r>
            <a:r>
              <a:rPr lang="en-IN" dirty="0"/>
              <a:t> detection, comprising convolutional, pooling, and fully connected layers.</a:t>
            </a:r>
            <a:endParaRPr lang="en-IN" dirty="0"/>
          </a:p>
          <a:p>
            <a:r>
              <a:rPr lang="en-IN" dirty="0"/>
              <a:t>   - Choose appropriate activation functions (e.g., </a:t>
            </a:r>
            <a:r>
              <a:rPr lang="en-IN" dirty="0" err="1"/>
              <a:t>ReLU</a:t>
            </a:r>
            <a:r>
              <a:rPr lang="en-IN" dirty="0"/>
              <a:t>) and regularization techniques (e.g., dropout) to prevent overfitting.</a:t>
            </a:r>
            <a:endParaRPr lang="en-IN" dirty="0"/>
          </a:p>
          <a:p>
            <a:r>
              <a:rPr lang="en-IN" dirty="0"/>
              <a:t>   - Experiment with different architectures and hyperparameters to optimize performance.</a:t>
            </a:r>
            <a:endParaRPr lang="en-IN" dirty="0"/>
          </a:p>
          <a:p>
            <a:endParaRPr lang="en-IN" dirty="0"/>
          </a:p>
          <a:p>
            <a:r>
              <a:rPr lang="en-IN" dirty="0"/>
              <a:t>3. **Data Splitting:**</a:t>
            </a:r>
            <a:endParaRPr lang="en-IN" dirty="0"/>
          </a:p>
          <a:p>
            <a:r>
              <a:rPr lang="en-IN" dirty="0"/>
              <a:t>   - Split the dataset into training, validation, and test sets.</a:t>
            </a:r>
            <a:endParaRPr lang="en-IN" dirty="0"/>
          </a:p>
          <a:p>
            <a:endParaRPr lang="en-IN" dirty="0"/>
          </a:p>
          <a:p>
            <a:endParaRPr lang="en-IN" dirty="0"/>
          </a:p>
          <a:p>
            <a:r>
              <a:rPr lang="en-IN" dirty="0"/>
              <a:t>This algorithm provides a general framework for developing a brain </a:t>
            </a:r>
            <a:r>
              <a:rPr lang="en-IN" dirty="0" err="1"/>
              <a:t>tumor</a:t>
            </a:r>
            <a:r>
              <a:rPr lang="en-IN" dirty="0"/>
              <a:t> detection system using CNNs. The specific implementation details may vary based on the chosen CNN architecture, dataset characteristics, and deployment requirements.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701777" y="394692"/>
            <a:ext cx="10058400" cy="6463308"/>
          </a:xfrm>
          <a:prstGeom prst="rect">
            <a:avLst/>
          </a:prstGeom>
          <a:noFill/>
        </p:spPr>
        <p:txBody>
          <a:bodyPr wrap="square">
            <a:spAutoFit/>
          </a:bodyPr>
          <a:lstStyle/>
          <a:p>
            <a:endParaRPr lang="en-IN" dirty="0"/>
          </a:p>
          <a:p>
            <a:endParaRPr lang="en-IN" dirty="0"/>
          </a:p>
          <a:p>
            <a:r>
              <a:rPr lang="en-IN" dirty="0"/>
              <a:t>4. **Model Training:**</a:t>
            </a:r>
            <a:endParaRPr lang="en-IN" dirty="0"/>
          </a:p>
          <a:p>
            <a:r>
              <a:rPr lang="en-IN" dirty="0"/>
              <a:t>   - Train the CNN model using the training data:</a:t>
            </a:r>
            <a:endParaRPr lang="en-IN" dirty="0"/>
          </a:p>
          <a:p>
            <a:r>
              <a:rPr lang="en-IN" dirty="0"/>
              <a:t>     - Feed batches of </a:t>
            </a:r>
            <a:r>
              <a:rPr lang="en-IN" dirty="0" err="1"/>
              <a:t>preprocessed</a:t>
            </a:r>
            <a:r>
              <a:rPr lang="en-IN" dirty="0"/>
              <a:t> MRI images into the network.</a:t>
            </a:r>
            <a:endParaRPr lang="en-IN" dirty="0"/>
          </a:p>
          <a:p>
            <a:r>
              <a:rPr lang="en-IN" dirty="0"/>
              <a:t>     - Compute the loss using a suitable loss function (e.g., binary cross-entropy).</a:t>
            </a:r>
            <a:endParaRPr lang="en-IN" dirty="0"/>
          </a:p>
          <a:p>
            <a:r>
              <a:rPr lang="en-IN" dirty="0"/>
              <a:t>     - Update the model parameters using an optimization algorithm (e.g., Adam).</a:t>
            </a:r>
            <a:endParaRPr lang="en-IN" dirty="0"/>
          </a:p>
          <a:p>
            <a:endParaRPr lang="en-IN" dirty="0"/>
          </a:p>
          <a:p>
            <a:r>
              <a:rPr lang="en-IN" dirty="0"/>
              <a:t>5. **Model Evaluation:**</a:t>
            </a:r>
            <a:endParaRPr lang="en-IN" dirty="0"/>
          </a:p>
          <a:p>
            <a:r>
              <a:rPr lang="en-IN" dirty="0"/>
              <a:t>   - Validate the trained model using the validation set:</a:t>
            </a:r>
            <a:endParaRPr lang="en-IN" dirty="0"/>
          </a:p>
          <a:p>
            <a:r>
              <a:rPr lang="en-IN" dirty="0"/>
              <a:t>     - Evaluate the model's performance using metrics like accuracy, precision, recall, and F1-score.</a:t>
            </a:r>
            <a:endParaRPr lang="en-IN" dirty="0"/>
          </a:p>
          <a:p>
            <a:r>
              <a:rPr lang="en-IN" dirty="0"/>
              <a:t>     - Adjust hyperparameters based on validation performance to improve the model.</a:t>
            </a:r>
            <a:endParaRPr lang="en-IN" dirty="0"/>
          </a:p>
          <a:p>
            <a:endParaRPr lang="en-IN" dirty="0"/>
          </a:p>
          <a:p>
            <a:r>
              <a:rPr lang="en-IN" dirty="0"/>
              <a:t>6. **Model Testing:**</a:t>
            </a:r>
            <a:endParaRPr lang="en-IN" dirty="0"/>
          </a:p>
          <a:p>
            <a:r>
              <a:rPr lang="en-IN" dirty="0"/>
              <a:t>   - Assess the model's performance on unseen data using the test set:</a:t>
            </a:r>
            <a:endParaRPr lang="en-IN" dirty="0"/>
          </a:p>
          <a:p>
            <a:r>
              <a:rPr lang="en-IN" dirty="0"/>
              <a:t>     - Feed test MRI images into the trained model.</a:t>
            </a:r>
            <a:endParaRPr lang="en-IN" dirty="0"/>
          </a:p>
          <a:p>
            <a:r>
              <a:rPr lang="en-IN" dirty="0"/>
              <a:t>     - Obtain predictions and calculate evaluation metrics to assess real-world performance.</a:t>
            </a:r>
            <a:endParaRPr lang="en-IN" dirty="0"/>
          </a:p>
          <a:p>
            <a:endParaRPr lang="en-IN" dirty="0"/>
          </a:p>
          <a:p>
            <a:r>
              <a:rPr lang="en-IN" dirty="0"/>
              <a:t>7. **Deployment:**</a:t>
            </a:r>
            <a:endParaRPr lang="en-IN" dirty="0"/>
          </a:p>
          <a:p>
            <a:r>
              <a:rPr lang="en-IN" dirty="0"/>
              <a:t>   - Deploy the trained model as a web-based or standalone application for practical use:</a:t>
            </a:r>
            <a:endParaRPr lang="en-IN" dirty="0"/>
          </a:p>
          <a:p>
            <a:r>
              <a:rPr lang="en-IN" dirty="0"/>
              <a:t>     - Implement a user-friendly interface for uploading MRI scans and obtaining predictions.</a:t>
            </a:r>
            <a:endParaRPr lang="en-IN" dirty="0"/>
          </a:p>
          <a:p>
            <a:r>
              <a:rPr lang="en-IN" dirty="0"/>
              <a:t>     - Integrate the model into the clinical workflow to assist radiologists in diagnosis and treatment   planning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Screenshot 2024-04-02 214232"/>
          <p:cNvPicPr>
            <a:picLocks noChangeAspect="1"/>
          </p:cNvPicPr>
          <p:nvPr/>
        </p:nvPicPr>
        <p:blipFill>
          <a:blip r:embed="rId1"/>
          <a:srcRect l="2963" t="6380" r="20000" b="-6380"/>
          <a:stretch>
            <a:fillRect/>
          </a:stretch>
        </p:blipFill>
        <p:spPr>
          <a:xfrm>
            <a:off x="685800" y="1676400"/>
            <a:ext cx="3812540" cy="3811270"/>
          </a:xfrm>
          <a:prstGeom prst="rect">
            <a:avLst/>
          </a:prstGeom>
        </p:spPr>
      </p:pic>
      <p:pic>
        <p:nvPicPr>
          <p:cNvPr id="6" name="Picture 5" descr="Screenshot 2024-03-31 002353"/>
          <p:cNvPicPr>
            <a:picLocks noChangeAspect="1"/>
          </p:cNvPicPr>
          <p:nvPr/>
        </p:nvPicPr>
        <p:blipFill>
          <a:blip r:embed="rId2"/>
          <a:stretch>
            <a:fillRect/>
          </a:stretch>
        </p:blipFill>
        <p:spPr>
          <a:xfrm>
            <a:off x="4724400" y="1828800"/>
            <a:ext cx="5086350" cy="2562225"/>
          </a:xfrm>
          <a:prstGeom prst="rect">
            <a:avLst/>
          </a:prstGeom>
        </p:spPr>
      </p:pic>
      <p:sp>
        <p:nvSpPr>
          <p:cNvPr id="9" name="Text Box 8"/>
          <p:cNvSpPr txBox="1"/>
          <p:nvPr/>
        </p:nvSpPr>
        <p:spPr>
          <a:xfrm>
            <a:off x="1410970" y="5407025"/>
            <a:ext cx="2170430" cy="645160"/>
          </a:xfrm>
          <a:prstGeom prst="rect">
            <a:avLst/>
          </a:prstGeom>
          <a:noFill/>
        </p:spPr>
        <p:txBody>
          <a:bodyPr wrap="square" rtlCol="0">
            <a:spAutoFit/>
          </a:bodyPr>
          <a:p>
            <a:r>
              <a:rPr lang="en-IN" altLang="en-US"/>
              <a:t>Test Prediction</a:t>
            </a:r>
            <a:endParaRPr lang="en-IN" altLang="en-US"/>
          </a:p>
          <a:p>
            <a:endParaRPr lang="en-IN" altLang="en-US"/>
          </a:p>
        </p:txBody>
      </p:sp>
      <p:sp>
        <p:nvSpPr>
          <p:cNvPr id="10" name="Text Box 9"/>
          <p:cNvSpPr txBox="1"/>
          <p:nvPr/>
        </p:nvSpPr>
        <p:spPr>
          <a:xfrm>
            <a:off x="6191885" y="4715510"/>
            <a:ext cx="2799715" cy="645160"/>
          </a:xfrm>
          <a:prstGeom prst="rect">
            <a:avLst/>
          </a:prstGeom>
          <a:noFill/>
        </p:spPr>
        <p:txBody>
          <a:bodyPr wrap="square" rtlCol="0">
            <a:spAutoFit/>
          </a:bodyPr>
          <a:p>
            <a:r>
              <a:rPr lang="en-IN" altLang="en-US"/>
              <a:t>Model Accuracy</a:t>
            </a:r>
            <a:endParaRPr lang="en-IN" altLang="en-US"/>
          </a:p>
          <a:p>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1169159" y="-34016"/>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panose="020B0603020202020204"/>
                <a:cs typeface="Trebuchet MS" panose="020B0603020202020204"/>
              </a:rPr>
              <a:t>Conclusion</a:t>
            </a:r>
            <a:endParaRPr lang="en-IN" sz="4800" dirty="0">
              <a:latin typeface="Trebuchet MS" panose="020B0603020202020204"/>
              <a:cs typeface="Trebuchet MS" panose="020B0603020202020204"/>
            </a:endParaRPr>
          </a:p>
        </p:txBody>
      </p:sp>
      <p:sp>
        <p:nvSpPr>
          <p:cNvPr id="6" name="TextBox 5"/>
          <p:cNvSpPr txBox="1"/>
          <p:nvPr/>
        </p:nvSpPr>
        <p:spPr>
          <a:xfrm>
            <a:off x="1219200" y="671691"/>
            <a:ext cx="8509554" cy="6186309"/>
          </a:xfrm>
          <a:prstGeom prst="rect">
            <a:avLst/>
          </a:prstGeom>
          <a:noFill/>
        </p:spPr>
        <p:txBody>
          <a:bodyPr wrap="square">
            <a:spAutoFit/>
          </a:bodyPr>
          <a:lstStyle/>
          <a:p>
            <a:r>
              <a:rPr lang="en-IN" dirty="0"/>
              <a:t>In conclusion, employing Convolutional Neural Networks (CNNs) for brain </a:t>
            </a:r>
            <a:r>
              <a:rPr lang="en-IN" dirty="0" err="1"/>
              <a:t>tumor</a:t>
            </a:r>
            <a:r>
              <a:rPr lang="en-IN" dirty="0"/>
              <a:t> detection represents a significant advancement in medical imaging technology. Through the development and refinement of CNN models, researchers and healthcare professionals have made substantial strides in automating the detection and classification of brain </a:t>
            </a:r>
            <a:r>
              <a:rPr lang="en-IN" dirty="0" err="1"/>
              <a:t>tumors</a:t>
            </a:r>
            <a:r>
              <a:rPr lang="en-IN" dirty="0"/>
              <a:t> from MRI scans.</a:t>
            </a:r>
            <a:endParaRPr lang="en-IN" dirty="0"/>
          </a:p>
          <a:p>
            <a:endParaRPr lang="en-IN" dirty="0"/>
          </a:p>
          <a:p>
            <a:r>
              <a:rPr lang="en-IN" dirty="0"/>
              <a:t>The use of CNNs offers several key advantages in this domain. Firstly, CNNs can effectively learn complex patterns and features from raw image data, enabling them to accurately identify subtle abnormalities indicative of brain </a:t>
            </a:r>
            <a:r>
              <a:rPr lang="en-IN" dirty="0" err="1"/>
              <a:t>tumors</a:t>
            </a:r>
            <a:r>
              <a:rPr lang="en-IN" dirty="0"/>
              <a:t>. Additionally, CNN-based approaches can handle large volumes of data efficiently, allowing for the analysis of extensive datasets to improve detection accuracy and generalization.</a:t>
            </a:r>
            <a:endParaRPr lang="en-IN" dirty="0"/>
          </a:p>
          <a:p>
            <a:endParaRPr lang="en-IN" dirty="0"/>
          </a:p>
          <a:p>
            <a:r>
              <a:rPr lang="en-IN" dirty="0"/>
              <a:t>Moreover, CNN-based brain </a:t>
            </a:r>
            <a:r>
              <a:rPr lang="en-IN" dirty="0" err="1"/>
              <a:t>tumor</a:t>
            </a:r>
            <a:r>
              <a:rPr lang="en-IN" dirty="0"/>
              <a:t> detection systems have the potential to enhance clinical practice by providing radiologists with valuable decision support tools. These systems can assist in early diagnosis, treatment planning, and monitoring of brain </a:t>
            </a:r>
            <a:r>
              <a:rPr lang="en-IN" dirty="0" err="1"/>
              <a:t>tumor</a:t>
            </a:r>
            <a:r>
              <a:rPr lang="en-IN" dirty="0"/>
              <a:t> patients, ultimately leading to improved patient outcomes and quality of care</a:t>
            </a:r>
            <a:endParaRPr lang="en-IN" dirty="0"/>
          </a:p>
          <a:p>
            <a:endParaRPr lang="en-IN" dirty="0"/>
          </a:p>
          <a:p>
            <a:r>
              <a:rPr lang="en-IN" dirty="0"/>
              <a:t>Overall, brain </a:t>
            </a:r>
            <a:r>
              <a:rPr lang="en-IN" dirty="0" err="1"/>
              <a:t>tumor</a:t>
            </a:r>
            <a:r>
              <a:rPr lang="en-IN" dirty="0"/>
              <a:t> detection using CNNs holds tremendous promise for revolutionizing the diagnosis and management of brain </a:t>
            </a:r>
            <a:r>
              <a:rPr lang="en-IN" dirty="0" err="1"/>
              <a:t>tumors</a:t>
            </a:r>
            <a:r>
              <a:rPr lang="en-IN" dirty="0"/>
              <a:t>. With further advancements in technology and collaboration between researchers, clinicians, and industry partners, CNN-based approaches have the potential to make a profound impact on healthcare delivery and patient outcomes in the years to come.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6356</Words>
  <Application>WPS Presentation</Application>
  <PresentationFormat>Widescreen</PresentationFormat>
  <Paragraphs>139</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Trebuchet MS</vt:lpstr>
      <vt:lpstr>Space Grotesk</vt:lpstr>
      <vt:lpstr>Calibri</vt:lpstr>
      <vt:lpstr>Microsoft YaHei</vt:lpstr>
      <vt:lpstr>Arial Unicode MS</vt:lpstr>
      <vt:lpstr>Segoe Print</vt:lpstr>
      <vt:lpstr>Office Theme</vt:lpstr>
      <vt:lpstr>PowerPoint 演示文稿</vt:lpstr>
      <vt:lpstr>OUTLINE</vt:lpstr>
      <vt:lpstr>PROBLEM STATEMENT</vt:lpstr>
      <vt:lpstr>PROPOSED SOLUTION</vt:lpstr>
      <vt:lpstr>SYSTEM APPROACH</vt:lpstr>
      <vt:lpstr>ALGORITHM</vt:lpstr>
      <vt:lpstr>ALGORITHM - CONT.</vt:lpstr>
      <vt:lpstr>RESULT</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ashwi</cp:lastModifiedBy>
  <cp:revision>14</cp:revision>
  <dcterms:created xsi:type="dcterms:W3CDTF">2024-03-31T04:10:00Z</dcterms:created>
  <dcterms:modified xsi:type="dcterms:W3CDTF">2024-04-02T16:15:18Z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2024-03-31T05:30:00Z</vt:filetime>
  </property>
  <property fmtid="{D5CDD505-2E9C-101B-9397-08002B2CF9AE}" pid="4" name="ICV">
    <vt:lpwstr>F320F001F404454B9E58C3DAD78DF2DA_12</vt:lpwstr>
  </property>
  <property fmtid="{D5CDD505-2E9C-101B-9397-08002B2CF9AE}" pid="5" name="KSOProductBuildVer">
    <vt:lpwstr>1033-12.2.0.13489</vt:lpwstr>
  </property>
</Properties>
</file>