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type="screen16x9" cy="6858000" cx="12192000"/>
  <p:notesSz cx="12192000" cy="6858000"/>
  <p:defaultTextStyle>
    <a:defPPr>
      <a:defRPr kern="0"/>
    </a:def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0" name=""/>
        <p:cNvGrpSpPr/>
        <p:nvPr/>
      </p:nvGrpSpPr>
      <p:grpSpPr>
        <a:xfrm>
          <a:off x="0" y="0"/>
          <a:ext cx="0" cy="0"/>
          <a:chOff x="0" y="0"/>
          <a:chExt cx="0" cy="0"/>
        </a:xfrm>
      </p:grpSpPr>
      <p:sp>
        <p:nvSpPr>
          <p:cNvPr id="104870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739775" y="291147"/>
            <a:ext cx="3304540"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pPr marL="114300">
                <a:lnSpc>
                  <a:spcPct val="100000"/>
                </a:lnSpc>
                <a:spcBef>
                  <a:spcPts val="55"/>
                </a:spcBef>
              </a:pPr>
              <a:t>‹#›</a:t>
            </a:fld>
            <a:endParaRPr dirty="0"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5" name=""/>
        <p:cNvGrpSpPr/>
        <p:nvPr/>
      </p:nvGrpSpPr>
      <p:grpSpPr>
        <a:xfrm>
          <a:off x="0" y="0"/>
          <a:ext cx="0" cy="0"/>
          <a:chOff x="0" y="0"/>
          <a:chExt cx="0" cy="0"/>
        </a:xfrm>
      </p:grpSpPr>
      <p:sp>
        <p:nvSpPr>
          <p:cNvPr id="104862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26" name="Holder 3"/>
          <p:cNvSpPr>
            <a:spLocks noGrp="1"/>
          </p:cNvSpPr>
          <p:nvPr>
            <p:ph type="body" idx="1"/>
          </p:nvPr>
        </p:nvSpPr>
        <p:spPr/>
        <p:txBody>
          <a:bodyPr bIns="0" lIns="0" rIns="0" tIns="0"/>
          <a:p/>
        </p:txBody>
      </p:sp>
      <p:sp>
        <p:nvSpPr>
          <p:cNvPr id="104862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104862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pPr marL="114300">
                <a:lnSpc>
                  <a:spcPct val="100000"/>
                </a:lnSpc>
                <a:spcBef>
                  <a:spcPts val="55"/>
                </a:spcBef>
              </a:pPr>
              <a:t>‹#›</a:t>
            </a:fld>
            <a:endParaRPr dirty="0"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8"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pPr marL="114300">
                <a:lnSpc>
                  <a:spcPct val="100000"/>
                </a:lnSpc>
                <a:spcBef>
                  <a:spcPts val="55"/>
                </a:spcBef>
              </a:pPr>
              <a:t>‹#›</a:t>
            </a:fld>
            <a:endParaRPr dirty="0"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1" name=""/>
        <p:cNvGrpSpPr/>
        <p:nvPr/>
      </p:nvGrpSpPr>
      <p:grpSpPr>
        <a:xfrm>
          <a:off x="0" y="0"/>
          <a:ext cx="0" cy="0"/>
          <a:chOff x="0" y="0"/>
          <a:chExt cx="0" cy="0"/>
        </a:xfrm>
      </p:grpSpPr>
      <p:sp>
        <p:nvSpPr>
          <p:cNvPr id="10486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5"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6"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1048607"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pPr marL="114300">
                <a:lnSpc>
                  <a:spcPct val="100000"/>
                </a:lnSpc>
                <a:spcBef>
                  <a:spcPts val="55"/>
                </a:spcBef>
              </a:pPr>
              <a:t>‹#›</a:t>
            </a:fld>
            <a:endParaRPr dirty="0"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9"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pPr marL="114300">
                <a:lnSpc>
                  <a:spcPct val="100000"/>
                </a:lnSpc>
                <a:spcBef>
                  <a:spcPts val="55"/>
                </a:spcBef>
              </a:pPr>
              <a:t>‹#›</a:t>
            </a:fld>
            <a:endParaRPr dirty="0" spc="-5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558165" y="385444"/>
            <a:ext cx="9764395" cy="1122362"/>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1048590" name="Holder 6"/>
          <p:cNvSpPr>
            <a:spLocks noGrp="1"/>
          </p:cNvSpPr>
          <p:nvPr>
            <p:ph type="sldNum" sz="quarter" idx="7"/>
          </p:nvPr>
        </p:nvSpPr>
        <p:spPr>
          <a:xfrm>
            <a:off x="11277218" y="6473337"/>
            <a:ext cx="241300"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pPr marL="114300">
                <a:lnSpc>
                  <a:spcPct val="100000"/>
                </a:lnSpc>
                <a:spcBef>
                  <a:spcPts val="55"/>
                </a:spcBef>
              </a:pPr>
              <a:t>‹#›</a:t>
            </a:fld>
            <a:endParaRPr dirty="0" spc="-5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hyperlink" Target="abc" TargetMode="External"/><Relationship Id="rId3" Type="http://schemas.openxmlformats.org/officeDocument/2006/relationships/image" Target="../media/image11.png"/><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p:nvPr/>
        </p:nvSpPr>
        <p:spPr>
          <a:xfrm>
            <a:off x="4882351" y="2807473"/>
            <a:ext cx="5359600" cy="896620"/>
          </a:xfrm>
          <a:prstGeom prst="rect"/>
        </p:spPr>
        <p:txBody>
          <a:bodyPr bIns="0" lIns="0" rIns="0" rtlCol="0" tIns="16510" vert="horz" wrap="square">
            <a:spAutoFit/>
          </a:bodyPr>
          <a:p>
            <a:pPr marL="12700">
              <a:lnSpc>
                <a:spcPct val="100000"/>
              </a:lnSpc>
              <a:spcBef>
                <a:spcPts val="130"/>
              </a:spcBef>
            </a:pPr>
            <a:endParaRPr dirty="0" sz="3200" lang="en-US" spc="-20" smtClean="0">
              <a:latin typeface="Trebuchet MS"/>
              <a:cs typeface="Trebuchet MS"/>
            </a:endParaRPr>
          </a:p>
          <a:p>
            <a:pPr marL="12700">
              <a:lnSpc>
                <a:spcPct val="100000"/>
              </a:lnSpc>
              <a:spcBef>
                <a:spcPts val="130"/>
              </a:spcBef>
            </a:pPr>
            <a:r>
              <a:rPr dirty="0" sz="3200" lang="en-US" spc="-20">
                <a:latin typeface="Trebuchet MS"/>
                <a:cs typeface="Trebuchet MS"/>
              </a:rPr>
              <a:t> </a:t>
            </a:r>
            <a:r>
              <a:rPr dirty="0" sz="3200" lang="en-US" spc="-20" smtClean="0">
                <a:latin typeface="Trebuchet MS"/>
                <a:cs typeface="Trebuchet MS"/>
              </a:rPr>
              <a:t>   </a:t>
            </a:r>
            <a:r>
              <a:rPr dirty="0" sz="3200" lang="en-US" spc="-20" smtClean="0">
                <a:latin typeface="Trebuchet MS"/>
                <a:cs typeface="Trebuchet MS"/>
              </a:rPr>
              <a:t>N</a:t>
            </a:r>
            <a:r>
              <a:rPr dirty="0" sz="3200" lang="en-US" spc="-20" smtClean="0">
                <a:latin typeface="Trebuchet MS"/>
                <a:cs typeface="Trebuchet MS"/>
              </a:rPr>
              <a:t>a</a:t>
            </a:r>
            <a:r>
              <a:rPr dirty="0" sz="3200" lang="en-US" spc="-20" smtClean="0">
                <a:latin typeface="Trebuchet MS"/>
                <a:cs typeface="Trebuchet MS"/>
              </a:rPr>
              <a:t>m</a:t>
            </a:r>
            <a:r>
              <a:rPr dirty="0" sz="3200" lang="en-US" spc="-20" smtClean="0">
                <a:latin typeface="Trebuchet MS"/>
                <a:cs typeface="Trebuchet MS"/>
              </a:rPr>
              <a:t>e</a:t>
            </a:r>
            <a:r>
              <a:rPr dirty="0" sz="3200" lang="en-US" spc="-20" smtClean="0">
                <a:latin typeface="Trebuchet MS"/>
                <a:cs typeface="Trebuchet MS"/>
              </a:rPr>
              <a:t>:</a:t>
            </a:r>
            <a:r>
              <a:rPr dirty="0" sz="3200" lang="en-US" spc="-20" smtClean="0">
                <a:latin typeface="Trebuchet MS"/>
                <a:cs typeface="Trebuchet MS"/>
              </a:rPr>
              <a:t>  </a:t>
            </a:r>
            <a:r>
              <a:rPr dirty="0" sz="3200" lang="en-US" spc="-20" smtClean="0">
                <a:solidFill>
                  <a:schemeClr val="accent5"/>
                </a:solidFill>
                <a:latin typeface="Trebuchet MS"/>
                <a:cs typeface="Trebuchet MS"/>
              </a:rPr>
              <a:t>NITHISH.A</a:t>
            </a:r>
            <a:endParaRPr sz="3200">
              <a:latin typeface="Trebuchet MS"/>
              <a:cs typeface="Trebuchet MS"/>
            </a:endParaRPr>
          </a:p>
        </p:txBody>
      </p:sp>
      <p:sp>
        <p:nvSpPr>
          <p:cNvPr id="1048601" name="object 8"/>
          <p:cNvSpPr txBox="1"/>
          <p:nvPr/>
        </p:nvSpPr>
        <p:spPr>
          <a:xfrm rot="21600000">
            <a:off x="4750297" y="3704094"/>
            <a:ext cx="5491655" cy="990600"/>
          </a:xfrm>
          <a:prstGeom prst="rect"/>
        </p:spPr>
        <p:txBody>
          <a:bodyPr bIns="0" lIns="0" rIns="0" rtlCol="0" tIns="12700" vert="horz" wrap="square">
            <a:spAutoFit/>
          </a:bodyPr>
          <a:p>
            <a:pPr marL="12700">
              <a:lnSpc>
                <a:spcPct val="100000"/>
              </a:lnSpc>
              <a:spcBef>
                <a:spcPts val="100"/>
              </a:spcBef>
            </a:pPr>
            <a:r>
              <a:rPr b="1" dirty="0" sz="2400" lang="en-US">
                <a:solidFill>
                  <a:srgbClr val="2D936B"/>
                </a:solidFill>
                <a:latin typeface="Trebuchet MS"/>
                <a:cs typeface="Trebuchet MS"/>
              </a:rPr>
              <a:t>3</a:t>
            </a:r>
            <a:r>
              <a:rPr b="1" dirty="0" sz="2400" lang="en-US">
                <a:solidFill>
                  <a:srgbClr val="2D936B"/>
                </a:solidFill>
                <a:latin typeface="Trebuchet MS"/>
                <a:cs typeface="Trebuchet MS"/>
              </a:rPr>
              <a:t>r</a:t>
            </a:r>
            <a:r>
              <a:rPr b="1" dirty="0" sz="2400" lang="en-US">
                <a:solidFill>
                  <a:srgbClr val="2D936B"/>
                </a:solidFill>
                <a:latin typeface="Trebuchet MS"/>
                <a:cs typeface="Trebuchet MS"/>
              </a:rPr>
              <a:t>d</a:t>
            </a:r>
            <a:r>
              <a:rPr b="1" dirty="0" sz="2400" lang="en-US">
                <a:solidFill>
                  <a:srgbClr val="2D936B"/>
                </a:solidFill>
                <a:latin typeface="Trebuchet MS"/>
                <a:cs typeface="Trebuchet MS"/>
              </a:rPr>
              <a:t> </a:t>
            </a:r>
            <a:r>
              <a:rPr b="1" dirty="0" sz="2400" lang="en-US">
                <a:solidFill>
                  <a:srgbClr val="2D936B"/>
                </a:solidFill>
                <a:latin typeface="Trebuchet MS"/>
                <a:cs typeface="Trebuchet MS"/>
              </a:rPr>
              <a:t>y</a:t>
            </a:r>
            <a:r>
              <a:rPr b="1" dirty="0" sz="2400" lang="en-US">
                <a:solidFill>
                  <a:srgbClr val="2D936B"/>
                </a:solidFill>
                <a:latin typeface="Trebuchet MS"/>
                <a:cs typeface="Trebuchet MS"/>
              </a:rPr>
              <a:t>e</a:t>
            </a:r>
            <a:r>
              <a:rPr b="1" dirty="0" sz="2400" lang="en-US">
                <a:solidFill>
                  <a:srgbClr val="2D936B"/>
                </a:solidFill>
                <a:latin typeface="Trebuchet MS"/>
                <a:cs typeface="Trebuchet MS"/>
              </a:rPr>
              <a:t>a</a:t>
            </a:r>
            <a:r>
              <a:rPr b="1" dirty="0" sz="2400" lang="en-US">
                <a:solidFill>
                  <a:srgbClr val="2D936B"/>
                </a:solidFill>
                <a:latin typeface="Trebuchet MS"/>
                <a:cs typeface="Trebuchet MS"/>
              </a:rPr>
              <a:t>r</a:t>
            </a:r>
            <a:r>
              <a:rPr b="1" dirty="0" sz="2400" lang="en-US">
                <a:solidFill>
                  <a:srgbClr val="2D936B"/>
                </a:solidFill>
                <a:latin typeface="Trebuchet MS"/>
                <a:cs typeface="Trebuchet MS"/>
              </a:rPr>
              <a:t> </a:t>
            </a:r>
            <a:r>
              <a:rPr b="1" dirty="0" sz="2400" lang="en-US">
                <a:solidFill>
                  <a:srgbClr val="2D936B"/>
                </a:solidFill>
                <a:latin typeface="Trebuchet MS"/>
                <a:cs typeface="Trebuchet MS"/>
              </a:rPr>
              <a:t>B</a:t>
            </a:r>
            <a:r>
              <a:rPr b="1" dirty="0" sz="2400" lang="en-US">
                <a:solidFill>
                  <a:srgbClr val="2D936B"/>
                </a:solidFill>
                <a:latin typeface="Trebuchet MS"/>
                <a:cs typeface="Trebuchet MS"/>
              </a:rPr>
              <a:t>.</a:t>
            </a:r>
            <a:r>
              <a:rPr b="1" dirty="0" sz="2400" lang="en-US">
                <a:solidFill>
                  <a:srgbClr val="2D936B"/>
                </a:solidFill>
                <a:latin typeface="Trebuchet MS"/>
                <a:cs typeface="Trebuchet MS"/>
              </a:rPr>
              <a:t>E</a:t>
            </a:r>
            <a:r>
              <a:rPr b="1" dirty="0" sz="2400" lang="en-US">
                <a:solidFill>
                  <a:srgbClr val="2D936B"/>
                </a:solidFill>
                <a:latin typeface="Trebuchet MS"/>
                <a:cs typeface="Trebuchet MS"/>
              </a:rPr>
              <a:t>.</a:t>
            </a:r>
            <a:r>
              <a:rPr b="1" dirty="0" sz="2400" lang="en-US">
                <a:solidFill>
                  <a:srgbClr val="2D936B"/>
                </a:solidFill>
                <a:latin typeface="Trebuchet MS"/>
                <a:cs typeface="Trebuchet MS"/>
              </a:rPr>
              <a:t>C</a:t>
            </a:r>
            <a:r>
              <a:rPr b="1" dirty="0" sz="2400" lang="en-US">
                <a:solidFill>
                  <a:srgbClr val="2D936B"/>
                </a:solidFill>
                <a:latin typeface="Trebuchet MS"/>
                <a:cs typeface="Trebuchet MS"/>
              </a:rPr>
              <a:t>S</a:t>
            </a:r>
            <a:r>
              <a:rPr b="1" dirty="0" sz="2400" lang="en-US">
                <a:solidFill>
                  <a:srgbClr val="2D936B"/>
                </a:solidFill>
                <a:latin typeface="Trebuchet MS"/>
                <a:cs typeface="Trebuchet MS"/>
              </a:rPr>
              <a:t>E</a:t>
            </a:r>
            <a:endParaRPr sz="2400">
              <a:latin typeface="Trebuchet MS"/>
              <a:cs typeface="Trebuchet MS"/>
            </a:endParaRPr>
          </a:p>
          <a:p>
            <a:pPr marL="12700">
              <a:lnSpc>
                <a:spcPct val="100000"/>
              </a:lnSpc>
              <a:spcBef>
                <a:spcPts val="100"/>
              </a:spcBef>
            </a:pPr>
            <a:r>
              <a:rPr b="1" dirty="0" sz="2400" lang="en-US">
                <a:solidFill>
                  <a:srgbClr val="2D936B"/>
                </a:solidFill>
                <a:latin typeface="Trebuchet MS"/>
                <a:cs typeface="Trebuchet MS"/>
              </a:rPr>
              <a:t>N</a:t>
            </a:r>
            <a:r>
              <a:rPr b="1" dirty="0" sz="2400" lang="en-US">
                <a:solidFill>
                  <a:srgbClr val="2D936B"/>
                </a:solidFill>
                <a:latin typeface="Trebuchet MS"/>
                <a:cs typeface="Trebuchet MS"/>
              </a:rPr>
              <a:t>M</a:t>
            </a:r>
            <a:r>
              <a:rPr b="1" dirty="0" sz="2400" lang="en-US">
                <a:solidFill>
                  <a:srgbClr val="2D936B"/>
                </a:solidFill>
                <a:latin typeface="Trebuchet MS"/>
                <a:cs typeface="Trebuchet MS"/>
              </a:rPr>
              <a:t> </a:t>
            </a:r>
            <a:r>
              <a:rPr b="1" dirty="0" sz="2400" lang="en-US">
                <a:solidFill>
                  <a:srgbClr val="2D936B"/>
                </a:solidFill>
                <a:latin typeface="Trebuchet MS"/>
                <a:cs typeface="Trebuchet MS"/>
              </a:rPr>
              <a:t>I</a:t>
            </a:r>
            <a:r>
              <a:rPr b="1" dirty="0" sz="2400" lang="en-US">
                <a:solidFill>
                  <a:srgbClr val="2D936B"/>
                </a:solidFill>
                <a:latin typeface="Trebuchet MS"/>
                <a:cs typeface="Trebuchet MS"/>
              </a:rPr>
              <a:t>D</a:t>
            </a:r>
            <a:r>
              <a:rPr b="1" dirty="0" sz="2400" lang="en-US">
                <a:solidFill>
                  <a:srgbClr val="2D936B"/>
                </a:solidFill>
                <a:latin typeface="Trebuchet MS"/>
                <a:cs typeface="Trebuchet MS"/>
              </a:rPr>
              <a:t> </a:t>
            </a:r>
            <a:r>
              <a:rPr b="1" dirty="0" sz="2400" lang="en-US">
                <a:solidFill>
                  <a:srgbClr val="2D936B"/>
                </a:solidFill>
                <a:latin typeface="Trebuchet MS"/>
                <a:cs typeface="Trebuchet MS"/>
              </a:rPr>
              <a:t>:</a:t>
            </a:r>
            <a:r>
              <a:rPr b="1" dirty="0" sz="2400" lang="en-US">
                <a:solidFill>
                  <a:srgbClr val="2D936B"/>
                </a:solidFill>
                <a:latin typeface="Trebuchet MS"/>
                <a:cs typeface="Trebuchet MS"/>
              </a:rPr>
              <a:t>a</a:t>
            </a:r>
            <a:r>
              <a:rPr b="1" dirty="0" sz="2400" lang="en-US">
                <a:solidFill>
                  <a:srgbClr val="2D936B"/>
                </a:solidFill>
                <a:latin typeface="Trebuchet MS"/>
                <a:cs typeface="Trebuchet MS"/>
              </a:rPr>
              <a:t>u</a:t>
            </a:r>
            <a:r>
              <a:rPr b="1" dirty="0" sz="2400" lang="en-US">
                <a:solidFill>
                  <a:srgbClr val="2D936B"/>
                </a:solidFill>
                <a:latin typeface="Trebuchet MS"/>
                <a:cs typeface="Trebuchet MS"/>
              </a:rPr>
              <a:t>4</a:t>
            </a:r>
            <a:r>
              <a:rPr b="1" dirty="0" sz="2400" lang="en-US">
                <a:solidFill>
                  <a:srgbClr val="2D936B"/>
                </a:solidFill>
                <a:latin typeface="Trebuchet MS"/>
                <a:cs typeface="Trebuchet MS"/>
              </a:rPr>
              <a:t>2</a:t>
            </a:r>
            <a:r>
              <a:rPr b="1" dirty="0" sz="2400" lang="en-US">
                <a:solidFill>
                  <a:srgbClr val="2D936B"/>
                </a:solidFill>
                <a:latin typeface="Trebuchet MS"/>
                <a:cs typeface="Trebuchet MS"/>
              </a:rPr>
              <a:t>1</a:t>
            </a:r>
            <a:r>
              <a:rPr b="1" dirty="0" sz="2400" lang="en-US">
                <a:solidFill>
                  <a:srgbClr val="2D936B"/>
                </a:solidFill>
                <a:latin typeface="Trebuchet MS"/>
                <a:cs typeface="Trebuchet MS"/>
              </a:rPr>
              <a:t>2</a:t>
            </a:r>
            <a:r>
              <a:rPr b="1" dirty="0" sz="2400" lang="en-US">
                <a:solidFill>
                  <a:srgbClr val="2D936B"/>
                </a:solidFill>
                <a:latin typeface="Trebuchet MS"/>
                <a:cs typeface="Trebuchet MS"/>
              </a:rPr>
              <a:t>2</a:t>
            </a:r>
            <a:r>
              <a:rPr b="1" dirty="0" sz="2400" lang="en-US">
                <a:solidFill>
                  <a:srgbClr val="2D936B"/>
                </a:solidFill>
                <a:latin typeface="Trebuchet MS"/>
                <a:cs typeface="Trebuchet MS"/>
              </a:rPr>
              <a:t>1</a:t>
            </a:r>
            <a:r>
              <a:rPr b="1" dirty="0" sz="2400" lang="en-US">
                <a:solidFill>
                  <a:srgbClr val="2D936B"/>
                </a:solidFill>
                <a:latin typeface="Trebuchet MS"/>
                <a:cs typeface="Trebuchet MS"/>
              </a:rPr>
              <a:t>1</a:t>
            </a:r>
            <a:r>
              <a:rPr b="1" dirty="0" sz="2400" lang="en-US">
                <a:solidFill>
                  <a:srgbClr val="2D936B"/>
                </a:solidFill>
                <a:latin typeface="Trebuchet MS"/>
                <a:cs typeface="Trebuchet MS"/>
              </a:rPr>
              <a:t>0</a:t>
            </a:r>
            <a:r>
              <a:rPr b="1" dirty="0" sz="2400" lang="en-US">
                <a:solidFill>
                  <a:srgbClr val="2D936B"/>
                </a:solidFill>
                <a:latin typeface="Trebuchet MS"/>
                <a:cs typeface="Trebuchet MS"/>
              </a:rPr>
              <a:t>4</a:t>
            </a:r>
            <a:r>
              <a:rPr b="1" dirty="0" sz="2400" lang="en-US">
                <a:solidFill>
                  <a:srgbClr val="2D936B"/>
                </a:solidFill>
                <a:latin typeface="Trebuchet MS"/>
                <a:cs typeface="Trebuchet MS"/>
              </a:rPr>
              <a:t>0</a:t>
            </a:r>
            <a:r>
              <a:rPr b="1" dirty="0" sz="2400" lang="en-US">
                <a:solidFill>
                  <a:srgbClr val="2D936B"/>
                </a:solidFill>
                <a:latin typeface="Trebuchet MS"/>
                <a:cs typeface="Trebuchet MS"/>
              </a:rPr>
              <a:t>2</a:t>
            </a:r>
            <a:r>
              <a:rPr b="1" dirty="0" sz="2400" lang="en-US">
                <a:solidFill>
                  <a:srgbClr val="2D936B"/>
                </a:solidFill>
                <a:latin typeface="Trebuchet MS"/>
                <a:cs typeface="Trebuchet MS"/>
              </a:rPr>
              <a:t>4</a:t>
            </a:r>
            <a:endParaRPr sz="2400">
              <a:latin typeface="Trebuchet MS"/>
              <a:cs typeface="Trebuchet MS"/>
            </a:endParaRPr>
          </a:p>
          <a:p>
            <a:pPr marL="12700">
              <a:lnSpc>
                <a:spcPct val="100000"/>
              </a:lnSpc>
              <a:spcBef>
                <a:spcPts val="100"/>
              </a:spcBef>
            </a:pPr>
            <a:r>
              <a:rPr b="1" dirty="0" sz="2400" lang="en-US">
                <a:solidFill>
                  <a:srgbClr val="2D936B"/>
                </a:solidFill>
                <a:latin typeface="Trebuchet MS"/>
                <a:cs typeface="Trebuchet MS"/>
              </a:rPr>
              <a:t>E</a:t>
            </a:r>
            <a:r>
              <a:rPr b="1" dirty="0" sz="2400" lang="en-US">
                <a:solidFill>
                  <a:srgbClr val="2D936B"/>
                </a:solidFill>
                <a:latin typeface="Trebuchet MS"/>
                <a:cs typeface="Trebuchet MS"/>
              </a:rPr>
              <a:t>m</a:t>
            </a:r>
            <a:r>
              <a:rPr b="1" dirty="0" sz="2400" lang="en-US">
                <a:solidFill>
                  <a:srgbClr val="2D936B"/>
                </a:solidFill>
                <a:latin typeface="Trebuchet MS"/>
                <a:cs typeface="Trebuchet MS"/>
              </a:rPr>
              <a:t>a</a:t>
            </a:r>
            <a:r>
              <a:rPr b="1" dirty="0" sz="2400" lang="en-US">
                <a:solidFill>
                  <a:srgbClr val="2D936B"/>
                </a:solidFill>
                <a:latin typeface="Trebuchet MS"/>
                <a:cs typeface="Trebuchet MS"/>
              </a:rPr>
              <a:t>i</a:t>
            </a:r>
            <a:r>
              <a:rPr b="1" dirty="0" sz="2400" lang="en-US">
                <a:solidFill>
                  <a:srgbClr val="2D936B"/>
                </a:solidFill>
                <a:latin typeface="Trebuchet MS"/>
                <a:cs typeface="Trebuchet MS"/>
              </a:rPr>
              <a:t>l</a:t>
            </a:r>
            <a:r>
              <a:rPr b="1" dirty="0" sz="2400" lang="en-US">
                <a:solidFill>
                  <a:srgbClr val="2D936B"/>
                </a:solidFill>
                <a:latin typeface="Trebuchet MS"/>
                <a:cs typeface="Trebuchet MS"/>
              </a:rPr>
              <a:t> </a:t>
            </a:r>
            <a:r>
              <a:rPr b="1" dirty="0" sz="2400" lang="en-US">
                <a:solidFill>
                  <a:srgbClr val="2D936B"/>
                </a:solidFill>
                <a:latin typeface="Trebuchet MS"/>
                <a:cs typeface="Trebuchet MS"/>
              </a:rPr>
              <a:t>I</a:t>
            </a:r>
            <a:r>
              <a:rPr b="1" dirty="0" sz="2400" lang="en-US">
                <a:solidFill>
                  <a:srgbClr val="2D936B"/>
                </a:solidFill>
                <a:latin typeface="Trebuchet MS"/>
                <a:cs typeface="Trebuchet MS"/>
              </a:rPr>
              <a:t>D</a:t>
            </a:r>
            <a:r>
              <a:rPr b="1" dirty="0" sz="2400" lang="en-US">
                <a:solidFill>
                  <a:srgbClr val="2D936B"/>
                </a:solidFill>
                <a:latin typeface="Trebuchet MS"/>
                <a:cs typeface="Trebuchet MS"/>
              </a:rPr>
              <a:t> </a:t>
            </a:r>
            <a:r>
              <a:rPr b="1" dirty="0" sz="2400" lang="en-US">
                <a:solidFill>
                  <a:srgbClr val="2D936B"/>
                </a:solidFill>
                <a:latin typeface="Trebuchet MS"/>
                <a:cs typeface="Trebuchet MS"/>
              </a:rPr>
              <a:t>:</a:t>
            </a:r>
            <a:r>
              <a:rPr b="1" dirty="0" sz="2400" lang="en-US">
                <a:solidFill>
                  <a:srgbClr val="2D936B"/>
                </a:solidFill>
                <a:latin typeface="Trebuchet MS"/>
                <a:cs typeface="Trebuchet MS"/>
              </a:rPr>
              <a:t>nk8012630@gmail.com</a:t>
            </a:r>
            <a:endParaRPr sz="2400">
              <a:latin typeface="Trebuchet MS"/>
              <a:cs typeface="Trebuchet MS"/>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object 10"/>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03" name="object 11"/>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pPr marL="114300">
                <a:lnSpc>
                  <a:spcPct val="100000"/>
                </a:lnSpc>
                <a:spcBef>
                  <a:spcPts val="55"/>
                </a:spcBef>
              </a:pPr>
              <a:t>1</a:t>
            </a:fld>
            <a:endParaRPr dirty="0" spc="-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9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4" name="object 7"/>
          <p:cNvSpPr txBox="1">
            <a:spLocks noGrp="1"/>
          </p:cNvSpPr>
          <p:nvPr>
            <p:ph type="title"/>
          </p:nvPr>
        </p:nvSpPr>
        <p:spPr>
          <a:xfrm>
            <a:off x="609600" y="533400"/>
            <a:ext cx="9764395" cy="648336"/>
          </a:xfrm>
          <a:prstGeom prst="rect"/>
        </p:spPr>
        <p:txBody>
          <a:bodyPr bIns="0" lIns="0" rIns="0" rtlCol="0" tIns="13335" vert="horz" wrap="square">
            <a:spAutoFit/>
          </a:bodyPr>
          <a:p>
            <a:pPr marL="209550">
              <a:lnSpc>
                <a:spcPct val="100000"/>
              </a:lnSpc>
              <a:spcBef>
                <a:spcPts val="105"/>
              </a:spcBef>
            </a:pPr>
            <a:r>
              <a:rPr dirty="0" spc="-60"/>
              <a:t>RESULTS</a:t>
            </a:r>
          </a:p>
        </p:txBody>
      </p:sp>
      <p:sp>
        <p:nvSpPr>
          <p:cNvPr id="1048695" name="object 9"/>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25"/>
              <a:pPr marL="38100">
                <a:lnSpc>
                  <a:spcPct val="100000"/>
                </a:lnSpc>
                <a:spcBef>
                  <a:spcPts val="55"/>
                </a:spcBef>
              </a:pPr>
              <a:t>10</a:t>
            </a:fld>
            <a:endParaRPr dirty="0" spc="-25"/>
          </a:p>
        </p:txBody>
      </p:sp>
      <p:sp>
        <p:nvSpPr>
          <p:cNvPr id="1048696" name="object 8"/>
          <p:cNvSpPr txBox="1"/>
          <p:nvPr/>
        </p:nvSpPr>
        <p:spPr>
          <a:xfrm>
            <a:off x="683259" y="6111875"/>
            <a:ext cx="1230630" cy="283211"/>
          </a:xfrm>
          <a:prstGeom prst="rect"/>
        </p:spPr>
        <p:txBody>
          <a:bodyPr bIns="0" lIns="0" rIns="0" rtlCol="0" tIns="16510" vert="horz" wrap="square">
            <a:spAutoFit/>
          </a:bodyPr>
          <a:p>
            <a:pPr marL="12700">
              <a:lnSpc>
                <a:spcPct val="100000"/>
              </a:lnSpc>
              <a:spcBef>
                <a:spcPts val="130"/>
              </a:spcBef>
            </a:pPr>
            <a:r>
              <a:rPr dirty="0" sz="2000" u="sng">
                <a:solidFill>
                  <a:srgbClr val="006FC0"/>
                </a:solidFill>
                <a:uFill>
                  <a:solidFill>
                    <a:srgbClr val="006FC0"/>
                  </a:solidFill>
                </a:uFill>
                <a:latin typeface="Trebuchet MS"/>
                <a:cs typeface="Trebuchet MS"/>
                <a:hlinkClick r:id="rId2"/>
              </a:rPr>
              <a:t>Demo</a:t>
            </a:r>
            <a:r>
              <a:rPr dirty="0" sz="2000" spc="10" u="sng">
                <a:solidFill>
                  <a:srgbClr val="006FC0"/>
                </a:solidFill>
                <a:uFill>
                  <a:solidFill>
                    <a:srgbClr val="006FC0"/>
                  </a:solidFill>
                </a:uFill>
                <a:latin typeface="Trebuchet MS"/>
                <a:cs typeface="Trebuchet MS"/>
                <a:hlinkClick r:id="rId2"/>
              </a:rPr>
              <a:t> </a:t>
            </a:r>
            <a:r>
              <a:rPr dirty="0" sz="2000" spc="-20" u="sng">
                <a:solidFill>
                  <a:srgbClr val="006FC0"/>
                </a:solidFill>
                <a:uFill>
                  <a:solidFill>
                    <a:srgbClr val="006FC0"/>
                  </a:solidFill>
                </a:uFill>
                <a:latin typeface="Trebuchet MS"/>
                <a:cs typeface="Trebuchet MS"/>
                <a:hlinkClick r:id="rId2"/>
              </a:rPr>
              <a:t>Link</a:t>
            </a:r>
            <a:endParaRPr sz="2000">
              <a:latin typeface="Trebuchet MS"/>
              <a:cs typeface="Trebuchet MS"/>
            </a:endParaRPr>
          </a:p>
        </p:txBody>
      </p:sp>
      <p:sp>
        <p:nvSpPr>
          <p:cNvPr id="1048697" name=""/>
          <p:cNvSpPr txBox="1"/>
          <p:nvPr/>
        </p:nvSpPr>
        <p:spPr>
          <a:xfrm>
            <a:off x="1335299" y="4880610"/>
            <a:ext cx="9521400" cy="1196340"/>
          </a:xfrm>
          <a:prstGeom prst="rect"/>
        </p:spPr>
        <p:txBody>
          <a:bodyPr rtlCol="0" wrap="square">
            <a:spAutoFit/>
          </a:bodyPr>
          <a:p>
            <a:r>
              <a:rPr sz="2800" lang="en-US">
                <a:solidFill>
                  <a:srgbClr val="000000"/>
                </a:solidFill>
              </a:rPr>
              <a:t>Looking at the plot below, we can see that the model is able to succesfully identify most of the anomalies i.e the samples where both the blue and red lines are high.</a:t>
            </a:r>
            <a:endParaRPr sz="2800" lang="en-US">
              <a:solidFill>
                <a:srgbClr val="000000"/>
              </a:solidFill>
            </a:endParaRPr>
          </a:p>
        </p:txBody>
      </p:sp>
      <p:pic>
        <p:nvPicPr>
          <p:cNvPr id="2097169" name=""/>
          <p:cNvPicPr>
            <a:picLocks/>
          </p:cNvPicPr>
          <p:nvPr/>
        </p:nvPicPr>
        <p:blipFill>
          <a:blip xmlns:r="http://schemas.openxmlformats.org/officeDocument/2006/relationships" r:embed="rId3"/>
          <a:stretch>
            <a:fillRect/>
          </a:stretch>
        </p:blipFill>
        <p:spPr>
          <a:xfrm rot="0">
            <a:off x="1445793" y="1590402"/>
            <a:ext cx="8136356" cy="3172371"/>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2" name=""/>
        <p:cNvGrpSpPr/>
        <p:nvPr/>
      </p:nvGrpSpPr>
      <p:grpSpPr>
        <a:xfrm>
          <a:off x="0" y="0"/>
          <a:ext cx="0" cy="0"/>
          <a:chOff x="0" y="0"/>
          <a:chExt cx="0" cy="0"/>
        </a:xfrm>
      </p:grpSpPr>
      <p:sp>
        <p:nvSpPr>
          <p:cNvPr id="1048608"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3"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object 15"/>
          <p:cNvSpPr/>
          <p:nvPr/>
        </p:nvSpPr>
        <p:spPr>
          <a:xfrm>
            <a:off x="8077200" y="838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2" name="object 17"/>
          <p:cNvSpPr txBox="1">
            <a:spLocks noGrp="1"/>
          </p:cNvSpPr>
          <p:nvPr>
            <p:ph type="title"/>
          </p:nvPr>
        </p:nvSpPr>
        <p:spPr>
          <a:xfrm>
            <a:off x="457200" y="533400"/>
            <a:ext cx="9764395" cy="2721293"/>
          </a:xfrm>
          <a:prstGeom prst="rect"/>
        </p:spPr>
        <p:txBody>
          <a:bodyPr bIns="0" lIns="0" rIns="0" rtlCol="0" tIns="460692" vert="horz" wrap="square">
            <a:spAutoFit/>
          </a:bodyPr>
          <a:p>
            <a:pPr marL="193675">
              <a:lnSpc>
                <a:spcPct val="100000"/>
              </a:lnSpc>
              <a:spcBef>
                <a:spcPts val="130"/>
              </a:spcBef>
            </a:pPr>
            <a:r>
              <a:rPr sz="4250"/>
              <a:t>PROJECT</a:t>
            </a:r>
            <a:r>
              <a:rPr sz="4250" spc="-90"/>
              <a:t> </a:t>
            </a:r>
            <a:r>
              <a:rPr sz="4250" spc="-10" smtClean="0"/>
              <a:t>TITLE</a:t>
            </a:r>
            <a:r>
              <a:rPr dirty="0" sz="4250" lang="en-US" spc="-10" smtClean="0"/>
              <a:t/>
            </a:r>
            <a:br>
              <a:rPr dirty="0" sz="4250" lang="en-US" spc="-10" smtClean="0"/>
            </a:br>
            <a:r>
              <a:rPr dirty="0" sz="4250" lang="en-US" spc="-10" smtClean="0"/>
              <a:t>                  </a:t>
            </a:r>
            <a:br>
              <a:rPr dirty="0" sz="4250" lang="en-US" spc="-10" smtClean="0"/>
            </a:br>
            <a:r>
              <a:rPr dirty="0" sz="4250" lang="en-US" spc="-10" smtClean="0"/>
              <a:t>          </a:t>
            </a:r>
            <a:r>
              <a:rPr dirty="0" sz="4400" lang="en-US" spc="-10" smtClean="0">
                <a:solidFill>
                  <a:schemeClr val="accent5"/>
                </a:solidFill>
              </a:rPr>
              <a:t>Network Intrusion Detection</a:t>
            </a:r>
            <a:r>
              <a:rPr dirty="0" sz="4250" lang="en-US" spc="-10" smtClean="0"/>
              <a:t/>
            </a:r>
            <a:br>
              <a:rPr dirty="0" sz="4250" lang="en-US" spc="-10" smtClean="0"/>
            </a:br>
            <a:r>
              <a:rPr dirty="0" sz="4250" lang="en-US" spc="-10" smtClean="0"/>
              <a:t>        </a:t>
            </a:r>
            <a:endParaRPr sz="4250"/>
          </a:p>
        </p:txBody>
      </p:sp>
      <p:grpSp>
        <p:nvGrpSpPr>
          <p:cNvPr id="24"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3" name="object 21"/>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24" name="object 22"/>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pPr marL="114300">
                <a:lnSpc>
                  <a:spcPct val="100000"/>
                </a:lnSpc>
                <a:spcBef>
                  <a:spcPts val="55"/>
                </a:spcBef>
              </a:pPr>
              <a:t>2</a:t>
            </a:fld>
            <a:endParaRPr dirty="0" spc="-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30" name="object 2"/>
          <p:cNvSpPr/>
          <p:nvPr/>
        </p:nvSpPr>
        <p:spPr>
          <a:xfrm>
            <a:off x="0" y="0"/>
            <a:ext cx="11811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7"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1"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42"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3"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8"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4" name="object 21"/>
          <p:cNvSpPr txBox="1">
            <a:spLocks noGrp="1"/>
          </p:cNvSpPr>
          <p:nvPr>
            <p:ph type="title"/>
          </p:nvPr>
        </p:nvSpPr>
        <p:spPr>
          <a:xfrm>
            <a:off x="558165" y="385444"/>
            <a:ext cx="9764395" cy="708279"/>
          </a:xfrm>
          <a:prstGeom prst="rect"/>
        </p:spPr>
        <p:txBody>
          <a:bodyPr bIns="0" lIns="0" rIns="0" rtlCol="0" tIns="73279" vert="horz" wrap="square">
            <a:spAutoFit/>
          </a:bodyPr>
          <a:p>
            <a:pPr marL="193675">
              <a:lnSpc>
                <a:spcPct val="100000"/>
              </a:lnSpc>
              <a:spcBef>
                <a:spcPts val="105"/>
              </a:spcBef>
            </a:pPr>
            <a:r>
              <a:rPr dirty="0" spc="-10"/>
              <a:t>AGENDA</a:t>
            </a:r>
          </a:p>
        </p:txBody>
      </p:sp>
      <p:sp>
        <p:nvSpPr>
          <p:cNvPr id="1048645" name="Text Placeholder 22"/>
          <p:cNvSpPr>
            <a:spLocks noGrp="1"/>
          </p:cNvSpPr>
          <p:nvPr>
            <p:ph type="body" idx="1"/>
          </p:nvPr>
        </p:nvSpPr>
        <p:spPr>
          <a:xfrm>
            <a:off x="1828800" y="1600200"/>
            <a:ext cx="9448800" cy="3251200"/>
          </a:xfrm>
        </p:spPr>
        <p:txBody>
          <a:bodyPr/>
          <a:p>
            <a:pPr>
              <a:buFont typeface="Wingdings" pitchFamily="2" charset="2"/>
              <a:buChar char="Ø"/>
            </a:pPr>
            <a:r>
              <a:rPr dirty="0" sz="3200" lang="en-US" spc="-10" smtClean="0"/>
              <a:t>PROBLEM</a:t>
            </a:r>
            <a:r>
              <a:rPr dirty="0" sz="3200" lang="en-US" smtClean="0"/>
              <a:t>	</a:t>
            </a:r>
            <a:r>
              <a:rPr dirty="0" sz="3200" lang="en-US" spc="-75" smtClean="0"/>
              <a:t>STATEMENT</a:t>
            </a:r>
          </a:p>
          <a:p>
            <a:pPr>
              <a:buFont typeface="Wingdings" pitchFamily="2" charset="2"/>
              <a:buChar char="Ø"/>
            </a:pPr>
            <a:r>
              <a:rPr dirty="0" sz="3200" lang="en-US" spc="-10" smtClean="0"/>
              <a:t>PROJECT</a:t>
            </a:r>
            <a:r>
              <a:rPr dirty="0" sz="3200" lang="en-US" smtClean="0"/>
              <a:t>	</a:t>
            </a:r>
            <a:r>
              <a:rPr dirty="0" sz="3200" lang="en-US" spc="-10" smtClean="0"/>
              <a:t>OVERVIEW</a:t>
            </a:r>
          </a:p>
          <a:p>
            <a:pPr>
              <a:buFont typeface="Wingdings" pitchFamily="2" charset="2"/>
              <a:buChar char="Ø"/>
            </a:pPr>
            <a:r>
              <a:rPr dirty="0" sz="3200" lang="en-US" smtClean="0"/>
              <a:t>WHO</a:t>
            </a:r>
            <a:r>
              <a:rPr dirty="0" sz="3200" lang="en-US" spc="-245" smtClean="0"/>
              <a:t> </a:t>
            </a:r>
            <a:r>
              <a:rPr dirty="0" sz="3200" lang="en-US" smtClean="0"/>
              <a:t>ARE</a:t>
            </a:r>
            <a:r>
              <a:rPr dirty="0" sz="3200" lang="en-US" spc="-70" smtClean="0"/>
              <a:t> </a:t>
            </a:r>
            <a:r>
              <a:rPr dirty="0" sz="3200" lang="en-US" smtClean="0"/>
              <a:t>THE</a:t>
            </a:r>
            <a:r>
              <a:rPr dirty="0" sz="3200" lang="en-US" spc="-55" smtClean="0"/>
              <a:t> </a:t>
            </a:r>
            <a:r>
              <a:rPr dirty="0" sz="3200" lang="en-US" smtClean="0"/>
              <a:t>END</a:t>
            </a:r>
            <a:r>
              <a:rPr dirty="0" sz="3200" lang="en-US" spc="-70" smtClean="0"/>
              <a:t> </a:t>
            </a:r>
            <a:r>
              <a:rPr dirty="0" sz="3200" lang="en-US" spc="-10" smtClean="0"/>
              <a:t>USERS</a:t>
            </a:r>
            <a:r>
              <a:rPr dirty="0" sz="3200" lang="en-US" spc="-10" smtClean="0"/>
              <a:t>?</a:t>
            </a:r>
          </a:p>
          <a:p>
            <a:pPr>
              <a:buFont typeface="Wingdings" pitchFamily="2" charset="2"/>
              <a:buChar char="Ø"/>
            </a:pPr>
            <a:r>
              <a:rPr dirty="0" sz="3200" lang="en-US" smtClean="0"/>
              <a:t>YOUR</a:t>
            </a:r>
            <a:r>
              <a:rPr dirty="0" sz="3200" lang="en-US" spc="-95" smtClean="0"/>
              <a:t> </a:t>
            </a:r>
            <a:r>
              <a:rPr dirty="0" sz="3200" lang="en-US" spc="-10" smtClean="0"/>
              <a:t>SOLUTION</a:t>
            </a:r>
            <a:r>
              <a:rPr dirty="0" sz="3200" lang="en-US" spc="-345" smtClean="0"/>
              <a:t> </a:t>
            </a:r>
            <a:r>
              <a:rPr dirty="0" sz="3200" lang="en-US" smtClean="0"/>
              <a:t>AND</a:t>
            </a:r>
            <a:r>
              <a:rPr dirty="0" sz="3200" lang="en-US" spc="-20" smtClean="0"/>
              <a:t> </a:t>
            </a:r>
            <a:r>
              <a:rPr dirty="0" sz="3200" lang="en-US" smtClean="0"/>
              <a:t>ITS </a:t>
            </a:r>
            <a:r>
              <a:rPr dirty="0" sz="3200" lang="en-US" spc="-20" smtClean="0"/>
              <a:t>VALUE</a:t>
            </a:r>
            <a:r>
              <a:rPr dirty="0" sz="3200" lang="en-US" spc="-120" smtClean="0"/>
              <a:t> </a:t>
            </a:r>
            <a:r>
              <a:rPr dirty="0" sz="3200" lang="en-US" spc="-10" smtClean="0"/>
              <a:t>PROPOSITION</a:t>
            </a:r>
          </a:p>
          <a:p>
            <a:pPr>
              <a:buFont typeface="Wingdings" pitchFamily="2" charset="2"/>
              <a:buChar char="Ø"/>
            </a:pPr>
            <a:r>
              <a:rPr dirty="0" sz="3200" lang="en-US" smtClean="0"/>
              <a:t>THE</a:t>
            </a:r>
            <a:r>
              <a:rPr dirty="0" sz="3200" lang="en-US" spc="20" smtClean="0"/>
              <a:t> </a:t>
            </a:r>
            <a:r>
              <a:rPr dirty="0" sz="3200" lang="en-US" smtClean="0"/>
              <a:t>WOW</a:t>
            </a:r>
            <a:r>
              <a:rPr dirty="0" sz="3200" lang="en-US" spc="90" smtClean="0"/>
              <a:t> </a:t>
            </a:r>
            <a:r>
              <a:rPr dirty="0" sz="3200" lang="en-US" smtClean="0"/>
              <a:t>IN YOUR </a:t>
            </a:r>
            <a:r>
              <a:rPr dirty="0" sz="3200" lang="en-US" spc="-10" smtClean="0"/>
              <a:t>SOLUTION</a:t>
            </a:r>
          </a:p>
          <a:p>
            <a:pPr>
              <a:buFont typeface="Wingdings" pitchFamily="2" charset="2"/>
              <a:buChar char="Ø"/>
            </a:pPr>
            <a:r>
              <a:rPr dirty="0" sz="3200" lang="en-US" spc="-10" smtClean="0"/>
              <a:t>MODELLING</a:t>
            </a:r>
          </a:p>
          <a:p>
            <a:pPr>
              <a:buFont typeface="Wingdings" pitchFamily="2" charset="2"/>
              <a:buChar char="Ø"/>
            </a:pPr>
            <a:r>
              <a:rPr dirty="0" sz="3200" lang="en-US" spc="-60" smtClean="0"/>
              <a:t>RESULTS</a:t>
            </a:r>
            <a:endParaRPr dirty="0" sz="3200" lang="en-US" spc="-10" smtClean="0"/>
          </a:p>
          <a:p>
            <a:pPr>
              <a:buFont typeface="Wingdings" pitchFamily="2" charset="2"/>
              <a:buChar char="Ø"/>
            </a:pPr>
            <a:endParaRPr dirty="0" lang="en-US"/>
          </a:p>
        </p:txBody>
      </p:sp>
      <p:sp>
        <p:nvSpPr>
          <p:cNvPr id="1048646" name="object 22"/>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pPr marL="114300">
                <a:lnSpc>
                  <a:spcPct val="100000"/>
                </a:lnSpc>
                <a:spcBef>
                  <a:spcPts val="55"/>
                </a:spcBef>
              </a:pPr>
              <a:t>3</a:t>
            </a:fld>
            <a:endParaRPr dirty="0" spc="-5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8534400" y="2667000"/>
            <a:ext cx="2762250" cy="3257550"/>
            <a:chOff x="7991475" y="2933700"/>
            <a:chExt cx="2762250" cy="3257550"/>
          </a:xfrm>
        </p:grpSpPr>
        <p:sp>
          <p:nvSpPr>
            <p:cNvPr id="104864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9" name="object 6"/>
          <p:cNvSpPr/>
          <p:nvPr/>
        </p:nvSpPr>
        <p:spPr>
          <a:xfrm>
            <a:off x="7162800" y="1066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0" name="object 7"/>
          <p:cNvSpPr txBox="1">
            <a:spLocks noGrp="1"/>
          </p:cNvSpPr>
          <p:nvPr>
            <p:ph type="title"/>
          </p:nvPr>
        </p:nvSpPr>
        <p:spPr>
          <a:xfrm>
            <a:off x="558165" y="385444"/>
            <a:ext cx="9764395" cy="1540510"/>
          </a:xfrm>
          <a:prstGeom prst="rect"/>
        </p:spPr>
        <p:txBody>
          <a:bodyPr bIns="0" lIns="0" rIns="0" rtlCol="0" tIns="16510" vert="horz" wrap="square">
            <a:spAutoFit/>
          </a:bodyPr>
          <a:p>
            <a:pPr marL="12700">
              <a:lnSpc>
                <a:spcPct val="100000"/>
              </a:lnSpc>
              <a:spcBef>
                <a:spcPts val="130"/>
              </a:spcBef>
              <a:tabLst>
                <a:tab algn="l" pos="2727960"/>
              </a:tabLst>
            </a:pPr>
            <a:r>
              <a:rPr dirty="0" sz="4250" spc="-10"/>
              <a:t>PROBLEM</a:t>
            </a:r>
            <a:r>
              <a:rPr sz="4250"/>
              <a:t>	</a:t>
            </a:r>
            <a:r>
              <a:rPr sz="4250" spc="-75" smtClean="0"/>
              <a:t>STATEMENT</a:t>
            </a:r>
            <a:r>
              <a:rPr dirty="0" sz="4250" lang="en-US" spc="-75" smtClean="0"/>
              <a:t/>
            </a:r>
            <a:br>
              <a:rPr dirty="0" sz="4250" lang="en-US" spc="-75" smtClean="0"/>
            </a:br>
            <a:r>
              <a:rPr dirty="0" sz="3600" lang="en-US" spc="-75" smtClean="0"/>
              <a:t/>
            </a:r>
            <a:br>
              <a:rPr dirty="0" sz="3600" lang="en-US" spc="-75" smtClean="0"/>
            </a:br>
            <a:endParaRPr sz="3600"/>
          </a:p>
        </p:txBody>
      </p:sp>
      <p:sp>
        <p:nvSpPr>
          <p:cNvPr id="1048651" name="Text Placeholder 10"/>
          <p:cNvSpPr>
            <a:spLocks noGrp="1"/>
          </p:cNvSpPr>
          <p:nvPr>
            <p:ph type="body" idx="1"/>
          </p:nvPr>
        </p:nvSpPr>
        <p:spPr>
          <a:xfrm>
            <a:off x="685800" y="1676400"/>
            <a:ext cx="9296400" cy="3454400"/>
          </a:xfrm>
        </p:spPr>
        <p:txBody>
          <a:bodyPr/>
          <a:p>
            <a:r>
              <a:rPr dirty="0" sz="3200" lang="en-US" smtClean="0"/>
              <a:t>The problem statement for network intrusion detection involves identifying and classifying unauthorized, malicious activities or behaviors within a computer network. This includes detecting various types of attacks such as denial of service (</a:t>
            </a:r>
            <a:r>
              <a:rPr dirty="0" sz="3200" lang="en-US" smtClean="0"/>
              <a:t>DOS</a:t>
            </a:r>
            <a:r>
              <a:rPr dirty="0" sz="3200" lang="en-US" smtClean="0"/>
              <a:t>), distributed denial of service (</a:t>
            </a:r>
            <a:r>
              <a:rPr dirty="0" sz="3200" lang="en-US" smtClean="0"/>
              <a:t>DDOS</a:t>
            </a:r>
            <a:r>
              <a:rPr dirty="0" sz="3200" lang="en-US" smtClean="0"/>
              <a:t>), malware infections, brute force attacks, and other forms of unauthorized access or </a:t>
            </a:r>
            <a:r>
              <a:rPr dirty="0" sz="3200" lang="en-US" smtClean="0"/>
              <a:t>data</a:t>
            </a:r>
            <a:r>
              <a:rPr dirty="0" sz="3200" lang="en-US" smtClean="0"/>
              <a:t> </a:t>
            </a:r>
            <a:r>
              <a:rPr dirty="0" sz="3200" lang="en-US" err="1" smtClean="0"/>
              <a:t>exfiltration</a:t>
            </a:r>
            <a:r>
              <a:rPr dirty="0" sz="3200" lang="en-US" smtClean="0"/>
              <a:t>.</a:t>
            </a:r>
            <a:endParaRPr dirty="0" sz="3200" lang="en-US"/>
          </a:p>
        </p:txBody>
      </p:sp>
      <p:sp>
        <p:nvSpPr>
          <p:cNvPr id="1048652" name="object 10"/>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pPr marL="114300">
                <a:lnSpc>
                  <a:spcPct val="100000"/>
                </a:lnSpc>
                <a:spcBef>
                  <a:spcPts val="55"/>
                </a:spcBef>
              </a:pPr>
              <a:t>4</a:t>
            </a:fld>
            <a:endParaRPr dirty="0" spc="-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9"/>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991600" y="2590800"/>
            <a:ext cx="3533775" cy="3810000"/>
            <a:chOff x="8658225" y="2647950"/>
            <a:chExt cx="3533775" cy="3810000"/>
          </a:xfrm>
        </p:grpSpPr>
        <p:sp>
          <p:nvSpPr>
            <p:cNvPr id="104865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7"/>
          <p:cNvSpPr txBox="1">
            <a:spLocks noGrp="1"/>
          </p:cNvSpPr>
          <p:nvPr>
            <p:ph type="title"/>
          </p:nvPr>
        </p:nvSpPr>
        <p:spPr>
          <a:xfrm>
            <a:off x="457200" y="609600"/>
            <a:ext cx="9764395" cy="1692910"/>
          </a:xfrm>
          <a:prstGeom prst="rect"/>
        </p:spPr>
        <p:txBody>
          <a:bodyPr bIns="0" lIns="0" rIns="0" rtlCol="0" tIns="16510" vert="horz" wrap="square">
            <a:spAutoFit/>
          </a:bodyPr>
          <a:p>
            <a:pPr marL="12700">
              <a:lnSpc>
                <a:spcPct val="100000"/>
              </a:lnSpc>
              <a:spcBef>
                <a:spcPts val="130"/>
              </a:spcBef>
              <a:tabLst>
                <a:tab algn="l" pos="2643505"/>
              </a:tabLst>
            </a:pPr>
            <a:r>
              <a:rPr dirty="0" sz="4250" spc="-10"/>
              <a:t>PROJECT</a:t>
            </a:r>
            <a:r>
              <a:rPr sz="4250"/>
              <a:t>	</a:t>
            </a:r>
            <a:r>
              <a:rPr sz="4250" spc="-10" smtClean="0"/>
              <a:t>OVERVIEW</a:t>
            </a:r>
            <a:r>
              <a:rPr dirty="0" sz="4250" lang="en-US" spc="-10" smtClean="0"/>
              <a:t/>
            </a:r>
            <a:br>
              <a:rPr dirty="0" sz="4250" lang="en-US" spc="-10" smtClean="0"/>
            </a:br>
            <a:r>
              <a:rPr dirty="0" sz="4250" lang="en-US" spc="-10" smtClean="0"/>
              <a:t/>
            </a:r>
            <a:br>
              <a:rPr dirty="0" sz="4250" lang="en-US" spc="-10" smtClean="0"/>
            </a:br>
            <a:endParaRPr sz="3200"/>
          </a:p>
        </p:txBody>
      </p:sp>
      <p:sp>
        <p:nvSpPr>
          <p:cNvPr id="1048658" name="Text Placeholder 10"/>
          <p:cNvSpPr>
            <a:spLocks noGrp="1"/>
          </p:cNvSpPr>
          <p:nvPr>
            <p:ph type="body" idx="1"/>
          </p:nvPr>
        </p:nvSpPr>
        <p:spPr>
          <a:xfrm>
            <a:off x="457200" y="1981200"/>
            <a:ext cx="9753600" cy="2413000"/>
          </a:xfrm>
        </p:spPr>
        <p:txBody>
          <a:bodyPr/>
          <a:p>
            <a:r>
              <a:rPr dirty="0" sz="3600" lang="en-US" smtClean="0"/>
              <a:t>Network Intrusion detection (IDS) and prevention (IPS) systems are systems that attempt to discover unauthorized access to an enterprise network by analyzing traffic on the network for signs of malicious activity</a:t>
            </a:r>
            <a:endParaRPr dirty="0" sz="3600" lang="en-US"/>
          </a:p>
        </p:txBody>
      </p:sp>
      <p:sp>
        <p:nvSpPr>
          <p:cNvPr id="1048659" name="object 10"/>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pPr marL="114300">
                <a:lnSpc>
                  <a:spcPct val="100000"/>
                </a:lnSpc>
                <a:spcBef>
                  <a:spcPts val="55"/>
                </a:spcBef>
              </a:pPr>
              <a:t>5</a:t>
            </a:fld>
            <a:endParaRPr dirty="0" spc="-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61" name="Rectangle 11"/>
          <p:cNvSpPr/>
          <p:nvPr/>
        </p:nvSpPr>
        <p:spPr>
          <a:xfrm>
            <a:off x="914400" y="2133600"/>
            <a:ext cx="8763000" cy="523240"/>
          </a:xfrm>
          <a:prstGeom prst="rect"/>
        </p:spPr>
        <p:txBody>
          <a:bodyPr wrap="square">
            <a:spAutoFit/>
          </a:bodyPr>
          <a:p>
            <a:r>
              <a:rPr b="0" dirty="0" sz="3200" lang="en-US" smtClean="0"/>
              <a:t>.</a:t>
            </a:r>
            <a:endParaRPr dirty="0" sz="32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6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5"/>
          <p:cNvSpPr txBox="1">
            <a:spLocks noGrp="1"/>
          </p:cNvSpPr>
          <p:nvPr>
            <p:ph type="title"/>
          </p:nvPr>
        </p:nvSpPr>
        <p:spPr>
          <a:xfrm>
            <a:off x="558165" y="385444"/>
            <a:ext cx="9764395" cy="954658"/>
          </a:xfrm>
          <a:prstGeom prst="rect"/>
        </p:spPr>
        <p:txBody>
          <a:bodyPr bIns="0" lIns="0" rIns="0" rtlCol="0" tIns="522858" vert="horz" wrap="square">
            <a:spAutoFit/>
          </a:bodyPr>
          <a:p>
            <a:pPr marL="153670">
              <a:lnSpc>
                <a:spcPct val="100000"/>
              </a:lnSpc>
              <a:spcBef>
                <a:spcPts val="130"/>
              </a:spcBef>
            </a:pPr>
            <a:r>
              <a:rPr dirty="0" sz="3200"/>
              <a:t>WHO</a:t>
            </a:r>
            <a:r>
              <a:rPr dirty="0" sz="3200" spc="-245"/>
              <a:t> </a:t>
            </a:r>
            <a:r>
              <a:rPr dirty="0" sz="3200"/>
              <a:t>ARE</a:t>
            </a:r>
            <a:r>
              <a:rPr dirty="0" sz="3200" spc="-70"/>
              <a:t> </a:t>
            </a:r>
            <a:r>
              <a:rPr dirty="0" sz="3200"/>
              <a:t>THE</a:t>
            </a:r>
            <a:r>
              <a:rPr dirty="0" sz="3200" spc="-55"/>
              <a:t> </a:t>
            </a:r>
            <a:r>
              <a:rPr dirty="0" sz="3200"/>
              <a:t>END</a:t>
            </a:r>
            <a:r>
              <a:rPr dirty="0" sz="3200" spc="-70"/>
              <a:t> </a:t>
            </a:r>
            <a:r>
              <a:rPr dirty="0" sz="3200" spc="-10"/>
              <a:t>USERS?</a:t>
            </a:r>
            <a:endParaRPr sz="3200"/>
          </a:p>
        </p:txBody>
      </p:sp>
      <p:sp>
        <p:nvSpPr>
          <p:cNvPr id="1048666" name="Text Placeholder 10"/>
          <p:cNvSpPr>
            <a:spLocks noGrp="1"/>
          </p:cNvSpPr>
          <p:nvPr>
            <p:ph type="body" idx="1"/>
          </p:nvPr>
        </p:nvSpPr>
        <p:spPr>
          <a:xfrm>
            <a:off x="1905000" y="1905000"/>
            <a:ext cx="10972800" cy="3022600"/>
          </a:xfrm>
        </p:spPr>
        <p:txBody>
          <a:bodyPr/>
          <a:p>
            <a:pPr>
              <a:buFont typeface="Wingdings" pitchFamily="2" charset="2"/>
              <a:buChar char="Ø"/>
            </a:pPr>
            <a:r>
              <a:rPr dirty="0" sz="3200" lang="en-US" smtClean="0"/>
              <a:t>Organizations</a:t>
            </a:r>
          </a:p>
          <a:p>
            <a:pPr>
              <a:buFont typeface="Wingdings" pitchFamily="2" charset="2"/>
              <a:buChar char="Ø"/>
            </a:pPr>
            <a:r>
              <a:rPr dirty="0" sz="3200" lang="en-US" smtClean="0"/>
              <a:t>Network Administrators</a:t>
            </a:r>
          </a:p>
          <a:p>
            <a:pPr>
              <a:buFont typeface="Wingdings" pitchFamily="2" charset="2"/>
              <a:buChar char="Ø"/>
            </a:pPr>
            <a:r>
              <a:rPr dirty="0" sz="3200" lang="en-US" smtClean="0"/>
              <a:t>Security Analysts</a:t>
            </a:r>
          </a:p>
          <a:p>
            <a:pPr>
              <a:buFont typeface="Wingdings" pitchFamily="2" charset="2"/>
              <a:buChar char="Ø"/>
            </a:pPr>
            <a:r>
              <a:rPr dirty="0" sz="3200" lang="en-US" smtClean="0"/>
              <a:t>Incident </a:t>
            </a:r>
            <a:r>
              <a:rPr dirty="0" sz="3200" lang="en-US" smtClean="0"/>
              <a:t>Response </a:t>
            </a:r>
            <a:r>
              <a:rPr dirty="0" sz="3200" lang="en-US" smtClean="0"/>
              <a:t>Teams</a:t>
            </a:r>
          </a:p>
          <a:p>
            <a:pPr>
              <a:buFont typeface="Wingdings" pitchFamily="2" charset="2"/>
              <a:buChar char="Ø"/>
            </a:pPr>
            <a:r>
              <a:rPr dirty="0" sz="3200" lang="en-US" smtClean="0"/>
              <a:t>Compliance </a:t>
            </a:r>
            <a:r>
              <a:rPr dirty="0" sz="3200" lang="en-US" smtClean="0"/>
              <a:t>Officers</a:t>
            </a:r>
          </a:p>
          <a:p>
            <a:pPr>
              <a:buFont typeface="Wingdings" pitchFamily="2" charset="2"/>
              <a:buChar char="Ø"/>
            </a:pPr>
            <a:r>
              <a:rPr dirty="0" sz="3200" lang="en-US" smtClean="0"/>
              <a:t>Executives and </a:t>
            </a:r>
            <a:r>
              <a:rPr dirty="0" sz="3200" lang="en-US" smtClean="0"/>
              <a:t>Managers</a:t>
            </a:r>
          </a:p>
          <a:p>
            <a:pPr>
              <a:buFont typeface="Wingdings" pitchFamily="2" charset="2"/>
              <a:buChar char="Ø"/>
            </a:pPr>
            <a:r>
              <a:rPr dirty="0" sz="3200" lang="en-US" smtClean="0"/>
              <a:t>Security </a:t>
            </a:r>
            <a:r>
              <a:rPr dirty="0" sz="3200" lang="en-US" smtClean="0"/>
              <a:t>Researchers</a:t>
            </a:r>
            <a:endParaRPr dirty="0" sz="3200" lang="en-US"/>
          </a:p>
        </p:txBody>
      </p:sp>
      <p:sp>
        <p:nvSpPr>
          <p:cNvPr id="1048667" name="object 8"/>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pPr marL="114300">
                <a:lnSpc>
                  <a:spcPct val="100000"/>
                </a:lnSpc>
                <a:spcBef>
                  <a:spcPts val="55"/>
                </a:spcBef>
              </a:pPr>
              <a:t>6</a:t>
            </a:fld>
            <a:endParaRPr dirty="0" spc="-5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8" name="object 7"/>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47800"/>
            <a:ext cx="2695574" cy="3248025"/>
          </a:xfrm>
          <a:prstGeom prst="rect"/>
        </p:spPr>
      </p:pic>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2" name="object 6"/>
          <p:cNvSpPr txBox="1">
            <a:spLocks noGrp="1"/>
          </p:cNvSpPr>
          <p:nvPr>
            <p:ph type="title"/>
          </p:nvPr>
        </p:nvSpPr>
        <p:spPr>
          <a:xfrm>
            <a:off x="558165" y="385444"/>
            <a:ext cx="9764395" cy="1933575"/>
          </a:xfrm>
          <a:prstGeom prst="rect"/>
        </p:spPr>
        <p:txBody>
          <a:bodyPr bIns="0" lIns="0" rIns="0" rtlCol="0" tIns="485775" vert="horz" wrap="square">
            <a:spAutoFit/>
          </a:bodyPr>
          <a:p>
            <a:pPr marL="12700">
              <a:lnSpc>
                <a:spcPct val="100000"/>
              </a:lnSpc>
              <a:spcBef>
                <a:spcPts val="105"/>
              </a:spcBef>
            </a:pPr>
            <a:r>
              <a:rPr dirty="0" sz="3600"/>
              <a:t>YOUR</a:t>
            </a:r>
            <a:r>
              <a:rPr dirty="0" sz="3600" spc="-95"/>
              <a:t> </a:t>
            </a:r>
            <a:r>
              <a:rPr dirty="0" sz="3600" spc="-10"/>
              <a:t>SOLUTION</a:t>
            </a:r>
            <a:r>
              <a:rPr dirty="0" sz="3600" spc="-345"/>
              <a:t> </a:t>
            </a:r>
            <a:r>
              <a:rPr dirty="0" sz="3600"/>
              <a:t>AND</a:t>
            </a:r>
            <a:r>
              <a:rPr dirty="0" sz="3600" spc="-20"/>
              <a:t> </a:t>
            </a:r>
            <a:r>
              <a:rPr dirty="0" sz="3600"/>
              <a:t>ITS </a:t>
            </a:r>
            <a:r>
              <a:rPr sz="3600" spc="-20"/>
              <a:t>VALUE</a:t>
            </a:r>
            <a:r>
              <a:rPr sz="3600" spc="-120"/>
              <a:t> </a:t>
            </a:r>
            <a:r>
              <a:rPr sz="3600" spc="-10" smtClean="0"/>
              <a:t>PROPOSITION</a:t>
            </a:r>
            <a:r>
              <a:rPr dirty="0" sz="3600" lang="en-US" spc="-10" smtClean="0"/>
              <a:t/>
            </a:r>
            <a:br>
              <a:rPr dirty="0" sz="3600" lang="en-US" spc="-10" smtClean="0"/>
            </a:br>
            <a:r>
              <a:rPr dirty="0" sz="3600" lang="en-US" spc="-10" smtClean="0"/>
              <a:t/>
            </a:r>
            <a:br>
              <a:rPr dirty="0" sz="3600" lang="en-US" spc="-10" smtClean="0"/>
            </a:br>
            <a:endParaRPr sz="3200"/>
          </a:p>
        </p:txBody>
      </p:sp>
      <p:sp>
        <p:nvSpPr>
          <p:cNvPr id="1048673" name="Text Placeholder 9"/>
          <p:cNvSpPr>
            <a:spLocks noGrp="1"/>
          </p:cNvSpPr>
          <p:nvPr>
            <p:ph type="body" idx="1"/>
          </p:nvPr>
        </p:nvSpPr>
        <p:spPr>
          <a:xfrm>
            <a:off x="2743200" y="1828800"/>
            <a:ext cx="8839200" cy="3073400"/>
          </a:xfrm>
        </p:spPr>
        <p:txBody>
          <a:bodyPr/>
          <a:p>
            <a:r>
              <a:rPr dirty="0" sz="3200" lang="en-US" smtClean="0"/>
              <a:t>My solution for network intrusion detection combines signature-based and anomaly-based detection to proactively identify and mitigate threats. Its value lies in enhancing network security by swiftly detecting and responding to security incidents, reducing the risk of data breaches and reputational damage</a:t>
            </a:r>
            <a:r>
              <a:rPr dirty="0" sz="3600" lang="en-US" smtClean="0"/>
              <a:t>.</a:t>
            </a:r>
            <a:endParaRPr dirty="0" sz="3600" lang="en-US"/>
          </a:p>
        </p:txBody>
      </p:sp>
      <p:sp>
        <p:nvSpPr>
          <p:cNvPr id="1048674" name="object 9"/>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pPr marL="114300">
                <a:lnSpc>
                  <a:spcPct val="100000"/>
                </a:lnSpc>
                <a:spcBef>
                  <a:spcPts val="55"/>
                </a:spcBef>
              </a:pPr>
              <a:t>7</a:t>
            </a:fld>
            <a:endParaRPr dirty="0" spc="-5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8"/>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8686800" y="990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0" y="2362200"/>
            <a:ext cx="2466975" cy="3419475"/>
          </a:xfrm>
          <a:prstGeom prst="rect"/>
        </p:spPr>
      </p:pic>
      <p:sp>
        <p:nvSpPr>
          <p:cNvPr id="1048680" name="object 7"/>
          <p:cNvSpPr txBox="1">
            <a:spLocks noGrp="1"/>
          </p:cNvSpPr>
          <p:nvPr>
            <p:ph type="title"/>
          </p:nvPr>
        </p:nvSpPr>
        <p:spPr>
          <a:xfrm>
            <a:off x="609600" y="304800"/>
            <a:ext cx="9764395" cy="844804"/>
          </a:xfrm>
          <a:prstGeom prst="rect"/>
        </p:spPr>
        <p:txBody>
          <a:bodyPr bIns="0" lIns="0" rIns="0" rtlCol="0" tIns="286004" vert="horz" wrap="square">
            <a:spAutoFit/>
          </a:bodyPr>
          <a:p>
            <a:pPr marL="193675">
              <a:lnSpc>
                <a:spcPct val="100000"/>
              </a:lnSpc>
              <a:spcBef>
                <a:spcPts val="130"/>
              </a:spcBef>
            </a:pPr>
            <a:r>
              <a:rPr dirty="0" sz="4250"/>
              <a:t>THE</a:t>
            </a:r>
            <a:r>
              <a:rPr dirty="0" sz="4250" spc="20"/>
              <a:t> </a:t>
            </a:r>
            <a:r>
              <a:rPr dirty="0" sz="4250"/>
              <a:t>WOW</a:t>
            </a:r>
            <a:r>
              <a:rPr dirty="0" sz="4250" spc="90"/>
              <a:t> </a:t>
            </a:r>
            <a:r>
              <a:rPr dirty="0" sz="4250"/>
              <a:t>IN YOUR </a:t>
            </a:r>
            <a:r>
              <a:rPr dirty="0" sz="4250" spc="-10"/>
              <a:t>SOLUTION</a:t>
            </a:r>
            <a:endParaRPr sz="4250"/>
          </a:p>
        </p:txBody>
      </p:sp>
      <p:sp>
        <p:nvSpPr>
          <p:cNvPr id="1048681" name="Text Placeholder 8"/>
          <p:cNvSpPr>
            <a:spLocks noGrp="1"/>
          </p:cNvSpPr>
          <p:nvPr>
            <p:ph type="body" idx="1"/>
          </p:nvPr>
        </p:nvSpPr>
        <p:spPr>
          <a:xfrm>
            <a:off x="2438400" y="1905000"/>
            <a:ext cx="9220200" cy="2946400"/>
          </a:xfrm>
        </p:spPr>
        <p:txBody>
          <a:bodyPr/>
          <a:p>
            <a:r>
              <a:rPr dirty="0" sz="2800" lang="en-US" smtClean="0"/>
              <a:t>The "wow" factor in our solution for network intrusion detection lies in its ability to leverage cutting-edge machine learning and artificial intelligence techniques to continuously adapt and improve its detection capabilities. By utilizing advanced anomaly detection algorithms, deep learning models, and reinforcement learning approaches, our solution can effectively identify even the most sophisticated and previously unseen threats in real-time.</a:t>
            </a:r>
            <a:endParaRPr dirty="0" sz="2800" lang="en-US"/>
          </a:p>
        </p:txBody>
      </p:sp>
      <p:sp>
        <p:nvSpPr>
          <p:cNvPr id="1048682" name="object 8"/>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25"/>
              <a:pPr marL="38100">
                <a:lnSpc>
                  <a:spcPct val="100000"/>
                </a:lnSpc>
                <a:spcBef>
                  <a:spcPts val="55"/>
                </a:spcBef>
              </a:pPr>
              <a:t>8</a:t>
            </a:fld>
            <a:endParaRPr dirty="0" spc="-25"/>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8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8"/>
          <p:cNvSpPr txBox="1">
            <a:spLocks noGrp="1"/>
          </p:cNvSpPr>
          <p:nvPr>
            <p:ph type="title"/>
          </p:nvPr>
        </p:nvSpPr>
        <p:spPr>
          <a:xfrm>
            <a:off x="457200" y="533400"/>
            <a:ext cx="9764395" cy="648336"/>
          </a:xfrm>
          <a:prstGeom prst="rect"/>
        </p:spPr>
        <p:txBody>
          <a:bodyPr bIns="0" lIns="0" rIns="0" rtlCol="0" tIns="13335" vert="horz" wrap="square">
            <a:spAutoFit/>
          </a:bodyPr>
          <a:p>
            <a:pPr marL="12700">
              <a:lnSpc>
                <a:spcPct val="100000"/>
              </a:lnSpc>
              <a:spcBef>
                <a:spcPts val="105"/>
              </a:spcBef>
            </a:pPr>
            <a:r>
              <a:rPr dirty="0" spc="-10"/>
              <a:t>MODELLING</a:t>
            </a:r>
          </a:p>
        </p:txBody>
      </p:sp>
      <p:sp>
        <p:nvSpPr>
          <p:cNvPr id="1048688" name="Text Placeholder 9"/>
          <p:cNvSpPr>
            <a:spLocks noGrp="1"/>
          </p:cNvSpPr>
          <p:nvPr>
            <p:ph type="body" idx="1"/>
          </p:nvPr>
        </p:nvSpPr>
        <p:spPr>
          <a:xfrm>
            <a:off x="457200" y="2133600"/>
            <a:ext cx="11049000" cy="3022600"/>
          </a:xfrm>
        </p:spPr>
        <p:txBody>
          <a:bodyPr/>
          <a:p>
            <a:r>
              <a:rPr dirty="0" sz="3200" lang="en-US" smtClean="0"/>
              <a:t>Network intrusion detection modeling involves creating mathematical or computational representations of network traffic to detect potential security threats using techniques like statistical analysis, machine learning, or AI. These models help distinguish between normal and malicious activity, enhancing network security by minimizing false positives and </a:t>
            </a:r>
            <a:r>
              <a:rPr dirty="0" sz="3200" lang="en-US" smtClean="0"/>
              <a:t>false</a:t>
            </a:r>
            <a:endParaRPr dirty="0" sz="3200" lang="en-US"/>
          </a:p>
        </p:txBody>
      </p:sp>
      <p:sp>
        <p:nvSpPr>
          <p:cNvPr id="1048689" name="object 9"/>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25"/>
              <a:pPr marL="38100">
                <a:lnSpc>
                  <a:spcPct val="100000"/>
                </a:lnSpc>
                <a:spcBef>
                  <a:spcPts val="55"/>
                </a:spcBef>
              </a:pPr>
              <a:t>9</a:t>
            </a:fld>
            <a:endParaRPr dirty="0" spc="-25"/>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V2059</dc:creator>
  <cp:lastModifiedBy>CC2 17</cp:lastModifiedBy>
  <dcterms:created xsi:type="dcterms:W3CDTF">2024-03-31T05:36:09Z</dcterms:created>
  <dcterms:modified xsi:type="dcterms:W3CDTF">2024-04-05T05:32:29Z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y fmtid="{D5CDD505-2E9C-101B-9397-08002B2CF9AE}" pid="4" name="ICV">
    <vt:lpwstr>70e207a2cf884f74b4d687eeab70e02e</vt:lpwstr>
  </property>
</Properties>
</file>