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635" y="429844"/>
            <a:ext cx="536067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635" y="1347418"/>
            <a:ext cx="10236200" cy="442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24" y="736803"/>
            <a:ext cx="3713479" cy="14732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775"/>
              </a:spcBef>
              <a:tabLst>
                <a:tab pos="1841500" algn="l"/>
              </a:tabLst>
            </a:pPr>
            <a:r>
              <a:rPr sz="5000" spc="370" dirty="0"/>
              <a:t>L</a:t>
            </a:r>
            <a:r>
              <a:rPr sz="5000" spc="265" dirty="0"/>
              <a:t>E</a:t>
            </a:r>
            <a:r>
              <a:rPr sz="5000" spc="370" dirty="0"/>
              <a:t>A</a:t>
            </a:r>
            <a:r>
              <a:rPr sz="5000" spc="325" dirty="0"/>
              <a:t>D</a:t>
            </a:r>
            <a:r>
              <a:rPr sz="5000" spc="395" dirty="0"/>
              <a:t>S</a:t>
            </a:r>
            <a:r>
              <a:rPr sz="5000" spc="350" dirty="0"/>
              <a:t>S</a:t>
            </a:r>
            <a:r>
              <a:rPr sz="5000" spc="275" dirty="0"/>
              <a:t>C</a:t>
            </a:r>
            <a:r>
              <a:rPr sz="5000" spc="325" dirty="0"/>
              <a:t>O</a:t>
            </a:r>
            <a:r>
              <a:rPr sz="5000" spc="360" dirty="0"/>
              <a:t>R</a:t>
            </a:r>
            <a:r>
              <a:rPr sz="5000" spc="-5" dirty="0"/>
              <a:t>E  </a:t>
            </a:r>
            <a:r>
              <a:rPr sz="5000" spc="180" dirty="0"/>
              <a:t>CASE	</a:t>
            </a:r>
            <a:r>
              <a:rPr sz="5000" spc="160" dirty="0"/>
              <a:t>STUDY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618744" y="2554590"/>
            <a:ext cx="3520440" cy="92075"/>
            <a:chOff x="618744" y="2554590"/>
            <a:chExt cx="3520440" cy="92075"/>
          </a:xfrm>
        </p:grpSpPr>
        <p:sp>
          <p:nvSpPr>
            <p:cNvPr id="4" name="object 4"/>
            <p:cNvSpPr/>
            <p:nvPr/>
          </p:nvSpPr>
          <p:spPr>
            <a:xfrm>
              <a:off x="640905" y="2579417"/>
              <a:ext cx="3475990" cy="42545"/>
            </a:xfrm>
            <a:custGeom>
              <a:avLst/>
              <a:gdLst/>
              <a:ahLst/>
              <a:cxnLst/>
              <a:rect l="l" t="t" r="r" b="b"/>
              <a:pathLst>
                <a:path w="3475990" h="42544">
                  <a:moveTo>
                    <a:pt x="279523" y="0"/>
                  </a:moveTo>
                  <a:lnTo>
                    <a:pt x="233089" y="80"/>
                  </a:lnTo>
                  <a:lnTo>
                    <a:pt x="187724" y="742"/>
                  </a:lnTo>
                  <a:lnTo>
                    <a:pt x="142616" y="2018"/>
                  </a:lnTo>
                  <a:lnTo>
                    <a:pt x="96951" y="3940"/>
                  </a:lnTo>
                  <a:lnTo>
                    <a:pt x="49916" y="6542"/>
                  </a:lnTo>
                  <a:lnTo>
                    <a:pt x="698" y="9858"/>
                  </a:lnTo>
                  <a:lnTo>
                    <a:pt x="0" y="13668"/>
                  </a:lnTo>
                  <a:lnTo>
                    <a:pt x="888" y="24209"/>
                  </a:lnTo>
                  <a:lnTo>
                    <a:pt x="698" y="28146"/>
                  </a:lnTo>
                  <a:lnTo>
                    <a:pt x="112775" y="30245"/>
                  </a:lnTo>
                  <a:lnTo>
                    <a:pt x="222563" y="31412"/>
                  </a:lnTo>
                  <a:lnTo>
                    <a:pt x="329870" y="31785"/>
                  </a:lnTo>
                  <a:lnTo>
                    <a:pt x="434504" y="31505"/>
                  </a:lnTo>
                  <a:lnTo>
                    <a:pt x="586021" y="30167"/>
                  </a:lnTo>
                  <a:lnTo>
                    <a:pt x="774220" y="27354"/>
                  </a:lnTo>
                  <a:lnTo>
                    <a:pt x="1000025" y="22166"/>
                  </a:lnTo>
                  <a:lnTo>
                    <a:pt x="1097088" y="20730"/>
                  </a:lnTo>
                  <a:lnTo>
                    <a:pt x="1147818" y="20410"/>
                  </a:lnTo>
                  <a:lnTo>
                    <a:pt x="1200265" y="20441"/>
                  </a:lnTo>
                  <a:lnTo>
                    <a:pt x="1254617" y="20889"/>
                  </a:lnTo>
                  <a:lnTo>
                    <a:pt x="1311064" y="21818"/>
                  </a:lnTo>
                  <a:lnTo>
                    <a:pt x="1369793" y="23294"/>
                  </a:lnTo>
                  <a:lnTo>
                    <a:pt x="1430993" y="25382"/>
                  </a:lnTo>
                  <a:lnTo>
                    <a:pt x="1494853" y="28146"/>
                  </a:lnTo>
                  <a:lnTo>
                    <a:pt x="1567804" y="30745"/>
                  </a:lnTo>
                  <a:lnTo>
                    <a:pt x="1636275" y="31576"/>
                  </a:lnTo>
                  <a:lnTo>
                    <a:pt x="1700481" y="31002"/>
                  </a:lnTo>
                  <a:lnTo>
                    <a:pt x="1760634" y="29388"/>
                  </a:lnTo>
                  <a:lnTo>
                    <a:pt x="1816950" y="27098"/>
                  </a:lnTo>
                  <a:lnTo>
                    <a:pt x="1918925" y="21948"/>
                  </a:lnTo>
                  <a:lnTo>
                    <a:pt x="1965012" y="19815"/>
                  </a:lnTo>
                  <a:lnTo>
                    <a:pt x="2008117" y="18463"/>
                  </a:lnTo>
                  <a:lnTo>
                    <a:pt x="2048454" y="18256"/>
                  </a:lnTo>
                  <a:lnTo>
                    <a:pt x="2086237" y="19558"/>
                  </a:lnTo>
                  <a:lnTo>
                    <a:pt x="2121681" y="22733"/>
                  </a:lnTo>
                  <a:lnTo>
                    <a:pt x="2154999" y="28146"/>
                  </a:lnTo>
                  <a:lnTo>
                    <a:pt x="2188382" y="33908"/>
                  </a:lnTo>
                  <a:lnTo>
                    <a:pt x="2223998" y="38016"/>
                  </a:lnTo>
                  <a:lnTo>
                    <a:pt x="2262029" y="40658"/>
                  </a:lnTo>
                  <a:lnTo>
                    <a:pt x="2302659" y="42024"/>
                  </a:lnTo>
                  <a:lnTo>
                    <a:pt x="2346069" y="42304"/>
                  </a:lnTo>
                  <a:lnTo>
                    <a:pt x="2392440" y="41686"/>
                  </a:lnTo>
                  <a:lnTo>
                    <a:pt x="2441956" y="40360"/>
                  </a:lnTo>
                  <a:lnTo>
                    <a:pt x="2675101" y="31767"/>
                  </a:lnTo>
                  <a:lnTo>
                    <a:pt x="2743068" y="29742"/>
                  </a:lnTo>
                  <a:lnTo>
                    <a:pt x="2815272" y="28146"/>
                  </a:lnTo>
                  <a:lnTo>
                    <a:pt x="2887289" y="27080"/>
                  </a:lnTo>
                  <a:lnTo>
                    <a:pt x="2954806" y="26471"/>
                  </a:lnTo>
                  <a:lnTo>
                    <a:pt x="3018085" y="26242"/>
                  </a:lnTo>
                  <a:lnTo>
                    <a:pt x="3132978" y="26620"/>
                  </a:lnTo>
                  <a:lnTo>
                    <a:pt x="3323435" y="28595"/>
                  </a:lnTo>
                  <a:lnTo>
                    <a:pt x="3403188" y="28978"/>
                  </a:lnTo>
                  <a:lnTo>
                    <a:pt x="3440113" y="28751"/>
                  </a:lnTo>
                  <a:lnTo>
                    <a:pt x="3475418" y="28146"/>
                  </a:lnTo>
                  <a:lnTo>
                    <a:pt x="3475418" y="9858"/>
                  </a:lnTo>
                  <a:lnTo>
                    <a:pt x="3404514" y="8128"/>
                  </a:lnTo>
                  <a:lnTo>
                    <a:pt x="3336145" y="6919"/>
                  </a:lnTo>
                  <a:lnTo>
                    <a:pt x="3270293" y="6171"/>
                  </a:lnTo>
                  <a:lnTo>
                    <a:pt x="3206940" y="5826"/>
                  </a:lnTo>
                  <a:lnTo>
                    <a:pt x="3146066" y="5824"/>
                  </a:lnTo>
                  <a:lnTo>
                    <a:pt x="3087654" y="6104"/>
                  </a:lnTo>
                  <a:lnTo>
                    <a:pt x="2978140" y="7276"/>
                  </a:lnTo>
                  <a:lnTo>
                    <a:pt x="2746128" y="10987"/>
                  </a:lnTo>
                  <a:lnTo>
                    <a:pt x="2669644" y="11534"/>
                  </a:lnTo>
                  <a:lnTo>
                    <a:pt x="2634825" y="11367"/>
                  </a:lnTo>
                  <a:lnTo>
                    <a:pt x="2602263" y="10829"/>
                  </a:lnTo>
                  <a:lnTo>
                    <a:pt x="2526290" y="8606"/>
                  </a:lnTo>
                  <a:lnTo>
                    <a:pt x="2477421" y="8323"/>
                  </a:lnTo>
                  <a:lnTo>
                    <a:pt x="2426104" y="8786"/>
                  </a:lnTo>
                  <a:lnTo>
                    <a:pt x="2373110" y="9773"/>
                  </a:lnTo>
                  <a:lnTo>
                    <a:pt x="2211769" y="13655"/>
                  </a:lnTo>
                  <a:lnTo>
                    <a:pt x="2159773" y="14515"/>
                  </a:lnTo>
                  <a:lnTo>
                    <a:pt x="2109954" y="14787"/>
                  </a:lnTo>
                  <a:lnTo>
                    <a:pt x="2063082" y="14250"/>
                  </a:lnTo>
                  <a:lnTo>
                    <a:pt x="2019928" y="12681"/>
                  </a:lnTo>
                  <a:lnTo>
                    <a:pt x="1981263" y="9858"/>
                  </a:lnTo>
                  <a:lnTo>
                    <a:pt x="1944881" y="6800"/>
                  </a:lnTo>
                  <a:lnTo>
                    <a:pt x="1907691" y="4610"/>
                  </a:lnTo>
                  <a:lnTo>
                    <a:pt x="1869235" y="3196"/>
                  </a:lnTo>
                  <a:lnTo>
                    <a:pt x="1829056" y="2464"/>
                  </a:lnTo>
                  <a:lnTo>
                    <a:pt x="1786695" y="2318"/>
                  </a:lnTo>
                  <a:lnTo>
                    <a:pt x="1741693" y="2667"/>
                  </a:lnTo>
                  <a:lnTo>
                    <a:pt x="1693594" y="3414"/>
                  </a:lnTo>
                  <a:lnTo>
                    <a:pt x="1461049" y="8522"/>
                  </a:lnTo>
                  <a:lnTo>
                    <a:pt x="1127126" y="14684"/>
                  </a:lnTo>
                  <a:lnTo>
                    <a:pt x="1031767" y="15908"/>
                  </a:lnTo>
                  <a:lnTo>
                    <a:pt x="937248" y="16314"/>
                  </a:lnTo>
                  <a:lnTo>
                    <a:pt x="889286" y="16123"/>
                  </a:lnTo>
                  <a:lnTo>
                    <a:pt x="840312" y="15625"/>
                  </a:lnTo>
                  <a:lnTo>
                    <a:pt x="789918" y="14783"/>
                  </a:lnTo>
                  <a:lnTo>
                    <a:pt x="737698" y="13565"/>
                  </a:lnTo>
                  <a:lnTo>
                    <a:pt x="683243" y="11935"/>
                  </a:lnTo>
                  <a:lnTo>
                    <a:pt x="556213" y="7149"/>
                  </a:lnTo>
                  <a:lnTo>
                    <a:pt x="433381" y="2911"/>
                  </a:lnTo>
                  <a:lnTo>
                    <a:pt x="378856" y="1448"/>
                  </a:lnTo>
                  <a:lnTo>
                    <a:pt x="327841" y="466"/>
                  </a:lnTo>
                  <a:lnTo>
                    <a:pt x="27952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1604" y="2577450"/>
              <a:ext cx="3474720" cy="46355"/>
            </a:xfrm>
            <a:custGeom>
              <a:avLst/>
              <a:gdLst/>
              <a:ahLst/>
              <a:cxnLst/>
              <a:rect l="l" t="t" r="r" b="b"/>
              <a:pathLst>
                <a:path w="3474720" h="46355">
                  <a:moveTo>
                    <a:pt x="0" y="11825"/>
                  </a:moveTo>
                  <a:lnTo>
                    <a:pt x="48767" y="9503"/>
                  </a:lnTo>
                  <a:lnTo>
                    <a:pt x="98699" y="8619"/>
                  </a:lnTo>
                  <a:lnTo>
                    <a:pt x="149538" y="8901"/>
                  </a:lnTo>
                  <a:lnTo>
                    <a:pt x="201028" y="10081"/>
                  </a:lnTo>
                  <a:lnTo>
                    <a:pt x="252909" y="11887"/>
                  </a:lnTo>
                  <a:lnTo>
                    <a:pt x="304924" y="14051"/>
                  </a:lnTo>
                  <a:lnTo>
                    <a:pt x="356816" y="16301"/>
                  </a:lnTo>
                  <a:lnTo>
                    <a:pt x="408326" y="18369"/>
                  </a:lnTo>
                  <a:lnTo>
                    <a:pt x="459197" y="19985"/>
                  </a:lnTo>
                  <a:lnTo>
                    <a:pt x="509171" y="20878"/>
                  </a:lnTo>
                  <a:lnTo>
                    <a:pt x="557991" y="20778"/>
                  </a:lnTo>
                  <a:lnTo>
                    <a:pt x="605398" y="19416"/>
                  </a:lnTo>
                  <a:lnTo>
                    <a:pt x="651135" y="16521"/>
                  </a:lnTo>
                  <a:lnTo>
                    <a:pt x="694943" y="11825"/>
                  </a:lnTo>
                  <a:lnTo>
                    <a:pt x="741605" y="7011"/>
                  </a:lnTo>
                  <a:lnTo>
                    <a:pt x="789420" y="4541"/>
                  </a:lnTo>
                  <a:lnTo>
                    <a:pt x="838260" y="3995"/>
                  </a:lnTo>
                  <a:lnTo>
                    <a:pt x="887999" y="4951"/>
                  </a:lnTo>
                  <a:lnTo>
                    <a:pt x="938510" y="6990"/>
                  </a:lnTo>
                  <a:lnTo>
                    <a:pt x="989665" y="9691"/>
                  </a:lnTo>
                  <a:lnTo>
                    <a:pt x="1041336" y="12633"/>
                  </a:lnTo>
                  <a:lnTo>
                    <a:pt x="1093397" y="15397"/>
                  </a:lnTo>
                  <a:lnTo>
                    <a:pt x="1145720" y="17562"/>
                  </a:lnTo>
                  <a:lnTo>
                    <a:pt x="1198179" y="18708"/>
                  </a:lnTo>
                  <a:lnTo>
                    <a:pt x="1250644" y="18413"/>
                  </a:lnTo>
                  <a:lnTo>
                    <a:pt x="1302990" y="16259"/>
                  </a:lnTo>
                  <a:lnTo>
                    <a:pt x="1355089" y="11825"/>
                  </a:lnTo>
                  <a:lnTo>
                    <a:pt x="1407284" y="7392"/>
                  </a:lnTo>
                  <a:lnTo>
                    <a:pt x="1459837" y="5243"/>
                  </a:lnTo>
                  <a:lnTo>
                    <a:pt x="1512585" y="4957"/>
                  </a:lnTo>
                  <a:lnTo>
                    <a:pt x="1565368" y="6112"/>
                  </a:lnTo>
                  <a:lnTo>
                    <a:pt x="1618024" y="8287"/>
                  </a:lnTo>
                  <a:lnTo>
                    <a:pt x="1670392" y="11060"/>
                  </a:lnTo>
                  <a:lnTo>
                    <a:pt x="1722311" y="14010"/>
                  </a:lnTo>
                  <a:lnTo>
                    <a:pt x="1773620" y="16715"/>
                  </a:lnTo>
                  <a:lnTo>
                    <a:pt x="1824157" y="18754"/>
                  </a:lnTo>
                  <a:lnTo>
                    <a:pt x="1873761" y="19706"/>
                  </a:lnTo>
                  <a:lnTo>
                    <a:pt x="1922271" y="19150"/>
                  </a:lnTo>
                  <a:lnTo>
                    <a:pt x="1969525" y="16663"/>
                  </a:lnTo>
                  <a:lnTo>
                    <a:pt x="2015363" y="11825"/>
                  </a:lnTo>
                  <a:lnTo>
                    <a:pt x="2054409" y="7180"/>
                  </a:lnTo>
                  <a:lnTo>
                    <a:pt x="2093696" y="3818"/>
                  </a:lnTo>
                  <a:lnTo>
                    <a:pt x="2133559" y="1596"/>
                  </a:lnTo>
                  <a:lnTo>
                    <a:pt x="2174336" y="370"/>
                  </a:lnTo>
                  <a:lnTo>
                    <a:pt x="2216366" y="0"/>
                  </a:lnTo>
                  <a:lnTo>
                    <a:pt x="2259985" y="340"/>
                  </a:lnTo>
                  <a:lnTo>
                    <a:pt x="2305531" y="1248"/>
                  </a:lnTo>
                  <a:lnTo>
                    <a:pt x="2353341" y="2582"/>
                  </a:lnTo>
                  <a:lnTo>
                    <a:pt x="2403754" y="4199"/>
                  </a:lnTo>
                  <a:lnTo>
                    <a:pt x="2457106" y="5954"/>
                  </a:lnTo>
                  <a:lnTo>
                    <a:pt x="2513736" y="7707"/>
                  </a:lnTo>
                  <a:lnTo>
                    <a:pt x="2573980" y="9313"/>
                  </a:lnTo>
                  <a:lnTo>
                    <a:pt x="2638176" y="10630"/>
                  </a:lnTo>
                  <a:lnTo>
                    <a:pt x="2706662" y="11515"/>
                  </a:lnTo>
                  <a:lnTo>
                    <a:pt x="2779775" y="11825"/>
                  </a:lnTo>
                  <a:lnTo>
                    <a:pt x="2857022" y="11579"/>
                  </a:lnTo>
                  <a:lnTo>
                    <a:pt x="2927339" y="10965"/>
                  </a:lnTo>
                  <a:lnTo>
                    <a:pt x="2991397" y="10083"/>
                  </a:lnTo>
                  <a:lnTo>
                    <a:pt x="3049866" y="9037"/>
                  </a:lnTo>
                  <a:lnTo>
                    <a:pt x="3103417" y="7926"/>
                  </a:lnTo>
                  <a:lnTo>
                    <a:pt x="3152720" y="6853"/>
                  </a:lnTo>
                  <a:lnTo>
                    <a:pt x="3198447" y="5919"/>
                  </a:lnTo>
                  <a:lnTo>
                    <a:pt x="3241268" y="5227"/>
                  </a:lnTo>
                  <a:lnTo>
                    <a:pt x="3281853" y="4877"/>
                  </a:lnTo>
                  <a:lnTo>
                    <a:pt x="3320873" y="4971"/>
                  </a:lnTo>
                  <a:lnTo>
                    <a:pt x="3358999" y="5611"/>
                  </a:lnTo>
                  <a:lnTo>
                    <a:pt x="3396902" y="6899"/>
                  </a:lnTo>
                  <a:lnTo>
                    <a:pt x="3435252" y="8937"/>
                  </a:lnTo>
                  <a:lnTo>
                    <a:pt x="3474720" y="11825"/>
                  </a:lnTo>
                  <a:lnTo>
                    <a:pt x="3474339" y="19318"/>
                  </a:lnTo>
                  <a:lnTo>
                    <a:pt x="3474212" y="21604"/>
                  </a:lnTo>
                  <a:lnTo>
                    <a:pt x="3474720" y="30113"/>
                  </a:lnTo>
                  <a:lnTo>
                    <a:pt x="3422449" y="31914"/>
                  </a:lnTo>
                  <a:lnTo>
                    <a:pt x="3369084" y="32519"/>
                  </a:lnTo>
                  <a:lnTo>
                    <a:pt x="3314999" y="32156"/>
                  </a:lnTo>
                  <a:lnTo>
                    <a:pt x="3260569" y="31057"/>
                  </a:lnTo>
                  <a:lnTo>
                    <a:pt x="3206169" y="29450"/>
                  </a:lnTo>
                  <a:lnTo>
                    <a:pt x="3152174" y="27567"/>
                  </a:lnTo>
                  <a:lnTo>
                    <a:pt x="3098958" y="25636"/>
                  </a:lnTo>
                  <a:lnTo>
                    <a:pt x="3046898" y="23888"/>
                  </a:lnTo>
                  <a:lnTo>
                    <a:pt x="2996367" y="22552"/>
                  </a:lnTo>
                  <a:lnTo>
                    <a:pt x="2947740" y="21859"/>
                  </a:lnTo>
                  <a:lnTo>
                    <a:pt x="2901393" y="22039"/>
                  </a:lnTo>
                  <a:lnTo>
                    <a:pt x="2857699" y="23321"/>
                  </a:lnTo>
                  <a:lnTo>
                    <a:pt x="2817035" y="25936"/>
                  </a:lnTo>
                  <a:lnTo>
                    <a:pt x="2779775" y="30113"/>
                  </a:lnTo>
                  <a:lnTo>
                    <a:pt x="2736294" y="35133"/>
                  </a:lnTo>
                  <a:lnTo>
                    <a:pt x="2689067" y="38579"/>
                  </a:lnTo>
                  <a:lnTo>
                    <a:pt x="2638905" y="40650"/>
                  </a:lnTo>
                  <a:lnTo>
                    <a:pt x="2586618" y="41543"/>
                  </a:lnTo>
                  <a:lnTo>
                    <a:pt x="2533017" y="41457"/>
                  </a:lnTo>
                  <a:lnTo>
                    <a:pt x="2478913" y="40590"/>
                  </a:lnTo>
                  <a:lnTo>
                    <a:pt x="2425115" y="39142"/>
                  </a:lnTo>
                  <a:lnTo>
                    <a:pt x="2372435" y="37309"/>
                  </a:lnTo>
                  <a:lnTo>
                    <a:pt x="2321683" y="35292"/>
                  </a:lnTo>
                  <a:lnTo>
                    <a:pt x="2273669" y="33288"/>
                  </a:lnTo>
                  <a:lnTo>
                    <a:pt x="2229204" y="31495"/>
                  </a:lnTo>
                  <a:lnTo>
                    <a:pt x="2189098" y="30113"/>
                  </a:lnTo>
                  <a:lnTo>
                    <a:pt x="2153067" y="28858"/>
                  </a:lnTo>
                  <a:lnTo>
                    <a:pt x="2114553" y="27247"/>
                  </a:lnTo>
                  <a:lnTo>
                    <a:pt x="2073562" y="25436"/>
                  </a:lnTo>
                  <a:lnTo>
                    <a:pt x="2030101" y="23576"/>
                  </a:lnTo>
                  <a:lnTo>
                    <a:pt x="1984176" y="21823"/>
                  </a:lnTo>
                  <a:lnTo>
                    <a:pt x="1935794" y="20331"/>
                  </a:lnTo>
                  <a:lnTo>
                    <a:pt x="1884960" y="19253"/>
                  </a:lnTo>
                  <a:lnTo>
                    <a:pt x="1831681" y="18743"/>
                  </a:lnTo>
                  <a:lnTo>
                    <a:pt x="1775963" y="18956"/>
                  </a:lnTo>
                  <a:lnTo>
                    <a:pt x="1717812" y="20046"/>
                  </a:lnTo>
                  <a:lnTo>
                    <a:pt x="1657234" y="22166"/>
                  </a:lnTo>
                  <a:lnTo>
                    <a:pt x="1594237" y="25470"/>
                  </a:lnTo>
                  <a:lnTo>
                    <a:pt x="1528826" y="30113"/>
                  </a:lnTo>
                  <a:lnTo>
                    <a:pt x="1463818" y="34993"/>
                  </a:lnTo>
                  <a:lnTo>
                    <a:pt x="1401848" y="38930"/>
                  </a:lnTo>
                  <a:lnTo>
                    <a:pt x="1342733" y="41959"/>
                  </a:lnTo>
                  <a:lnTo>
                    <a:pt x="1286293" y="44116"/>
                  </a:lnTo>
                  <a:lnTo>
                    <a:pt x="1232346" y="45436"/>
                  </a:lnTo>
                  <a:lnTo>
                    <a:pt x="1180708" y="45954"/>
                  </a:lnTo>
                  <a:lnTo>
                    <a:pt x="1131200" y="45707"/>
                  </a:lnTo>
                  <a:lnTo>
                    <a:pt x="1083639" y="44728"/>
                  </a:lnTo>
                  <a:lnTo>
                    <a:pt x="1037843" y="43054"/>
                  </a:lnTo>
                  <a:lnTo>
                    <a:pt x="993631" y="40721"/>
                  </a:lnTo>
                  <a:lnTo>
                    <a:pt x="950821" y="37762"/>
                  </a:lnTo>
                  <a:lnTo>
                    <a:pt x="909231" y="34214"/>
                  </a:lnTo>
                  <a:lnTo>
                    <a:pt x="868680" y="30113"/>
                  </a:lnTo>
                  <a:lnTo>
                    <a:pt x="835136" y="27415"/>
                  </a:lnTo>
                  <a:lnTo>
                    <a:pt x="796245" y="25890"/>
                  </a:lnTo>
                  <a:lnTo>
                    <a:pt x="752636" y="25370"/>
                  </a:lnTo>
                  <a:lnTo>
                    <a:pt x="704941" y="25689"/>
                  </a:lnTo>
                  <a:lnTo>
                    <a:pt x="653789" y="26679"/>
                  </a:lnTo>
                  <a:lnTo>
                    <a:pt x="599813" y="28173"/>
                  </a:lnTo>
                  <a:lnTo>
                    <a:pt x="543643" y="30004"/>
                  </a:lnTo>
                  <a:lnTo>
                    <a:pt x="485908" y="32005"/>
                  </a:lnTo>
                  <a:lnTo>
                    <a:pt x="427241" y="34010"/>
                  </a:lnTo>
                  <a:lnTo>
                    <a:pt x="368271" y="35850"/>
                  </a:lnTo>
                  <a:lnTo>
                    <a:pt x="309630" y="37360"/>
                  </a:lnTo>
                  <a:lnTo>
                    <a:pt x="251948" y="38372"/>
                  </a:lnTo>
                  <a:lnTo>
                    <a:pt x="195856" y="38718"/>
                  </a:lnTo>
                  <a:lnTo>
                    <a:pt x="141984" y="38232"/>
                  </a:lnTo>
                  <a:lnTo>
                    <a:pt x="90964" y="36748"/>
                  </a:lnTo>
                  <a:lnTo>
                    <a:pt x="43425" y="34097"/>
                  </a:lnTo>
                  <a:lnTo>
                    <a:pt x="0" y="30113"/>
                  </a:lnTo>
                  <a:lnTo>
                    <a:pt x="63" y="23509"/>
                  </a:lnTo>
                  <a:lnTo>
                    <a:pt x="63" y="15635"/>
                  </a:lnTo>
                  <a:lnTo>
                    <a:pt x="0" y="11825"/>
                  </a:lnTo>
                  <a:close/>
                </a:path>
              </a:pathLst>
            </a:custGeom>
            <a:ln w="4571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9124" y="2764651"/>
            <a:ext cx="1761489" cy="87203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 err="1">
                <a:latin typeface="Calibri"/>
                <a:cs typeface="Calibri"/>
              </a:rPr>
              <a:t>Nithish</a:t>
            </a:r>
            <a:r>
              <a:rPr lang="en-IN" sz="2200" dirty="0">
                <a:latin typeface="Calibri"/>
                <a:cs typeface="Calibri"/>
              </a:rPr>
              <a:t> G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2718" y="56"/>
            <a:ext cx="6879281" cy="68578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436" y="632917"/>
            <a:ext cx="303466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-95" dirty="0"/>
              <a:t>L</a:t>
            </a:r>
            <a:r>
              <a:rPr sz="5200" spc="-105" dirty="0"/>
              <a:t>a</a:t>
            </a:r>
            <a:r>
              <a:rPr sz="5200" spc="-170" dirty="0"/>
              <a:t>s</a:t>
            </a:r>
            <a:r>
              <a:rPr sz="5200" dirty="0"/>
              <a:t>t</a:t>
            </a:r>
            <a:r>
              <a:rPr sz="5200" spc="-250" dirty="0"/>
              <a:t> </a:t>
            </a:r>
            <a:r>
              <a:rPr sz="5200" spc="-100" dirty="0"/>
              <a:t>A</a:t>
            </a:r>
            <a:r>
              <a:rPr sz="5200" spc="-110" dirty="0"/>
              <a:t>c</a:t>
            </a:r>
            <a:r>
              <a:rPr sz="5200" spc="-105" dirty="0"/>
              <a:t>t</a:t>
            </a:r>
            <a:r>
              <a:rPr sz="5200" spc="-95" dirty="0"/>
              <a:t>i</a:t>
            </a:r>
            <a:r>
              <a:rPr sz="5200" spc="-110" dirty="0"/>
              <a:t>v</a:t>
            </a:r>
            <a:r>
              <a:rPr sz="5200" spc="-95" dirty="0"/>
              <a:t>i</a:t>
            </a:r>
            <a:r>
              <a:rPr sz="5200" spc="-105" dirty="0"/>
              <a:t>t</a:t>
            </a:r>
            <a:r>
              <a:rPr sz="5200" dirty="0"/>
              <a:t>y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825751"/>
            <a:ext cx="7278624" cy="26609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3011" y="4631183"/>
            <a:ext cx="8888095" cy="152654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217170" algn="l"/>
              </a:tabLst>
            </a:pPr>
            <a:r>
              <a:rPr sz="1600" spc="-10" dirty="0">
                <a:latin typeface="Calibri Light"/>
                <a:cs typeface="Calibri Light"/>
              </a:rPr>
              <a:t>Maximum</a:t>
            </a:r>
            <a:r>
              <a:rPr sz="1600" spc="-125" dirty="0">
                <a:latin typeface="Calibri Light"/>
                <a:cs typeface="Calibri Light"/>
              </a:rPr>
              <a:t> </a:t>
            </a:r>
            <a:r>
              <a:rPr sz="1600" spc="-50" dirty="0">
                <a:latin typeface="Calibri Light"/>
                <a:cs typeface="Calibri Light"/>
              </a:rPr>
              <a:t>leads</a:t>
            </a:r>
            <a:r>
              <a:rPr sz="1600" spc="-125" dirty="0">
                <a:latin typeface="Calibri Light"/>
                <a:cs typeface="Calibri Light"/>
              </a:rPr>
              <a:t> </a:t>
            </a:r>
            <a:r>
              <a:rPr sz="1600" spc="-60" dirty="0">
                <a:latin typeface="Calibri Light"/>
                <a:cs typeface="Calibri Light"/>
              </a:rPr>
              <a:t>are</a:t>
            </a:r>
            <a:r>
              <a:rPr sz="1600" spc="-140" dirty="0">
                <a:latin typeface="Calibri Light"/>
                <a:cs typeface="Calibri Light"/>
              </a:rPr>
              <a:t> </a:t>
            </a:r>
            <a:r>
              <a:rPr sz="1600" spc="-50" dirty="0">
                <a:latin typeface="Calibri Light"/>
                <a:cs typeface="Calibri Light"/>
              </a:rPr>
              <a:t>generatedfrom</a:t>
            </a:r>
            <a:r>
              <a:rPr sz="1600" spc="-140" dirty="0">
                <a:latin typeface="Calibri Light"/>
                <a:cs typeface="Calibri Light"/>
              </a:rPr>
              <a:t> </a:t>
            </a:r>
            <a:r>
              <a:rPr sz="1600" spc="-50" dirty="0">
                <a:latin typeface="Calibri Light"/>
                <a:cs typeface="Calibri Light"/>
              </a:rPr>
              <a:t>people</a:t>
            </a:r>
            <a:r>
              <a:rPr sz="1600" spc="-110" dirty="0">
                <a:latin typeface="Calibri Light"/>
                <a:cs typeface="Calibri Light"/>
              </a:rPr>
              <a:t> </a:t>
            </a:r>
            <a:r>
              <a:rPr sz="1600" spc="-45" dirty="0">
                <a:latin typeface="Calibri Light"/>
                <a:cs typeface="Calibri Light"/>
              </a:rPr>
              <a:t>with</a:t>
            </a:r>
            <a:r>
              <a:rPr sz="1600" spc="-150" dirty="0">
                <a:latin typeface="Calibri Light"/>
                <a:cs typeface="Calibri Light"/>
              </a:rPr>
              <a:t> </a:t>
            </a:r>
            <a:r>
              <a:rPr sz="1600" spc="-75" dirty="0">
                <a:latin typeface="Calibri Light"/>
                <a:cs typeface="Calibri Light"/>
              </a:rPr>
              <a:t>last</a:t>
            </a:r>
            <a:r>
              <a:rPr sz="1600" spc="-155" dirty="0">
                <a:latin typeface="Calibri Light"/>
                <a:cs typeface="Calibri Light"/>
              </a:rPr>
              <a:t> </a:t>
            </a:r>
            <a:r>
              <a:rPr sz="1600" spc="-80" dirty="0">
                <a:latin typeface="Calibri Light"/>
                <a:cs typeface="Calibri Light"/>
              </a:rPr>
              <a:t>activity</a:t>
            </a:r>
            <a:r>
              <a:rPr sz="1600" spc="-145" dirty="0">
                <a:latin typeface="Calibri Light"/>
                <a:cs typeface="Calibri Light"/>
              </a:rPr>
              <a:t> </a:t>
            </a:r>
            <a:r>
              <a:rPr sz="1600" spc="10" dirty="0">
                <a:latin typeface="Calibri Light"/>
                <a:cs typeface="Calibri Light"/>
              </a:rPr>
              <a:t>-</a:t>
            </a:r>
            <a:r>
              <a:rPr sz="1600" spc="-190" dirty="0">
                <a:latin typeface="Calibri Light"/>
                <a:cs typeface="Calibri Light"/>
              </a:rPr>
              <a:t> </a:t>
            </a:r>
            <a:r>
              <a:rPr sz="1600" spc="-65" dirty="0">
                <a:latin typeface="Calibri Light"/>
                <a:cs typeface="Calibri Light"/>
              </a:rPr>
              <a:t>Email</a:t>
            </a:r>
            <a:r>
              <a:rPr sz="1600" spc="-145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openedand</a:t>
            </a:r>
            <a:r>
              <a:rPr sz="1600" spc="-160" dirty="0">
                <a:latin typeface="Calibri Light"/>
                <a:cs typeface="Calibri Light"/>
              </a:rPr>
              <a:t> </a:t>
            </a:r>
            <a:r>
              <a:rPr sz="1600" spc="45" dirty="0">
                <a:latin typeface="Calibri Light"/>
                <a:cs typeface="Calibri Light"/>
              </a:rPr>
              <a:t>SMS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spc="-75" dirty="0">
                <a:latin typeface="Calibri Light"/>
                <a:cs typeface="Calibri Light"/>
              </a:rPr>
              <a:t>sent.</a:t>
            </a:r>
            <a:endParaRPr sz="1600">
              <a:latin typeface="Calibri Light"/>
              <a:cs typeface="Calibri Light"/>
            </a:endParaRPr>
          </a:p>
          <a:p>
            <a:pPr marL="216535" indent="-20447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217170" algn="l"/>
              </a:tabLst>
            </a:pPr>
            <a:r>
              <a:rPr sz="1600" spc="-70" dirty="0">
                <a:latin typeface="Calibri Light"/>
                <a:cs typeface="Calibri Light"/>
              </a:rPr>
              <a:t>Co</a:t>
            </a:r>
            <a:r>
              <a:rPr sz="1600" spc="-90" dirty="0">
                <a:latin typeface="Calibri Light"/>
                <a:cs typeface="Calibri Light"/>
              </a:rPr>
              <a:t>n</a:t>
            </a:r>
            <a:r>
              <a:rPr sz="1600" spc="-85" dirty="0">
                <a:latin typeface="Calibri Light"/>
                <a:cs typeface="Calibri Light"/>
              </a:rPr>
              <a:t>v</a:t>
            </a:r>
            <a:r>
              <a:rPr sz="1600" spc="-50" dirty="0">
                <a:latin typeface="Calibri Light"/>
                <a:cs typeface="Calibri Light"/>
              </a:rPr>
              <a:t>e</a:t>
            </a:r>
            <a:r>
              <a:rPr sz="1600" spc="-100" dirty="0">
                <a:latin typeface="Calibri Light"/>
                <a:cs typeface="Calibri Light"/>
              </a:rPr>
              <a:t>r</a:t>
            </a:r>
            <a:r>
              <a:rPr sz="1600" spc="-70" dirty="0">
                <a:latin typeface="Calibri Light"/>
                <a:cs typeface="Calibri Light"/>
              </a:rPr>
              <a:t>s</a:t>
            </a:r>
            <a:r>
              <a:rPr sz="1600" spc="-45" dirty="0">
                <a:latin typeface="Calibri Light"/>
                <a:cs typeface="Calibri Light"/>
              </a:rPr>
              <a:t>i</a:t>
            </a:r>
            <a:r>
              <a:rPr sz="1600" spc="-70" dirty="0">
                <a:latin typeface="Calibri Light"/>
                <a:cs typeface="Calibri Light"/>
              </a:rPr>
              <a:t>o</a:t>
            </a:r>
            <a:r>
              <a:rPr sz="1600" spc="15" dirty="0">
                <a:latin typeface="Calibri Light"/>
                <a:cs typeface="Calibri Light"/>
              </a:rPr>
              <a:t>n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-125" dirty="0">
                <a:latin typeface="Calibri Light"/>
                <a:cs typeface="Calibri Light"/>
              </a:rPr>
              <a:t>r</a:t>
            </a:r>
            <a:r>
              <a:rPr sz="1600" spc="-110" dirty="0">
                <a:latin typeface="Calibri Light"/>
                <a:cs typeface="Calibri Light"/>
              </a:rPr>
              <a:t>a</a:t>
            </a:r>
            <a:r>
              <a:rPr sz="1600" spc="-120" dirty="0">
                <a:latin typeface="Calibri Light"/>
                <a:cs typeface="Calibri Light"/>
              </a:rPr>
              <a:t>t</a:t>
            </a:r>
            <a:r>
              <a:rPr sz="1600" spc="15" dirty="0">
                <a:latin typeface="Calibri Light"/>
                <a:cs typeface="Calibri Light"/>
              </a:rPr>
              <a:t>e</a:t>
            </a:r>
            <a:r>
              <a:rPr sz="1600" spc="-185" dirty="0">
                <a:latin typeface="Calibri Light"/>
                <a:cs typeface="Calibri Light"/>
              </a:rPr>
              <a:t> </a:t>
            </a:r>
            <a:r>
              <a:rPr sz="1600" spc="-45" dirty="0">
                <a:latin typeface="Calibri Light"/>
                <a:cs typeface="Calibri Light"/>
              </a:rPr>
              <a:t>i</a:t>
            </a:r>
            <a:r>
              <a:rPr sz="1600" spc="10" dirty="0">
                <a:latin typeface="Calibri Light"/>
                <a:cs typeface="Calibri Light"/>
              </a:rPr>
              <a:t>s</a:t>
            </a:r>
            <a:r>
              <a:rPr sz="1600" spc="-150" dirty="0">
                <a:latin typeface="Calibri Light"/>
                <a:cs typeface="Calibri Light"/>
              </a:rPr>
              <a:t> </a:t>
            </a:r>
            <a:r>
              <a:rPr sz="1600" spc="-35" dirty="0">
                <a:latin typeface="Calibri Light"/>
                <a:cs typeface="Calibri Light"/>
              </a:rPr>
              <a:t>a</a:t>
            </a:r>
            <a:r>
              <a:rPr sz="1600" spc="-75" dirty="0">
                <a:latin typeface="Calibri Light"/>
                <a:cs typeface="Calibri Light"/>
              </a:rPr>
              <a:t>r</a:t>
            </a:r>
            <a:r>
              <a:rPr sz="1600" spc="-45" dirty="0">
                <a:latin typeface="Calibri Light"/>
                <a:cs typeface="Calibri Light"/>
              </a:rPr>
              <a:t>oun</a:t>
            </a:r>
            <a:r>
              <a:rPr sz="1600" spc="15" dirty="0">
                <a:latin typeface="Calibri Light"/>
                <a:cs typeface="Calibri Light"/>
              </a:rPr>
              <a:t>d</a:t>
            </a:r>
            <a:r>
              <a:rPr sz="1600" spc="-155" dirty="0">
                <a:latin typeface="Calibri Light"/>
                <a:cs typeface="Calibri Light"/>
              </a:rPr>
              <a:t> </a:t>
            </a:r>
            <a:r>
              <a:rPr sz="1600" spc="50" dirty="0">
                <a:latin typeface="Calibri Light"/>
                <a:cs typeface="Calibri Light"/>
              </a:rPr>
              <a:t>63</a:t>
            </a:r>
            <a:r>
              <a:rPr sz="1600" spc="20" dirty="0">
                <a:latin typeface="Calibri Light"/>
                <a:cs typeface="Calibri Light"/>
              </a:rPr>
              <a:t>%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-35" dirty="0">
                <a:latin typeface="Calibri Light"/>
                <a:cs typeface="Calibri Light"/>
              </a:rPr>
              <a:t>a</a:t>
            </a:r>
            <a:r>
              <a:rPr sz="1600" spc="-45" dirty="0">
                <a:latin typeface="Calibri Light"/>
                <a:cs typeface="Calibri Light"/>
              </a:rPr>
              <a:t>n</a:t>
            </a:r>
            <a:r>
              <a:rPr sz="1600" spc="15" dirty="0">
                <a:latin typeface="Calibri Light"/>
                <a:cs typeface="Calibri Light"/>
              </a:rPr>
              <a:t>d</a:t>
            </a:r>
            <a:r>
              <a:rPr sz="1600" spc="-155" dirty="0">
                <a:latin typeface="Calibri Light"/>
                <a:cs typeface="Calibri Light"/>
              </a:rPr>
              <a:t> </a:t>
            </a:r>
            <a:r>
              <a:rPr sz="1600" spc="50" dirty="0">
                <a:latin typeface="Calibri Light"/>
                <a:cs typeface="Calibri Light"/>
              </a:rPr>
              <a:t>36</a:t>
            </a:r>
            <a:r>
              <a:rPr sz="1600" spc="20" dirty="0">
                <a:latin typeface="Calibri Light"/>
                <a:cs typeface="Calibri Light"/>
              </a:rPr>
              <a:t>%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5" dirty="0">
                <a:latin typeface="Calibri Light"/>
                <a:cs typeface="Calibri Light"/>
              </a:rPr>
              <a:t>.</a:t>
            </a:r>
            <a:endParaRPr sz="1600">
              <a:latin typeface="Calibri Light"/>
              <a:cs typeface="Calibri Light"/>
            </a:endParaRPr>
          </a:p>
          <a:p>
            <a:pPr marL="12700" marR="5080">
              <a:lnSpc>
                <a:spcPts val="3000"/>
              </a:lnSpc>
              <a:spcBef>
                <a:spcPts val="10"/>
              </a:spcBef>
              <a:buAutoNum type="arabicPeriod"/>
              <a:tabLst>
                <a:tab pos="146685" algn="l"/>
              </a:tabLst>
            </a:pPr>
            <a:r>
              <a:rPr sz="1600" spc="-65" dirty="0">
                <a:latin typeface="Calibri Light"/>
                <a:cs typeface="Calibri Light"/>
              </a:rPr>
              <a:t>Toimprove</a:t>
            </a:r>
            <a:r>
              <a:rPr sz="1600" spc="-135" dirty="0">
                <a:latin typeface="Calibri Light"/>
                <a:cs typeface="Calibri Light"/>
              </a:rPr>
              <a:t> </a:t>
            </a:r>
            <a:r>
              <a:rPr sz="1600" spc="-85" dirty="0">
                <a:latin typeface="Calibri Light"/>
                <a:cs typeface="Calibri Light"/>
              </a:rPr>
              <a:t>overall </a:t>
            </a:r>
            <a:r>
              <a:rPr sz="1600" spc="-50" dirty="0">
                <a:latin typeface="Calibri Light"/>
                <a:cs typeface="Calibri Light"/>
              </a:rPr>
              <a:t>leadconversion</a:t>
            </a:r>
            <a:r>
              <a:rPr sz="1600" spc="-45" dirty="0">
                <a:latin typeface="Calibri Light"/>
                <a:cs typeface="Calibri Light"/>
              </a:rPr>
              <a:t> </a:t>
            </a:r>
            <a:r>
              <a:rPr sz="1600" spc="-105" dirty="0">
                <a:latin typeface="Calibri Light"/>
                <a:cs typeface="Calibri Light"/>
              </a:rPr>
              <a:t>rate,</a:t>
            </a:r>
            <a:r>
              <a:rPr sz="1600" spc="-180" dirty="0">
                <a:latin typeface="Calibri Light"/>
                <a:cs typeface="Calibri Light"/>
              </a:rPr>
              <a:t> </a:t>
            </a:r>
            <a:r>
              <a:rPr sz="1600" spc="-65" dirty="0">
                <a:latin typeface="Calibri Light"/>
                <a:cs typeface="Calibri Light"/>
              </a:rPr>
              <a:t>focus</a:t>
            </a:r>
            <a:r>
              <a:rPr sz="1600" spc="-100" dirty="0">
                <a:latin typeface="Calibri Light"/>
                <a:cs typeface="Calibri Light"/>
              </a:rPr>
              <a:t> </a:t>
            </a:r>
            <a:r>
              <a:rPr sz="1600" spc="-35" dirty="0">
                <a:latin typeface="Calibri Light"/>
                <a:cs typeface="Calibri Light"/>
              </a:rPr>
              <a:t>should</a:t>
            </a:r>
            <a:r>
              <a:rPr sz="1600" spc="-90" dirty="0">
                <a:latin typeface="Calibri Light"/>
                <a:cs typeface="Calibri Light"/>
              </a:rPr>
              <a:t> </a:t>
            </a:r>
            <a:r>
              <a:rPr sz="1600" spc="-25" dirty="0">
                <a:latin typeface="Calibri Light"/>
                <a:cs typeface="Calibri Light"/>
              </a:rPr>
              <a:t>be</a:t>
            </a:r>
            <a:r>
              <a:rPr sz="1600" spc="-13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on</a:t>
            </a:r>
            <a:r>
              <a:rPr sz="1600" spc="-100" dirty="0">
                <a:latin typeface="Calibri Light"/>
                <a:cs typeface="Calibri Light"/>
              </a:rPr>
              <a:t> </a:t>
            </a:r>
            <a:r>
              <a:rPr sz="1600" spc="-60" dirty="0">
                <a:latin typeface="Calibri Light"/>
                <a:cs typeface="Calibri Light"/>
              </a:rPr>
              <a:t>improving</a:t>
            </a:r>
            <a:r>
              <a:rPr sz="1600" spc="-55" dirty="0">
                <a:latin typeface="Calibri Light"/>
                <a:cs typeface="Calibri Light"/>
              </a:rPr>
              <a:t> </a:t>
            </a:r>
            <a:r>
              <a:rPr sz="1600" spc="-50" dirty="0">
                <a:latin typeface="Calibri Light"/>
                <a:cs typeface="Calibri Light"/>
              </a:rPr>
              <a:t>leadconversion </a:t>
            </a:r>
            <a:r>
              <a:rPr sz="1600" spc="-30" dirty="0">
                <a:latin typeface="Calibri Light"/>
                <a:cs typeface="Calibri Light"/>
              </a:rPr>
              <a:t>of</a:t>
            </a:r>
            <a:r>
              <a:rPr sz="1600" spc="-120" dirty="0">
                <a:latin typeface="Calibri Light"/>
                <a:cs typeface="Calibri Light"/>
              </a:rPr>
              <a:t> </a:t>
            </a:r>
            <a:r>
              <a:rPr sz="1600" spc="-50" dirty="0">
                <a:latin typeface="Calibri Light"/>
                <a:cs typeface="Calibri Light"/>
              </a:rPr>
              <a:t>people</a:t>
            </a:r>
            <a:r>
              <a:rPr sz="1600" spc="-100" dirty="0">
                <a:latin typeface="Calibri Light"/>
                <a:cs typeface="Calibri Light"/>
              </a:rPr>
              <a:t> </a:t>
            </a:r>
            <a:r>
              <a:rPr sz="1600" spc="-45" dirty="0">
                <a:latin typeface="Calibri Light"/>
                <a:cs typeface="Calibri Light"/>
              </a:rPr>
              <a:t>with</a:t>
            </a:r>
            <a:r>
              <a:rPr sz="1600" spc="-150" dirty="0">
                <a:latin typeface="Calibri Light"/>
                <a:cs typeface="Calibri Light"/>
              </a:rPr>
              <a:t> </a:t>
            </a:r>
            <a:r>
              <a:rPr sz="1600" spc="-75" dirty="0">
                <a:latin typeface="Calibri Light"/>
                <a:cs typeface="Calibri Light"/>
              </a:rPr>
              <a:t>last</a:t>
            </a:r>
            <a:r>
              <a:rPr sz="1600" spc="210" dirty="0">
                <a:latin typeface="Calibri Light"/>
                <a:cs typeface="Calibri Light"/>
              </a:rPr>
              <a:t> </a:t>
            </a:r>
            <a:r>
              <a:rPr sz="1600" spc="-80" dirty="0">
                <a:latin typeface="Calibri Light"/>
                <a:cs typeface="Calibri Light"/>
              </a:rPr>
              <a:t>activity</a:t>
            </a:r>
            <a:r>
              <a:rPr sz="1600" spc="-140" dirty="0">
                <a:latin typeface="Calibri Light"/>
                <a:cs typeface="Calibri Light"/>
              </a:rPr>
              <a:t> </a:t>
            </a:r>
            <a:r>
              <a:rPr sz="1600" spc="-55" dirty="0">
                <a:latin typeface="Calibri Light"/>
                <a:cs typeface="Calibri Light"/>
              </a:rPr>
              <a:t>-olark </a:t>
            </a:r>
            <a:r>
              <a:rPr sz="1600" spc="-350" dirty="0">
                <a:latin typeface="Calibri Light"/>
                <a:cs typeface="Calibri Light"/>
              </a:rPr>
              <a:t> </a:t>
            </a:r>
            <a:r>
              <a:rPr sz="1600" spc="-70" dirty="0">
                <a:latin typeface="Calibri Light"/>
                <a:cs typeface="Calibri Light"/>
              </a:rPr>
              <a:t>chat</a:t>
            </a:r>
            <a:r>
              <a:rPr sz="1600" spc="-155" dirty="0">
                <a:latin typeface="Calibri Light"/>
                <a:cs typeface="Calibri Light"/>
              </a:rPr>
              <a:t> </a:t>
            </a:r>
            <a:r>
              <a:rPr sz="1600" spc="-70" dirty="0">
                <a:latin typeface="Calibri Light"/>
                <a:cs typeface="Calibri Light"/>
              </a:rPr>
              <a:t>conversation,</a:t>
            </a:r>
            <a:r>
              <a:rPr sz="1600" spc="-215" dirty="0">
                <a:latin typeface="Calibri Light"/>
                <a:cs typeface="Calibri Light"/>
              </a:rPr>
              <a:t> </a:t>
            </a:r>
            <a:r>
              <a:rPr sz="1600" spc="45" dirty="0">
                <a:latin typeface="Calibri Light"/>
                <a:cs typeface="Calibri Light"/>
              </a:rPr>
              <a:t>SMS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spc="-50" dirty="0">
                <a:latin typeface="Calibri Light"/>
                <a:cs typeface="Calibri Light"/>
              </a:rPr>
              <a:t>sent</a:t>
            </a:r>
            <a:r>
              <a:rPr sz="1600" spc="-110" dirty="0">
                <a:latin typeface="Calibri Light"/>
                <a:cs typeface="Calibri Light"/>
              </a:rPr>
              <a:t> </a:t>
            </a:r>
            <a:r>
              <a:rPr sz="1600" spc="-25" dirty="0">
                <a:latin typeface="Calibri Light"/>
                <a:cs typeface="Calibri Light"/>
              </a:rPr>
              <a:t>and</a:t>
            </a:r>
            <a:r>
              <a:rPr sz="1600" spc="-180" dirty="0">
                <a:latin typeface="Calibri Light"/>
                <a:cs typeface="Calibri Light"/>
              </a:rPr>
              <a:t> </a:t>
            </a:r>
            <a:r>
              <a:rPr sz="1600" spc="-75" dirty="0">
                <a:latin typeface="Calibri Light"/>
                <a:cs typeface="Calibri Light"/>
              </a:rPr>
              <a:t>Page</a:t>
            </a:r>
            <a:r>
              <a:rPr sz="1600" spc="-135" dirty="0">
                <a:latin typeface="Calibri Light"/>
                <a:cs typeface="Calibri Light"/>
              </a:rPr>
              <a:t> </a:t>
            </a:r>
            <a:r>
              <a:rPr sz="1600" spc="-55" dirty="0">
                <a:latin typeface="Calibri Light"/>
                <a:cs typeface="Calibri Light"/>
              </a:rPr>
              <a:t>Visited</a:t>
            </a:r>
            <a:r>
              <a:rPr sz="1600" spc="-130" dirty="0">
                <a:latin typeface="Calibri Light"/>
                <a:cs typeface="Calibri Light"/>
              </a:rPr>
              <a:t> </a:t>
            </a:r>
            <a:r>
              <a:rPr sz="1600" spc="-5" dirty="0">
                <a:latin typeface="Calibri Light"/>
                <a:cs typeface="Calibri Light"/>
              </a:rPr>
              <a:t>on</a:t>
            </a:r>
            <a:r>
              <a:rPr sz="1600" spc="-130" dirty="0">
                <a:latin typeface="Calibri Light"/>
                <a:cs typeface="Calibri Light"/>
              </a:rPr>
              <a:t> </a:t>
            </a:r>
            <a:r>
              <a:rPr sz="1600" spc="-65" dirty="0">
                <a:latin typeface="Calibri Light"/>
                <a:cs typeface="Calibri Light"/>
              </a:rPr>
              <a:t>Website</a:t>
            </a:r>
            <a:r>
              <a:rPr sz="1600" spc="-110" dirty="0">
                <a:latin typeface="Calibri Light"/>
                <a:cs typeface="Calibri Light"/>
              </a:rPr>
              <a:t> </a:t>
            </a:r>
            <a:r>
              <a:rPr sz="1600" spc="5" dirty="0">
                <a:latin typeface="Calibri Light"/>
                <a:cs typeface="Calibri Light"/>
              </a:rPr>
              <a:t>.</a:t>
            </a:r>
            <a:endParaRPr sz="1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828800"/>
            <a:ext cx="8147304" cy="41970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436" y="632917"/>
            <a:ext cx="3469640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-105" dirty="0"/>
              <a:t>Specialization</a:t>
            </a:r>
            <a:endParaRPr sz="5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436" y="632917"/>
            <a:ext cx="871918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-50" dirty="0"/>
              <a:t>W</a:t>
            </a:r>
            <a:r>
              <a:rPr sz="5200" spc="-40" dirty="0"/>
              <a:t>h</a:t>
            </a:r>
            <a:r>
              <a:rPr sz="5200" spc="-105" dirty="0"/>
              <a:t>a</a:t>
            </a:r>
            <a:r>
              <a:rPr sz="5200" dirty="0"/>
              <a:t>t</a:t>
            </a:r>
            <a:r>
              <a:rPr sz="5200" spc="-440" dirty="0"/>
              <a:t> </a:t>
            </a:r>
            <a:r>
              <a:rPr sz="5200" spc="-70" dirty="0"/>
              <a:t>i</a:t>
            </a:r>
            <a:r>
              <a:rPr sz="5200" dirty="0"/>
              <a:t>s</a:t>
            </a:r>
            <a:r>
              <a:rPr sz="5200" spc="-100" dirty="0"/>
              <a:t> </a:t>
            </a:r>
            <a:r>
              <a:rPr sz="5200" spc="-110" dirty="0"/>
              <a:t>y</a:t>
            </a:r>
            <a:r>
              <a:rPr sz="5200" spc="-45" dirty="0"/>
              <a:t>o</a:t>
            </a:r>
            <a:r>
              <a:rPr sz="5200" spc="-35" dirty="0"/>
              <a:t>u</a:t>
            </a:r>
            <a:r>
              <a:rPr sz="5200" dirty="0"/>
              <a:t>r</a:t>
            </a:r>
            <a:r>
              <a:rPr sz="5200" spc="-150" dirty="0"/>
              <a:t> </a:t>
            </a:r>
            <a:r>
              <a:rPr sz="5200" spc="-80" dirty="0"/>
              <a:t>c</a:t>
            </a:r>
            <a:r>
              <a:rPr sz="5200" spc="-70" dirty="0"/>
              <a:t>ur</a:t>
            </a:r>
            <a:r>
              <a:rPr sz="5200" spc="-140" dirty="0"/>
              <a:t>r</a:t>
            </a:r>
            <a:r>
              <a:rPr sz="5200" spc="-75" dirty="0"/>
              <a:t>e</a:t>
            </a:r>
            <a:r>
              <a:rPr sz="5200" spc="-135" dirty="0"/>
              <a:t>n</a:t>
            </a:r>
            <a:r>
              <a:rPr sz="5200" dirty="0"/>
              <a:t>t</a:t>
            </a:r>
            <a:r>
              <a:rPr sz="5200" spc="-229" dirty="0"/>
              <a:t> </a:t>
            </a:r>
            <a:r>
              <a:rPr sz="5200" spc="-80" dirty="0"/>
              <a:t>occ</a:t>
            </a:r>
            <a:r>
              <a:rPr sz="5200" spc="-65" dirty="0"/>
              <a:t>up</a:t>
            </a:r>
            <a:r>
              <a:rPr sz="5200" spc="-125" dirty="0"/>
              <a:t>a</a:t>
            </a:r>
            <a:r>
              <a:rPr sz="5200" spc="-85" dirty="0"/>
              <a:t>t</a:t>
            </a:r>
            <a:r>
              <a:rPr sz="5200" spc="-75" dirty="0"/>
              <a:t>io</a:t>
            </a:r>
            <a:r>
              <a:rPr sz="5200" spc="5" dirty="0"/>
              <a:t>n</a:t>
            </a:r>
            <a:r>
              <a:rPr sz="5200" spc="-140" dirty="0"/>
              <a:t> </a:t>
            </a:r>
            <a:r>
              <a:rPr sz="5200" dirty="0"/>
              <a:t>?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3807" y="1825751"/>
            <a:ext cx="5727192" cy="2447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76094" y="4364227"/>
            <a:ext cx="452564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latin typeface="Calibri Light"/>
                <a:cs typeface="Calibri Light"/>
              </a:rPr>
              <a:t>Working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Professionals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40" dirty="0">
                <a:latin typeface="Calibri Light"/>
                <a:cs typeface="Calibri Light"/>
              </a:rPr>
              <a:t>and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55" dirty="0">
                <a:latin typeface="Calibri Light"/>
                <a:cs typeface="Calibri Light"/>
              </a:rPr>
              <a:t>Unemployed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people </a:t>
            </a:r>
            <a:r>
              <a:rPr sz="2000" spc="-434" dirty="0">
                <a:latin typeface="Calibri Light"/>
                <a:cs typeface="Calibri Light"/>
              </a:rPr>
              <a:t> </a:t>
            </a:r>
            <a:r>
              <a:rPr sz="2000" spc="-100" dirty="0">
                <a:latin typeface="Calibri Light"/>
                <a:cs typeface="Calibri Light"/>
              </a:rPr>
              <a:t>g</a:t>
            </a:r>
            <a:r>
              <a:rPr sz="2000" spc="-80" dirty="0">
                <a:latin typeface="Calibri Light"/>
                <a:cs typeface="Calibri Light"/>
              </a:rPr>
              <a:t>ene</a:t>
            </a:r>
            <a:r>
              <a:rPr sz="2000" spc="-120" dirty="0">
                <a:latin typeface="Calibri Light"/>
                <a:cs typeface="Calibri Light"/>
              </a:rPr>
              <a:t>r</a:t>
            </a:r>
            <a:r>
              <a:rPr sz="2000" spc="-105" dirty="0">
                <a:latin typeface="Calibri Light"/>
                <a:cs typeface="Calibri Light"/>
              </a:rPr>
              <a:t>a</a:t>
            </a:r>
            <a:r>
              <a:rPr sz="2000" spc="-110" dirty="0">
                <a:latin typeface="Calibri Light"/>
                <a:cs typeface="Calibri Light"/>
              </a:rPr>
              <a:t>t</a:t>
            </a:r>
            <a:r>
              <a:rPr sz="2000" spc="-80" dirty="0">
                <a:latin typeface="Calibri Light"/>
                <a:cs typeface="Calibri Light"/>
              </a:rPr>
              <a:t>e</a:t>
            </a:r>
            <a:r>
              <a:rPr sz="2000" spc="-5" dirty="0">
                <a:latin typeface="Calibri Light"/>
                <a:cs typeface="Calibri Light"/>
              </a:rPr>
              <a:t>s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m</a:t>
            </a:r>
            <a:r>
              <a:rPr sz="2000" spc="-105" dirty="0">
                <a:latin typeface="Calibri Light"/>
                <a:cs typeface="Calibri Light"/>
              </a:rPr>
              <a:t>a</a:t>
            </a:r>
            <a:r>
              <a:rPr sz="2000" spc="-70" dirty="0">
                <a:latin typeface="Calibri Light"/>
                <a:cs typeface="Calibri Light"/>
              </a:rPr>
              <a:t>x</a:t>
            </a:r>
            <a:r>
              <a:rPr sz="2000" spc="-85" dirty="0">
                <a:latin typeface="Calibri Light"/>
                <a:cs typeface="Calibri Light"/>
              </a:rPr>
              <a:t>i</a:t>
            </a:r>
            <a:r>
              <a:rPr sz="2000" spc="-75" dirty="0">
                <a:latin typeface="Calibri Light"/>
                <a:cs typeface="Calibri Light"/>
              </a:rPr>
              <a:t>m</a:t>
            </a:r>
            <a:r>
              <a:rPr sz="2000" spc="-80" dirty="0">
                <a:latin typeface="Calibri Light"/>
                <a:cs typeface="Calibri Light"/>
              </a:rPr>
              <a:t>u</a:t>
            </a:r>
            <a:r>
              <a:rPr sz="2000" spc="-10" dirty="0">
                <a:latin typeface="Calibri Light"/>
                <a:cs typeface="Calibri Light"/>
              </a:rPr>
              <a:t>m</a:t>
            </a:r>
            <a:r>
              <a:rPr sz="2000" spc="-85" dirty="0">
                <a:latin typeface="Calibri Light"/>
                <a:cs typeface="Calibri Light"/>
              </a:rPr>
              <a:t> l</a:t>
            </a:r>
            <a:r>
              <a:rPr sz="2000" spc="-80" dirty="0">
                <a:latin typeface="Calibri Light"/>
                <a:cs typeface="Calibri Light"/>
              </a:rPr>
              <a:t>ead</a:t>
            </a:r>
            <a:r>
              <a:rPr sz="2000" spc="-5" dirty="0">
                <a:latin typeface="Calibri Light"/>
                <a:cs typeface="Calibri Light"/>
              </a:rPr>
              <a:t>s</a:t>
            </a:r>
            <a:r>
              <a:rPr sz="2000" spc="-1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2678" y="5999175"/>
            <a:ext cx="18415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65" dirty="0">
                <a:latin typeface="Calibri"/>
                <a:cs typeface="Calibri"/>
              </a:rPr>
              <a:t>12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296" y="1691639"/>
            <a:ext cx="6726935" cy="25511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5941" y="4366636"/>
            <a:ext cx="10178415" cy="95313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spc="-35" dirty="0">
                <a:latin typeface="Calibri Light"/>
                <a:cs typeface="Calibri Light"/>
              </a:rPr>
              <a:t>Maximum</a:t>
            </a:r>
            <a:r>
              <a:rPr sz="2000" spc="-200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leads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are</a:t>
            </a:r>
            <a:r>
              <a:rPr sz="2000" spc="-210" dirty="0">
                <a:latin typeface="Calibri Light"/>
                <a:cs typeface="Calibri Light"/>
              </a:rPr>
              <a:t> </a:t>
            </a:r>
            <a:r>
              <a:rPr sz="2000" spc="-105" dirty="0">
                <a:latin typeface="Calibri Light"/>
                <a:cs typeface="Calibri Light"/>
              </a:rPr>
              <a:t>generated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from</a:t>
            </a:r>
            <a:r>
              <a:rPr sz="2000" spc="-200" dirty="0">
                <a:latin typeface="Calibri Light"/>
                <a:cs typeface="Calibri Light"/>
              </a:rPr>
              <a:t> </a:t>
            </a:r>
            <a:r>
              <a:rPr sz="2000" spc="-30" dirty="0">
                <a:latin typeface="Calibri Light"/>
                <a:cs typeface="Calibri Light"/>
              </a:rPr>
              <a:t>Mumbai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100" dirty="0">
                <a:latin typeface="Calibri Light"/>
                <a:cs typeface="Calibri Light"/>
              </a:rPr>
              <a:t>city</a:t>
            </a:r>
            <a:r>
              <a:rPr sz="2000" spc="-175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with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conversion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120" dirty="0">
                <a:latin typeface="Calibri Light"/>
                <a:cs typeface="Calibri Light"/>
              </a:rPr>
              <a:t>rate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of</a:t>
            </a:r>
            <a:r>
              <a:rPr sz="2000" spc="-18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around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25" dirty="0">
                <a:latin typeface="Calibri Light"/>
                <a:cs typeface="Calibri Light"/>
              </a:rPr>
              <a:t>36%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spc="-95" dirty="0">
                <a:latin typeface="Calibri Light"/>
                <a:cs typeface="Calibri Light"/>
              </a:rPr>
              <a:t>.Hence</a:t>
            </a:r>
            <a:r>
              <a:rPr sz="2000" spc="-235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focus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should</a:t>
            </a:r>
            <a:r>
              <a:rPr sz="2000" spc="-135" dirty="0">
                <a:latin typeface="Calibri Light"/>
                <a:cs typeface="Calibri Light"/>
              </a:rPr>
              <a:t> </a:t>
            </a:r>
            <a:r>
              <a:rPr sz="2000" spc="-40" dirty="0">
                <a:latin typeface="Calibri Light"/>
                <a:cs typeface="Calibri Light"/>
              </a:rPr>
              <a:t>me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-75" dirty="0">
                <a:latin typeface="Calibri Light"/>
                <a:cs typeface="Calibri Light"/>
              </a:rPr>
              <a:t>m</a:t>
            </a:r>
            <a:r>
              <a:rPr sz="2000" spc="-85" dirty="0">
                <a:latin typeface="Calibri Light"/>
                <a:cs typeface="Calibri Light"/>
              </a:rPr>
              <a:t>o</a:t>
            </a:r>
            <a:r>
              <a:rPr sz="2000" spc="-95" dirty="0">
                <a:latin typeface="Calibri Light"/>
                <a:cs typeface="Calibri Light"/>
              </a:rPr>
              <a:t>r</a:t>
            </a:r>
            <a:r>
              <a:rPr sz="2000" spc="-5" dirty="0">
                <a:latin typeface="Calibri Light"/>
                <a:cs typeface="Calibri Light"/>
              </a:rPr>
              <a:t>e</a:t>
            </a:r>
            <a:r>
              <a:rPr sz="2000" spc="-215" dirty="0">
                <a:latin typeface="Calibri Light"/>
                <a:cs typeface="Calibri Light"/>
              </a:rPr>
              <a:t> </a:t>
            </a:r>
            <a:r>
              <a:rPr sz="2000" spc="-40" dirty="0">
                <a:latin typeface="Calibri Light"/>
                <a:cs typeface="Calibri Light"/>
              </a:rPr>
              <a:t>o</a:t>
            </a:r>
            <a:r>
              <a:rPr sz="2000" spc="-5" dirty="0">
                <a:latin typeface="Calibri Light"/>
                <a:cs typeface="Calibri Light"/>
              </a:rPr>
              <a:t>n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i</a:t>
            </a:r>
            <a:r>
              <a:rPr sz="2000" spc="-80" dirty="0">
                <a:latin typeface="Calibri Light"/>
                <a:cs typeface="Calibri Light"/>
              </a:rPr>
              <a:t>n</a:t>
            </a:r>
            <a:r>
              <a:rPr sz="2000" spc="-85" dirty="0">
                <a:latin typeface="Calibri Light"/>
                <a:cs typeface="Calibri Light"/>
              </a:rPr>
              <a:t>c</a:t>
            </a:r>
            <a:r>
              <a:rPr sz="2000" spc="-95" dirty="0">
                <a:latin typeface="Calibri Light"/>
                <a:cs typeface="Calibri Light"/>
              </a:rPr>
              <a:t>r</a:t>
            </a:r>
            <a:r>
              <a:rPr sz="2000" spc="-75" dirty="0">
                <a:latin typeface="Calibri Light"/>
                <a:cs typeface="Calibri Light"/>
              </a:rPr>
              <a:t>e</a:t>
            </a:r>
            <a:r>
              <a:rPr sz="2000" spc="-80" dirty="0">
                <a:latin typeface="Calibri Light"/>
                <a:cs typeface="Calibri Light"/>
              </a:rPr>
              <a:t>as</a:t>
            </a:r>
            <a:r>
              <a:rPr sz="2000" spc="-85" dirty="0">
                <a:latin typeface="Calibri Light"/>
                <a:cs typeface="Calibri Light"/>
              </a:rPr>
              <a:t>i</a:t>
            </a:r>
            <a:r>
              <a:rPr sz="2000" spc="-80" dirty="0">
                <a:latin typeface="Calibri Light"/>
                <a:cs typeface="Calibri Light"/>
              </a:rPr>
              <a:t>n</a:t>
            </a:r>
            <a:r>
              <a:rPr sz="2000" spc="165" dirty="0">
                <a:latin typeface="Calibri Light"/>
                <a:cs typeface="Calibri Light"/>
              </a:rPr>
              <a:t>g</a:t>
            </a:r>
            <a:r>
              <a:rPr sz="2000" spc="-110" dirty="0">
                <a:latin typeface="Calibri Light"/>
                <a:cs typeface="Calibri Light"/>
              </a:rPr>
              <a:t>c</a:t>
            </a:r>
            <a:r>
              <a:rPr sz="2000" spc="-85" dirty="0">
                <a:latin typeface="Calibri Light"/>
                <a:cs typeface="Calibri Light"/>
              </a:rPr>
              <a:t>o</a:t>
            </a:r>
            <a:r>
              <a:rPr sz="2000" spc="-105" dirty="0">
                <a:latin typeface="Calibri Light"/>
                <a:cs typeface="Calibri Light"/>
              </a:rPr>
              <a:t>n</a:t>
            </a:r>
            <a:r>
              <a:rPr sz="2000" spc="-90" dirty="0">
                <a:latin typeface="Calibri Light"/>
                <a:cs typeface="Calibri Light"/>
              </a:rPr>
              <a:t>v</a:t>
            </a:r>
            <a:r>
              <a:rPr sz="2000" spc="-80" dirty="0">
                <a:latin typeface="Calibri Light"/>
                <a:cs typeface="Calibri Light"/>
              </a:rPr>
              <a:t>e</a:t>
            </a:r>
            <a:r>
              <a:rPr sz="2000" spc="-120" dirty="0">
                <a:latin typeface="Calibri Light"/>
                <a:cs typeface="Calibri Light"/>
              </a:rPr>
              <a:t>r</a:t>
            </a:r>
            <a:r>
              <a:rPr sz="2000" spc="-85" dirty="0">
                <a:latin typeface="Calibri Light"/>
                <a:cs typeface="Calibri Light"/>
              </a:rPr>
              <a:t>sio</a:t>
            </a:r>
            <a:r>
              <a:rPr sz="2000" spc="-5" dirty="0">
                <a:latin typeface="Calibri Light"/>
                <a:cs typeface="Calibri Light"/>
              </a:rPr>
              <a:t>n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165" dirty="0">
                <a:latin typeface="Calibri Light"/>
                <a:cs typeface="Calibri Light"/>
              </a:rPr>
              <a:t>r</a:t>
            </a:r>
            <a:r>
              <a:rPr sz="2000" spc="-150" dirty="0">
                <a:latin typeface="Calibri Light"/>
                <a:cs typeface="Calibri Light"/>
              </a:rPr>
              <a:t>a</a:t>
            </a:r>
            <a:r>
              <a:rPr sz="2000" spc="-160" dirty="0">
                <a:latin typeface="Calibri Light"/>
                <a:cs typeface="Calibri Light"/>
              </a:rPr>
              <a:t>t</a:t>
            </a:r>
            <a:r>
              <a:rPr sz="2000" spc="-5" dirty="0">
                <a:latin typeface="Calibri Light"/>
                <a:cs typeface="Calibri Light"/>
              </a:rPr>
              <a:t>e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o</a:t>
            </a:r>
            <a:r>
              <a:rPr sz="2000" spc="-5" dirty="0">
                <a:latin typeface="Calibri Light"/>
                <a:cs typeface="Calibri Light"/>
              </a:rPr>
              <a:t>f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40" dirty="0">
                <a:latin typeface="Calibri Light"/>
                <a:cs typeface="Calibri Light"/>
              </a:rPr>
              <a:t>Mu</a:t>
            </a:r>
            <a:r>
              <a:rPr sz="2000" spc="-30" dirty="0">
                <a:latin typeface="Calibri Light"/>
                <a:cs typeface="Calibri Light"/>
              </a:rPr>
              <a:t>m</a:t>
            </a:r>
            <a:r>
              <a:rPr sz="2000" spc="-35" dirty="0">
                <a:latin typeface="Calibri Light"/>
                <a:cs typeface="Calibri Light"/>
              </a:rPr>
              <a:t>ba</a:t>
            </a:r>
            <a:r>
              <a:rPr sz="2000" spc="-5" dirty="0">
                <a:latin typeface="Calibri Light"/>
                <a:cs typeface="Calibri Light"/>
              </a:rPr>
              <a:t>i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110" dirty="0">
                <a:latin typeface="Calibri Light"/>
                <a:cs typeface="Calibri Light"/>
              </a:rPr>
              <a:t>cit</a:t>
            </a:r>
            <a:r>
              <a:rPr sz="2000" spc="-5" dirty="0">
                <a:latin typeface="Calibri Light"/>
                <a:cs typeface="Calibri Light"/>
              </a:rPr>
              <a:t>y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0242" y="6409131"/>
            <a:ext cx="23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971" y="632917"/>
            <a:ext cx="103441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-5" dirty="0"/>
              <a:t>City</a:t>
            </a:r>
            <a:endParaRPr sz="5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7" y="632917"/>
            <a:ext cx="5214620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-95" dirty="0"/>
              <a:t>L</a:t>
            </a:r>
            <a:r>
              <a:rPr sz="5200" spc="-105" dirty="0"/>
              <a:t>a</a:t>
            </a:r>
            <a:r>
              <a:rPr sz="5200" spc="-170" dirty="0"/>
              <a:t>s</a:t>
            </a:r>
            <a:r>
              <a:rPr sz="5200" dirty="0"/>
              <a:t>t</a:t>
            </a:r>
            <a:r>
              <a:rPr sz="5200" spc="-175" dirty="0"/>
              <a:t> </a:t>
            </a:r>
            <a:r>
              <a:rPr sz="5200" spc="-80" dirty="0"/>
              <a:t>N</a:t>
            </a:r>
            <a:r>
              <a:rPr sz="5200" spc="-75" dirty="0"/>
              <a:t>o</a:t>
            </a:r>
            <a:r>
              <a:rPr sz="5200" spc="-155" dirty="0"/>
              <a:t>t</a:t>
            </a:r>
            <a:r>
              <a:rPr sz="5200" spc="-80" dirty="0"/>
              <a:t>a</a:t>
            </a:r>
            <a:r>
              <a:rPr sz="5200" spc="-65" dirty="0"/>
              <a:t>b</a:t>
            </a:r>
            <a:r>
              <a:rPr sz="5200" spc="-75" dirty="0"/>
              <a:t>l</a:t>
            </a:r>
            <a:r>
              <a:rPr sz="5200" spc="5" dirty="0"/>
              <a:t>e</a:t>
            </a:r>
            <a:r>
              <a:rPr sz="5200" spc="-195" dirty="0"/>
              <a:t> </a:t>
            </a:r>
            <a:r>
              <a:rPr sz="5200" spc="-100" dirty="0"/>
              <a:t>A</a:t>
            </a:r>
            <a:r>
              <a:rPr sz="5200" spc="-110" dirty="0"/>
              <a:t>c</a:t>
            </a:r>
            <a:r>
              <a:rPr sz="5200" spc="-105" dirty="0"/>
              <a:t>t</a:t>
            </a:r>
            <a:r>
              <a:rPr sz="5200" spc="-95" dirty="0"/>
              <a:t>i</a:t>
            </a:r>
            <a:r>
              <a:rPr sz="5200" spc="-110" dirty="0"/>
              <a:t>v</a:t>
            </a:r>
            <a:r>
              <a:rPr sz="5200" spc="-95" dirty="0"/>
              <a:t>i</a:t>
            </a:r>
            <a:r>
              <a:rPr sz="5200" spc="-105" dirty="0"/>
              <a:t>t</a:t>
            </a:r>
            <a:r>
              <a:rPr sz="5200" dirty="0"/>
              <a:t>y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392" y="1828800"/>
            <a:ext cx="8116824" cy="31059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15855" y="6000699"/>
            <a:ext cx="1841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90" dirty="0"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1001725"/>
            <a:ext cx="5883910" cy="4206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75" dirty="0">
                <a:latin typeface="Calibri Light"/>
                <a:cs typeface="Calibri Light"/>
              </a:rPr>
              <a:t>D</a:t>
            </a:r>
            <a:r>
              <a:rPr sz="1700" spc="-110" dirty="0">
                <a:latin typeface="Calibri Light"/>
                <a:cs typeface="Calibri Light"/>
              </a:rPr>
              <a:t>at</a:t>
            </a:r>
            <a:r>
              <a:rPr sz="1700" dirty="0">
                <a:latin typeface="Calibri Light"/>
                <a:cs typeface="Calibri Light"/>
              </a:rPr>
              <a:t>a</a:t>
            </a:r>
            <a:r>
              <a:rPr sz="1700" spc="-180" dirty="0">
                <a:latin typeface="Calibri Light"/>
                <a:cs typeface="Calibri Light"/>
              </a:rPr>
              <a:t> </a:t>
            </a:r>
            <a:r>
              <a:rPr sz="1700" spc="-100" dirty="0">
                <a:latin typeface="Calibri Light"/>
                <a:cs typeface="Calibri Light"/>
              </a:rPr>
              <a:t>P</a:t>
            </a:r>
            <a:r>
              <a:rPr sz="1700" spc="-110" dirty="0">
                <a:latin typeface="Calibri Light"/>
                <a:cs typeface="Calibri Light"/>
              </a:rPr>
              <a:t>r</a:t>
            </a:r>
            <a:r>
              <a:rPr sz="1700" spc="-80" dirty="0">
                <a:latin typeface="Calibri Light"/>
                <a:cs typeface="Calibri Light"/>
              </a:rPr>
              <a:t>e</a:t>
            </a:r>
            <a:r>
              <a:rPr sz="1700" spc="-75" dirty="0">
                <a:latin typeface="Calibri Light"/>
                <a:cs typeface="Calibri Light"/>
              </a:rPr>
              <a:t>p</a:t>
            </a:r>
            <a:r>
              <a:rPr sz="1700" spc="-85" dirty="0">
                <a:latin typeface="Calibri Light"/>
                <a:cs typeface="Calibri Light"/>
              </a:rPr>
              <a:t>a</a:t>
            </a:r>
            <a:r>
              <a:rPr sz="1700" spc="-110" dirty="0">
                <a:latin typeface="Calibri Light"/>
                <a:cs typeface="Calibri Light"/>
              </a:rPr>
              <a:t>ra</a:t>
            </a:r>
            <a:r>
              <a:rPr sz="1700" spc="-85" dirty="0">
                <a:latin typeface="Calibri Light"/>
                <a:cs typeface="Calibri Light"/>
              </a:rPr>
              <a:t>t</a:t>
            </a:r>
            <a:r>
              <a:rPr sz="1700" spc="-65" dirty="0">
                <a:latin typeface="Calibri Light"/>
                <a:cs typeface="Calibri Light"/>
              </a:rPr>
              <a:t>i</a:t>
            </a:r>
            <a:r>
              <a:rPr sz="1700" spc="-75" dirty="0">
                <a:latin typeface="Calibri Light"/>
                <a:cs typeface="Calibri Light"/>
              </a:rPr>
              <a:t>o</a:t>
            </a:r>
            <a:r>
              <a:rPr sz="1700" dirty="0">
                <a:latin typeface="Calibri Light"/>
                <a:cs typeface="Calibri Light"/>
              </a:rPr>
              <a:t>n</a:t>
            </a:r>
            <a:endParaRPr sz="17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3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300" spc="-80" dirty="0">
                <a:latin typeface="Calibri Light"/>
                <a:cs typeface="Calibri Light"/>
              </a:rPr>
              <a:t>C</a:t>
            </a:r>
            <a:r>
              <a:rPr sz="1300" spc="-95" dirty="0">
                <a:latin typeface="Calibri Light"/>
                <a:cs typeface="Calibri Light"/>
              </a:rPr>
              <a:t>r</a:t>
            </a:r>
            <a:r>
              <a:rPr sz="1300" spc="-70" dirty="0">
                <a:latin typeface="Calibri Light"/>
                <a:cs typeface="Calibri Light"/>
              </a:rPr>
              <a:t>e</a:t>
            </a:r>
            <a:r>
              <a:rPr sz="1300" spc="-114" dirty="0">
                <a:latin typeface="Calibri Light"/>
                <a:cs typeface="Calibri Light"/>
              </a:rPr>
              <a:t>a</a:t>
            </a:r>
            <a:r>
              <a:rPr sz="1300" spc="-100" dirty="0">
                <a:latin typeface="Calibri Light"/>
                <a:cs typeface="Calibri Light"/>
              </a:rPr>
              <a:t>t</a:t>
            </a:r>
            <a:r>
              <a:rPr sz="1300" spc="-5" dirty="0">
                <a:latin typeface="Calibri Light"/>
                <a:cs typeface="Calibri Light"/>
              </a:rPr>
              <a:t>e</a:t>
            </a:r>
            <a:r>
              <a:rPr sz="1300" spc="-170" dirty="0">
                <a:latin typeface="Calibri Light"/>
                <a:cs typeface="Calibri Light"/>
              </a:rPr>
              <a:t> </a:t>
            </a:r>
            <a:r>
              <a:rPr sz="1300" spc="-55" dirty="0">
                <a:latin typeface="Calibri Light"/>
                <a:cs typeface="Calibri Light"/>
              </a:rPr>
              <a:t>du</a:t>
            </a:r>
            <a:r>
              <a:rPr sz="1300" spc="-50" dirty="0">
                <a:latin typeface="Calibri Light"/>
                <a:cs typeface="Calibri Light"/>
              </a:rPr>
              <a:t>m</a:t>
            </a:r>
            <a:r>
              <a:rPr sz="1300" spc="-70" dirty="0">
                <a:latin typeface="Calibri Light"/>
                <a:cs typeface="Calibri Light"/>
              </a:rPr>
              <a:t>m</a:t>
            </a:r>
            <a:r>
              <a:rPr sz="1300" spc="-5" dirty="0">
                <a:latin typeface="Calibri Light"/>
                <a:cs typeface="Calibri Light"/>
              </a:rPr>
              <a:t>y</a:t>
            </a:r>
            <a:r>
              <a:rPr sz="1300" spc="-125" dirty="0">
                <a:latin typeface="Calibri Light"/>
                <a:cs typeface="Calibri Light"/>
              </a:rPr>
              <a:t> </a:t>
            </a:r>
            <a:r>
              <a:rPr sz="1300" spc="-75" dirty="0">
                <a:latin typeface="Calibri Light"/>
                <a:cs typeface="Calibri Light"/>
              </a:rPr>
              <a:t>v</a:t>
            </a:r>
            <a:r>
              <a:rPr sz="1300" spc="-65" dirty="0">
                <a:latin typeface="Calibri Light"/>
                <a:cs typeface="Calibri Light"/>
              </a:rPr>
              <a:t>a</a:t>
            </a:r>
            <a:r>
              <a:rPr sz="1300" spc="-45" dirty="0">
                <a:latin typeface="Calibri Light"/>
                <a:cs typeface="Calibri Light"/>
              </a:rPr>
              <a:t>r</a:t>
            </a:r>
            <a:r>
              <a:rPr sz="1300" spc="-55" dirty="0">
                <a:latin typeface="Calibri Light"/>
                <a:cs typeface="Calibri Light"/>
              </a:rPr>
              <a:t>i</a:t>
            </a:r>
            <a:r>
              <a:rPr sz="1300" spc="-65" dirty="0">
                <a:latin typeface="Calibri Light"/>
                <a:cs typeface="Calibri Light"/>
              </a:rPr>
              <a:t>a</a:t>
            </a:r>
            <a:r>
              <a:rPr sz="1300" spc="-55" dirty="0">
                <a:latin typeface="Calibri Light"/>
                <a:cs typeface="Calibri Light"/>
              </a:rPr>
              <a:t>bl</a:t>
            </a:r>
            <a:r>
              <a:rPr sz="1300" spc="-50" dirty="0">
                <a:latin typeface="Calibri Light"/>
                <a:cs typeface="Calibri Light"/>
              </a:rPr>
              <a:t>e</a:t>
            </a:r>
            <a:r>
              <a:rPr sz="1300" spc="90" dirty="0">
                <a:latin typeface="Calibri Light"/>
                <a:cs typeface="Calibri Light"/>
              </a:rPr>
              <a:t>s</a:t>
            </a:r>
            <a:r>
              <a:rPr sz="1300" spc="-80" dirty="0">
                <a:latin typeface="Calibri Light"/>
                <a:cs typeface="Calibri Light"/>
              </a:rPr>
              <a:t>f</a:t>
            </a:r>
            <a:r>
              <a:rPr sz="1300" spc="-60" dirty="0">
                <a:latin typeface="Calibri Light"/>
                <a:cs typeface="Calibri Light"/>
              </a:rPr>
              <a:t>o</a:t>
            </a:r>
            <a:r>
              <a:rPr sz="1300" spc="-5" dirty="0">
                <a:latin typeface="Calibri Light"/>
                <a:cs typeface="Calibri Light"/>
              </a:rPr>
              <a:t>r</a:t>
            </a:r>
            <a:r>
              <a:rPr sz="1300" spc="-140" dirty="0">
                <a:latin typeface="Calibri Light"/>
                <a:cs typeface="Calibri Light"/>
              </a:rPr>
              <a:t> </a:t>
            </a:r>
            <a:r>
              <a:rPr sz="1300" spc="-100" dirty="0">
                <a:latin typeface="Calibri Light"/>
                <a:cs typeface="Calibri Light"/>
              </a:rPr>
              <a:t>c</a:t>
            </a:r>
            <a:r>
              <a:rPr sz="1300" spc="-114" dirty="0">
                <a:latin typeface="Calibri Light"/>
                <a:cs typeface="Calibri Light"/>
              </a:rPr>
              <a:t>a</a:t>
            </a:r>
            <a:r>
              <a:rPr sz="1300" spc="-100" dirty="0">
                <a:latin typeface="Calibri Light"/>
                <a:cs typeface="Calibri Light"/>
              </a:rPr>
              <a:t>t</a:t>
            </a:r>
            <a:r>
              <a:rPr sz="1300" spc="-70" dirty="0">
                <a:latin typeface="Calibri Light"/>
                <a:cs typeface="Calibri Light"/>
              </a:rPr>
              <a:t>e</a:t>
            </a:r>
            <a:r>
              <a:rPr sz="1300" spc="-85" dirty="0">
                <a:latin typeface="Calibri Light"/>
                <a:cs typeface="Calibri Light"/>
              </a:rPr>
              <a:t>go</a:t>
            </a:r>
            <a:r>
              <a:rPr sz="1300" spc="-70" dirty="0">
                <a:latin typeface="Calibri Light"/>
                <a:cs typeface="Calibri Light"/>
              </a:rPr>
              <a:t>r</a:t>
            </a:r>
            <a:r>
              <a:rPr sz="1300" spc="-75" dirty="0">
                <a:latin typeface="Calibri Light"/>
                <a:cs typeface="Calibri Light"/>
              </a:rPr>
              <a:t>i</a:t>
            </a:r>
            <a:r>
              <a:rPr sz="1300" spc="-100" dirty="0">
                <a:latin typeface="Calibri Light"/>
                <a:cs typeface="Calibri Light"/>
              </a:rPr>
              <a:t>c</a:t>
            </a:r>
            <a:r>
              <a:rPr sz="1300" spc="-90" dirty="0">
                <a:latin typeface="Calibri Light"/>
                <a:cs typeface="Calibri Light"/>
              </a:rPr>
              <a:t>a</a:t>
            </a:r>
            <a:r>
              <a:rPr sz="1300" spc="45" dirty="0">
                <a:latin typeface="Calibri Light"/>
                <a:cs typeface="Calibri Light"/>
              </a:rPr>
              <a:t>l</a:t>
            </a:r>
            <a:r>
              <a:rPr sz="1300" spc="-75" dirty="0">
                <a:latin typeface="Calibri Light"/>
                <a:cs typeface="Calibri Light"/>
              </a:rPr>
              <a:t>v</a:t>
            </a:r>
            <a:r>
              <a:rPr sz="1300" spc="-65" dirty="0">
                <a:latin typeface="Calibri Light"/>
                <a:cs typeface="Calibri Light"/>
              </a:rPr>
              <a:t>a</a:t>
            </a:r>
            <a:r>
              <a:rPr sz="1300" spc="-45" dirty="0">
                <a:latin typeface="Calibri Light"/>
                <a:cs typeface="Calibri Light"/>
              </a:rPr>
              <a:t>r</a:t>
            </a:r>
            <a:r>
              <a:rPr sz="1300" spc="-55" dirty="0">
                <a:latin typeface="Calibri Light"/>
                <a:cs typeface="Calibri Light"/>
              </a:rPr>
              <a:t>i</a:t>
            </a:r>
            <a:r>
              <a:rPr sz="1300" spc="-65" dirty="0">
                <a:latin typeface="Calibri Light"/>
                <a:cs typeface="Calibri Light"/>
              </a:rPr>
              <a:t>a</a:t>
            </a:r>
            <a:r>
              <a:rPr sz="1300" spc="-55" dirty="0">
                <a:latin typeface="Calibri Light"/>
                <a:cs typeface="Calibri Light"/>
              </a:rPr>
              <a:t>bl</a:t>
            </a:r>
            <a:r>
              <a:rPr sz="1300" spc="-70" dirty="0">
                <a:latin typeface="Calibri Light"/>
                <a:cs typeface="Calibri Light"/>
              </a:rPr>
              <a:t>e</a:t>
            </a:r>
            <a:r>
              <a:rPr sz="1300" spc="-5" dirty="0">
                <a:latin typeface="Calibri Light"/>
                <a:cs typeface="Calibri Light"/>
              </a:rPr>
              <a:t>s</a:t>
            </a:r>
            <a:endParaRPr sz="13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300" spc="-30" dirty="0">
                <a:latin typeface="Calibri Light"/>
                <a:cs typeface="Calibri Light"/>
              </a:rPr>
              <a:t>D</a:t>
            </a:r>
            <a:r>
              <a:rPr sz="1300" spc="-45" dirty="0">
                <a:latin typeface="Calibri Light"/>
                <a:cs typeface="Calibri Light"/>
              </a:rPr>
              <a:t>r</a:t>
            </a:r>
            <a:r>
              <a:rPr sz="1300" spc="-35" dirty="0">
                <a:latin typeface="Calibri Light"/>
                <a:cs typeface="Calibri Light"/>
              </a:rPr>
              <a:t>o</a:t>
            </a:r>
            <a:r>
              <a:rPr sz="1300" spc="-5" dirty="0">
                <a:latin typeface="Calibri Light"/>
                <a:cs typeface="Calibri Light"/>
              </a:rPr>
              <a:t>p</a:t>
            </a:r>
            <a:r>
              <a:rPr sz="1300" spc="-105" dirty="0">
                <a:latin typeface="Calibri Light"/>
                <a:cs typeface="Calibri Light"/>
              </a:rPr>
              <a:t> </a:t>
            </a:r>
            <a:r>
              <a:rPr sz="1300" spc="-60" dirty="0">
                <a:latin typeface="Calibri Light"/>
                <a:cs typeface="Calibri Light"/>
              </a:rPr>
              <a:t>o</a:t>
            </a:r>
            <a:r>
              <a:rPr sz="1300" spc="-45" dirty="0">
                <a:latin typeface="Calibri Light"/>
                <a:cs typeface="Calibri Light"/>
              </a:rPr>
              <a:t>r</a:t>
            </a:r>
            <a:r>
              <a:rPr sz="1300" spc="-55" dirty="0">
                <a:latin typeface="Calibri Light"/>
                <a:cs typeface="Calibri Light"/>
              </a:rPr>
              <a:t>i</a:t>
            </a:r>
            <a:r>
              <a:rPr sz="1300" spc="-65" dirty="0">
                <a:latin typeface="Calibri Light"/>
                <a:cs typeface="Calibri Light"/>
              </a:rPr>
              <a:t>g</a:t>
            </a:r>
            <a:r>
              <a:rPr sz="1300" spc="-55" dirty="0">
                <a:latin typeface="Calibri Light"/>
                <a:cs typeface="Calibri Light"/>
              </a:rPr>
              <a:t>in</a:t>
            </a:r>
            <a:r>
              <a:rPr sz="1300" spc="-65" dirty="0">
                <a:latin typeface="Calibri Light"/>
                <a:cs typeface="Calibri Light"/>
              </a:rPr>
              <a:t>a</a:t>
            </a:r>
            <a:r>
              <a:rPr sz="1300" spc="65" dirty="0">
                <a:latin typeface="Calibri Light"/>
                <a:cs typeface="Calibri Light"/>
              </a:rPr>
              <a:t>l</a:t>
            </a:r>
            <a:r>
              <a:rPr sz="1300" spc="-80" dirty="0">
                <a:latin typeface="Calibri Light"/>
                <a:cs typeface="Calibri Light"/>
              </a:rPr>
              <a:t>c</a:t>
            </a:r>
            <a:r>
              <a:rPr sz="1300" spc="-60" dirty="0">
                <a:latin typeface="Calibri Light"/>
                <a:cs typeface="Calibri Light"/>
              </a:rPr>
              <a:t>o</a:t>
            </a:r>
            <a:r>
              <a:rPr sz="1300" spc="-55" dirty="0">
                <a:latin typeface="Calibri Light"/>
                <a:cs typeface="Calibri Light"/>
              </a:rPr>
              <a:t>lu</a:t>
            </a:r>
            <a:r>
              <a:rPr sz="1300" spc="-50" dirty="0">
                <a:latin typeface="Calibri Light"/>
                <a:cs typeface="Calibri Light"/>
              </a:rPr>
              <a:t>m</a:t>
            </a:r>
            <a:r>
              <a:rPr sz="1300" spc="-55" dirty="0">
                <a:latin typeface="Calibri Light"/>
                <a:cs typeface="Calibri Light"/>
              </a:rPr>
              <a:t>n</a:t>
            </a:r>
            <a:r>
              <a:rPr sz="1300" spc="-5" dirty="0">
                <a:latin typeface="Calibri Light"/>
                <a:cs typeface="Calibri Light"/>
              </a:rPr>
              <a:t>s</a:t>
            </a:r>
            <a:endParaRPr sz="130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4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250" dirty="0">
                <a:latin typeface="Calibri Light"/>
                <a:cs typeface="Calibri Light"/>
              </a:rPr>
              <a:t>T</a:t>
            </a:r>
            <a:r>
              <a:rPr sz="1700" spc="-155" dirty="0">
                <a:latin typeface="Calibri Light"/>
                <a:cs typeface="Calibri Light"/>
              </a:rPr>
              <a:t>r</a:t>
            </a:r>
            <a:r>
              <a:rPr sz="1700" spc="-135" dirty="0">
                <a:latin typeface="Calibri Light"/>
                <a:cs typeface="Calibri Light"/>
              </a:rPr>
              <a:t>a</a:t>
            </a:r>
            <a:r>
              <a:rPr sz="1700" spc="-114" dirty="0">
                <a:latin typeface="Calibri Light"/>
                <a:cs typeface="Calibri Light"/>
              </a:rPr>
              <a:t>i</a:t>
            </a:r>
            <a:r>
              <a:rPr sz="1700" dirty="0">
                <a:latin typeface="Calibri Light"/>
                <a:cs typeface="Calibri Light"/>
              </a:rPr>
              <a:t>n</a:t>
            </a:r>
            <a:r>
              <a:rPr sz="1700" spc="-260" dirty="0">
                <a:latin typeface="Calibri Light"/>
                <a:cs typeface="Calibri Light"/>
              </a:rPr>
              <a:t> </a:t>
            </a:r>
            <a:r>
              <a:rPr sz="1700" spc="-300" dirty="0">
                <a:latin typeface="Calibri Light"/>
                <a:cs typeface="Calibri Light"/>
              </a:rPr>
              <a:t>T</a:t>
            </a:r>
            <a:r>
              <a:rPr sz="1700" spc="-150" dirty="0">
                <a:latin typeface="Calibri Light"/>
                <a:cs typeface="Calibri Light"/>
              </a:rPr>
              <a:t>e</a:t>
            </a:r>
            <a:r>
              <a:rPr sz="1700" spc="-180" dirty="0">
                <a:latin typeface="Calibri Light"/>
                <a:cs typeface="Calibri Light"/>
              </a:rPr>
              <a:t>s</a:t>
            </a:r>
            <a:r>
              <a:rPr sz="1700" dirty="0">
                <a:latin typeface="Calibri Light"/>
                <a:cs typeface="Calibri Light"/>
              </a:rPr>
              <a:t>t</a:t>
            </a:r>
            <a:r>
              <a:rPr sz="1700" spc="-225" dirty="0">
                <a:latin typeface="Calibri Light"/>
                <a:cs typeface="Calibri Light"/>
              </a:rPr>
              <a:t> </a:t>
            </a:r>
            <a:r>
              <a:rPr sz="1700" spc="-100" dirty="0">
                <a:latin typeface="Calibri Light"/>
                <a:cs typeface="Calibri Light"/>
              </a:rPr>
              <a:t>S</a:t>
            </a:r>
            <a:r>
              <a:rPr sz="1700" spc="-95" dirty="0">
                <a:latin typeface="Calibri Light"/>
                <a:cs typeface="Calibri Light"/>
              </a:rPr>
              <a:t>p</a:t>
            </a:r>
            <a:r>
              <a:rPr sz="1700" spc="-90" dirty="0">
                <a:latin typeface="Calibri Light"/>
                <a:cs typeface="Calibri Light"/>
              </a:rPr>
              <a:t>li</a:t>
            </a:r>
            <a:r>
              <a:rPr sz="1700" dirty="0">
                <a:latin typeface="Calibri Light"/>
                <a:cs typeface="Calibri Light"/>
              </a:rPr>
              <a:t>t</a:t>
            </a:r>
            <a:endParaRPr sz="17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300" spc="-200" dirty="0">
                <a:latin typeface="Calibri Light"/>
                <a:cs typeface="Calibri Light"/>
              </a:rPr>
              <a:t>T</a:t>
            </a:r>
            <a:r>
              <a:rPr sz="1300" spc="-120" dirty="0">
                <a:latin typeface="Calibri Light"/>
                <a:cs typeface="Calibri Light"/>
              </a:rPr>
              <a:t>r</a:t>
            </a:r>
            <a:r>
              <a:rPr sz="1300" spc="-114" dirty="0">
                <a:latin typeface="Calibri Light"/>
                <a:cs typeface="Calibri Light"/>
              </a:rPr>
              <a:t>a</a:t>
            </a:r>
            <a:r>
              <a:rPr sz="1300" spc="-100" dirty="0">
                <a:latin typeface="Calibri Light"/>
                <a:cs typeface="Calibri Light"/>
              </a:rPr>
              <a:t>i</a:t>
            </a:r>
            <a:r>
              <a:rPr sz="1300" spc="-5" dirty="0">
                <a:latin typeface="Calibri Light"/>
                <a:cs typeface="Calibri Light"/>
              </a:rPr>
              <a:t>n</a:t>
            </a:r>
            <a:r>
              <a:rPr sz="1300" spc="-155" dirty="0">
                <a:latin typeface="Calibri Light"/>
                <a:cs typeface="Calibri Light"/>
              </a:rPr>
              <a:t> </a:t>
            </a:r>
            <a:r>
              <a:rPr sz="1300" spc="-75" dirty="0">
                <a:latin typeface="Calibri Light"/>
                <a:cs typeface="Calibri Light"/>
              </a:rPr>
              <a:t>si</a:t>
            </a:r>
            <a:r>
              <a:rPr sz="1300" spc="-110" dirty="0">
                <a:latin typeface="Calibri Light"/>
                <a:cs typeface="Calibri Light"/>
              </a:rPr>
              <a:t>z</a:t>
            </a:r>
            <a:r>
              <a:rPr sz="1300" spc="-5" dirty="0">
                <a:latin typeface="Calibri Light"/>
                <a:cs typeface="Calibri Light"/>
              </a:rPr>
              <a:t>e</a:t>
            </a:r>
            <a:r>
              <a:rPr sz="1300" spc="-170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–</a:t>
            </a:r>
            <a:r>
              <a:rPr sz="1300" spc="90" dirty="0">
                <a:latin typeface="Calibri Light"/>
                <a:cs typeface="Calibri Light"/>
              </a:rPr>
              <a:t> </a:t>
            </a:r>
            <a:r>
              <a:rPr sz="1300" spc="10" dirty="0">
                <a:latin typeface="Calibri Light"/>
                <a:cs typeface="Calibri Light"/>
              </a:rPr>
              <a:t>70</a:t>
            </a:r>
            <a:r>
              <a:rPr sz="1300" spc="-5" dirty="0">
                <a:latin typeface="Calibri Light"/>
                <a:cs typeface="Calibri Light"/>
              </a:rPr>
              <a:t>%</a:t>
            </a:r>
            <a:r>
              <a:rPr sz="1300" spc="-15" dirty="0">
                <a:latin typeface="Calibri Light"/>
                <a:cs typeface="Calibri Light"/>
              </a:rPr>
              <a:t> </a:t>
            </a:r>
            <a:r>
              <a:rPr sz="1300" spc="-55" dirty="0">
                <a:latin typeface="Calibri Light"/>
                <a:cs typeface="Calibri Light"/>
              </a:rPr>
              <a:t>o</a:t>
            </a:r>
            <a:r>
              <a:rPr sz="1300" spc="-5" dirty="0">
                <a:latin typeface="Calibri Light"/>
                <a:cs typeface="Calibri Light"/>
              </a:rPr>
              <a:t>f</a:t>
            </a:r>
            <a:r>
              <a:rPr sz="1300" spc="-130" dirty="0">
                <a:latin typeface="Calibri Light"/>
                <a:cs typeface="Calibri Light"/>
              </a:rPr>
              <a:t> </a:t>
            </a:r>
            <a:r>
              <a:rPr sz="1300" spc="-50" dirty="0">
                <a:latin typeface="Calibri Light"/>
                <a:cs typeface="Calibri Light"/>
              </a:rPr>
              <a:t>t</a:t>
            </a:r>
            <a:r>
              <a:rPr sz="1300" spc="-55" dirty="0">
                <a:latin typeface="Calibri Light"/>
                <a:cs typeface="Calibri Light"/>
              </a:rPr>
              <a:t>h</a:t>
            </a:r>
            <a:r>
              <a:rPr sz="1300" spc="95" dirty="0">
                <a:latin typeface="Calibri Light"/>
                <a:cs typeface="Calibri Light"/>
              </a:rPr>
              <a:t>e</a:t>
            </a:r>
            <a:r>
              <a:rPr sz="1300" spc="-80" dirty="0">
                <a:latin typeface="Calibri Light"/>
                <a:cs typeface="Calibri Light"/>
              </a:rPr>
              <a:t>d</a:t>
            </a:r>
            <a:r>
              <a:rPr sz="1300" spc="-114" dirty="0">
                <a:latin typeface="Calibri Light"/>
                <a:cs typeface="Calibri Light"/>
              </a:rPr>
              <a:t>a</a:t>
            </a:r>
            <a:r>
              <a:rPr sz="1300" spc="-100" dirty="0">
                <a:latin typeface="Calibri Light"/>
                <a:cs typeface="Calibri Light"/>
              </a:rPr>
              <a:t>t</a:t>
            </a:r>
            <a:r>
              <a:rPr sz="1300" spc="-5" dirty="0">
                <a:latin typeface="Calibri Light"/>
                <a:cs typeface="Calibri Light"/>
              </a:rPr>
              <a:t>a</a:t>
            </a:r>
            <a:endParaRPr sz="13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300" spc="-225" dirty="0">
                <a:latin typeface="Calibri Light"/>
                <a:cs typeface="Calibri Light"/>
              </a:rPr>
              <a:t>T</a:t>
            </a:r>
            <a:r>
              <a:rPr sz="1300" spc="-95" dirty="0">
                <a:latin typeface="Calibri Light"/>
                <a:cs typeface="Calibri Light"/>
              </a:rPr>
              <a:t>e</a:t>
            </a:r>
            <a:r>
              <a:rPr sz="1300" spc="-125" dirty="0">
                <a:latin typeface="Calibri Light"/>
                <a:cs typeface="Calibri Light"/>
              </a:rPr>
              <a:t>s</a:t>
            </a:r>
            <a:r>
              <a:rPr sz="1300" spc="45" dirty="0">
                <a:latin typeface="Calibri Light"/>
                <a:cs typeface="Calibri Light"/>
              </a:rPr>
              <a:t>t</a:t>
            </a:r>
            <a:r>
              <a:rPr sz="1300" spc="-75" dirty="0">
                <a:latin typeface="Calibri Light"/>
                <a:cs typeface="Calibri Light"/>
              </a:rPr>
              <a:t>si</a:t>
            </a:r>
            <a:r>
              <a:rPr sz="1300" spc="-110" dirty="0">
                <a:latin typeface="Calibri Light"/>
                <a:cs typeface="Calibri Light"/>
              </a:rPr>
              <a:t>z</a:t>
            </a:r>
            <a:r>
              <a:rPr sz="1300" spc="-5" dirty="0">
                <a:latin typeface="Calibri Light"/>
                <a:cs typeface="Calibri Light"/>
              </a:rPr>
              <a:t>e</a:t>
            </a:r>
            <a:r>
              <a:rPr sz="1300" spc="-145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–</a:t>
            </a:r>
            <a:r>
              <a:rPr sz="1300" spc="-125" dirty="0">
                <a:latin typeface="Calibri Light"/>
                <a:cs typeface="Calibri Light"/>
              </a:rPr>
              <a:t> </a:t>
            </a:r>
            <a:r>
              <a:rPr sz="1300" spc="5" dirty="0">
                <a:latin typeface="Calibri Light"/>
                <a:cs typeface="Calibri Light"/>
              </a:rPr>
              <a:t>30</a:t>
            </a:r>
            <a:r>
              <a:rPr sz="1300" spc="-5" dirty="0">
                <a:latin typeface="Calibri Light"/>
                <a:cs typeface="Calibri Light"/>
              </a:rPr>
              <a:t>%</a:t>
            </a:r>
            <a:r>
              <a:rPr sz="1300" spc="110" dirty="0">
                <a:latin typeface="Calibri Light"/>
                <a:cs typeface="Calibri Light"/>
              </a:rPr>
              <a:t> </a:t>
            </a:r>
            <a:r>
              <a:rPr sz="1300" spc="-60" dirty="0">
                <a:latin typeface="Calibri Light"/>
                <a:cs typeface="Calibri Light"/>
              </a:rPr>
              <a:t>o</a:t>
            </a:r>
            <a:r>
              <a:rPr sz="1300" spc="-5" dirty="0">
                <a:latin typeface="Calibri Light"/>
                <a:cs typeface="Calibri Light"/>
              </a:rPr>
              <a:t>f</a:t>
            </a:r>
            <a:r>
              <a:rPr sz="1300" spc="-80" dirty="0">
                <a:latin typeface="Calibri Light"/>
                <a:cs typeface="Calibri Light"/>
              </a:rPr>
              <a:t> </a:t>
            </a:r>
            <a:r>
              <a:rPr sz="1300" spc="-50" dirty="0">
                <a:latin typeface="Calibri Light"/>
                <a:cs typeface="Calibri Light"/>
              </a:rPr>
              <a:t>t</a:t>
            </a:r>
            <a:r>
              <a:rPr sz="1300" spc="-55" dirty="0">
                <a:latin typeface="Calibri Light"/>
                <a:cs typeface="Calibri Light"/>
              </a:rPr>
              <a:t>h</a:t>
            </a:r>
            <a:r>
              <a:rPr sz="1300" spc="-5" dirty="0">
                <a:latin typeface="Calibri Light"/>
                <a:cs typeface="Calibri Light"/>
              </a:rPr>
              <a:t>e</a:t>
            </a:r>
            <a:r>
              <a:rPr sz="1300" spc="-145" dirty="0">
                <a:latin typeface="Calibri Light"/>
                <a:cs typeface="Calibri Light"/>
              </a:rPr>
              <a:t> </a:t>
            </a:r>
            <a:r>
              <a:rPr sz="1300" spc="-80" dirty="0">
                <a:latin typeface="Calibri Light"/>
                <a:cs typeface="Calibri Light"/>
              </a:rPr>
              <a:t>d</a:t>
            </a:r>
            <a:r>
              <a:rPr sz="1300" spc="-114" dirty="0">
                <a:latin typeface="Calibri Light"/>
                <a:cs typeface="Calibri Light"/>
              </a:rPr>
              <a:t>a</a:t>
            </a:r>
            <a:r>
              <a:rPr sz="1300" spc="-100" dirty="0">
                <a:latin typeface="Calibri Light"/>
                <a:cs typeface="Calibri Light"/>
              </a:rPr>
              <a:t>t</a:t>
            </a:r>
            <a:r>
              <a:rPr sz="1300" spc="-5" dirty="0">
                <a:latin typeface="Calibri Light"/>
                <a:cs typeface="Calibri Light"/>
              </a:rPr>
              <a:t>a</a:t>
            </a:r>
            <a:endParaRPr sz="130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45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114" dirty="0">
                <a:latin typeface="Calibri Light"/>
                <a:cs typeface="Calibri Light"/>
              </a:rPr>
              <a:t>F</a:t>
            </a:r>
            <a:r>
              <a:rPr sz="1700" spc="-100" dirty="0">
                <a:latin typeface="Calibri Light"/>
                <a:cs typeface="Calibri Light"/>
              </a:rPr>
              <a:t>e</a:t>
            </a:r>
            <a:r>
              <a:rPr sz="1700" spc="-135" dirty="0">
                <a:latin typeface="Calibri Light"/>
                <a:cs typeface="Calibri Light"/>
              </a:rPr>
              <a:t>a</a:t>
            </a:r>
            <a:r>
              <a:rPr sz="1700" spc="-105" dirty="0">
                <a:latin typeface="Calibri Light"/>
                <a:cs typeface="Calibri Light"/>
              </a:rPr>
              <a:t>t</a:t>
            </a:r>
            <a:r>
              <a:rPr sz="1700" spc="-95" dirty="0">
                <a:latin typeface="Calibri Light"/>
                <a:cs typeface="Calibri Light"/>
              </a:rPr>
              <a:t>u</a:t>
            </a:r>
            <a:r>
              <a:rPr sz="1700" spc="-135" dirty="0">
                <a:latin typeface="Calibri Light"/>
                <a:cs typeface="Calibri Light"/>
              </a:rPr>
              <a:t>r</a:t>
            </a:r>
            <a:r>
              <a:rPr sz="1700" dirty="0">
                <a:latin typeface="Calibri Light"/>
                <a:cs typeface="Calibri Light"/>
              </a:rPr>
              <a:t>e</a:t>
            </a:r>
            <a:r>
              <a:rPr sz="1700" spc="-195" dirty="0">
                <a:latin typeface="Calibri Light"/>
                <a:cs typeface="Calibri Light"/>
              </a:rPr>
              <a:t> </a:t>
            </a:r>
            <a:r>
              <a:rPr sz="1700" spc="-100" dirty="0">
                <a:latin typeface="Calibri Light"/>
                <a:cs typeface="Calibri Light"/>
              </a:rPr>
              <a:t>S</a:t>
            </a:r>
            <a:r>
              <a:rPr sz="1700" spc="-125" dirty="0">
                <a:latin typeface="Calibri Light"/>
                <a:cs typeface="Calibri Light"/>
              </a:rPr>
              <a:t>c</a:t>
            </a:r>
            <a:r>
              <a:rPr sz="1700" spc="-110" dirty="0">
                <a:latin typeface="Calibri Light"/>
                <a:cs typeface="Calibri Light"/>
              </a:rPr>
              <a:t>a</a:t>
            </a:r>
            <a:r>
              <a:rPr sz="1700" spc="-90" dirty="0">
                <a:latin typeface="Calibri Light"/>
                <a:cs typeface="Calibri Light"/>
              </a:rPr>
              <a:t>li</a:t>
            </a:r>
            <a:r>
              <a:rPr sz="1700" spc="-95" dirty="0">
                <a:latin typeface="Calibri Light"/>
                <a:cs typeface="Calibri Light"/>
              </a:rPr>
              <a:t>n</a:t>
            </a:r>
            <a:r>
              <a:rPr sz="1700" dirty="0">
                <a:latin typeface="Calibri Light"/>
                <a:cs typeface="Calibri Light"/>
              </a:rPr>
              <a:t>g</a:t>
            </a:r>
            <a:endParaRPr sz="17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300" spc="-40" dirty="0">
                <a:latin typeface="Calibri Light"/>
                <a:cs typeface="Calibri Light"/>
              </a:rPr>
              <a:t>U</a:t>
            </a:r>
            <a:r>
              <a:rPr sz="1300" spc="-30" dirty="0">
                <a:latin typeface="Calibri Light"/>
                <a:cs typeface="Calibri Light"/>
              </a:rPr>
              <a:t>si</a:t>
            </a:r>
            <a:r>
              <a:rPr sz="1300" spc="-35" dirty="0">
                <a:latin typeface="Calibri Light"/>
                <a:cs typeface="Calibri Light"/>
              </a:rPr>
              <a:t>n</a:t>
            </a:r>
            <a:r>
              <a:rPr sz="1300" spc="-40" dirty="0">
                <a:latin typeface="Calibri Light"/>
                <a:cs typeface="Calibri Light"/>
              </a:rPr>
              <a:t>g</a:t>
            </a:r>
            <a:r>
              <a:rPr sz="1300" spc="-75" dirty="0">
                <a:latin typeface="Calibri Light"/>
                <a:cs typeface="Calibri Light"/>
              </a:rPr>
              <a:t>st</a:t>
            </a:r>
            <a:r>
              <a:rPr sz="1300" spc="-65" dirty="0">
                <a:latin typeface="Calibri Light"/>
                <a:cs typeface="Calibri Light"/>
              </a:rPr>
              <a:t>a</a:t>
            </a:r>
            <a:r>
              <a:rPr sz="1300" spc="-55" dirty="0">
                <a:latin typeface="Calibri Light"/>
                <a:cs typeface="Calibri Light"/>
              </a:rPr>
              <a:t>nd</a:t>
            </a:r>
            <a:r>
              <a:rPr sz="1300" spc="-65" dirty="0">
                <a:latin typeface="Calibri Light"/>
                <a:cs typeface="Calibri Light"/>
              </a:rPr>
              <a:t>a</a:t>
            </a:r>
            <a:r>
              <a:rPr sz="1300" spc="-70" dirty="0">
                <a:latin typeface="Calibri Light"/>
                <a:cs typeface="Calibri Light"/>
              </a:rPr>
              <a:t>r</a:t>
            </a:r>
            <a:r>
              <a:rPr sz="1300" spc="-5" dirty="0">
                <a:latin typeface="Calibri Light"/>
                <a:cs typeface="Calibri Light"/>
              </a:rPr>
              <a:t>d</a:t>
            </a:r>
            <a:r>
              <a:rPr sz="1300" spc="-155" dirty="0">
                <a:latin typeface="Calibri Light"/>
                <a:cs typeface="Calibri Light"/>
              </a:rPr>
              <a:t> </a:t>
            </a:r>
            <a:r>
              <a:rPr sz="1300" spc="-75" dirty="0">
                <a:latin typeface="Calibri Light"/>
                <a:cs typeface="Calibri Light"/>
              </a:rPr>
              <a:t>s</a:t>
            </a:r>
            <a:r>
              <a:rPr sz="1300" spc="-105" dirty="0">
                <a:latin typeface="Calibri Light"/>
                <a:cs typeface="Calibri Light"/>
              </a:rPr>
              <a:t>c</a:t>
            </a:r>
            <a:r>
              <a:rPr sz="1300" spc="-90" dirty="0">
                <a:latin typeface="Calibri Light"/>
                <a:cs typeface="Calibri Light"/>
              </a:rPr>
              <a:t>a</a:t>
            </a:r>
            <a:r>
              <a:rPr sz="1300" spc="-80" dirty="0">
                <a:latin typeface="Calibri Light"/>
                <a:cs typeface="Calibri Light"/>
              </a:rPr>
              <a:t>l</a:t>
            </a:r>
            <a:r>
              <a:rPr sz="1300" spc="-90" dirty="0">
                <a:latin typeface="Calibri Light"/>
                <a:cs typeface="Calibri Light"/>
              </a:rPr>
              <a:t>a</a:t>
            </a:r>
            <a:r>
              <a:rPr sz="1300" spc="-5" dirty="0">
                <a:latin typeface="Calibri Light"/>
                <a:cs typeface="Calibri Light"/>
              </a:rPr>
              <a:t>r</a:t>
            </a:r>
            <a:r>
              <a:rPr sz="1300" spc="-70" dirty="0">
                <a:latin typeface="Calibri Light"/>
                <a:cs typeface="Calibri Light"/>
              </a:rPr>
              <a:t> </a:t>
            </a:r>
            <a:r>
              <a:rPr sz="1300" spc="-100" dirty="0">
                <a:latin typeface="Calibri Light"/>
                <a:cs typeface="Calibri Light"/>
              </a:rPr>
              <a:t>w</a:t>
            </a:r>
            <a:r>
              <a:rPr sz="1300" spc="-5" dirty="0">
                <a:latin typeface="Calibri Light"/>
                <a:cs typeface="Calibri Light"/>
              </a:rPr>
              <a:t>e</a:t>
            </a:r>
            <a:r>
              <a:rPr sz="1300" spc="-95" dirty="0">
                <a:latin typeface="Calibri Light"/>
                <a:cs typeface="Calibri Light"/>
              </a:rPr>
              <a:t> </a:t>
            </a:r>
            <a:r>
              <a:rPr sz="1300" spc="-75" dirty="0">
                <a:latin typeface="Calibri Light"/>
                <a:cs typeface="Calibri Light"/>
              </a:rPr>
              <a:t>s</a:t>
            </a:r>
            <a:r>
              <a:rPr sz="1300" spc="-105" dirty="0">
                <a:latin typeface="Calibri Light"/>
                <a:cs typeface="Calibri Light"/>
              </a:rPr>
              <a:t>c</a:t>
            </a:r>
            <a:r>
              <a:rPr sz="1300" spc="-90" dirty="0">
                <a:latin typeface="Calibri Light"/>
                <a:cs typeface="Calibri Light"/>
              </a:rPr>
              <a:t>a</a:t>
            </a:r>
            <a:r>
              <a:rPr sz="1300" spc="-80" dirty="0">
                <a:latin typeface="Calibri Light"/>
                <a:cs typeface="Calibri Light"/>
              </a:rPr>
              <a:t>l</a:t>
            </a:r>
            <a:r>
              <a:rPr sz="1300" spc="-5" dirty="0">
                <a:latin typeface="Calibri Light"/>
                <a:cs typeface="Calibri Light"/>
              </a:rPr>
              <a:t>e</a:t>
            </a:r>
            <a:r>
              <a:rPr sz="1300" spc="-120" dirty="0">
                <a:latin typeface="Calibri Light"/>
                <a:cs typeface="Calibri Light"/>
              </a:rPr>
              <a:t> </a:t>
            </a:r>
            <a:r>
              <a:rPr sz="1300" spc="-50" dirty="0">
                <a:latin typeface="Calibri Light"/>
                <a:cs typeface="Calibri Light"/>
              </a:rPr>
              <a:t>t</a:t>
            </a:r>
            <a:r>
              <a:rPr sz="1300" spc="-55" dirty="0">
                <a:latin typeface="Calibri Light"/>
                <a:cs typeface="Calibri Light"/>
              </a:rPr>
              <a:t>h</a:t>
            </a:r>
            <a:r>
              <a:rPr sz="1300" spc="-5" dirty="0">
                <a:latin typeface="Calibri Light"/>
                <a:cs typeface="Calibri Light"/>
              </a:rPr>
              <a:t>e</a:t>
            </a:r>
            <a:r>
              <a:rPr sz="1300" spc="-145" dirty="0">
                <a:latin typeface="Calibri Light"/>
                <a:cs typeface="Calibri Light"/>
              </a:rPr>
              <a:t> </a:t>
            </a:r>
            <a:r>
              <a:rPr sz="1300" spc="-55" dirty="0">
                <a:latin typeface="Calibri Light"/>
                <a:cs typeface="Calibri Light"/>
              </a:rPr>
              <a:t>b</a:t>
            </a:r>
            <a:r>
              <a:rPr sz="1300" spc="-50" dirty="0">
                <a:latin typeface="Calibri Light"/>
                <a:cs typeface="Calibri Light"/>
              </a:rPr>
              <a:t>e</a:t>
            </a:r>
            <a:r>
              <a:rPr sz="1300" spc="-55" dirty="0">
                <a:latin typeface="Calibri Light"/>
                <a:cs typeface="Calibri Light"/>
              </a:rPr>
              <a:t>l</a:t>
            </a:r>
            <a:r>
              <a:rPr sz="1300" spc="-60" dirty="0">
                <a:latin typeface="Calibri Light"/>
                <a:cs typeface="Calibri Light"/>
              </a:rPr>
              <a:t>o</a:t>
            </a:r>
            <a:r>
              <a:rPr sz="1300" spc="-5" dirty="0">
                <a:latin typeface="Calibri Light"/>
                <a:cs typeface="Calibri Light"/>
              </a:rPr>
              <a:t>w</a:t>
            </a:r>
            <a:r>
              <a:rPr sz="1300" spc="-100" dirty="0">
                <a:latin typeface="Calibri Light"/>
                <a:cs typeface="Calibri Light"/>
              </a:rPr>
              <a:t> </a:t>
            </a:r>
            <a:r>
              <a:rPr sz="1300" spc="-80" dirty="0">
                <a:latin typeface="Calibri Light"/>
                <a:cs typeface="Calibri Light"/>
              </a:rPr>
              <a:t>c</a:t>
            </a:r>
            <a:r>
              <a:rPr sz="1300" spc="-60" dirty="0">
                <a:latin typeface="Calibri Light"/>
                <a:cs typeface="Calibri Light"/>
              </a:rPr>
              <a:t>o</a:t>
            </a:r>
            <a:r>
              <a:rPr sz="1300" spc="-55" dirty="0">
                <a:latin typeface="Calibri Light"/>
                <a:cs typeface="Calibri Light"/>
              </a:rPr>
              <a:t>lu</a:t>
            </a:r>
            <a:r>
              <a:rPr sz="1300" spc="-50" dirty="0">
                <a:latin typeface="Calibri Light"/>
                <a:cs typeface="Calibri Light"/>
              </a:rPr>
              <a:t>m</a:t>
            </a:r>
            <a:r>
              <a:rPr sz="1300" spc="-55" dirty="0">
                <a:latin typeface="Calibri Light"/>
                <a:cs typeface="Calibri Light"/>
              </a:rPr>
              <a:t>n</a:t>
            </a:r>
            <a:r>
              <a:rPr sz="1300" spc="-5" dirty="0">
                <a:latin typeface="Calibri Light"/>
                <a:cs typeface="Calibri Light"/>
              </a:rPr>
              <a:t>s</a:t>
            </a:r>
            <a:endParaRPr sz="13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300" spc="-114" dirty="0">
                <a:latin typeface="Calibri Light"/>
                <a:cs typeface="Calibri Light"/>
              </a:rPr>
              <a:t>Total</a:t>
            </a:r>
            <a:r>
              <a:rPr sz="1300" spc="-200" dirty="0">
                <a:latin typeface="Calibri Light"/>
                <a:cs typeface="Calibri Light"/>
              </a:rPr>
              <a:t> </a:t>
            </a:r>
            <a:r>
              <a:rPr sz="1300" spc="-65" dirty="0">
                <a:latin typeface="Calibri Light"/>
                <a:cs typeface="Calibri Light"/>
              </a:rPr>
              <a:t>Visits,</a:t>
            </a:r>
            <a:r>
              <a:rPr sz="1300" spc="-80" dirty="0">
                <a:latin typeface="Calibri Light"/>
                <a:cs typeface="Calibri Light"/>
              </a:rPr>
              <a:t> </a:t>
            </a:r>
            <a:r>
              <a:rPr sz="1300" spc="-114" dirty="0">
                <a:latin typeface="Calibri Light"/>
                <a:cs typeface="Calibri Light"/>
              </a:rPr>
              <a:t>Total</a:t>
            </a:r>
            <a:r>
              <a:rPr sz="1300" spc="-200" dirty="0">
                <a:latin typeface="Calibri Light"/>
                <a:cs typeface="Calibri Light"/>
              </a:rPr>
              <a:t> </a:t>
            </a:r>
            <a:r>
              <a:rPr sz="1300" spc="-55" dirty="0">
                <a:latin typeface="Calibri Light"/>
                <a:cs typeface="Calibri Light"/>
              </a:rPr>
              <a:t>Time</a:t>
            </a:r>
            <a:r>
              <a:rPr sz="1300" spc="-190" dirty="0">
                <a:latin typeface="Calibri Light"/>
                <a:cs typeface="Calibri Light"/>
              </a:rPr>
              <a:t> </a:t>
            </a:r>
            <a:r>
              <a:rPr sz="1300" spc="-50" dirty="0">
                <a:latin typeface="Calibri Light"/>
                <a:cs typeface="Calibri Light"/>
              </a:rPr>
              <a:t>Spent</a:t>
            </a:r>
            <a:r>
              <a:rPr sz="1300" spc="-95" dirty="0">
                <a:latin typeface="Calibri Light"/>
                <a:cs typeface="Calibri Light"/>
              </a:rPr>
              <a:t> </a:t>
            </a:r>
            <a:r>
              <a:rPr sz="1300" spc="-60" dirty="0">
                <a:latin typeface="Calibri Light"/>
                <a:cs typeface="Calibri Light"/>
              </a:rPr>
              <a:t>onWebsite,</a:t>
            </a:r>
            <a:r>
              <a:rPr sz="1300" spc="-105" dirty="0">
                <a:latin typeface="Calibri Light"/>
                <a:cs typeface="Calibri Light"/>
              </a:rPr>
              <a:t> </a:t>
            </a:r>
            <a:r>
              <a:rPr sz="1300" spc="-75" dirty="0">
                <a:latin typeface="Calibri Light"/>
                <a:cs typeface="Calibri Light"/>
              </a:rPr>
              <a:t>Page</a:t>
            </a:r>
            <a:r>
              <a:rPr sz="1300" spc="-85" dirty="0">
                <a:latin typeface="Calibri Light"/>
                <a:cs typeface="Calibri Light"/>
              </a:rPr>
              <a:t> </a:t>
            </a:r>
            <a:r>
              <a:rPr sz="1300" spc="-45" dirty="0">
                <a:latin typeface="Calibri Light"/>
                <a:cs typeface="Calibri Light"/>
              </a:rPr>
              <a:t>Views</a:t>
            </a:r>
            <a:r>
              <a:rPr sz="1300" spc="-95" dirty="0">
                <a:latin typeface="Calibri Light"/>
                <a:cs typeface="Calibri Light"/>
              </a:rPr>
              <a:t> </a:t>
            </a:r>
            <a:r>
              <a:rPr sz="1300" spc="-65" dirty="0">
                <a:latin typeface="Calibri Light"/>
                <a:cs typeface="Calibri Light"/>
              </a:rPr>
              <a:t>Per</a:t>
            </a:r>
            <a:r>
              <a:rPr sz="1300" spc="-114" dirty="0">
                <a:latin typeface="Calibri Light"/>
                <a:cs typeface="Calibri Light"/>
              </a:rPr>
              <a:t> </a:t>
            </a:r>
            <a:r>
              <a:rPr sz="1300" spc="-55" dirty="0">
                <a:latin typeface="Calibri Light"/>
                <a:cs typeface="Calibri Light"/>
              </a:rPr>
              <a:t>Visit</a:t>
            </a:r>
            <a:endParaRPr sz="1300">
              <a:latin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45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100" dirty="0">
                <a:latin typeface="Calibri Light"/>
                <a:cs typeface="Calibri Light"/>
              </a:rPr>
              <a:t>Feature</a:t>
            </a:r>
            <a:r>
              <a:rPr sz="1700" spc="-145" dirty="0">
                <a:latin typeface="Calibri Light"/>
                <a:cs typeface="Calibri Light"/>
              </a:rPr>
              <a:t> </a:t>
            </a:r>
            <a:r>
              <a:rPr sz="1700" spc="-70" dirty="0">
                <a:latin typeface="Calibri Light"/>
                <a:cs typeface="Calibri Light"/>
              </a:rPr>
              <a:t>selection</a:t>
            </a:r>
            <a:r>
              <a:rPr sz="1700" spc="-215" dirty="0">
                <a:latin typeface="Calibri Light"/>
                <a:cs typeface="Calibri Light"/>
              </a:rPr>
              <a:t> </a:t>
            </a:r>
            <a:r>
              <a:rPr sz="1700" spc="-40" dirty="0">
                <a:latin typeface="Calibri Light"/>
                <a:cs typeface="Calibri Light"/>
              </a:rPr>
              <a:t>usingRFE</a:t>
            </a:r>
            <a:endParaRPr sz="17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33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300" spc="-25" dirty="0">
                <a:latin typeface="Calibri Light"/>
                <a:cs typeface="Calibri Light"/>
              </a:rPr>
              <a:t>Using</a:t>
            </a:r>
            <a:r>
              <a:rPr sz="1300" spc="-155" dirty="0">
                <a:latin typeface="Calibri Light"/>
                <a:cs typeface="Calibri Light"/>
              </a:rPr>
              <a:t> </a:t>
            </a:r>
            <a:r>
              <a:rPr sz="1300" spc="-30" dirty="0">
                <a:latin typeface="Calibri Light"/>
                <a:cs typeface="Calibri Light"/>
              </a:rPr>
              <a:t>RFEfunctionwe</a:t>
            </a:r>
            <a:r>
              <a:rPr sz="1300" spc="-110" dirty="0">
                <a:latin typeface="Calibri Light"/>
                <a:cs typeface="Calibri Light"/>
              </a:rPr>
              <a:t> </a:t>
            </a:r>
            <a:r>
              <a:rPr sz="1300" spc="-60" dirty="0">
                <a:latin typeface="Calibri Light"/>
                <a:cs typeface="Calibri Light"/>
              </a:rPr>
              <a:t>select</a:t>
            </a:r>
            <a:r>
              <a:rPr sz="1300" spc="-160" dirty="0">
                <a:latin typeface="Calibri Light"/>
                <a:cs typeface="Calibri Light"/>
              </a:rPr>
              <a:t> </a:t>
            </a:r>
            <a:r>
              <a:rPr sz="1300" spc="-20" dirty="0">
                <a:latin typeface="Calibri Light"/>
                <a:cs typeface="Calibri Light"/>
              </a:rPr>
              <a:t>20</a:t>
            </a:r>
            <a:r>
              <a:rPr sz="1300" spc="-80" dirty="0">
                <a:latin typeface="Calibri Light"/>
                <a:cs typeface="Calibri Light"/>
              </a:rPr>
              <a:t> </a:t>
            </a:r>
            <a:r>
              <a:rPr sz="1300" spc="-40" dirty="0">
                <a:latin typeface="Calibri Light"/>
                <a:cs typeface="Calibri Light"/>
              </a:rPr>
              <a:t>variableswhichwould</a:t>
            </a:r>
            <a:r>
              <a:rPr sz="1300" spc="-95" dirty="0">
                <a:latin typeface="Calibri Light"/>
                <a:cs typeface="Calibri Light"/>
              </a:rPr>
              <a:t> </a:t>
            </a:r>
            <a:r>
              <a:rPr sz="1300" spc="-20" dirty="0">
                <a:latin typeface="Calibri Light"/>
                <a:cs typeface="Calibri Light"/>
              </a:rPr>
              <a:t>helpthemost</a:t>
            </a:r>
            <a:r>
              <a:rPr sz="1300" spc="-80" dirty="0">
                <a:latin typeface="Calibri Light"/>
                <a:cs typeface="Calibri Light"/>
              </a:rPr>
              <a:t> </a:t>
            </a:r>
            <a:r>
              <a:rPr sz="1300" spc="-30" dirty="0">
                <a:latin typeface="Calibri Light"/>
                <a:cs typeface="Calibri Light"/>
              </a:rPr>
              <a:t>formodelbuilding</a:t>
            </a:r>
            <a:endParaRPr sz="1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3511" y="1018032"/>
            <a:ext cx="5087111" cy="24109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825" y="1056894"/>
            <a:ext cx="5617845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 Light"/>
                <a:cs typeface="Calibri Light"/>
              </a:rPr>
              <a:t>M</a:t>
            </a:r>
            <a:r>
              <a:rPr sz="1800" spc="-5" dirty="0">
                <a:latin typeface="Calibri Light"/>
                <a:cs typeface="Calibri Light"/>
              </a:rPr>
              <a:t>ode</a:t>
            </a:r>
            <a:r>
              <a:rPr sz="1800" dirty="0">
                <a:latin typeface="Calibri Light"/>
                <a:cs typeface="Calibri Light"/>
              </a:rPr>
              <a:t>l</a:t>
            </a:r>
            <a:r>
              <a:rPr sz="1800" spc="-110" dirty="0">
                <a:latin typeface="Calibri Light"/>
                <a:cs typeface="Calibri Light"/>
              </a:rPr>
              <a:t> </a:t>
            </a:r>
            <a:r>
              <a:rPr sz="1800" spc="-55" dirty="0">
                <a:latin typeface="Calibri Light"/>
                <a:cs typeface="Calibri Light"/>
              </a:rPr>
              <a:t>B</a:t>
            </a:r>
            <a:r>
              <a:rPr sz="1800" spc="-50" dirty="0">
                <a:latin typeface="Calibri Light"/>
                <a:cs typeface="Calibri Light"/>
              </a:rPr>
              <a:t>u</a:t>
            </a:r>
            <a:r>
              <a:rPr sz="1800" spc="-40" dirty="0">
                <a:latin typeface="Calibri Light"/>
                <a:cs typeface="Calibri Light"/>
              </a:rPr>
              <a:t>il</a:t>
            </a:r>
            <a:r>
              <a:rPr sz="1800" spc="-50" dirty="0">
                <a:latin typeface="Calibri Light"/>
                <a:cs typeface="Calibri Light"/>
              </a:rPr>
              <a:t>d</a:t>
            </a:r>
            <a:r>
              <a:rPr sz="1800" spc="-40" dirty="0">
                <a:latin typeface="Calibri Light"/>
                <a:cs typeface="Calibri Light"/>
              </a:rPr>
              <a:t>i</a:t>
            </a:r>
            <a:r>
              <a:rPr sz="1800" spc="-50" dirty="0">
                <a:latin typeface="Calibri Light"/>
                <a:cs typeface="Calibri Light"/>
              </a:rPr>
              <a:t>n</a:t>
            </a:r>
            <a:r>
              <a:rPr sz="1800" dirty="0">
                <a:latin typeface="Calibri Light"/>
                <a:cs typeface="Calibri Light"/>
              </a:rPr>
              <a:t>g</a:t>
            </a:r>
            <a:endParaRPr sz="18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65" dirty="0">
                <a:latin typeface="Calibri Light"/>
                <a:cs typeface="Calibri Light"/>
              </a:rPr>
              <a:t>W</a:t>
            </a:r>
            <a:r>
              <a:rPr sz="1400" spc="-5" dirty="0">
                <a:latin typeface="Calibri Light"/>
                <a:cs typeface="Calibri Light"/>
              </a:rPr>
              <a:t>e</a:t>
            </a:r>
            <a:r>
              <a:rPr sz="1400" spc="-95" dirty="0">
                <a:latin typeface="Calibri Light"/>
                <a:cs typeface="Calibri Light"/>
              </a:rPr>
              <a:t> </a:t>
            </a:r>
            <a:r>
              <a:rPr sz="1400" spc="-55" dirty="0">
                <a:latin typeface="Calibri Light"/>
                <a:cs typeface="Calibri Light"/>
              </a:rPr>
              <a:t>u</a:t>
            </a:r>
            <a:r>
              <a:rPr sz="1400" spc="-65" dirty="0">
                <a:latin typeface="Calibri Light"/>
                <a:cs typeface="Calibri Light"/>
              </a:rPr>
              <a:t>s</a:t>
            </a:r>
            <a:r>
              <a:rPr sz="1400" spc="-5" dirty="0">
                <a:latin typeface="Calibri Light"/>
                <a:cs typeface="Calibri Light"/>
              </a:rPr>
              <a:t>e</a:t>
            </a:r>
            <a:r>
              <a:rPr sz="1400" spc="-100" dirty="0">
                <a:latin typeface="Calibri Light"/>
                <a:cs typeface="Calibri Light"/>
              </a:rPr>
              <a:t> </a:t>
            </a:r>
            <a:r>
              <a:rPr sz="1400" spc="-65" dirty="0">
                <a:latin typeface="Calibri Light"/>
                <a:cs typeface="Calibri Light"/>
              </a:rPr>
              <a:t>G</a:t>
            </a:r>
            <a:r>
              <a:rPr sz="1400" spc="-45" dirty="0">
                <a:latin typeface="Calibri Light"/>
                <a:cs typeface="Calibri Light"/>
              </a:rPr>
              <a:t>e</a:t>
            </a:r>
            <a:r>
              <a:rPr sz="1400" spc="-60" dirty="0">
                <a:latin typeface="Calibri Light"/>
                <a:cs typeface="Calibri Light"/>
              </a:rPr>
              <a:t>n</a:t>
            </a:r>
            <a:r>
              <a:rPr sz="1400" spc="-45" dirty="0">
                <a:latin typeface="Calibri Light"/>
                <a:cs typeface="Calibri Light"/>
              </a:rPr>
              <a:t>e</a:t>
            </a:r>
            <a:r>
              <a:rPr sz="1400" spc="-80" dirty="0">
                <a:latin typeface="Calibri Light"/>
                <a:cs typeface="Calibri Light"/>
              </a:rPr>
              <a:t>r</a:t>
            </a:r>
            <a:r>
              <a:rPr sz="1400" spc="-65" dirty="0">
                <a:latin typeface="Calibri Light"/>
                <a:cs typeface="Calibri Light"/>
              </a:rPr>
              <a:t>a</a:t>
            </a:r>
            <a:r>
              <a:rPr sz="1400" spc="-50" dirty="0">
                <a:latin typeface="Calibri Light"/>
                <a:cs typeface="Calibri Light"/>
              </a:rPr>
              <a:t>li</a:t>
            </a:r>
            <a:r>
              <a:rPr sz="1400" spc="-75" dirty="0">
                <a:latin typeface="Calibri Light"/>
                <a:cs typeface="Calibri Light"/>
              </a:rPr>
              <a:t>z</a:t>
            </a:r>
            <a:r>
              <a:rPr sz="1400" spc="-45" dirty="0">
                <a:latin typeface="Calibri Light"/>
                <a:cs typeface="Calibri Light"/>
              </a:rPr>
              <a:t>e</a:t>
            </a:r>
            <a:r>
              <a:rPr sz="1400" spc="80" dirty="0">
                <a:latin typeface="Calibri Light"/>
                <a:cs typeface="Calibri Light"/>
              </a:rPr>
              <a:t>d</a:t>
            </a:r>
            <a:r>
              <a:rPr sz="1400" spc="-65" dirty="0">
                <a:latin typeface="Calibri Light"/>
                <a:cs typeface="Calibri Light"/>
              </a:rPr>
              <a:t>L</a:t>
            </a:r>
            <a:r>
              <a:rPr sz="1400" spc="-50" dirty="0">
                <a:latin typeface="Calibri Light"/>
                <a:cs typeface="Calibri Light"/>
              </a:rPr>
              <a:t>i</a:t>
            </a:r>
            <a:r>
              <a:rPr sz="1400" spc="-60" dirty="0">
                <a:latin typeface="Calibri Light"/>
                <a:cs typeface="Calibri Light"/>
              </a:rPr>
              <a:t>n</a:t>
            </a:r>
            <a:r>
              <a:rPr sz="1400" spc="-45" dirty="0">
                <a:latin typeface="Calibri Light"/>
                <a:cs typeface="Calibri Light"/>
              </a:rPr>
              <a:t>e</a:t>
            </a:r>
            <a:r>
              <a:rPr sz="1400" spc="-65" dirty="0">
                <a:latin typeface="Calibri Light"/>
                <a:cs typeface="Calibri Light"/>
              </a:rPr>
              <a:t>a</a:t>
            </a:r>
            <a:r>
              <a:rPr sz="1400" spc="-5" dirty="0">
                <a:latin typeface="Calibri Light"/>
                <a:cs typeface="Calibri Light"/>
              </a:rPr>
              <a:t>r</a:t>
            </a:r>
            <a:r>
              <a:rPr sz="1400" spc="-17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M</a:t>
            </a:r>
            <a:r>
              <a:rPr sz="1400" spc="-15" dirty="0">
                <a:latin typeface="Calibri Light"/>
                <a:cs typeface="Calibri Light"/>
              </a:rPr>
              <a:t>o</a:t>
            </a:r>
            <a:r>
              <a:rPr sz="1400" spc="-5" dirty="0">
                <a:latin typeface="Calibri Light"/>
                <a:cs typeface="Calibri Light"/>
              </a:rPr>
              <a:t>del</a:t>
            </a:r>
            <a:r>
              <a:rPr sz="1400" spc="-120" dirty="0">
                <a:latin typeface="Calibri Light"/>
                <a:cs typeface="Calibri Light"/>
              </a:rPr>
              <a:t> </a:t>
            </a:r>
            <a:r>
              <a:rPr sz="1400" spc="-80" dirty="0">
                <a:latin typeface="Calibri Light"/>
                <a:cs typeface="Calibri Light"/>
              </a:rPr>
              <a:t>t</a:t>
            </a:r>
            <a:r>
              <a:rPr sz="1400" spc="-5" dirty="0">
                <a:latin typeface="Calibri Light"/>
                <a:cs typeface="Calibri Light"/>
              </a:rPr>
              <a:t>o</a:t>
            </a:r>
            <a:r>
              <a:rPr sz="1400" spc="-135" dirty="0">
                <a:latin typeface="Calibri Light"/>
                <a:cs typeface="Calibri Light"/>
              </a:rPr>
              <a:t> </a:t>
            </a:r>
            <a:r>
              <a:rPr sz="1400" spc="-60" dirty="0">
                <a:latin typeface="Calibri Light"/>
                <a:cs typeface="Calibri Light"/>
              </a:rPr>
              <a:t>bu</a:t>
            </a:r>
            <a:r>
              <a:rPr sz="1400" spc="-50" dirty="0">
                <a:latin typeface="Calibri Light"/>
                <a:cs typeface="Calibri Light"/>
              </a:rPr>
              <a:t>il</a:t>
            </a:r>
            <a:r>
              <a:rPr sz="1400" spc="-5" dirty="0">
                <a:latin typeface="Calibri Light"/>
                <a:cs typeface="Calibri Light"/>
              </a:rPr>
              <a:t>d</a:t>
            </a:r>
            <a:r>
              <a:rPr sz="1400" spc="-130" dirty="0">
                <a:latin typeface="Calibri Light"/>
                <a:cs typeface="Calibri Light"/>
              </a:rPr>
              <a:t> </a:t>
            </a:r>
            <a:r>
              <a:rPr sz="1400" spc="-55" dirty="0">
                <a:latin typeface="Calibri Light"/>
                <a:cs typeface="Calibri Light"/>
              </a:rPr>
              <a:t>th</a:t>
            </a:r>
            <a:r>
              <a:rPr sz="1400" spc="165" dirty="0">
                <a:latin typeface="Calibri Light"/>
                <a:cs typeface="Calibri Light"/>
              </a:rPr>
              <a:t>e</a:t>
            </a:r>
            <a:r>
              <a:rPr sz="1400" spc="-55" dirty="0">
                <a:latin typeface="Calibri Light"/>
                <a:cs typeface="Calibri Light"/>
              </a:rPr>
              <a:t>m</a:t>
            </a:r>
            <a:r>
              <a:rPr sz="1400" spc="-60" dirty="0">
                <a:latin typeface="Calibri Light"/>
                <a:cs typeface="Calibri Light"/>
              </a:rPr>
              <a:t>od</a:t>
            </a:r>
            <a:r>
              <a:rPr sz="1400" spc="-45" dirty="0">
                <a:latin typeface="Calibri Light"/>
                <a:cs typeface="Calibri Light"/>
              </a:rPr>
              <a:t>e</a:t>
            </a:r>
            <a:r>
              <a:rPr sz="1400" spc="-5" dirty="0">
                <a:latin typeface="Calibri Light"/>
                <a:cs typeface="Calibri Light"/>
              </a:rPr>
              <a:t>l</a:t>
            </a:r>
            <a:endParaRPr sz="1400">
              <a:latin typeface="Calibri Light"/>
              <a:cs typeface="Calibri Light"/>
            </a:endParaRPr>
          </a:p>
          <a:p>
            <a:pPr marL="698500" marR="278130" lvl="1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35" dirty="0">
                <a:latin typeface="Calibri Light"/>
                <a:cs typeface="Calibri Light"/>
              </a:rPr>
              <a:t>We</a:t>
            </a:r>
            <a:r>
              <a:rPr sz="1400" spc="-95" dirty="0">
                <a:latin typeface="Calibri Light"/>
                <a:cs typeface="Calibri Light"/>
              </a:rPr>
              <a:t> </a:t>
            </a:r>
            <a:r>
              <a:rPr sz="1400" spc="-45" dirty="0">
                <a:latin typeface="Calibri Light"/>
                <a:cs typeface="Calibri Light"/>
              </a:rPr>
              <a:t>use</a:t>
            </a:r>
            <a:r>
              <a:rPr sz="1400" spc="-95" dirty="0">
                <a:latin typeface="Calibri Light"/>
                <a:cs typeface="Calibri Light"/>
              </a:rPr>
              <a:t> </a:t>
            </a:r>
            <a:r>
              <a:rPr sz="1400" spc="-60" dirty="0">
                <a:latin typeface="Calibri Light"/>
                <a:cs typeface="Calibri Light"/>
              </a:rPr>
              <a:t>Variance</a:t>
            </a:r>
            <a:r>
              <a:rPr sz="1400" spc="-140" dirty="0">
                <a:latin typeface="Calibri Light"/>
                <a:cs typeface="Calibri Light"/>
              </a:rPr>
              <a:t> </a:t>
            </a:r>
            <a:r>
              <a:rPr sz="1400" spc="-55" dirty="0">
                <a:latin typeface="Calibri Light"/>
                <a:cs typeface="Calibri Light"/>
              </a:rPr>
              <a:t>Inflation</a:t>
            </a:r>
            <a:r>
              <a:rPr sz="1400" spc="-100" dirty="0">
                <a:latin typeface="Calibri Light"/>
                <a:cs typeface="Calibri Light"/>
              </a:rPr>
              <a:t> </a:t>
            </a:r>
            <a:r>
              <a:rPr sz="1400" spc="-60" dirty="0">
                <a:latin typeface="Calibri Light"/>
                <a:cs typeface="Calibri Light"/>
              </a:rPr>
              <a:t>Factor</a:t>
            </a:r>
            <a:r>
              <a:rPr sz="1400" spc="-150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(VIF)</a:t>
            </a:r>
            <a:r>
              <a:rPr sz="1400" spc="-185" dirty="0">
                <a:latin typeface="Calibri Light"/>
                <a:cs typeface="Calibri Light"/>
              </a:rPr>
              <a:t> </a:t>
            </a:r>
            <a:r>
              <a:rPr sz="1400" spc="-45" dirty="0">
                <a:latin typeface="Calibri Light"/>
                <a:cs typeface="Calibri Light"/>
              </a:rPr>
              <a:t>and</a:t>
            </a:r>
            <a:r>
              <a:rPr sz="1400" spc="-7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P</a:t>
            </a:r>
            <a:r>
              <a:rPr sz="1400" spc="-130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value</a:t>
            </a:r>
            <a:r>
              <a:rPr sz="1400" spc="-145" dirty="0">
                <a:latin typeface="Calibri Light"/>
                <a:cs typeface="Calibri Light"/>
              </a:rPr>
              <a:t> </a:t>
            </a:r>
            <a:r>
              <a:rPr sz="1400" spc="-45" dirty="0">
                <a:latin typeface="Calibri Light"/>
                <a:cs typeface="Calibri Light"/>
              </a:rPr>
              <a:t>to</a:t>
            </a:r>
            <a:r>
              <a:rPr sz="1400" spc="-130" dirty="0">
                <a:latin typeface="Calibri Light"/>
                <a:cs typeface="Calibri Light"/>
              </a:rPr>
              <a:t> </a:t>
            </a:r>
            <a:r>
              <a:rPr sz="1400" spc="-35" dirty="0">
                <a:latin typeface="Calibri Light"/>
                <a:cs typeface="Calibri Light"/>
              </a:rPr>
              <a:t>drop</a:t>
            </a:r>
            <a:r>
              <a:rPr sz="1400" spc="-125" dirty="0">
                <a:latin typeface="Calibri Light"/>
                <a:cs typeface="Calibri Light"/>
              </a:rPr>
              <a:t> </a:t>
            </a:r>
            <a:r>
              <a:rPr sz="1400" spc="-40" dirty="0">
                <a:latin typeface="Calibri Light"/>
                <a:cs typeface="Calibri Light"/>
              </a:rPr>
              <a:t>the</a:t>
            </a:r>
            <a:r>
              <a:rPr sz="1400" spc="-140" dirty="0">
                <a:latin typeface="Calibri Light"/>
                <a:cs typeface="Calibri Light"/>
              </a:rPr>
              <a:t> </a:t>
            </a:r>
            <a:r>
              <a:rPr sz="1400" spc="-55" dirty="0">
                <a:latin typeface="Calibri Light"/>
                <a:cs typeface="Calibri Light"/>
              </a:rPr>
              <a:t>unwanted </a:t>
            </a:r>
            <a:r>
              <a:rPr sz="1400" spc="-305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columns</a:t>
            </a:r>
            <a:endParaRPr sz="14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50" dirty="0">
                <a:latin typeface="Calibri Light"/>
                <a:cs typeface="Calibri Light"/>
              </a:rPr>
              <a:t>After</a:t>
            </a:r>
            <a:r>
              <a:rPr sz="1400" spc="-150" dirty="0">
                <a:latin typeface="Calibri Light"/>
                <a:cs typeface="Calibri Light"/>
              </a:rPr>
              <a:t> </a:t>
            </a:r>
            <a:r>
              <a:rPr sz="1400" spc="-55" dirty="0">
                <a:latin typeface="Calibri Light"/>
                <a:cs typeface="Calibri Light"/>
              </a:rPr>
              <a:t>iterating</a:t>
            </a:r>
            <a:r>
              <a:rPr sz="1400" spc="-180" dirty="0">
                <a:latin typeface="Calibri Light"/>
                <a:cs typeface="Calibri Light"/>
              </a:rPr>
              <a:t> </a:t>
            </a:r>
            <a:r>
              <a:rPr sz="1400" spc="-55" dirty="0">
                <a:latin typeface="Calibri Light"/>
                <a:cs typeface="Calibri Light"/>
              </a:rPr>
              <a:t>few</a:t>
            </a:r>
            <a:r>
              <a:rPr sz="1400" spc="-165" dirty="0">
                <a:latin typeface="Calibri Light"/>
                <a:cs typeface="Calibri Light"/>
              </a:rPr>
              <a:t> </a:t>
            </a:r>
            <a:r>
              <a:rPr sz="1400" spc="-45" dirty="0">
                <a:latin typeface="Calibri Light"/>
                <a:cs typeface="Calibri Light"/>
              </a:rPr>
              <a:t>times</a:t>
            </a:r>
            <a:r>
              <a:rPr sz="1400" spc="-160" dirty="0">
                <a:latin typeface="Calibri Light"/>
                <a:cs typeface="Calibri Light"/>
              </a:rPr>
              <a:t> </a:t>
            </a:r>
            <a:r>
              <a:rPr sz="1400" spc="-40" dirty="0">
                <a:latin typeface="Calibri Light"/>
                <a:cs typeface="Calibri Light"/>
              </a:rPr>
              <a:t>we</a:t>
            </a:r>
            <a:r>
              <a:rPr sz="1400" spc="-145" dirty="0">
                <a:latin typeface="Calibri Light"/>
                <a:cs typeface="Calibri Light"/>
              </a:rPr>
              <a:t> </a:t>
            </a:r>
            <a:r>
              <a:rPr sz="1400" spc="-20" dirty="0">
                <a:latin typeface="Calibri Light"/>
                <a:cs typeface="Calibri Light"/>
              </a:rPr>
              <a:t>decidewithset</a:t>
            </a:r>
            <a:r>
              <a:rPr sz="1400" spc="-145" dirty="0">
                <a:latin typeface="Calibri Light"/>
                <a:cs typeface="Calibri Light"/>
              </a:rPr>
              <a:t> </a:t>
            </a:r>
            <a:r>
              <a:rPr sz="1400" spc="-35" dirty="0">
                <a:latin typeface="Calibri Light"/>
                <a:cs typeface="Calibri Light"/>
              </a:rPr>
              <a:t>of</a:t>
            </a:r>
            <a:r>
              <a:rPr sz="1400" spc="-135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columns</a:t>
            </a:r>
            <a:r>
              <a:rPr sz="1400" spc="-90" dirty="0">
                <a:latin typeface="Calibri Light"/>
                <a:cs typeface="Calibri Light"/>
              </a:rPr>
              <a:t> </a:t>
            </a:r>
            <a:r>
              <a:rPr sz="1400" spc="-40" dirty="0">
                <a:latin typeface="Calibri Light"/>
                <a:cs typeface="Calibri Light"/>
              </a:rPr>
              <a:t>to</a:t>
            </a:r>
            <a:r>
              <a:rPr sz="1400" spc="-110" dirty="0">
                <a:latin typeface="Calibri Light"/>
                <a:cs typeface="Calibri Light"/>
              </a:rPr>
              <a:t> </a:t>
            </a:r>
            <a:r>
              <a:rPr sz="1400" spc="-60" dirty="0">
                <a:latin typeface="Calibri Light"/>
                <a:cs typeface="Calibri Light"/>
              </a:rPr>
              <a:t>start</a:t>
            </a:r>
            <a:r>
              <a:rPr sz="1400" spc="-120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predicting</a:t>
            </a:r>
            <a:endParaRPr sz="1400">
              <a:latin typeface="Calibri Light"/>
              <a:cs typeface="Calibri Light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45" dirty="0">
                <a:latin typeface="Calibri Light"/>
                <a:cs typeface="Calibri Light"/>
              </a:rPr>
              <a:t>Once</a:t>
            </a:r>
            <a:r>
              <a:rPr sz="1400" spc="-145" dirty="0">
                <a:latin typeface="Calibri Light"/>
                <a:cs typeface="Calibri Light"/>
              </a:rPr>
              <a:t> </a:t>
            </a:r>
            <a:r>
              <a:rPr sz="1400" spc="-40" dirty="0">
                <a:latin typeface="Calibri Light"/>
                <a:cs typeface="Calibri Light"/>
              </a:rPr>
              <a:t>we</a:t>
            </a:r>
            <a:r>
              <a:rPr sz="1400" spc="-120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are</a:t>
            </a:r>
            <a:r>
              <a:rPr sz="1400" spc="-114" dirty="0">
                <a:latin typeface="Calibri Light"/>
                <a:cs typeface="Calibri Light"/>
              </a:rPr>
              <a:t> </a:t>
            </a:r>
            <a:r>
              <a:rPr sz="1400" spc="-30" dirty="0">
                <a:latin typeface="Calibri Light"/>
                <a:cs typeface="Calibri Light"/>
              </a:rPr>
              <a:t>done</a:t>
            </a:r>
            <a:r>
              <a:rPr sz="1400" spc="-140" dirty="0">
                <a:latin typeface="Calibri Light"/>
                <a:cs typeface="Calibri Light"/>
              </a:rPr>
              <a:t> </a:t>
            </a:r>
            <a:r>
              <a:rPr sz="1400" spc="-15" dirty="0">
                <a:latin typeface="Calibri Light"/>
                <a:cs typeface="Calibri Light"/>
              </a:rPr>
              <a:t>withthe</a:t>
            </a:r>
            <a:r>
              <a:rPr sz="1400" spc="-145" dirty="0">
                <a:latin typeface="Calibri Light"/>
                <a:cs typeface="Calibri Light"/>
              </a:rPr>
              <a:t> </a:t>
            </a:r>
            <a:r>
              <a:rPr sz="1400" spc="-50" dirty="0">
                <a:latin typeface="Calibri Light"/>
                <a:cs typeface="Calibri Light"/>
              </a:rPr>
              <a:t>column</a:t>
            </a:r>
            <a:r>
              <a:rPr sz="1400" spc="-80" dirty="0">
                <a:latin typeface="Calibri Light"/>
                <a:cs typeface="Calibri Light"/>
              </a:rPr>
              <a:t> </a:t>
            </a:r>
            <a:r>
              <a:rPr sz="1400" spc="-45" dirty="0">
                <a:latin typeface="Calibri Light"/>
                <a:cs typeface="Calibri Light"/>
              </a:rPr>
              <a:t>selection</a:t>
            </a:r>
            <a:r>
              <a:rPr sz="1400" spc="-180" dirty="0">
                <a:latin typeface="Calibri Light"/>
                <a:cs typeface="Calibri Light"/>
              </a:rPr>
              <a:t> </a:t>
            </a:r>
            <a:r>
              <a:rPr sz="1400" spc="-40" dirty="0">
                <a:latin typeface="Calibri Light"/>
                <a:cs typeface="Calibri Light"/>
              </a:rPr>
              <a:t>we</a:t>
            </a:r>
            <a:r>
              <a:rPr sz="1400" spc="-140" dirty="0">
                <a:latin typeface="Calibri Light"/>
                <a:cs typeface="Calibri Light"/>
              </a:rPr>
              <a:t> </a:t>
            </a:r>
            <a:r>
              <a:rPr sz="1400" spc="-45" dirty="0">
                <a:latin typeface="Calibri Light"/>
                <a:cs typeface="Calibri Light"/>
              </a:rPr>
              <a:t>can</a:t>
            </a:r>
            <a:r>
              <a:rPr sz="1400" spc="-135" dirty="0">
                <a:latin typeface="Calibri Light"/>
                <a:cs typeface="Calibri Light"/>
              </a:rPr>
              <a:t> </a:t>
            </a:r>
            <a:r>
              <a:rPr sz="1400" spc="-60" dirty="0">
                <a:latin typeface="Calibri Light"/>
                <a:cs typeface="Calibri Light"/>
              </a:rPr>
              <a:t>start</a:t>
            </a:r>
            <a:r>
              <a:rPr sz="1400" spc="-130" dirty="0">
                <a:latin typeface="Calibri Light"/>
                <a:cs typeface="Calibri Light"/>
              </a:rPr>
              <a:t> </a:t>
            </a:r>
            <a:r>
              <a:rPr sz="1400" spc="-35" dirty="0">
                <a:latin typeface="Calibri Light"/>
                <a:cs typeface="Calibri Light"/>
              </a:rPr>
              <a:t>predictingand</a:t>
            </a:r>
            <a:r>
              <a:rPr sz="1400" spc="-110" dirty="0">
                <a:latin typeface="Calibri Light"/>
                <a:cs typeface="Calibri Light"/>
              </a:rPr>
              <a:t> </a:t>
            </a:r>
            <a:r>
              <a:rPr sz="1400" spc="-55" dirty="0">
                <a:latin typeface="Calibri Light"/>
                <a:cs typeface="Calibri Light"/>
              </a:rPr>
              <a:t>evaluating </a:t>
            </a:r>
            <a:r>
              <a:rPr sz="1400" spc="-300" dirty="0">
                <a:latin typeface="Calibri Light"/>
                <a:cs typeface="Calibri Light"/>
              </a:rPr>
              <a:t> </a:t>
            </a:r>
            <a:r>
              <a:rPr sz="1400" spc="-40" dirty="0">
                <a:latin typeface="Calibri Light"/>
                <a:cs typeface="Calibri Light"/>
              </a:rPr>
              <a:t>the</a:t>
            </a:r>
            <a:r>
              <a:rPr sz="1400" spc="-150" dirty="0">
                <a:latin typeface="Calibri Light"/>
                <a:cs typeface="Calibri Light"/>
              </a:rPr>
              <a:t> </a:t>
            </a:r>
            <a:r>
              <a:rPr sz="1400" spc="-45" dirty="0">
                <a:latin typeface="Calibri Light"/>
                <a:cs typeface="Calibri Light"/>
              </a:rPr>
              <a:t>model</a:t>
            </a:r>
            <a:endParaRPr sz="14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65" dirty="0">
                <a:latin typeface="Calibri Light"/>
                <a:cs typeface="Calibri Light"/>
              </a:rPr>
              <a:t>W</a:t>
            </a:r>
            <a:r>
              <a:rPr sz="1400" spc="-5" dirty="0">
                <a:latin typeface="Calibri Light"/>
                <a:cs typeface="Calibri Light"/>
              </a:rPr>
              <a:t>e</a:t>
            </a:r>
            <a:r>
              <a:rPr sz="1400" spc="-95" dirty="0">
                <a:latin typeface="Calibri Light"/>
                <a:cs typeface="Calibri Light"/>
              </a:rPr>
              <a:t> </a:t>
            </a:r>
            <a:r>
              <a:rPr sz="1400" spc="-60" dirty="0">
                <a:latin typeface="Calibri Light"/>
                <a:cs typeface="Calibri Light"/>
              </a:rPr>
              <a:t>h</a:t>
            </a:r>
            <a:r>
              <a:rPr sz="1400" spc="-85" dirty="0">
                <a:latin typeface="Calibri Light"/>
                <a:cs typeface="Calibri Light"/>
              </a:rPr>
              <a:t>a</a:t>
            </a:r>
            <a:r>
              <a:rPr sz="1400" spc="-65" dirty="0">
                <a:latin typeface="Calibri Light"/>
                <a:cs typeface="Calibri Light"/>
              </a:rPr>
              <a:t>v</a:t>
            </a:r>
            <a:r>
              <a:rPr sz="1400" spc="-5" dirty="0">
                <a:latin typeface="Calibri Light"/>
                <a:cs typeface="Calibri Light"/>
              </a:rPr>
              <a:t>e</a:t>
            </a:r>
            <a:r>
              <a:rPr sz="1400" spc="-95" dirty="0">
                <a:latin typeface="Calibri Light"/>
                <a:cs typeface="Calibri Light"/>
              </a:rPr>
              <a:t> </a:t>
            </a:r>
            <a:r>
              <a:rPr sz="1400" spc="-55" dirty="0">
                <a:latin typeface="Calibri Light"/>
                <a:cs typeface="Calibri Light"/>
              </a:rPr>
              <a:t>t</a:t>
            </a:r>
            <a:r>
              <a:rPr sz="1400" spc="-60" dirty="0">
                <a:latin typeface="Calibri Light"/>
                <a:cs typeface="Calibri Light"/>
              </a:rPr>
              <a:t>h</a:t>
            </a:r>
            <a:r>
              <a:rPr sz="1400" spc="145" dirty="0">
                <a:latin typeface="Calibri Light"/>
                <a:cs typeface="Calibri Light"/>
              </a:rPr>
              <a:t>e</a:t>
            </a:r>
            <a:r>
              <a:rPr sz="1400" spc="-60" dirty="0">
                <a:latin typeface="Calibri Light"/>
                <a:cs typeface="Calibri Light"/>
              </a:rPr>
              <a:t>b</a:t>
            </a:r>
            <a:r>
              <a:rPr sz="1400" spc="-45" dirty="0">
                <a:latin typeface="Calibri Light"/>
                <a:cs typeface="Calibri Light"/>
              </a:rPr>
              <a:t>e</a:t>
            </a:r>
            <a:r>
              <a:rPr sz="1400" spc="-50" dirty="0">
                <a:latin typeface="Calibri Light"/>
                <a:cs typeface="Calibri Light"/>
              </a:rPr>
              <a:t>l</a:t>
            </a:r>
            <a:r>
              <a:rPr sz="1400" spc="-60" dirty="0">
                <a:latin typeface="Calibri Light"/>
                <a:cs typeface="Calibri Light"/>
              </a:rPr>
              <a:t>o</a:t>
            </a:r>
            <a:r>
              <a:rPr sz="1400" spc="-10" dirty="0">
                <a:latin typeface="Calibri Light"/>
                <a:cs typeface="Calibri Light"/>
              </a:rPr>
              <a:t>w</a:t>
            </a:r>
            <a:r>
              <a:rPr sz="1400" spc="-114" dirty="0">
                <a:latin typeface="Calibri Light"/>
                <a:cs typeface="Calibri Light"/>
              </a:rPr>
              <a:t> </a:t>
            </a:r>
            <a:r>
              <a:rPr sz="1400" spc="-80" dirty="0">
                <a:latin typeface="Calibri Light"/>
                <a:cs typeface="Calibri Light"/>
              </a:rPr>
              <a:t>r</a:t>
            </a:r>
            <a:r>
              <a:rPr sz="1400" spc="-45" dirty="0">
                <a:latin typeface="Calibri Light"/>
                <a:cs typeface="Calibri Light"/>
              </a:rPr>
              <a:t>e</a:t>
            </a:r>
            <a:r>
              <a:rPr sz="1400" spc="-65" dirty="0">
                <a:latin typeface="Calibri Light"/>
                <a:cs typeface="Calibri Light"/>
              </a:rPr>
              <a:t>s</a:t>
            </a:r>
            <a:r>
              <a:rPr sz="1400" spc="-60" dirty="0">
                <a:latin typeface="Calibri Light"/>
                <a:cs typeface="Calibri Light"/>
              </a:rPr>
              <a:t>u</a:t>
            </a:r>
            <a:r>
              <a:rPr sz="1400" spc="-50" dirty="0">
                <a:latin typeface="Calibri Light"/>
                <a:cs typeface="Calibri Light"/>
              </a:rPr>
              <a:t>l</a:t>
            </a:r>
            <a:r>
              <a:rPr sz="1400" spc="-55" dirty="0">
                <a:latin typeface="Calibri Light"/>
                <a:cs typeface="Calibri Light"/>
              </a:rPr>
              <a:t>t</a:t>
            </a:r>
            <a:r>
              <a:rPr sz="1400" spc="-5" dirty="0">
                <a:latin typeface="Calibri Light"/>
                <a:cs typeface="Calibri Light"/>
              </a:rPr>
              <a:t>s</a:t>
            </a:r>
            <a:r>
              <a:rPr sz="1400" spc="-140" dirty="0">
                <a:latin typeface="Calibri Light"/>
                <a:cs typeface="Calibri Light"/>
              </a:rPr>
              <a:t> </a:t>
            </a:r>
            <a:r>
              <a:rPr sz="1400" spc="-60" dirty="0">
                <a:latin typeface="Calibri Light"/>
                <a:cs typeface="Calibri Light"/>
              </a:rPr>
              <a:t>on</a:t>
            </a:r>
            <a:r>
              <a:rPr sz="1400" spc="-45" dirty="0">
                <a:latin typeface="Calibri Light"/>
                <a:cs typeface="Calibri Light"/>
              </a:rPr>
              <a:t>c</a:t>
            </a:r>
            <a:r>
              <a:rPr sz="1400" spc="-5" dirty="0">
                <a:latin typeface="Calibri Light"/>
                <a:cs typeface="Calibri Light"/>
              </a:rPr>
              <a:t>e</a:t>
            </a:r>
            <a:r>
              <a:rPr sz="1400" spc="-114" dirty="0">
                <a:latin typeface="Calibri Light"/>
                <a:cs typeface="Calibri Light"/>
              </a:rPr>
              <a:t> </a:t>
            </a:r>
            <a:r>
              <a:rPr sz="1400" spc="-75" dirty="0">
                <a:latin typeface="Calibri Light"/>
                <a:cs typeface="Calibri Light"/>
              </a:rPr>
              <a:t>w</a:t>
            </a:r>
            <a:r>
              <a:rPr sz="1400" spc="-5" dirty="0">
                <a:latin typeface="Calibri Light"/>
                <a:cs typeface="Calibri Light"/>
              </a:rPr>
              <a:t>e</a:t>
            </a:r>
            <a:r>
              <a:rPr sz="1400" spc="-145" dirty="0">
                <a:latin typeface="Calibri Light"/>
                <a:cs typeface="Calibri Light"/>
              </a:rPr>
              <a:t> </a:t>
            </a:r>
            <a:r>
              <a:rPr sz="1400" spc="-45" dirty="0">
                <a:latin typeface="Calibri Light"/>
                <a:cs typeface="Calibri Light"/>
              </a:rPr>
              <a:t>e</a:t>
            </a:r>
            <a:r>
              <a:rPr sz="1400" spc="-65" dirty="0">
                <a:latin typeface="Calibri Light"/>
                <a:cs typeface="Calibri Light"/>
              </a:rPr>
              <a:t>va</a:t>
            </a:r>
            <a:r>
              <a:rPr sz="1400" spc="-50" dirty="0">
                <a:latin typeface="Calibri Light"/>
                <a:cs typeface="Calibri Light"/>
              </a:rPr>
              <a:t>l</a:t>
            </a:r>
            <a:r>
              <a:rPr sz="1400" spc="-60" dirty="0">
                <a:latin typeface="Calibri Light"/>
                <a:cs typeface="Calibri Light"/>
              </a:rPr>
              <a:t>u</a:t>
            </a:r>
            <a:r>
              <a:rPr sz="1400" spc="-85" dirty="0">
                <a:latin typeface="Calibri Light"/>
                <a:cs typeface="Calibri Light"/>
              </a:rPr>
              <a:t>a</a:t>
            </a:r>
            <a:r>
              <a:rPr sz="1400" spc="-80" dirty="0">
                <a:latin typeface="Calibri Light"/>
                <a:cs typeface="Calibri Light"/>
              </a:rPr>
              <a:t>t</a:t>
            </a:r>
            <a:r>
              <a:rPr sz="1400" spc="120" dirty="0">
                <a:latin typeface="Calibri Light"/>
                <a:cs typeface="Calibri Light"/>
              </a:rPr>
              <a:t>e</a:t>
            </a:r>
            <a:r>
              <a:rPr sz="1400" spc="-55" dirty="0">
                <a:latin typeface="Calibri Light"/>
                <a:cs typeface="Calibri Light"/>
              </a:rPr>
              <a:t>t</a:t>
            </a:r>
            <a:r>
              <a:rPr sz="1400" spc="-60" dirty="0">
                <a:latin typeface="Calibri Light"/>
                <a:cs typeface="Calibri Light"/>
              </a:rPr>
              <a:t>h</a:t>
            </a:r>
            <a:r>
              <a:rPr sz="1400" spc="-5" dirty="0">
                <a:latin typeface="Calibri Light"/>
                <a:cs typeface="Calibri Light"/>
              </a:rPr>
              <a:t>e</a:t>
            </a:r>
            <a:r>
              <a:rPr sz="1400" spc="-145" dirty="0">
                <a:latin typeface="Calibri Light"/>
                <a:cs typeface="Calibri Light"/>
              </a:rPr>
              <a:t> </a:t>
            </a:r>
            <a:r>
              <a:rPr sz="1400" spc="-55" dirty="0">
                <a:latin typeface="Calibri Light"/>
                <a:cs typeface="Calibri Light"/>
              </a:rPr>
              <a:t>m</a:t>
            </a:r>
            <a:r>
              <a:rPr sz="1400" spc="-60" dirty="0">
                <a:latin typeface="Calibri Light"/>
                <a:cs typeface="Calibri Light"/>
              </a:rPr>
              <a:t>o</a:t>
            </a:r>
            <a:r>
              <a:rPr sz="1400" spc="-55" dirty="0">
                <a:latin typeface="Calibri Light"/>
                <a:cs typeface="Calibri Light"/>
              </a:rPr>
              <a:t>d</a:t>
            </a:r>
            <a:r>
              <a:rPr sz="1400" spc="-45" dirty="0">
                <a:latin typeface="Calibri Light"/>
                <a:cs typeface="Calibri Light"/>
              </a:rPr>
              <a:t>e</a:t>
            </a:r>
            <a:r>
              <a:rPr sz="1400" spc="-5" dirty="0">
                <a:latin typeface="Calibri Light"/>
                <a:cs typeface="Calibri Light"/>
              </a:rPr>
              <a:t>l</a:t>
            </a:r>
            <a:endParaRPr sz="14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60" dirty="0">
                <a:latin typeface="Calibri Light"/>
                <a:cs typeface="Calibri Light"/>
              </a:rPr>
              <a:t>S</a:t>
            </a:r>
            <a:r>
              <a:rPr sz="1400" spc="-45" dirty="0">
                <a:latin typeface="Calibri Light"/>
                <a:cs typeface="Calibri Light"/>
              </a:rPr>
              <a:t>e</a:t>
            </a:r>
            <a:r>
              <a:rPr sz="1400" spc="-60" dirty="0">
                <a:latin typeface="Calibri Light"/>
                <a:cs typeface="Calibri Light"/>
              </a:rPr>
              <a:t>n</a:t>
            </a:r>
            <a:r>
              <a:rPr sz="1400" spc="-65" dirty="0">
                <a:latin typeface="Calibri Light"/>
                <a:cs typeface="Calibri Light"/>
              </a:rPr>
              <a:t>s</a:t>
            </a:r>
            <a:r>
              <a:rPr sz="1400" spc="-50" dirty="0">
                <a:latin typeface="Calibri Light"/>
                <a:cs typeface="Calibri Light"/>
              </a:rPr>
              <a:t>i</a:t>
            </a:r>
            <a:r>
              <a:rPr sz="1400" spc="-55" dirty="0">
                <a:latin typeface="Calibri Light"/>
                <a:cs typeface="Calibri Light"/>
              </a:rPr>
              <a:t>t</a:t>
            </a:r>
            <a:r>
              <a:rPr sz="1400" spc="-50" dirty="0">
                <a:latin typeface="Calibri Light"/>
                <a:cs typeface="Calibri Light"/>
              </a:rPr>
              <a:t>i</a:t>
            </a:r>
            <a:r>
              <a:rPr sz="1400" spc="-45" dirty="0">
                <a:latin typeface="Calibri Light"/>
                <a:cs typeface="Calibri Light"/>
              </a:rPr>
              <a:t>v</a:t>
            </a:r>
            <a:r>
              <a:rPr sz="1400" spc="-50" dirty="0">
                <a:latin typeface="Calibri Light"/>
                <a:cs typeface="Calibri Light"/>
              </a:rPr>
              <a:t>i</a:t>
            </a:r>
            <a:r>
              <a:rPr sz="1400" spc="-55" dirty="0">
                <a:latin typeface="Calibri Light"/>
                <a:cs typeface="Calibri Light"/>
              </a:rPr>
              <a:t>t</a:t>
            </a:r>
            <a:r>
              <a:rPr sz="1400" spc="-5" dirty="0">
                <a:latin typeface="Calibri Light"/>
                <a:cs typeface="Calibri Light"/>
              </a:rPr>
              <a:t>y</a:t>
            </a:r>
            <a:r>
              <a:rPr sz="1400" spc="-165" dirty="0">
                <a:latin typeface="Calibri Light"/>
                <a:cs typeface="Calibri Light"/>
              </a:rPr>
              <a:t> </a:t>
            </a:r>
            <a:r>
              <a:rPr sz="1400" spc="-5" dirty="0">
                <a:latin typeface="Calibri Light"/>
                <a:cs typeface="Calibri Light"/>
              </a:rPr>
              <a:t>:</a:t>
            </a:r>
            <a:r>
              <a:rPr sz="1400" spc="-229" dirty="0">
                <a:latin typeface="Calibri Light"/>
                <a:cs typeface="Calibri Light"/>
              </a:rPr>
              <a:t> </a:t>
            </a:r>
            <a:r>
              <a:rPr sz="1400" spc="-40" dirty="0">
                <a:latin typeface="Calibri Light"/>
                <a:cs typeface="Calibri Light"/>
              </a:rPr>
              <a:t>7</a:t>
            </a:r>
            <a:r>
              <a:rPr sz="1400" spc="-5" dirty="0">
                <a:latin typeface="Calibri Light"/>
                <a:cs typeface="Calibri Light"/>
              </a:rPr>
              <a:t>0</a:t>
            </a:r>
            <a:r>
              <a:rPr sz="1400" spc="-6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%</a:t>
            </a:r>
            <a:endParaRPr sz="14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400" spc="-85" dirty="0">
                <a:latin typeface="Calibri Light"/>
                <a:cs typeface="Calibri Light"/>
              </a:rPr>
              <a:t>S</a:t>
            </a:r>
            <a:r>
              <a:rPr sz="1400" spc="-80" dirty="0">
                <a:latin typeface="Calibri Light"/>
                <a:cs typeface="Calibri Light"/>
              </a:rPr>
              <a:t>p</a:t>
            </a:r>
            <a:r>
              <a:rPr sz="1400" spc="-70" dirty="0">
                <a:latin typeface="Calibri Light"/>
                <a:cs typeface="Calibri Light"/>
              </a:rPr>
              <a:t>ec</a:t>
            </a:r>
            <a:r>
              <a:rPr sz="1400" spc="-75" dirty="0">
                <a:latin typeface="Calibri Light"/>
                <a:cs typeface="Calibri Light"/>
              </a:rPr>
              <a:t>i</a:t>
            </a:r>
            <a:r>
              <a:rPr sz="1400" spc="-90" dirty="0">
                <a:latin typeface="Calibri Light"/>
                <a:cs typeface="Calibri Light"/>
              </a:rPr>
              <a:t>f</a:t>
            </a:r>
            <a:r>
              <a:rPr sz="1400" spc="-75" dirty="0">
                <a:latin typeface="Calibri Light"/>
                <a:cs typeface="Calibri Light"/>
              </a:rPr>
              <a:t>i</a:t>
            </a:r>
            <a:r>
              <a:rPr sz="1400" spc="-70" dirty="0">
                <a:latin typeface="Calibri Light"/>
                <a:cs typeface="Calibri Light"/>
              </a:rPr>
              <a:t>c</a:t>
            </a:r>
            <a:r>
              <a:rPr sz="1400" spc="-75" dirty="0">
                <a:latin typeface="Calibri Light"/>
                <a:cs typeface="Calibri Light"/>
              </a:rPr>
              <a:t>i</a:t>
            </a:r>
            <a:r>
              <a:rPr sz="1400" spc="-80" dirty="0">
                <a:latin typeface="Calibri Light"/>
                <a:cs typeface="Calibri Light"/>
              </a:rPr>
              <a:t>t</a:t>
            </a:r>
            <a:r>
              <a:rPr sz="1400" spc="-5" dirty="0">
                <a:latin typeface="Calibri Light"/>
                <a:cs typeface="Calibri Light"/>
              </a:rPr>
              <a:t>y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85" dirty="0">
                <a:latin typeface="Calibri Light"/>
                <a:cs typeface="Calibri Light"/>
              </a:rPr>
              <a:t>:</a:t>
            </a:r>
            <a:r>
              <a:rPr sz="1400" spc="5" dirty="0">
                <a:latin typeface="Calibri Light"/>
                <a:cs typeface="Calibri Light"/>
              </a:rPr>
              <a:t>89%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4368" y="984503"/>
            <a:ext cx="3934968" cy="40264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71606" y="6409131"/>
            <a:ext cx="23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1185847"/>
            <a:ext cx="5142865" cy="6381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0" dirty="0">
                <a:latin typeface="Calibri Light"/>
                <a:cs typeface="Calibri Light"/>
              </a:rPr>
              <a:t>P</a:t>
            </a:r>
            <a:r>
              <a:rPr sz="1800" spc="-90" dirty="0">
                <a:latin typeface="Calibri Light"/>
                <a:cs typeface="Calibri Light"/>
              </a:rPr>
              <a:t>l</a:t>
            </a:r>
            <a:r>
              <a:rPr sz="1800" spc="-100" dirty="0">
                <a:latin typeface="Calibri Light"/>
                <a:cs typeface="Calibri Light"/>
              </a:rPr>
              <a:t>o</a:t>
            </a:r>
            <a:r>
              <a:rPr sz="1800" spc="-114" dirty="0">
                <a:latin typeface="Calibri Light"/>
                <a:cs typeface="Calibri Light"/>
              </a:rPr>
              <a:t>t</a:t>
            </a:r>
            <a:r>
              <a:rPr sz="1800" spc="-90" dirty="0">
                <a:latin typeface="Calibri Light"/>
                <a:cs typeface="Calibri Light"/>
              </a:rPr>
              <a:t>ti</a:t>
            </a:r>
            <a:r>
              <a:rPr sz="1800" spc="-95" dirty="0">
                <a:latin typeface="Calibri Light"/>
                <a:cs typeface="Calibri Light"/>
              </a:rPr>
              <a:t>n</a:t>
            </a:r>
            <a:r>
              <a:rPr sz="1800" dirty="0">
                <a:latin typeface="Calibri Light"/>
                <a:cs typeface="Calibri Light"/>
              </a:rPr>
              <a:t>g</a:t>
            </a:r>
            <a:r>
              <a:rPr sz="1800" spc="-125" dirty="0">
                <a:latin typeface="Calibri Light"/>
                <a:cs typeface="Calibri Light"/>
              </a:rPr>
              <a:t> </a:t>
            </a:r>
            <a:r>
              <a:rPr sz="1800" spc="-65" dirty="0">
                <a:latin typeface="Calibri Light"/>
                <a:cs typeface="Calibri Light"/>
              </a:rPr>
              <a:t>t</a:t>
            </a:r>
            <a:r>
              <a:rPr sz="1800" spc="-75" dirty="0">
                <a:latin typeface="Calibri Light"/>
                <a:cs typeface="Calibri Light"/>
              </a:rPr>
              <a:t>h</a:t>
            </a:r>
            <a:r>
              <a:rPr sz="1800" dirty="0">
                <a:latin typeface="Calibri Light"/>
                <a:cs typeface="Calibri Light"/>
              </a:rPr>
              <a:t>e</a:t>
            </a:r>
            <a:r>
              <a:rPr sz="1800" spc="-195" dirty="0">
                <a:latin typeface="Calibri Light"/>
                <a:cs typeface="Calibri Light"/>
              </a:rPr>
              <a:t> </a:t>
            </a:r>
            <a:r>
              <a:rPr sz="1800" spc="-95" dirty="0">
                <a:latin typeface="Calibri Light"/>
                <a:cs typeface="Calibri Light"/>
              </a:rPr>
              <a:t>R</a:t>
            </a:r>
            <a:r>
              <a:rPr sz="1800" spc="-75" dirty="0">
                <a:latin typeface="Calibri Light"/>
                <a:cs typeface="Calibri Light"/>
              </a:rPr>
              <a:t>O</a:t>
            </a:r>
            <a:r>
              <a:rPr sz="1800" spc="114" dirty="0">
                <a:latin typeface="Calibri Light"/>
                <a:cs typeface="Calibri Light"/>
              </a:rPr>
              <a:t>C</a:t>
            </a:r>
            <a:r>
              <a:rPr sz="1800" spc="-80" dirty="0">
                <a:latin typeface="Calibri Light"/>
                <a:cs typeface="Calibri Light"/>
              </a:rPr>
              <a:t>C</a:t>
            </a:r>
            <a:r>
              <a:rPr sz="1800" spc="-75" dirty="0">
                <a:latin typeface="Calibri Light"/>
                <a:cs typeface="Calibri Light"/>
              </a:rPr>
              <a:t>u</a:t>
            </a:r>
            <a:r>
              <a:rPr sz="1800" spc="-45" dirty="0">
                <a:latin typeface="Calibri Light"/>
                <a:cs typeface="Calibri Light"/>
              </a:rPr>
              <a:t>r</a:t>
            </a:r>
            <a:r>
              <a:rPr sz="1800" spc="-100" dirty="0">
                <a:latin typeface="Calibri Light"/>
                <a:cs typeface="Calibri Light"/>
              </a:rPr>
              <a:t>v</a:t>
            </a:r>
            <a:r>
              <a:rPr sz="1800" dirty="0">
                <a:latin typeface="Calibri Light"/>
                <a:cs typeface="Calibri Light"/>
              </a:rPr>
              <a:t>e</a:t>
            </a:r>
            <a:endParaRPr sz="18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400" spc="-15" dirty="0">
                <a:latin typeface="Calibri Light"/>
                <a:cs typeface="Calibri Light"/>
              </a:rPr>
              <a:t>tellshowmuchthemodelis</a:t>
            </a:r>
            <a:r>
              <a:rPr sz="1400" spc="-155" dirty="0">
                <a:latin typeface="Calibri Light"/>
                <a:cs typeface="Calibri Light"/>
              </a:rPr>
              <a:t> </a:t>
            </a:r>
            <a:r>
              <a:rPr sz="1400" spc="-75" dirty="0">
                <a:latin typeface="Calibri Light"/>
                <a:cs typeface="Calibri Light"/>
              </a:rPr>
              <a:t>capable</a:t>
            </a:r>
            <a:r>
              <a:rPr sz="1400" spc="-135" dirty="0">
                <a:latin typeface="Calibri Light"/>
                <a:cs typeface="Calibri Light"/>
              </a:rPr>
              <a:t> </a:t>
            </a:r>
            <a:r>
              <a:rPr sz="1400" spc="-35" dirty="0">
                <a:latin typeface="Calibri Light"/>
                <a:cs typeface="Calibri Light"/>
              </a:rPr>
              <a:t>of</a:t>
            </a:r>
            <a:r>
              <a:rPr sz="1400" spc="-180" dirty="0">
                <a:latin typeface="Calibri Light"/>
                <a:cs typeface="Calibri Light"/>
              </a:rPr>
              <a:t> </a:t>
            </a:r>
            <a:r>
              <a:rPr sz="1400" spc="-55" dirty="0">
                <a:latin typeface="Calibri Light"/>
                <a:cs typeface="Calibri Light"/>
              </a:rPr>
              <a:t>distinguishing</a:t>
            </a:r>
            <a:r>
              <a:rPr sz="1400" spc="-105" dirty="0">
                <a:latin typeface="Calibri Light"/>
                <a:cs typeface="Calibri Light"/>
              </a:rPr>
              <a:t> </a:t>
            </a:r>
            <a:r>
              <a:rPr sz="1400" spc="-45" dirty="0">
                <a:latin typeface="Calibri Light"/>
                <a:cs typeface="Calibri Light"/>
              </a:rPr>
              <a:t>betweenclasses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7888" y="4935423"/>
            <a:ext cx="2860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65" dirty="0">
                <a:latin typeface="Calibri Light"/>
                <a:cs typeface="Calibri Light"/>
              </a:rPr>
              <a:t>Fi</a:t>
            </a:r>
            <a:r>
              <a:rPr sz="1800" spc="-75" dirty="0">
                <a:latin typeface="Calibri Light"/>
                <a:cs typeface="Calibri Light"/>
              </a:rPr>
              <a:t>nd</a:t>
            </a:r>
            <a:r>
              <a:rPr sz="1800" spc="-65" dirty="0">
                <a:latin typeface="Calibri Light"/>
                <a:cs typeface="Calibri Light"/>
              </a:rPr>
              <a:t>i</a:t>
            </a:r>
            <a:r>
              <a:rPr sz="1800" spc="-75" dirty="0">
                <a:latin typeface="Calibri Light"/>
                <a:cs typeface="Calibri Light"/>
              </a:rPr>
              <a:t>n</a:t>
            </a:r>
            <a:r>
              <a:rPr sz="1800" dirty="0">
                <a:latin typeface="Calibri Light"/>
                <a:cs typeface="Calibri Light"/>
              </a:rPr>
              <a:t>g</a:t>
            </a:r>
            <a:r>
              <a:rPr sz="1800" spc="-170" dirty="0">
                <a:latin typeface="Calibri Light"/>
                <a:cs typeface="Calibri Light"/>
              </a:rPr>
              <a:t> </a:t>
            </a:r>
            <a:r>
              <a:rPr sz="1800" spc="-65" dirty="0">
                <a:latin typeface="Calibri Light"/>
                <a:cs typeface="Calibri Light"/>
              </a:rPr>
              <a:t>t</a:t>
            </a:r>
            <a:r>
              <a:rPr sz="1800" spc="-75" dirty="0">
                <a:latin typeface="Calibri Light"/>
                <a:cs typeface="Calibri Light"/>
              </a:rPr>
              <a:t>h</a:t>
            </a:r>
            <a:r>
              <a:rPr sz="1800" dirty="0">
                <a:latin typeface="Calibri Light"/>
                <a:cs typeface="Calibri Light"/>
              </a:rPr>
              <a:t>e</a:t>
            </a:r>
            <a:r>
              <a:rPr sz="1800" spc="-195" dirty="0">
                <a:latin typeface="Calibri Light"/>
                <a:cs typeface="Calibri Light"/>
              </a:rPr>
              <a:t> </a:t>
            </a:r>
            <a:r>
              <a:rPr sz="1800" spc="-100" dirty="0">
                <a:latin typeface="Calibri Light"/>
                <a:cs typeface="Calibri Light"/>
              </a:rPr>
              <a:t>op</a:t>
            </a:r>
            <a:r>
              <a:rPr sz="1800" spc="-90" dirty="0">
                <a:latin typeface="Calibri Light"/>
                <a:cs typeface="Calibri Light"/>
              </a:rPr>
              <a:t>ti</a:t>
            </a:r>
            <a:r>
              <a:rPr sz="1800" spc="-110" dirty="0">
                <a:latin typeface="Calibri Light"/>
                <a:cs typeface="Calibri Light"/>
              </a:rPr>
              <a:t>m</a:t>
            </a:r>
            <a:r>
              <a:rPr sz="1800" spc="-105" dirty="0">
                <a:latin typeface="Calibri Light"/>
                <a:cs typeface="Calibri Light"/>
              </a:rPr>
              <a:t>a</a:t>
            </a:r>
            <a:r>
              <a:rPr sz="1800" dirty="0">
                <a:latin typeface="Calibri Light"/>
                <a:cs typeface="Calibri Light"/>
              </a:rPr>
              <a:t>l</a:t>
            </a:r>
            <a:r>
              <a:rPr sz="1800" spc="-110" dirty="0">
                <a:latin typeface="Calibri Light"/>
                <a:cs typeface="Calibri Light"/>
              </a:rPr>
              <a:t> </a:t>
            </a:r>
            <a:r>
              <a:rPr sz="1800" spc="-100" dirty="0">
                <a:latin typeface="Calibri Light"/>
                <a:cs typeface="Calibri Light"/>
              </a:rPr>
              <a:t>C</a:t>
            </a:r>
            <a:r>
              <a:rPr sz="1800" spc="-95" dirty="0">
                <a:latin typeface="Calibri Light"/>
                <a:cs typeface="Calibri Light"/>
              </a:rPr>
              <a:t>u</a:t>
            </a:r>
            <a:r>
              <a:rPr sz="1800" dirty="0">
                <a:latin typeface="Calibri Light"/>
                <a:cs typeface="Calibri Light"/>
              </a:rPr>
              <a:t>t</a:t>
            </a:r>
            <a:r>
              <a:rPr sz="1800" spc="-155" dirty="0">
                <a:latin typeface="Calibri Light"/>
                <a:cs typeface="Calibri Light"/>
              </a:rPr>
              <a:t> </a:t>
            </a:r>
            <a:r>
              <a:rPr sz="1800" spc="-100" dirty="0">
                <a:latin typeface="Calibri Light"/>
                <a:cs typeface="Calibri Light"/>
              </a:rPr>
              <a:t>o</a:t>
            </a:r>
            <a:r>
              <a:rPr sz="1800" spc="-130" dirty="0">
                <a:latin typeface="Calibri Light"/>
                <a:cs typeface="Calibri Light"/>
              </a:rPr>
              <a:t>f</a:t>
            </a:r>
            <a:r>
              <a:rPr sz="1800" spc="-25" dirty="0">
                <a:latin typeface="Calibri Light"/>
                <a:cs typeface="Calibri Light"/>
              </a:rPr>
              <a:t>f</a:t>
            </a:r>
            <a:r>
              <a:rPr sz="1800" spc="-150" dirty="0">
                <a:latin typeface="Calibri Light"/>
                <a:cs typeface="Calibri Light"/>
              </a:rPr>
              <a:t>P</a:t>
            </a:r>
            <a:r>
              <a:rPr sz="1800" spc="-100" dirty="0">
                <a:latin typeface="Calibri Light"/>
                <a:cs typeface="Calibri Light"/>
              </a:rPr>
              <a:t>o</a:t>
            </a:r>
            <a:r>
              <a:rPr sz="1800" spc="-90" dirty="0">
                <a:latin typeface="Calibri Light"/>
                <a:cs typeface="Calibri Light"/>
              </a:rPr>
              <a:t>i</a:t>
            </a:r>
            <a:r>
              <a:rPr sz="1800" spc="-120" dirty="0">
                <a:latin typeface="Calibri Light"/>
                <a:cs typeface="Calibri Light"/>
              </a:rPr>
              <a:t>n</a:t>
            </a:r>
            <a:r>
              <a:rPr sz="1800" dirty="0">
                <a:latin typeface="Calibri Light"/>
                <a:cs typeface="Calibri Light"/>
              </a:rPr>
              <a:t>t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6871" y="673608"/>
            <a:ext cx="4584191" cy="3395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608" y="3060192"/>
            <a:ext cx="5026152" cy="3529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71606" y="6409131"/>
            <a:ext cx="23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Calibri Light"/>
                <a:cs typeface="Calibri Light"/>
              </a:rPr>
              <a:t>17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515492"/>
            <a:ext cx="9394190" cy="605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25" dirty="0">
                <a:latin typeface="Calibri Light"/>
                <a:cs typeface="Calibri Light"/>
              </a:rPr>
              <a:t>Fromthe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above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45" dirty="0">
                <a:latin typeface="Calibri Light"/>
                <a:cs typeface="Calibri Light"/>
              </a:rPr>
              <a:t>curve</a:t>
            </a:r>
            <a:r>
              <a:rPr sz="1200" spc="-135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we</a:t>
            </a:r>
            <a:r>
              <a:rPr sz="1200" spc="-1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cansee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60" dirty="0">
                <a:latin typeface="Calibri Light"/>
                <a:cs typeface="Calibri Light"/>
              </a:rPr>
              <a:t>that</a:t>
            </a:r>
            <a:r>
              <a:rPr sz="1200" spc="-80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theoptimalcut-off</a:t>
            </a:r>
            <a:r>
              <a:rPr sz="1200" spc="10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is</a:t>
            </a:r>
            <a:r>
              <a:rPr sz="1200" spc="-130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at</a:t>
            </a:r>
            <a:r>
              <a:rPr sz="1200" spc="-13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0.35. </a:t>
            </a:r>
            <a:r>
              <a:rPr sz="1200" spc="-40" dirty="0">
                <a:latin typeface="Calibri Light"/>
                <a:cs typeface="Calibri Light"/>
              </a:rPr>
              <a:t>This</a:t>
            </a:r>
            <a:r>
              <a:rPr sz="1200" spc="-150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is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the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point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45" dirty="0">
                <a:latin typeface="Calibri Light"/>
                <a:cs typeface="Calibri Light"/>
              </a:rPr>
              <a:t>where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all</a:t>
            </a:r>
            <a:r>
              <a:rPr sz="1200" spc="-150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the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parameters-Accuracy,Sensitivity,Specificity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areequallybalanced</a:t>
            </a:r>
            <a:endParaRPr sz="1200">
              <a:latin typeface="Calibri Light"/>
              <a:cs typeface="Calibri Light"/>
            </a:endParaRPr>
          </a:p>
          <a:p>
            <a:pPr marL="698500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25" dirty="0">
                <a:latin typeface="Calibri Light"/>
                <a:cs typeface="Calibri Light"/>
              </a:rPr>
              <a:t>We</a:t>
            </a:r>
            <a:r>
              <a:rPr sz="1200" spc="-95" dirty="0">
                <a:latin typeface="Calibri Light"/>
                <a:cs typeface="Calibri Light"/>
              </a:rPr>
              <a:t> </a:t>
            </a:r>
            <a:r>
              <a:rPr sz="1200" spc="-60" dirty="0">
                <a:latin typeface="Calibri Light"/>
                <a:cs typeface="Calibri Light"/>
              </a:rPr>
              <a:t>will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onlyconsider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65" dirty="0">
                <a:latin typeface="Calibri Light"/>
                <a:cs typeface="Calibri Light"/>
              </a:rPr>
              <a:t>data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with</a:t>
            </a:r>
            <a:r>
              <a:rPr sz="1200" spc="-100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probability&gt;0.35</a:t>
            </a:r>
            <a:endParaRPr sz="1200">
              <a:latin typeface="Calibri Light"/>
              <a:cs typeface="Calibri Light"/>
            </a:endParaRPr>
          </a:p>
          <a:p>
            <a:pPr marL="698500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45" dirty="0">
                <a:latin typeface="Calibri Light"/>
                <a:cs typeface="Calibri Light"/>
              </a:rPr>
              <a:t>O</a:t>
            </a:r>
            <a:r>
              <a:rPr sz="1200" spc="-50" dirty="0">
                <a:latin typeface="Calibri Light"/>
                <a:cs typeface="Calibri Light"/>
              </a:rPr>
              <a:t>n</a:t>
            </a:r>
            <a:r>
              <a:rPr sz="1200" spc="-55" dirty="0">
                <a:latin typeface="Calibri Light"/>
                <a:cs typeface="Calibri Light"/>
              </a:rPr>
              <a:t>c</a:t>
            </a:r>
            <a:r>
              <a:rPr sz="1200" dirty="0">
                <a:latin typeface="Calibri Light"/>
                <a:cs typeface="Calibri Light"/>
              </a:rPr>
              <a:t>e</a:t>
            </a:r>
            <a:r>
              <a:rPr sz="1200" spc="-145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w</a:t>
            </a:r>
            <a:r>
              <a:rPr sz="1200" dirty="0">
                <a:latin typeface="Calibri Light"/>
                <a:cs typeface="Calibri Light"/>
              </a:rPr>
              <a:t>e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h</a:t>
            </a:r>
            <a:r>
              <a:rPr sz="1200" spc="-65" dirty="0">
                <a:latin typeface="Calibri Light"/>
                <a:cs typeface="Calibri Light"/>
              </a:rPr>
              <a:t>a</a:t>
            </a:r>
            <a:r>
              <a:rPr sz="1200" spc="-50" dirty="0">
                <a:latin typeface="Calibri Light"/>
                <a:cs typeface="Calibri Light"/>
              </a:rPr>
              <a:t>v</a:t>
            </a:r>
            <a:r>
              <a:rPr sz="1200" spc="125" dirty="0">
                <a:latin typeface="Calibri Light"/>
                <a:cs typeface="Calibri Light"/>
              </a:rPr>
              <a:t>e</a:t>
            </a:r>
            <a:r>
              <a:rPr sz="1200" spc="-60" dirty="0">
                <a:latin typeface="Calibri Light"/>
                <a:cs typeface="Calibri Light"/>
              </a:rPr>
              <a:t>t</a:t>
            </a:r>
            <a:r>
              <a:rPr sz="1200" spc="-50" dirty="0">
                <a:latin typeface="Calibri Light"/>
                <a:cs typeface="Calibri Light"/>
              </a:rPr>
              <a:t>h</a:t>
            </a:r>
            <a:r>
              <a:rPr sz="1200" spc="125" dirty="0">
                <a:latin typeface="Calibri Light"/>
                <a:cs typeface="Calibri Light"/>
              </a:rPr>
              <a:t>e</a:t>
            </a:r>
            <a:r>
              <a:rPr sz="1200" spc="-70" dirty="0">
                <a:latin typeface="Calibri Light"/>
                <a:cs typeface="Calibri Light"/>
              </a:rPr>
              <a:t>d</a:t>
            </a:r>
            <a:r>
              <a:rPr sz="1200" spc="-60" dirty="0">
                <a:latin typeface="Calibri Light"/>
                <a:cs typeface="Calibri Light"/>
              </a:rPr>
              <a:t>a</a:t>
            </a:r>
            <a:r>
              <a:rPr sz="1200" spc="-110" dirty="0">
                <a:latin typeface="Calibri Light"/>
                <a:cs typeface="Calibri Light"/>
              </a:rPr>
              <a:t>t</a:t>
            </a:r>
            <a:r>
              <a:rPr sz="1200" dirty="0">
                <a:latin typeface="Calibri Light"/>
                <a:cs typeface="Calibri Light"/>
              </a:rPr>
              <a:t>a</a:t>
            </a:r>
            <a:r>
              <a:rPr sz="1200" spc="-95" dirty="0">
                <a:latin typeface="Calibri Light"/>
                <a:cs typeface="Calibri Light"/>
              </a:rPr>
              <a:t> </a:t>
            </a:r>
            <a:r>
              <a:rPr sz="1200" spc="40" dirty="0">
                <a:latin typeface="Calibri Light"/>
                <a:cs typeface="Calibri Light"/>
              </a:rPr>
              <a:t>,</a:t>
            </a:r>
            <a:r>
              <a:rPr sz="1200" spc="-50" dirty="0">
                <a:latin typeface="Calibri Light"/>
                <a:cs typeface="Calibri Light"/>
              </a:rPr>
              <a:t>w</a:t>
            </a:r>
            <a:r>
              <a:rPr sz="1200" dirty="0">
                <a:latin typeface="Calibri Light"/>
                <a:cs typeface="Calibri Light"/>
              </a:rPr>
              <a:t>e</a:t>
            </a:r>
            <a:r>
              <a:rPr sz="1200" spc="-145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c</a:t>
            </a:r>
            <a:r>
              <a:rPr sz="1200" spc="-40" dirty="0">
                <a:latin typeface="Calibri Light"/>
                <a:cs typeface="Calibri Light"/>
              </a:rPr>
              <a:t>a</a:t>
            </a:r>
            <a:r>
              <a:rPr sz="1200" spc="120" dirty="0">
                <a:latin typeface="Calibri Light"/>
                <a:cs typeface="Calibri Light"/>
              </a:rPr>
              <a:t>n</a:t>
            </a:r>
            <a:r>
              <a:rPr sz="1200" spc="-85" dirty="0">
                <a:latin typeface="Calibri Light"/>
                <a:cs typeface="Calibri Light"/>
              </a:rPr>
              <a:t>st</a:t>
            </a:r>
            <a:r>
              <a:rPr sz="1200" spc="-40" dirty="0">
                <a:latin typeface="Calibri Light"/>
                <a:cs typeface="Calibri Light"/>
              </a:rPr>
              <a:t>a</a:t>
            </a:r>
            <a:r>
              <a:rPr sz="1200" spc="-55" dirty="0">
                <a:latin typeface="Calibri Light"/>
                <a:cs typeface="Calibri Light"/>
              </a:rPr>
              <a:t>r</a:t>
            </a:r>
            <a:r>
              <a:rPr sz="1200" spc="130" dirty="0">
                <a:latin typeface="Calibri Light"/>
                <a:cs typeface="Calibri Light"/>
              </a:rPr>
              <a:t>t</a:t>
            </a:r>
            <a:r>
              <a:rPr sz="1200" spc="-50" dirty="0">
                <a:latin typeface="Calibri Light"/>
                <a:cs typeface="Calibri Light"/>
              </a:rPr>
              <a:t>p</a:t>
            </a:r>
            <a:r>
              <a:rPr sz="1200" spc="-80" dirty="0">
                <a:latin typeface="Calibri Light"/>
                <a:cs typeface="Calibri Light"/>
              </a:rPr>
              <a:t>r</a:t>
            </a:r>
            <a:r>
              <a:rPr sz="1200" spc="-45" dirty="0">
                <a:latin typeface="Calibri Light"/>
                <a:cs typeface="Calibri Light"/>
              </a:rPr>
              <a:t>e</a:t>
            </a:r>
            <a:r>
              <a:rPr sz="1200" spc="-50" dirty="0">
                <a:latin typeface="Calibri Light"/>
                <a:cs typeface="Calibri Light"/>
              </a:rPr>
              <a:t>di</a:t>
            </a:r>
            <a:r>
              <a:rPr sz="1200" spc="-55" dirty="0">
                <a:latin typeface="Calibri Light"/>
                <a:cs typeface="Calibri Light"/>
              </a:rPr>
              <a:t>c</a:t>
            </a:r>
            <a:r>
              <a:rPr sz="1200" spc="-60" dirty="0">
                <a:latin typeface="Calibri Light"/>
                <a:cs typeface="Calibri Light"/>
              </a:rPr>
              <a:t>t</a:t>
            </a:r>
            <a:r>
              <a:rPr sz="1200" spc="-50" dirty="0">
                <a:latin typeface="Calibri Light"/>
                <a:cs typeface="Calibri Light"/>
              </a:rPr>
              <a:t>in</a:t>
            </a:r>
            <a:r>
              <a:rPr sz="1200" spc="85" dirty="0">
                <a:latin typeface="Calibri Light"/>
                <a:cs typeface="Calibri Light"/>
              </a:rPr>
              <a:t>g</a:t>
            </a:r>
            <a:r>
              <a:rPr sz="1200" spc="-40" dirty="0">
                <a:latin typeface="Calibri Light"/>
                <a:cs typeface="Calibri Light"/>
              </a:rPr>
              <a:t>a</a:t>
            </a:r>
            <a:r>
              <a:rPr sz="1200" spc="-50" dirty="0">
                <a:latin typeface="Calibri Light"/>
                <a:cs typeface="Calibri Light"/>
              </a:rPr>
              <a:t>n</a:t>
            </a:r>
            <a:r>
              <a:rPr sz="1200" dirty="0">
                <a:latin typeface="Calibri Light"/>
                <a:cs typeface="Calibri Light"/>
              </a:rPr>
              <a:t>d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c</a:t>
            </a:r>
            <a:r>
              <a:rPr sz="1200" spc="-50" dirty="0">
                <a:latin typeface="Calibri Light"/>
                <a:cs typeface="Calibri Light"/>
              </a:rPr>
              <a:t>h</a:t>
            </a:r>
            <a:r>
              <a:rPr sz="1200" spc="-45" dirty="0">
                <a:latin typeface="Calibri Light"/>
                <a:cs typeface="Calibri Light"/>
              </a:rPr>
              <a:t>e</a:t>
            </a:r>
            <a:r>
              <a:rPr sz="1200" spc="-55" dirty="0">
                <a:latin typeface="Calibri Light"/>
                <a:cs typeface="Calibri Light"/>
              </a:rPr>
              <a:t>c</a:t>
            </a:r>
            <a:r>
              <a:rPr sz="1200" spc="-50" dirty="0">
                <a:latin typeface="Calibri Light"/>
                <a:cs typeface="Calibri Light"/>
              </a:rPr>
              <a:t>kin</a:t>
            </a:r>
            <a:r>
              <a:rPr sz="1200" spc="60" dirty="0">
                <a:latin typeface="Calibri Light"/>
                <a:cs typeface="Calibri Light"/>
              </a:rPr>
              <a:t>g</a:t>
            </a:r>
            <a:r>
              <a:rPr sz="1200" spc="-60" dirty="0">
                <a:latin typeface="Calibri Light"/>
                <a:cs typeface="Calibri Light"/>
              </a:rPr>
              <a:t>t</a:t>
            </a:r>
            <a:r>
              <a:rPr sz="1200" spc="-50" dirty="0">
                <a:latin typeface="Calibri Light"/>
                <a:cs typeface="Calibri Light"/>
              </a:rPr>
              <a:t>h</a:t>
            </a:r>
            <a:r>
              <a:rPr sz="1200" dirty="0">
                <a:latin typeface="Calibri Light"/>
                <a:cs typeface="Calibri Light"/>
              </a:rPr>
              <a:t>e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-65" dirty="0">
                <a:latin typeface="Calibri Light"/>
                <a:cs typeface="Calibri Light"/>
              </a:rPr>
              <a:t>a</a:t>
            </a:r>
            <a:r>
              <a:rPr sz="1200" spc="-80" dirty="0">
                <a:latin typeface="Calibri Light"/>
                <a:cs typeface="Calibri Light"/>
              </a:rPr>
              <a:t>cc</a:t>
            </a:r>
            <a:r>
              <a:rPr sz="1200" spc="-75" dirty="0">
                <a:latin typeface="Calibri Light"/>
                <a:cs typeface="Calibri Light"/>
              </a:rPr>
              <a:t>u</a:t>
            </a:r>
            <a:r>
              <a:rPr sz="1200" spc="-105" dirty="0">
                <a:latin typeface="Calibri Light"/>
                <a:cs typeface="Calibri Light"/>
              </a:rPr>
              <a:t>r</a:t>
            </a:r>
            <a:r>
              <a:rPr sz="1200" spc="-65" dirty="0">
                <a:latin typeface="Calibri Light"/>
                <a:cs typeface="Calibri Light"/>
              </a:rPr>
              <a:t>a</a:t>
            </a:r>
            <a:r>
              <a:rPr sz="1200" spc="-80" dirty="0">
                <a:latin typeface="Calibri Light"/>
                <a:cs typeface="Calibri Light"/>
              </a:rPr>
              <a:t>c</a:t>
            </a:r>
            <a:r>
              <a:rPr sz="1200" dirty="0">
                <a:latin typeface="Calibri Light"/>
                <a:cs typeface="Calibri Light"/>
              </a:rPr>
              <a:t>y</a:t>
            </a:r>
            <a:endParaRPr sz="1200">
              <a:latin typeface="Calibri Light"/>
              <a:cs typeface="Calibri Light"/>
            </a:endParaRPr>
          </a:p>
          <a:p>
            <a:pPr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45" dirty="0">
                <a:latin typeface="Calibri Light"/>
                <a:cs typeface="Calibri Light"/>
              </a:rPr>
              <a:t>Be</a:t>
            </a:r>
            <a:r>
              <a:rPr sz="1200" spc="-50" dirty="0">
                <a:latin typeface="Calibri Light"/>
                <a:cs typeface="Calibri Light"/>
              </a:rPr>
              <a:t>lo</a:t>
            </a:r>
            <a:r>
              <a:rPr sz="1200" dirty="0">
                <a:latin typeface="Calibri Light"/>
                <a:cs typeface="Calibri Light"/>
              </a:rPr>
              <a:t>w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a</a:t>
            </a:r>
            <a:r>
              <a:rPr sz="1200" spc="-80" dirty="0">
                <a:latin typeface="Calibri Light"/>
                <a:cs typeface="Calibri Light"/>
              </a:rPr>
              <a:t>r</a:t>
            </a:r>
            <a:r>
              <a:rPr sz="1200" dirty="0">
                <a:latin typeface="Calibri Light"/>
                <a:cs typeface="Calibri Light"/>
              </a:rPr>
              <a:t>e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60" dirty="0">
                <a:latin typeface="Calibri Light"/>
                <a:cs typeface="Calibri Light"/>
              </a:rPr>
              <a:t>t</a:t>
            </a:r>
            <a:r>
              <a:rPr sz="1200" spc="-50" dirty="0">
                <a:latin typeface="Calibri Light"/>
                <a:cs typeface="Calibri Light"/>
              </a:rPr>
              <a:t>h</a:t>
            </a:r>
            <a:r>
              <a:rPr sz="1200" spc="55" dirty="0">
                <a:latin typeface="Calibri Light"/>
                <a:cs typeface="Calibri Light"/>
              </a:rPr>
              <a:t>e</a:t>
            </a:r>
            <a:r>
              <a:rPr sz="1200" spc="-80" dirty="0">
                <a:latin typeface="Calibri Light"/>
                <a:cs typeface="Calibri Light"/>
              </a:rPr>
              <a:t>r</a:t>
            </a:r>
            <a:r>
              <a:rPr sz="1200" spc="-45" dirty="0">
                <a:latin typeface="Calibri Light"/>
                <a:cs typeface="Calibri Light"/>
              </a:rPr>
              <a:t>e</a:t>
            </a:r>
            <a:r>
              <a:rPr sz="1200" spc="-60" dirty="0">
                <a:latin typeface="Calibri Light"/>
                <a:cs typeface="Calibri Light"/>
              </a:rPr>
              <a:t>s</a:t>
            </a:r>
            <a:r>
              <a:rPr sz="1200" spc="-50" dirty="0">
                <a:latin typeface="Calibri Light"/>
                <a:cs typeface="Calibri Light"/>
              </a:rPr>
              <a:t>ul</a:t>
            </a:r>
            <a:r>
              <a:rPr sz="1200" spc="-60" dirty="0">
                <a:latin typeface="Calibri Light"/>
                <a:cs typeface="Calibri Light"/>
              </a:rPr>
              <a:t>t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  <a:p>
            <a:pPr marL="1155700" lvl="1" indent="-229235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000" spc="-60" dirty="0">
                <a:latin typeface="Calibri Light"/>
                <a:cs typeface="Calibri Light"/>
              </a:rPr>
              <a:t>Ov</a:t>
            </a:r>
            <a:r>
              <a:rPr sz="1000" spc="-40" dirty="0">
                <a:latin typeface="Calibri Light"/>
                <a:cs typeface="Calibri Light"/>
              </a:rPr>
              <a:t>e</a:t>
            </a:r>
            <a:r>
              <a:rPr sz="1000" spc="-65" dirty="0">
                <a:latin typeface="Calibri Light"/>
                <a:cs typeface="Calibri Light"/>
              </a:rPr>
              <a:t>r</a:t>
            </a:r>
            <a:r>
              <a:rPr sz="1000" spc="-45" dirty="0">
                <a:latin typeface="Calibri Light"/>
                <a:cs typeface="Calibri Light"/>
              </a:rPr>
              <a:t>a</a:t>
            </a:r>
            <a:r>
              <a:rPr sz="1000" spc="-60" dirty="0">
                <a:latin typeface="Calibri Light"/>
                <a:cs typeface="Calibri Light"/>
              </a:rPr>
              <a:t>l</a:t>
            </a:r>
            <a:r>
              <a:rPr sz="1000" dirty="0">
                <a:latin typeface="Calibri Light"/>
                <a:cs typeface="Calibri Light"/>
              </a:rPr>
              <a:t>l</a:t>
            </a:r>
            <a:r>
              <a:rPr sz="1000" spc="-45" dirty="0">
                <a:latin typeface="Calibri Light"/>
                <a:cs typeface="Calibri Light"/>
              </a:rPr>
              <a:t> </a:t>
            </a:r>
            <a:r>
              <a:rPr sz="1000" spc="-40" dirty="0">
                <a:latin typeface="Calibri Light"/>
                <a:cs typeface="Calibri Light"/>
              </a:rPr>
              <a:t>A</a:t>
            </a:r>
            <a:r>
              <a:rPr sz="1000" spc="-50" dirty="0">
                <a:latin typeface="Calibri Light"/>
                <a:cs typeface="Calibri Light"/>
              </a:rPr>
              <a:t>cc</a:t>
            </a:r>
            <a:r>
              <a:rPr sz="1000" spc="-40" dirty="0">
                <a:latin typeface="Calibri Light"/>
                <a:cs typeface="Calibri Light"/>
              </a:rPr>
              <a:t>u</a:t>
            </a:r>
            <a:r>
              <a:rPr sz="1000" spc="-65" dirty="0">
                <a:latin typeface="Calibri Light"/>
                <a:cs typeface="Calibri Light"/>
              </a:rPr>
              <a:t>r</a:t>
            </a:r>
            <a:r>
              <a:rPr sz="1000" spc="-45" dirty="0">
                <a:latin typeface="Calibri Light"/>
                <a:cs typeface="Calibri Light"/>
              </a:rPr>
              <a:t>a</a:t>
            </a:r>
            <a:r>
              <a:rPr sz="1000" spc="-50" dirty="0">
                <a:latin typeface="Calibri Light"/>
                <a:cs typeface="Calibri Light"/>
              </a:rPr>
              <a:t>c</a:t>
            </a:r>
            <a:r>
              <a:rPr sz="1000" spc="80" dirty="0">
                <a:latin typeface="Calibri Light"/>
                <a:cs typeface="Calibri Light"/>
              </a:rPr>
              <a:t>y</a:t>
            </a:r>
            <a:r>
              <a:rPr sz="1000" spc="20" dirty="0">
                <a:latin typeface="Calibri Light"/>
                <a:cs typeface="Calibri Light"/>
              </a:rPr>
              <a:t>:</a:t>
            </a:r>
            <a:r>
              <a:rPr sz="1000" spc="-30" dirty="0">
                <a:latin typeface="Calibri Light"/>
                <a:cs typeface="Calibri Light"/>
              </a:rPr>
              <a:t>8</a:t>
            </a:r>
            <a:r>
              <a:rPr sz="1000" spc="5" dirty="0">
                <a:latin typeface="Calibri Light"/>
                <a:cs typeface="Calibri Light"/>
              </a:rPr>
              <a:t>1</a:t>
            </a:r>
            <a:r>
              <a:rPr sz="1000" spc="-114" dirty="0">
                <a:latin typeface="Calibri Light"/>
                <a:cs typeface="Calibri Light"/>
              </a:rPr>
              <a:t> </a:t>
            </a:r>
            <a:r>
              <a:rPr sz="1000" spc="5" dirty="0">
                <a:latin typeface="Calibri Light"/>
                <a:cs typeface="Calibri Light"/>
              </a:rPr>
              <a:t>%</a:t>
            </a:r>
            <a:endParaRPr sz="1000">
              <a:latin typeface="Calibri Light"/>
              <a:cs typeface="Calibri Light"/>
            </a:endParaRPr>
          </a:p>
          <a:p>
            <a:pPr marL="1155700" lvl="1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000" spc="-50" dirty="0">
                <a:latin typeface="Calibri Light"/>
                <a:cs typeface="Calibri Light"/>
              </a:rPr>
              <a:t>S</a:t>
            </a:r>
            <a:r>
              <a:rPr sz="1000" spc="-45" dirty="0">
                <a:latin typeface="Calibri Light"/>
                <a:cs typeface="Calibri Light"/>
              </a:rPr>
              <a:t>pec</a:t>
            </a:r>
            <a:r>
              <a:rPr sz="1000" spc="-55" dirty="0">
                <a:latin typeface="Calibri Light"/>
                <a:cs typeface="Calibri Light"/>
              </a:rPr>
              <a:t>i</a:t>
            </a:r>
            <a:r>
              <a:rPr sz="1000" spc="-40" dirty="0">
                <a:latin typeface="Calibri Light"/>
                <a:cs typeface="Calibri Light"/>
              </a:rPr>
              <a:t>f</a:t>
            </a:r>
            <a:r>
              <a:rPr sz="1000" spc="-55" dirty="0">
                <a:latin typeface="Calibri Light"/>
                <a:cs typeface="Calibri Light"/>
              </a:rPr>
              <a:t>i</a:t>
            </a:r>
            <a:r>
              <a:rPr sz="1000" spc="-45" dirty="0">
                <a:latin typeface="Calibri Light"/>
                <a:cs typeface="Calibri Light"/>
              </a:rPr>
              <a:t>c</a:t>
            </a:r>
            <a:r>
              <a:rPr sz="1000" spc="-55" dirty="0">
                <a:latin typeface="Calibri Light"/>
                <a:cs typeface="Calibri Light"/>
              </a:rPr>
              <a:t>i</a:t>
            </a:r>
            <a:r>
              <a:rPr sz="1000" spc="-45" dirty="0">
                <a:latin typeface="Calibri Light"/>
                <a:cs typeface="Calibri Light"/>
              </a:rPr>
              <a:t>t</a:t>
            </a:r>
            <a:r>
              <a:rPr sz="1000" dirty="0">
                <a:latin typeface="Calibri Light"/>
                <a:cs typeface="Calibri Light"/>
              </a:rPr>
              <a:t>y</a:t>
            </a:r>
            <a:r>
              <a:rPr sz="1000" spc="-145" dirty="0">
                <a:latin typeface="Calibri Light"/>
                <a:cs typeface="Calibri Light"/>
              </a:rPr>
              <a:t> </a:t>
            </a:r>
            <a:r>
              <a:rPr sz="1000" spc="-50" dirty="0">
                <a:latin typeface="Calibri Light"/>
                <a:cs typeface="Calibri Light"/>
              </a:rPr>
              <a:t>:</a:t>
            </a:r>
            <a:r>
              <a:rPr sz="1000" spc="15" dirty="0">
                <a:latin typeface="Calibri Light"/>
                <a:cs typeface="Calibri Light"/>
              </a:rPr>
              <a:t>81%</a:t>
            </a:r>
            <a:endParaRPr sz="1000">
              <a:latin typeface="Calibri Light"/>
              <a:cs typeface="Calibri Light"/>
            </a:endParaRPr>
          </a:p>
          <a:p>
            <a:pPr marL="1155700" lvl="1" indent="-22923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000" spc="-50" dirty="0">
                <a:latin typeface="Calibri Light"/>
                <a:cs typeface="Calibri Light"/>
              </a:rPr>
              <a:t>S</a:t>
            </a:r>
            <a:r>
              <a:rPr sz="1000" spc="-45" dirty="0">
                <a:latin typeface="Calibri Light"/>
                <a:cs typeface="Calibri Light"/>
              </a:rPr>
              <a:t>en</a:t>
            </a:r>
            <a:r>
              <a:rPr sz="1000" spc="-55" dirty="0">
                <a:latin typeface="Calibri Light"/>
                <a:cs typeface="Calibri Light"/>
              </a:rPr>
              <a:t>si</a:t>
            </a:r>
            <a:r>
              <a:rPr sz="1000" spc="-45" dirty="0">
                <a:latin typeface="Calibri Light"/>
                <a:cs typeface="Calibri Light"/>
              </a:rPr>
              <a:t>t</a:t>
            </a:r>
            <a:r>
              <a:rPr sz="1000" spc="-55" dirty="0">
                <a:latin typeface="Calibri Light"/>
                <a:cs typeface="Calibri Light"/>
              </a:rPr>
              <a:t>i</a:t>
            </a:r>
            <a:r>
              <a:rPr sz="1000" spc="-60" dirty="0">
                <a:latin typeface="Calibri Light"/>
                <a:cs typeface="Calibri Light"/>
              </a:rPr>
              <a:t>v</a:t>
            </a:r>
            <a:r>
              <a:rPr sz="1000" spc="-55" dirty="0">
                <a:latin typeface="Calibri Light"/>
                <a:cs typeface="Calibri Light"/>
              </a:rPr>
              <a:t>i</a:t>
            </a:r>
            <a:r>
              <a:rPr sz="1000" spc="-45" dirty="0">
                <a:latin typeface="Calibri Light"/>
                <a:cs typeface="Calibri Light"/>
              </a:rPr>
              <a:t>t</a:t>
            </a:r>
            <a:r>
              <a:rPr sz="1000" dirty="0">
                <a:latin typeface="Calibri Light"/>
                <a:cs typeface="Calibri Light"/>
              </a:rPr>
              <a:t>y </a:t>
            </a:r>
            <a:r>
              <a:rPr sz="1000" spc="-50" dirty="0">
                <a:latin typeface="Calibri Light"/>
                <a:cs typeface="Calibri Light"/>
              </a:rPr>
              <a:t>:</a:t>
            </a:r>
            <a:r>
              <a:rPr sz="1000" spc="15" dirty="0">
                <a:latin typeface="Calibri Light"/>
                <a:cs typeface="Calibri Light"/>
              </a:rPr>
              <a:t>80%</a:t>
            </a:r>
            <a:endParaRPr sz="1000">
              <a:latin typeface="Calibri Light"/>
              <a:cs typeface="Calibri Light"/>
            </a:endParaRPr>
          </a:p>
          <a:p>
            <a:pPr marL="698500" indent="-22923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20" dirty="0">
                <a:latin typeface="Calibri Light"/>
                <a:cs typeface="Calibri Light"/>
              </a:rPr>
              <a:t>When</a:t>
            </a:r>
            <a:r>
              <a:rPr sz="1200" spc="-90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we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areselecting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the</a:t>
            </a:r>
            <a:r>
              <a:rPr sz="1200" spc="-110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optimalcut-off</a:t>
            </a:r>
            <a:r>
              <a:rPr sz="1200" spc="1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=</a:t>
            </a:r>
            <a:r>
              <a:rPr sz="1200" spc="-85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0.35, </a:t>
            </a:r>
            <a:r>
              <a:rPr sz="1200" spc="-35" dirty="0">
                <a:latin typeface="Calibri Light"/>
                <a:cs typeface="Calibri Light"/>
              </a:rPr>
              <a:t>thevarious</a:t>
            </a:r>
            <a:r>
              <a:rPr sz="1200" spc="-75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performanceparametersAccuracy,</a:t>
            </a:r>
            <a:r>
              <a:rPr sz="1200" spc="-60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Sensitivity&amp;</a:t>
            </a:r>
            <a:r>
              <a:rPr sz="1200" spc="-11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Specificity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-30" dirty="0">
                <a:latin typeface="Calibri Light"/>
                <a:cs typeface="Calibri Light"/>
              </a:rPr>
              <a:t>areall</a:t>
            </a:r>
            <a:r>
              <a:rPr sz="1200" spc="-145" dirty="0">
                <a:latin typeface="Calibri Light"/>
                <a:cs typeface="Calibri Light"/>
              </a:rPr>
              <a:t> </a:t>
            </a:r>
            <a:r>
              <a:rPr sz="1200" spc="15" dirty="0">
                <a:latin typeface="Calibri Light"/>
                <a:cs typeface="Calibri Light"/>
              </a:rPr>
              <a:t>80%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0" dirty="0">
                <a:latin typeface="Calibri Light"/>
                <a:cs typeface="Calibri Light"/>
              </a:rPr>
              <a:t>Pr</a:t>
            </a:r>
            <a:r>
              <a:rPr sz="1600" spc="-75" dirty="0">
                <a:latin typeface="Calibri Light"/>
                <a:cs typeface="Calibri Light"/>
              </a:rPr>
              <a:t>e</a:t>
            </a:r>
            <a:r>
              <a:rPr sz="1600" spc="-65" dirty="0">
                <a:latin typeface="Calibri Light"/>
                <a:cs typeface="Calibri Light"/>
              </a:rPr>
              <a:t>c</a:t>
            </a:r>
            <a:r>
              <a:rPr sz="1600" spc="-70" dirty="0">
                <a:latin typeface="Calibri Light"/>
                <a:cs typeface="Calibri Light"/>
              </a:rPr>
              <a:t>i</a:t>
            </a:r>
            <a:r>
              <a:rPr sz="1600" spc="-75" dirty="0">
                <a:latin typeface="Calibri Light"/>
                <a:cs typeface="Calibri Light"/>
              </a:rPr>
              <a:t>s</a:t>
            </a:r>
            <a:r>
              <a:rPr sz="1600" spc="-70" dirty="0">
                <a:latin typeface="Calibri Light"/>
                <a:cs typeface="Calibri Light"/>
              </a:rPr>
              <a:t>io</a:t>
            </a:r>
            <a:r>
              <a:rPr sz="1600" spc="5" dirty="0">
                <a:latin typeface="Calibri Light"/>
                <a:cs typeface="Calibri Light"/>
              </a:rPr>
              <a:t>n</a:t>
            </a:r>
            <a:r>
              <a:rPr sz="1600" spc="-70" dirty="0">
                <a:latin typeface="Calibri Light"/>
                <a:cs typeface="Calibri Light"/>
              </a:rPr>
              <a:t> </a:t>
            </a:r>
            <a:r>
              <a:rPr sz="1600" spc="-40" dirty="0">
                <a:latin typeface="Calibri Light"/>
                <a:cs typeface="Calibri Light"/>
              </a:rPr>
              <a:t>an</a:t>
            </a:r>
            <a:r>
              <a:rPr sz="1600" spc="125" dirty="0">
                <a:latin typeface="Calibri Light"/>
                <a:cs typeface="Calibri Light"/>
              </a:rPr>
              <a:t>d</a:t>
            </a:r>
            <a:r>
              <a:rPr sz="1600" spc="-110" dirty="0">
                <a:latin typeface="Calibri Light"/>
                <a:cs typeface="Calibri Light"/>
              </a:rPr>
              <a:t>R</a:t>
            </a:r>
            <a:r>
              <a:rPr sz="1600" spc="-100" dirty="0">
                <a:latin typeface="Calibri Light"/>
                <a:cs typeface="Calibri Light"/>
              </a:rPr>
              <a:t>e</a:t>
            </a:r>
            <a:r>
              <a:rPr sz="1600" spc="-110" dirty="0">
                <a:latin typeface="Calibri Light"/>
                <a:cs typeface="Calibri Light"/>
              </a:rPr>
              <a:t>c</a:t>
            </a:r>
            <a:r>
              <a:rPr sz="1600" spc="-90" dirty="0">
                <a:latin typeface="Calibri Light"/>
                <a:cs typeface="Calibri Light"/>
              </a:rPr>
              <a:t>a</a:t>
            </a:r>
            <a:r>
              <a:rPr sz="1600" spc="-95" dirty="0">
                <a:latin typeface="Calibri Light"/>
                <a:cs typeface="Calibri Light"/>
              </a:rPr>
              <a:t>l</a:t>
            </a:r>
            <a:r>
              <a:rPr sz="1600" dirty="0">
                <a:latin typeface="Calibri Light"/>
                <a:cs typeface="Calibri Light"/>
              </a:rPr>
              <a:t>l</a:t>
            </a:r>
            <a:endParaRPr sz="16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50" dirty="0">
                <a:latin typeface="Calibri Light"/>
                <a:cs typeface="Calibri Light"/>
              </a:rPr>
              <a:t>precision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30" dirty="0">
                <a:latin typeface="Calibri Light"/>
                <a:cs typeface="Calibri Light"/>
              </a:rPr>
              <a:t>and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-65" dirty="0">
                <a:latin typeface="Calibri Light"/>
                <a:cs typeface="Calibri Light"/>
              </a:rPr>
              <a:t>recall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whichtells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us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30" dirty="0">
                <a:latin typeface="Calibri Light"/>
                <a:cs typeface="Calibri Light"/>
              </a:rPr>
              <a:t>thescore</a:t>
            </a:r>
            <a:r>
              <a:rPr sz="1200" spc="-85" dirty="0">
                <a:latin typeface="Calibri Light"/>
                <a:cs typeface="Calibri Light"/>
              </a:rPr>
              <a:t> </a:t>
            </a:r>
            <a:r>
              <a:rPr sz="1200" spc="-45" dirty="0">
                <a:latin typeface="Calibri Light"/>
                <a:cs typeface="Calibri Light"/>
              </a:rPr>
              <a:t>for</a:t>
            </a:r>
            <a:r>
              <a:rPr sz="1200" spc="-100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result</a:t>
            </a:r>
            <a:r>
              <a:rPr sz="1200" spc="-130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relevancy</a:t>
            </a:r>
            <a:r>
              <a:rPr sz="1200" spc="30" dirty="0">
                <a:latin typeface="Calibri Light"/>
                <a:cs typeface="Calibri Light"/>
              </a:rPr>
              <a:t> </a:t>
            </a:r>
            <a:r>
              <a:rPr sz="1200" spc="-30" dirty="0">
                <a:latin typeface="Calibri Light"/>
                <a:cs typeface="Calibri Light"/>
              </a:rPr>
              <a:t>and</a:t>
            </a:r>
            <a:r>
              <a:rPr sz="1200" spc="-100" dirty="0">
                <a:latin typeface="Calibri Light"/>
                <a:cs typeface="Calibri Light"/>
              </a:rPr>
              <a:t> </a:t>
            </a:r>
            <a:r>
              <a:rPr sz="1200" spc="-30" dirty="0">
                <a:latin typeface="Calibri Light"/>
                <a:cs typeface="Calibri Light"/>
              </a:rPr>
              <a:t>howmanytrulyrelevantresults</a:t>
            </a:r>
            <a:r>
              <a:rPr sz="1200" spc="-80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arereturned</a:t>
            </a:r>
            <a:endParaRPr sz="12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45" dirty="0">
                <a:latin typeface="Calibri Light"/>
                <a:cs typeface="Calibri Light"/>
              </a:rPr>
              <a:t>Be</a:t>
            </a:r>
            <a:r>
              <a:rPr sz="1200" spc="-50" dirty="0">
                <a:latin typeface="Calibri Light"/>
                <a:cs typeface="Calibri Light"/>
              </a:rPr>
              <a:t>lo</a:t>
            </a:r>
            <a:r>
              <a:rPr sz="1200" dirty="0">
                <a:latin typeface="Calibri Light"/>
                <a:cs typeface="Calibri Light"/>
              </a:rPr>
              <a:t>w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a</a:t>
            </a:r>
            <a:r>
              <a:rPr sz="1200" spc="-80" dirty="0">
                <a:latin typeface="Calibri Light"/>
                <a:cs typeface="Calibri Light"/>
              </a:rPr>
              <a:t>r</a:t>
            </a:r>
            <a:r>
              <a:rPr sz="1200" dirty="0">
                <a:latin typeface="Calibri Light"/>
                <a:cs typeface="Calibri Light"/>
              </a:rPr>
              <a:t>e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60" dirty="0">
                <a:latin typeface="Calibri Light"/>
                <a:cs typeface="Calibri Light"/>
              </a:rPr>
              <a:t>t</a:t>
            </a:r>
            <a:r>
              <a:rPr sz="1200" spc="-50" dirty="0">
                <a:latin typeface="Calibri Light"/>
                <a:cs typeface="Calibri Light"/>
              </a:rPr>
              <a:t>h</a:t>
            </a:r>
            <a:r>
              <a:rPr sz="1200" spc="55" dirty="0">
                <a:latin typeface="Calibri Light"/>
                <a:cs typeface="Calibri Light"/>
              </a:rPr>
              <a:t>e</a:t>
            </a:r>
            <a:r>
              <a:rPr sz="1200" spc="-80" dirty="0">
                <a:latin typeface="Calibri Light"/>
                <a:cs typeface="Calibri Light"/>
              </a:rPr>
              <a:t>r</a:t>
            </a:r>
            <a:r>
              <a:rPr sz="1200" spc="-45" dirty="0">
                <a:latin typeface="Calibri Light"/>
                <a:cs typeface="Calibri Light"/>
              </a:rPr>
              <a:t>e</a:t>
            </a:r>
            <a:r>
              <a:rPr sz="1200" spc="-60" dirty="0">
                <a:latin typeface="Calibri Light"/>
                <a:cs typeface="Calibri Light"/>
              </a:rPr>
              <a:t>s</a:t>
            </a:r>
            <a:r>
              <a:rPr sz="1200" spc="-50" dirty="0">
                <a:latin typeface="Calibri Light"/>
                <a:cs typeface="Calibri Light"/>
              </a:rPr>
              <a:t>ul</a:t>
            </a:r>
            <a:r>
              <a:rPr sz="1200" spc="-60" dirty="0">
                <a:latin typeface="Calibri Light"/>
                <a:cs typeface="Calibri Light"/>
              </a:rPr>
              <a:t>t</a:t>
            </a:r>
            <a:r>
              <a:rPr sz="1200" dirty="0">
                <a:latin typeface="Calibri Light"/>
                <a:cs typeface="Calibri Light"/>
              </a:rPr>
              <a:t>s</a:t>
            </a:r>
            <a:endParaRPr sz="12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200" spc="-60" dirty="0">
                <a:latin typeface="Calibri Light"/>
                <a:cs typeface="Calibri Light"/>
              </a:rPr>
              <a:t>P</a:t>
            </a:r>
            <a:r>
              <a:rPr sz="1200" spc="-80" dirty="0">
                <a:latin typeface="Calibri Light"/>
                <a:cs typeface="Calibri Light"/>
              </a:rPr>
              <a:t>r</a:t>
            </a:r>
            <a:r>
              <a:rPr sz="1200" spc="-45" dirty="0">
                <a:latin typeface="Calibri Light"/>
                <a:cs typeface="Calibri Light"/>
              </a:rPr>
              <a:t>e</a:t>
            </a:r>
            <a:r>
              <a:rPr sz="1200" spc="-55" dirty="0">
                <a:latin typeface="Calibri Light"/>
                <a:cs typeface="Calibri Light"/>
              </a:rPr>
              <a:t>c</a:t>
            </a:r>
            <a:r>
              <a:rPr sz="1200" spc="-50" dirty="0">
                <a:latin typeface="Calibri Light"/>
                <a:cs typeface="Calibri Light"/>
              </a:rPr>
              <a:t>i</a:t>
            </a:r>
            <a:r>
              <a:rPr sz="1200" spc="-60" dirty="0">
                <a:latin typeface="Calibri Light"/>
                <a:cs typeface="Calibri Light"/>
              </a:rPr>
              <a:t>s</a:t>
            </a:r>
            <a:r>
              <a:rPr sz="1200" spc="-50" dirty="0">
                <a:latin typeface="Calibri Light"/>
                <a:cs typeface="Calibri Light"/>
              </a:rPr>
              <a:t>io</a:t>
            </a:r>
            <a:r>
              <a:rPr sz="1200" dirty="0">
                <a:latin typeface="Calibri Light"/>
                <a:cs typeface="Calibri Light"/>
              </a:rPr>
              <a:t>n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80" dirty="0">
                <a:latin typeface="Calibri Light"/>
                <a:cs typeface="Calibri Light"/>
              </a:rPr>
              <a:t>sc</a:t>
            </a:r>
            <a:r>
              <a:rPr sz="1200" spc="-75" dirty="0">
                <a:latin typeface="Calibri Light"/>
                <a:cs typeface="Calibri Light"/>
              </a:rPr>
              <a:t>o</a:t>
            </a:r>
            <a:r>
              <a:rPr sz="1200" spc="-100" dirty="0">
                <a:latin typeface="Calibri Light"/>
                <a:cs typeface="Calibri Light"/>
              </a:rPr>
              <a:t>r</a:t>
            </a:r>
            <a:r>
              <a:rPr sz="1200" spc="-6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:</a:t>
            </a:r>
            <a:r>
              <a:rPr sz="1200" spc="-70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7</a:t>
            </a:r>
            <a:r>
              <a:rPr sz="1200" dirty="0">
                <a:latin typeface="Calibri Light"/>
                <a:cs typeface="Calibri Light"/>
              </a:rPr>
              <a:t>2</a:t>
            </a:r>
            <a:r>
              <a:rPr sz="1200" spc="-1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%</a:t>
            </a:r>
            <a:endParaRPr sz="12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200" spc="-90" dirty="0">
                <a:latin typeface="Calibri Light"/>
                <a:cs typeface="Calibri Light"/>
              </a:rPr>
              <a:t>R</a:t>
            </a:r>
            <a:r>
              <a:rPr sz="1200" spc="-65" dirty="0">
                <a:latin typeface="Calibri Light"/>
                <a:cs typeface="Calibri Light"/>
              </a:rPr>
              <a:t>e</a:t>
            </a:r>
            <a:r>
              <a:rPr sz="1200" spc="-80" dirty="0">
                <a:latin typeface="Calibri Light"/>
                <a:cs typeface="Calibri Light"/>
              </a:rPr>
              <a:t>c</a:t>
            </a:r>
            <a:r>
              <a:rPr sz="1200" spc="-65" dirty="0">
                <a:latin typeface="Calibri Light"/>
                <a:cs typeface="Calibri Light"/>
              </a:rPr>
              <a:t>a</a:t>
            </a:r>
            <a:r>
              <a:rPr sz="1200" spc="-75" dirty="0">
                <a:latin typeface="Calibri Light"/>
                <a:cs typeface="Calibri Light"/>
              </a:rPr>
              <a:t>l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30" dirty="0">
                <a:latin typeface="Calibri Light"/>
                <a:cs typeface="Calibri Light"/>
              </a:rPr>
              <a:t> </a:t>
            </a:r>
            <a:r>
              <a:rPr sz="1200" spc="-85" dirty="0">
                <a:latin typeface="Calibri Light"/>
                <a:cs typeface="Calibri Light"/>
              </a:rPr>
              <a:t>s</a:t>
            </a:r>
            <a:r>
              <a:rPr sz="1200" spc="-80" dirty="0">
                <a:latin typeface="Calibri Light"/>
                <a:cs typeface="Calibri Light"/>
              </a:rPr>
              <a:t>c</a:t>
            </a:r>
            <a:r>
              <a:rPr sz="1200" spc="-75" dirty="0">
                <a:latin typeface="Calibri Light"/>
                <a:cs typeface="Calibri Light"/>
              </a:rPr>
              <a:t>o</a:t>
            </a:r>
            <a:r>
              <a:rPr sz="1200" spc="-105" dirty="0">
                <a:latin typeface="Calibri Light"/>
                <a:cs typeface="Calibri Light"/>
              </a:rPr>
              <a:t>r</a:t>
            </a:r>
            <a:r>
              <a:rPr sz="1200" spc="-6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:</a:t>
            </a:r>
            <a:r>
              <a:rPr sz="1200" spc="-60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8</a:t>
            </a:r>
            <a:r>
              <a:rPr sz="1200" dirty="0">
                <a:latin typeface="Calibri Light"/>
                <a:cs typeface="Calibri Light"/>
              </a:rPr>
              <a:t>0</a:t>
            </a:r>
            <a:r>
              <a:rPr sz="1200" spc="-14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%</a:t>
            </a:r>
            <a:endParaRPr sz="1200">
              <a:latin typeface="Calibri Light"/>
              <a:cs typeface="Calibri Light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35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5" dirty="0">
                <a:latin typeface="Calibri Light"/>
                <a:cs typeface="Calibri Light"/>
              </a:rPr>
              <a:t>Mak</a:t>
            </a:r>
            <a:r>
              <a:rPr sz="1600" spc="-20" dirty="0">
                <a:latin typeface="Calibri Light"/>
                <a:cs typeface="Calibri Light"/>
              </a:rPr>
              <a:t>i</a:t>
            </a:r>
            <a:r>
              <a:rPr sz="1600" spc="-25" dirty="0">
                <a:latin typeface="Calibri Light"/>
                <a:cs typeface="Calibri Light"/>
              </a:rPr>
              <a:t>n</a:t>
            </a:r>
            <a:r>
              <a:rPr sz="1600" dirty="0">
                <a:latin typeface="Calibri Light"/>
                <a:cs typeface="Calibri Light"/>
              </a:rPr>
              <a:t>g</a:t>
            </a:r>
            <a:r>
              <a:rPr sz="1600" spc="-60" dirty="0">
                <a:latin typeface="Calibri Light"/>
                <a:cs typeface="Calibri Light"/>
              </a:rPr>
              <a:t> </a:t>
            </a:r>
            <a:r>
              <a:rPr sz="1600" spc="-100" dirty="0">
                <a:latin typeface="Calibri Light"/>
                <a:cs typeface="Calibri Light"/>
              </a:rPr>
              <a:t>Pr</a:t>
            </a:r>
            <a:r>
              <a:rPr sz="1600" spc="-75" dirty="0">
                <a:latin typeface="Calibri Light"/>
                <a:cs typeface="Calibri Light"/>
              </a:rPr>
              <a:t>e</a:t>
            </a:r>
            <a:r>
              <a:rPr sz="1600" spc="-70" dirty="0">
                <a:latin typeface="Calibri Light"/>
                <a:cs typeface="Calibri Light"/>
              </a:rPr>
              <a:t>di</a:t>
            </a:r>
            <a:r>
              <a:rPr sz="1600" spc="-60" dirty="0">
                <a:latin typeface="Calibri Light"/>
                <a:cs typeface="Calibri Light"/>
              </a:rPr>
              <a:t>c</a:t>
            </a:r>
            <a:r>
              <a:rPr sz="1600" spc="-75" dirty="0">
                <a:latin typeface="Calibri Light"/>
                <a:cs typeface="Calibri Light"/>
              </a:rPr>
              <a:t>t</a:t>
            </a:r>
            <a:r>
              <a:rPr sz="1600" spc="-70" dirty="0">
                <a:latin typeface="Calibri Light"/>
                <a:cs typeface="Calibri Light"/>
              </a:rPr>
              <a:t>ion</a:t>
            </a:r>
            <a:r>
              <a:rPr sz="1600" dirty="0">
                <a:latin typeface="Calibri Light"/>
                <a:cs typeface="Calibri Light"/>
              </a:rPr>
              <a:t>s</a:t>
            </a:r>
            <a:r>
              <a:rPr sz="1600" spc="-50" dirty="0">
                <a:latin typeface="Calibri Light"/>
                <a:cs typeface="Calibri Light"/>
              </a:rPr>
              <a:t> </a:t>
            </a:r>
            <a:r>
              <a:rPr sz="1600" spc="-25" dirty="0">
                <a:latin typeface="Calibri Light"/>
                <a:cs typeface="Calibri Light"/>
              </a:rPr>
              <a:t>o</a:t>
            </a:r>
            <a:r>
              <a:rPr sz="1600" spc="50" dirty="0">
                <a:latin typeface="Calibri Light"/>
                <a:cs typeface="Calibri Light"/>
              </a:rPr>
              <a:t>n</a:t>
            </a:r>
            <a:r>
              <a:rPr sz="1600" spc="-100" dirty="0">
                <a:latin typeface="Calibri Light"/>
                <a:cs typeface="Calibri Light"/>
              </a:rPr>
              <a:t>t</a:t>
            </a:r>
            <a:r>
              <a:rPr sz="1600" spc="-75" dirty="0">
                <a:latin typeface="Calibri Light"/>
                <a:cs typeface="Calibri Light"/>
              </a:rPr>
              <a:t>e</a:t>
            </a:r>
            <a:r>
              <a:rPr sz="1600" spc="-95" dirty="0">
                <a:latin typeface="Calibri Light"/>
                <a:cs typeface="Calibri Light"/>
              </a:rPr>
              <a:t>s</a:t>
            </a:r>
            <a:r>
              <a:rPr sz="1600" dirty="0">
                <a:latin typeface="Calibri Light"/>
                <a:cs typeface="Calibri Light"/>
              </a:rPr>
              <a:t>t</a:t>
            </a:r>
            <a:r>
              <a:rPr sz="1600" spc="-175" dirty="0">
                <a:latin typeface="Calibri Light"/>
                <a:cs typeface="Calibri Light"/>
              </a:rPr>
              <a:t> </a:t>
            </a:r>
            <a:r>
              <a:rPr sz="1600" spc="-75" dirty="0">
                <a:latin typeface="Calibri Light"/>
                <a:cs typeface="Calibri Light"/>
              </a:rPr>
              <a:t>se</a:t>
            </a:r>
            <a:r>
              <a:rPr sz="1600" dirty="0">
                <a:latin typeface="Calibri Light"/>
                <a:cs typeface="Calibri Light"/>
              </a:rPr>
              <a:t>t</a:t>
            </a:r>
            <a:endParaRPr sz="16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40" dirty="0">
                <a:latin typeface="Calibri Light"/>
                <a:cs typeface="Calibri Light"/>
              </a:rPr>
              <a:t>Once</a:t>
            </a:r>
            <a:r>
              <a:rPr sz="1200" spc="-150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we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test</a:t>
            </a:r>
            <a:r>
              <a:rPr sz="1200" spc="-110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the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model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on</a:t>
            </a:r>
            <a:r>
              <a:rPr sz="1200" spc="-10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test</a:t>
            </a:r>
            <a:r>
              <a:rPr sz="1200" spc="-85" dirty="0">
                <a:latin typeface="Calibri Light"/>
                <a:cs typeface="Calibri Light"/>
              </a:rPr>
              <a:t> </a:t>
            </a:r>
            <a:r>
              <a:rPr sz="1200" spc="-65" dirty="0">
                <a:latin typeface="Calibri Light"/>
                <a:cs typeface="Calibri Light"/>
              </a:rPr>
              <a:t>data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belowarethe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results:</a:t>
            </a:r>
            <a:endParaRPr sz="12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200" spc="-45" dirty="0">
                <a:latin typeface="Calibri Light"/>
                <a:cs typeface="Calibri Light"/>
              </a:rPr>
              <a:t>O</a:t>
            </a:r>
            <a:r>
              <a:rPr sz="1200" spc="-50" dirty="0">
                <a:latin typeface="Calibri Light"/>
                <a:cs typeface="Calibri Light"/>
              </a:rPr>
              <a:t>v</a:t>
            </a:r>
            <a:r>
              <a:rPr sz="1200" spc="-45" dirty="0">
                <a:latin typeface="Calibri Light"/>
                <a:cs typeface="Calibri Light"/>
              </a:rPr>
              <a:t>e</a:t>
            </a:r>
            <a:r>
              <a:rPr sz="1200" spc="-80" dirty="0">
                <a:latin typeface="Calibri Light"/>
                <a:cs typeface="Calibri Light"/>
              </a:rPr>
              <a:t>r</a:t>
            </a:r>
            <a:r>
              <a:rPr sz="1200" spc="-40" dirty="0">
                <a:latin typeface="Calibri Light"/>
                <a:cs typeface="Calibri Light"/>
              </a:rPr>
              <a:t>a</a:t>
            </a:r>
            <a:r>
              <a:rPr sz="1200" spc="-50" dirty="0">
                <a:latin typeface="Calibri Light"/>
                <a:cs typeface="Calibri Light"/>
              </a:rPr>
              <a:t>l</a:t>
            </a:r>
            <a:r>
              <a:rPr sz="1200" spc="70" dirty="0">
                <a:latin typeface="Calibri Light"/>
                <a:cs typeface="Calibri Light"/>
              </a:rPr>
              <a:t>l</a:t>
            </a:r>
            <a:r>
              <a:rPr sz="1200" spc="-65" dirty="0">
                <a:latin typeface="Calibri Light"/>
                <a:cs typeface="Calibri Light"/>
              </a:rPr>
              <a:t>a</a:t>
            </a:r>
            <a:r>
              <a:rPr sz="1200" spc="-80" dirty="0">
                <a:latin typeface="Calibri Light"/>
                <a:cs typeface="Calibri Light"/>
              </a:rPr>
              <a:t>cc</a:t>
            </a:r>
            <a:r>
              <a:rPr sz="1200" spc="-75" dirty="0">
                <a:latin typeface="Calibri Light"/>
                <a:cs typeface="Calibri Light"/>
              </a:rPr>
              <a:t>u</a:t>
            </a:r>
            <a:r>
              <a:rPr sz="1200" spc="-105" dirty="0">
                <a:latin typeface="Calibri Light"/>
                <a:cs typeface="Calibri Light"/>
              </a:rPr>
              <a:t>r</a:t>
            </a:r>
            <a:r>
              <a:rPr sz="1200" spc="-65" dirty="0">
                <a:latin typeface="Calibri Light"/>
                <a:cs typeface="Calibri Light"/>
              </a:rPr>
              <a:t>a</a:t>
            </a:r>
            <a:r>
              <a:rPr sz="1200" spc="-80" dirty="0">
                <a:latin typeface="Calibri Light"/>
                <a:cs typeface="Calibri Light"/>
              </a:rPr>
              <a:t>c</a:t>
            </a:r>
            <a:r>
              <a:rPr sz="1200" dirty="0">
                <a:latin typeface="Calibri Light"/>
                <a:cs typeface="Calibri Light"/>
              </a:rPr>
              <a:t>y</a:t>
            </a:r>
            <a:r>
              <a:rPr sz="1200" spc="-80" dirty="0">
                <a:latin typeface="Calibri Light"/>
                <a:cs typeface="Calibri Light"/>
              </a:rPr>
              <a:t> </a:t>
            </a:r>
            <a:r>
              <a:rPr sz="1200" spc="40" dirty="0">
                <a:latin typeface="Calibri Light"/>
                <a:cs typeface="Calibri Light"/>
              </a:rPr>
              <a:t>:</a:t>
            </a:r>
            <a:r>
              <a:rPr sz="1200" spc="15" dirty="0">
                <a:latin typeface="Calibri Light"/>
                <a:cs typeface="Calibri Light"/>
              </a:rPr>
              <a:t>81%</a:t>
            </a:r>
            <a:endParaRPr sz="12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200" spc="-40" dirty="0">
                <a:latin typeface="Calibri Light"/>
                <a:cs typeface="Calibri Light"/>
              </a:rPr>
              <a:t>S</a:t>
            </a:r>
            <a:r>
              <a:rPr sz="1200" spc="-45" dirty="0">
                <a:latin typeface="Calibri Light"/>
                <a:cs typeface="Calibri Light"/>
              </a:rPr>
              <a:t>e</a:t>
            </a:r>
            <a:r>
              <a:rPr sz="1200" spc="-50" dirty="0">
                <a:latin typeface="Calibri Light"/>
                <a:cs typeface="Calibri Light"/>
              </a:rPr>
              <a:t>n</a:t>
            </a:r>
            <a:r>
              <a:rPr sz="1200" spc="-60" dirty="0">
                <a:latin typeface="Calibri Light"/>
                <a:cs typeface="Calibri Light"/>
              </a:rPr>
              <a:t>s</a:t>
            </a:r>
            <a:r>
              <a:rPr sz="1200" spc="-50" dirty="0">
                <a:latin typeface="Calibri Light"/>
                <a:cs typeface="Calibri Light"/>
              </a:rPr>
              <a:t>i</a:t>
            </a:r>
            <a:r>
              <a:rPr sz="1200" spc="-60" dirty="0">
                <a:latin typeface="Calibri Light"/>
                <a:cs typeface="Calibri Light"/>
              </a:rPr>
              <a:t>t</a:t>
            </a:r>
            <a:r>
              <a:rPr sz="1200" spc="-50" dirty="0">
                <a:latin typeface="Calibri Light"/>
                <a:cs typeface="Calibri Light"/>
              </a:rPr>
              <a:t>ivi</a:t>
            </a:r>
            <a:r>
              <a:rPr sz="1200" spc="-60" dirty="0">
                <a:latin typeface="Calibri Light"/>
                <a:cs typeface="Calibri Light"/>
              </a:rPr>
              <a:t>t</a:t>
            </a:r>
            <a:r>
              <a:rPr sz="1200" dirty="0">
                <a:latin typeface="Calibri Light"/>
                <a:cs typeface="Calibri Light"/>
              </a:rPr>
              <a:t>y</a:t>
            </a:r>
            <a:r>
              <a:rPr sz="1200" spc="-18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:</a:t>
            </a:r>
            <a:r>
              <a:rPr sz="1200" spc="15" dirty="0">
                <a:latin typeface="Calibri Light"/>
                <a:cs typeface="Calibri Light"/>
              </a:rPr>
              <a:t>80%</a:t>
            </a:r>
            <a:endParaRPr sz="12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200" spc="-65" dirty="0">
                <a:latin typeface="Calibri Light"/>
                <a:cs typeface="Calibri Light"/>
              </a:rPr>
              <a:t>S</a:t>
            </a:r>
            <a:r>
              <a:rPr sz="1200" spc="-75" dirty="0">
                <a:latin typeface="Calibri Light"/>
                <a:cs typeface="Calibri Light"/>
              </a:rPr>
              <a:t>p</a:t>
            </a:r>
            <a:r>
              <a:rPr sz="1200" spc="-65" dirty="0">
                <a:latin typeface="Calibri Light"/>
                <a:cs typeface="Calibri Light"/>
              </a:rPr>
              <a:t>e</a:t>
            </a:r>
            <a:r>
              <a:rPr sz="1200" spc="-80" dirty="0">
                <a:latin typeface="Calibri Light"/>
                <a:cs typeface="Calibri Light"/>
              </a:rPr>
              <a:t>c</a:t>
            </a:r>
            <a:r>
              <a:rPr sz="1200" spc="-75" dirty="0">
                <a:latin typeface="Calibri Light"/>
                <a:cs typeface="Calibri Light"/>
              </a:rPr>
              <a:t>ifi</a:t>
            </a:r>
            <a:r>
              <a:rPr sz="1200" spc="-80" dirty="0">
                <a:latin typeface="Calibri Light"/>
                <a:cs typeface="Calibri Light"/>
              </a:rPr>
              <a:t>c</a:t>
            </a:r>
            <a:r>
              <a:rPr sz="1200" spc="-75" dirty="0">
                <a:latin typeface="Calibri Light"/>
                <a:cs typeface="Calibri Light"/>
              </a:rPr>
              <a:t>i</a:t>
            </a:r>
            <a:r>
              <a:rPr sz="1200" spc="-85" dirty="0">
                <a:latin typeface="Calibri Light"/>
                <a:cs typeface="Calibri Light"/>
              </a:rPr>
              <a:t>t</a:t>
            </a:r>
            <a:r>
              <a:rPr sz="1200" dirty="0">
                <a:latin typeface="Calibri Light"/>
                <a:cs typeface="Calibri Light"/>
              </a:rPr>
              <a:t>y</a:t>
            </a:r>
            <a:r>
              <a:rPr sz="1200" spc="-60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:</a:t>
            </a:r>
            <a:r>
              <a:rPr sz="1200" spc="15" dirty="0">
                <a:latin typeface="Calibri Light"/>
                <a:cs typeface="Calibri Light"/>
              </a:rPr>
              <a:t>82%</a:t>
            </a:r>
            <a:endParaRPr sz="12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200" spc="-60" dirty="0">
                <a:latin typeface="Calibri Light"/>
                <a:cs typeface="Calibri Light"/>
              </a:rPr>
              <a:t>P</a:t>
            </a:r>
            <a:r>
              <a:rPr sz="1200" spc="-80" dirty="0">
                <a:latin typeface="Calibri Light"/>
                <a:cs typeface="Calibri Light"/>
              </a:rPr>
              <a:t>r</a:t>
            </a:r>
            <a:r>
              <a:rPr sz="1200" spc="-45" dirty="0">
                <a:latin typeface="Calibri Light"/>
                <a:cs typeface="Calibri Light"/>
              </a:rPr>
              <a:t>e</a:t>
            </a:r>
            <a:r>
              <a:rPr sz="1200" spc="-55" dirty="0">
                <a:latin typeface="Calibri Light"/>
                <a:cs typeface="Calibri Light"/>
              </a:rPr>
              <a:t>c</a:t>
            </a:r>
            <a:r>
              <a:rPr sz="1200" spc="-50" dirty="0">
                <a:latin typeface="Calibri Light"/>
                <a:cs typeface="Calibri Light"/>
              </a:rPr>
              <a:t>i</a:t>
            </a:r>
            <a:r>
              <a:rPr sz="1200" spc="-60" dirty="0">
                <a:latin typeface="Calibri Light"/>
                <a:cs typeface="Calibri Light"/>
              </a:rPr>
              <a:t>s</a:t>
            </a:r>
            <a:r>
              <a:rPr sz="1200" spc="-50" dirty="0">
                <a:latin typeface="Calibri Light"/>
                <a:cs typeface="Calibri Light"/>
              </a:rPr>
              <a:t>io</a:t>
            </a:r>
            <a:r>
              <a:rPr sz="1200" dirty="0">
                <a:latin typeface="Calibri Light"/>
                <a:cs typeface="Calibri Light"/>
              </a:rPr>
              <a:t>n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S</a:t>
            </a:r>
            <a:r>
              <a:rPr sz="1200" spc="-55" dirty="0">
                <a:latin typeface="Calibri Light"/>
                <a:cs typeface="Calibri Light"/>
              </a:rPr>
              <a:t>c</a:t>
            </a:r>
            <a:r>
              <a:rPr sz="1200" spc="-50" dirty="0">
                <a:latin typeface="Calibri Light"/>
                <a:cs typeface="Calibri Light"/>
              </a:rPr>
              <a:t>o</a:t>
            </a:r>
            <a:r>
              <a:rPr sz="1200" spc="-80" dirty="0">
                <a:latin typeface="Calibri Light"/>
                <a:cs typeface="Calibri Light"/>
              </a:rPr>
              <a:t>r</a:t>
            </a:r>
            <a:r>
              <a:rPr sz="1200" dirty="0">
                <a:latin typeface="Calibri Light"/>
                <a:cs typeface="Calibri Light"/>
              </a:rPr>
              <a:t>e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20" dirty="0">
                <a:latin typeface="Calibri Light"/>
                <a:cs typeface="Calibri Light"/>
              </a:rPr>
              <a:t>:</a:t>
            </a:r>
            <a:r>
              <a:rPr sz="1200" spc="15" dirty="0">
                <a:latin typeface="Calibri Light"/>
                <a:cs typeface="Calibri Light"/>
              </a:rPr>
              <a:t>75%</a:t>
            </a:r>
            <a:endParaRPr sz="12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200" spc="-90" dirty="0">
                <a:latin typeface="Calibri Light"/>
                <a:cs typeface="Calibri Light"/>
              </a:rPr>
              <a:t>R</a:t>
            </a:r>
            <a:r>
              <a:rPr sz="1200" spc="-65" dirty="0">
                <a:latin typeface="Calibri Light"/>
                <a:cs typeface="Calibri Light"/>
              </a:rPr>
              <a:t>e</a:t>
            </a:r>
            <a:r>
              <a:rPr sz="1200" spc="-80" dirty="0">
                <a:latin typeface="Calibri Light"/>
                <a:cs typeface="Calibri Light"/>
              </a:rPr>
              <a:t>c</a:t>
            </a:r>
            <a:r>
              <a:rPr sz="1200" spc="-65" dirty="0">
                <a:latin typeface="Calibri Light"/>
                <a:cs typeface="Calibri Light"/>
              </a:rPr>
              <a:t>a</a:t>
            </a:r>
            <a:r>
              <a:rPr sz="1200" spc="-75" dirty="0">
                <a:latin typeface="Calibri Light"/>
                <a:cs typeface="Calibri Light"/>
              </a:rPr>
              <a:t>l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30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S</a:t>
            </a:r>
            <a:r>
              <a:rPr sz="1200" spc="-55" dirty="0">
                <a:latin typeface="Calibri Light"/>
                <a:cs typeface="Calibri Light"/>
              </a:rPr>
              <a:t>c</a:t>
            </a:r>
            <a:r>
              <a:rPr sz="1200" spc="-50" dirty="0">
                <a:latin typeface="Calibri Light"/>
                <a:cs typeface="Calibri Light"/>
              </a:rPr>
              <a:t>o</a:t>
            </a:r>
            <a:r>
              <a:rPr sz="1200" spc="-80" dirty="0">
                <a:latin typeface="Calibri Light"/>
                <a:cs typeface="Calibri Light"/>
              </a:rPr>
              <a:t>r</a:t>
            </a:r>
            <a:r>
              <a:rPr sz="1200" dirty="0">
                <a:latin typeface="Calibri Light"/>
                <a:cs typeface="Calibri Light"/>
              </a:rPr>
              <a:t>e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20" dirty="0">
                <a:latin typeface="Calibri Light"/>
                <a:cs typeface="Calibri Light"/>
              </a:rPr>
              <a:t>:</a:t>
            </a:r>
            <a:r>
              <a:rPr sz="1200" spc="15" dirty="0">
                <a:latin typeface="Calibri Light"/>
                <a:cs typeface="Calibri Light"/>
              </a:rPr>
              <a:t>80%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481660"/>
            <a:ext cx="43421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05" dirty="0"/>
              <a:t>F</a:t>
            </a:r>
            <a:r>
              <a:rPr sz="5400" spc="-280" dirty="0"/>
              <a:t>i</a:t>
            </a:r>
            <a:r>
              <a:rPr sz="5400" spc="-290" dirty="0"/>
              <a:t>n</a:t>
            </a:r>
            <a:r>
              <a:rPr sz="5400" spc="-285" dirty="0"/>
              <a:t>a</a:t>
            </a:r>
            <a:r>
              <a:rPr sz="5400" dirty="0"/>
              <a:t>l</a:t>
            </a:r>
            <a:r>
              <a:rPr sz="5400" spc="-710" dirty="0"/>
              <a:t> </a:t>
            </a:r>
            <a:r>
              <a:rPr sz="5400" spc="-200" dirty="0"/>
              <a:t>O</a:t>
            </a:r>
            <a:r>
              <a:rPr sz="5400" spc="-215" dirty="0"/>
              <a:t>b</a:t>
            </a:r>
            <a:r>
              <a:rPr sz="5400" spc="-195" dirty="0"/>
              <a:t>s</a:t>
            </a:r>
            <a:r>
              <a:rPr sz="5400" spc="-200" dirty="0"/>
              <a:t>e</a:t>
            </a:r>
            <a:r>
              <a:rPr sz="5400" spc="-135" dirty="0"/>
              <a:t>r</a:t>
            </a:r>
            <a:r>
              <a:rPr sz="5400" spc="-265" dirty="0"/>
              <a:t>v</a:t>
            </a:r>
            <a:r>
              <a:rPr sz="5400" spc="-245" dirty="0"/>
              <a:t>a</a:t>
            </a:r>
            <a:r>
              <a:rPr sz="5400" spc="-215" dirty="0"/>
              <a:t>t</a:t>
            </a:r>
            <a:r>
              <a:rPr sz="5400" spc="-210" dirty="0"/>
              <a:t>i</a:t>
            </a:r>
            <a:r>
              <a:rPr sz="5400" spc="-204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1069573" y="6415532"/>
            <a:ext cx="184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233EFF"/>
                </a:solidFill>
                <a:latin typeface="Calibri Light"/>
                <a:cs typeface="Calibri Light"/>
              </a:rPr>
              <a:t>19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35" y="1438478"/>
            <a:ext cx="10019030" cy="456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-40" dirty="0">
                <a:latin typeface="Calibri Light"/>
                <a:cs typeface="Calibri Light"/>
              </a:rPr>
              <a:t>Letscomparethe</a:t>
            </a:r>
            <a:r>
              <a:rPr sz="1200" spc="-95" dirty="0">
                <a:latin typeface="Calibri Light"/>
                <a:cs typeface="Calibri Light"/>
              </a:rPr>
              <a:t> </a:t>
            </a:r>
            <a:r>
              <a:rPr sz="1200" spc="-5" dirty="0">
                <a:latin typeface="Calibri Light"/>
                <a:cs typeface="Calibri Light"/>
              </a:rPr>
              <a:t>Model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75" dirty="0">
                <a:latin typeface="Calibri Light"/>
                <a:cs typeface="Calibri Light"/>
              </a:rPr>
              <a:t>Performance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parameters</a:t>
            </a:r>
            <a:r>
              <a:rPr sz="1200" spc="-75" dirty="0">
                <a:latin typeface="Calibri Light"/>
                <a:cs typeface="Calibri Light"/>
              </a:rPr>
              <a:t> </a:t>
            </a:r>
            <a:r>
              <a:rPr sz="1200" spc="-45" dirty="0">
                <a:latin typeface="Calibri Light"/>
                <a:cs typeface="Calibri Light"/>
              </a:rPr>
              <a:t>obtainedfor</a:t>
            </a:r>
            <a:r>
              <a:rPr sz="1200" spc="-130" dirty="0">
                <a:latin typeface="Calibri Light"/>
                <a:cs typeface="Calibri Light"/>
              </a:rPr>
              <a:t> </a:t>
            </a:r>
            <a:r>
              <a:rPr sz="1200" spc="-100" dirty="0">
                <a:latin typeface="Calibri Light"/>
                <a:cs typeface="Calibri Light"/>
              </a:rPr>
              <a:t>Train</a:t>
            </a:r>
            <a:r>
              <a:rPr sz="1200" spc="-150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&amp;</a:t>
            </a:r>
            <a:r>
              <a:rPr sz="1200" spc="-140" dirty="0">
                <a:latin typeface="Calibri Light"/>
                <a:cs typeface="Calibri Light"/>
              </a:rPr>
              <a:t> </a:t>
            </a:r>
            <a:r>
              <a:rPr sz="1200" spc="-114" dirty="0">
                <a:latin typeface="Calibri Light"/>
                <a:cs typeface="Calibri Light"/>
              </a:rPr>
              <a:t>Test</a:t>
            </a:r>
            <a:r>
              <a:rPr sz="1200" spc="-155" dirty="0">
                <a:latin typeface="Calibri Light"/>
                <a:cs typeface="Calibri Light"/>
              </a:rPr>
              <a:t> </a:t>
            </a:r>
            <a:r>
              <a:rPr sz="1200" spc="-65" dirty="0">
                <a:latin typeface="Calibri Light"/>
                <a:cs typeface="Calibri Light"/>
              </a:rPr>
              <a:t>data:</a:t>
            </a:r>
            <a:endParaRPr sz="12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100" spc="-80" dirty="0">
                <a:latin typeface="Calibri Light"/>
                <a:cs typeface="Calibri Light"/>
              </a:rPr>
              <a:t>T</a:t>
            </a:r>
            <a:r>
              <a:rPr sz="1100" spc="-70" dirty="0">
                <a:latin typeface="Calibri Light"/>
                <a:cs typeface="Calibri Light"/>
              </a:rPr>
              <a:t>r</a:t>
            </a:r>
            <a:r>
              <a:rPr sz="1100" spc="-65" dirty="0">
                <a:latin typeface="Calibri Light"/>
                <a:cs typeface="Calibri Light"/>
              </a:rPr>
              <a:t>a</a:t>
            </a:r>
            <a:r>
              <a:rPr sz="1100" spc="-80" dirty="0">
                <a:latin typeface="Calibri Light"/>
                <a:cs typeface="Calibri Light"/>
              </a:rPr>
              <a:t>i</a:t>
            </a:r>
            <a:r>
              <a:rPr sz="1100" dirty="0">
                <a:latin typeface="Calibri Light"/>
                <a:cs typeface="Calibri Light"/>
              </a:rPr>
              <a:t>n</a:t>
            </a:r>
            <a:r>
              <a:rPr sz="1100" spc="-130" dirty="0">
                <a:latin typeface="Calibri Light"/>
                <a:cs typeface="Calibri Light"/>
              </a:rPr>
              <a:t> </a:t>
            </a:r>
            <a:r>
              <a:rPr sz="1100" spc="-75" dirty="0">
                <a:latin typeface="Calibri Light"/>
                <a:cs typeface="Calibri Light"/>
              </a:rPr>
              <a:t>D</a:t>
            </a:r>
            <a:r>
              <a:rPr sz="1100" spc="-65" dirty="0">
                <a:latin typeface="Calibri Light"/>
                <a:cs typeface="Calibri Light"/>
              </a:rPr>
              <a:t>a</a:t>
            </a:r>
            <a:r>
              <a:rPr sz="1100" spc="-75" dirty="0">
                <a:latin typeface="Calibri Light"/>
                <a:cs typeface="Calibri Light"/>
              </a:rPr>
              <a:t>t</a:t>
            </a:r>
            <a:r>
              <a:rPr sz="1100" spc="-65" dirty="0">
                <a:latin typeface="Calibri Light"/>
                <a:cs typeface="Calibri Light"/>
              </a:rPr>
              <a:t>a</a:t>
            </a:r>
            <a:r>
              <a:rPr sz="1100" dirty="0">
                <a:latin typeface="Calibri Light"/>
                <a:cs typeface="Calibri Light"/>
              </a:rPr>
              <a:t>:</a:t>
            </a:r>
            <a:endParaRPr sz="11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100" spc="-20" dirty="0">
                <a:latin typeface="Calibri Light"/>
                <a:cs typeface="Calibri Light"/>
              </a:rPr>
              <a:t>Accuracy:81%</a:t>
            </a:r>
            <a:endParaRPr sz="11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100" spc="-30" dirty="0">
                <a:latin typeface="Calibri Light"/>
                <a:cs typeface="Calibri Light"/>
              </a:rPr>
              <a:t>Sensitivity:79%</a:t>
            </a:r>
            <a:endParaRPr sz="11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100" spc="-70" dirty="0">
                <a:latin typeface="Calibri Light"/>
                <a:cs typeface="Calibri Light"/>
              </a:rPr>
              <a:t>Spe</a:t>
            </a:r>
            <a:r>
              <a:rPr sz="1100" spc="-65" dirty="0">
                <a:latin typeface="Calibri Light"/>
                <a:cs typeface="Calibri Light"/>
              </a:rPr>
              <a:t>c</a:t>
            </a:r>
            <a:r>
              <a:rPr sz="1100" spc="-80" dirty="0">
                <a:latin typeface="Calibri Light"/>
                <a:cs typeface="Calibri Light"/>
              </a:rPr>
              <a:t>i</a:t>
            </a:r>
            <a:r>
              <a:rPr sz="1100" spc="-70" dirty="0">
                <a:latin typeface="Calibri Light"/>
                <a:cs typeface="Calibri Light"/>
              </a:rPr>
              <a:t>f</a:t>
            </a:r>
            <a:r>
              <a:rPr sz="1100" spc="-80" dirty="0">
                <a:latin typeface="Calibri Light"/>
                <a:cs typeface="Calibri Light"/>
              </a:rPr>
              <a:t>i</a:t>
            </a:r>
            <a:r>
              <a:rPr sz="1100" spc="-65" dirty="0">
                <a:latin typeface="Calibri Light"/>
                <a:cs typeface="Calibri Light"/>
              </a:rPr>
              <a:t>c</a:t>
            </a:r>
            <a:r>
              <a:rPr sz="1100" spc="-80" dirty="0">
                <a:latin typeface="Calibri Light"/>
                <a:cs typeface="Calibri Light"/>
              </a:rPr>
              <a:t>i</a:t>
            </a:r>
            <a:r>
              <a:rPr sz="1100" spc="-75" dirty="0">
                <a:latin typeface="Calibri Light"/>
                <a:cs typeface="Calibri Light"/>
              </a:rPr>
              <a:t>t</a:t>
            </a:r>
            <a:r>
              <a:rPr sz="1100" dirty="0">
                <a:latin typeface="Calibri Light"/>
                <a:cs typeface="Calibri Light"/>
              </a:rPr>
              <a:t>y</a:t>
            </a:r>
            <a:r>
              <a:rPr sz="1100" spc="-14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:</a:t>
            </a:r>
            <a:r>
              <a:rPr sz="1100" spc="15" dirty="0">
                <a:latin typeface="Calibri Light"/>
                <a:cs typeface="Calibri Light"/>
              </a:rPr>
              <a:t>81%</a:t>
            </a:r>
            <a:endParaRPr sz="11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100" spc="-60" dirty="0">
                <a:latin typeface="Calibri Light"/>
                <a:cs typeface="Calibri Light"/>
              </a:rPr>
              <a:t>P</a:t>
            </a:r>
            <a:r>
              <a:rPr sz="1100" spc="-45" dirty="0">
                <a:latin typeface="Calibri Light"/>
                <a:cs typeface="Calibri Light"/>
              </a:rPr>
              <a:t>re</a:t>
            </a:r>
            <a:r>
              <a:rPr sz="1100" spc="-40" dirty="0">
                <a:latin typeface="Calibri Light"/>
                <a:cs typeface="Calibri Light"/>
              </a:rPr>
              <a:t>c</a:t>
            </a:r>
            <a:r>
              <a:rPr sz="1100" spc="-55" dirty="0">
                <a:latin typeface="Calibri Light"/>
                <a:cs typeface="Calibri Light"/>
              </a:rPr>
              <a:t>i</a:t>
            </a:r>
            <a:r>
              <a:rPr sz="1100" spc="-45" dirty="0">
                <a:latin typeface="Calibri Light"/>
                <a:cs typeface="Calibri Light"/>
              </a:rPr>
              <a:t>s</a:t>
            </a:r>
            <a:r>
              <a:rPr sz="1100" spc="-55" dirty="0">
                <a:latin typeface="Calibri Light"/>
                <a:cs typeface="Calibri Light"/>
              </a:rPr>
              <a:t>i</a:t>
            </a:r>
            <a:r>
              <a:rPr sz="1100" spc="-50" dirty="0">
                <a:latin typeface="Calibri Light"/>
                <a:cs typeface="Calibri Light"/>
              </a:rPr>
              <a:t>o</a:t>
            </a:r>
            <a:r>
              <a:rPr sz="1100" dirty="0">
                <a:latin typeface="Calibri Light"/>
                <a:cs typeface="Calibri Light"/>
              </a:rPr>
              <a:t>n</a:t>
            </a:r>
            <a:r>
              <a:rPr sz="1100" spc="-155" dirty="0">
                <a:latin typeface="Calibri Light"/>
                <a:cs typeface="Calibri Light"/>
              </a:rPr>
              <a:t> </a:t>
            </a:r>
            <a:r>
              <a:rPr sz="1100" spc="-70" dirty="0">
                <a:latin typeface="Calibri Light"/>
                <a:cs typeface="Calibri Light"/>
              </a:rPr>
              <a:t>s</a:t>
            </a:r>
            <a:r>
              <a:rPr sz="1100" spc="-65" dirty="0">
                <a:latin typeface="Calibri Light"/>
                <a:cs typeface="Calibri Light"/>
              </a:rPr>
              <a:t>c</a:t>
            </a:r>
            <a:r>
              <a:rPr sz="1100" spc="-75" dirty="0">
                <a:latin typeface="Calibri Light"/>
                <a:cs typeface="Calibri Light"/>
              </a:rPr>
              <a:t>o</a:t>
            </a:r>
            <a:r>
              <a:rPr sz="1100" spc="-70" dirty="0">
                <a:latin typeface="Calibri Light"/>
                <a:cs typeface="Calibri Light"/>
              </a:rPr>
              <a:t>re</a:t>
            </a:r>
            <a:r>
              <a:rPr sz="1100" spc="70" dirty="0">
                <a:latin typeface="Calibri Light"/>
                <a:cs typeface="Calibri Light"/>
              </a:rPr>
              <a:t>:</a:t>
            </a:r>
            <a:r>
              <a:rPr sz="1100" spc="15" dirty="0">
                <a:latin typeface="Calibri Light"/>
                <a:cs typeface="Calibri Light"/>
              </a:rPr>
              <a:t>72%</a:t>
            </a:r>
            <a:endParaRPr sz="11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100" spc="-85" dirty="0">
                <a:latin typeface="Calibri Light"/>
                <a:cs typeface="Calibri Light"/>
              </a:rPr>
              <a:t>R</a:t>
            </a:r>
            <a:r>
              <a:rPr sz="1100" spc="-70" dirty="0">
                <a:latin typeface="Calibri Light"/>
                <a:cs typeface="Calibri Light"/>
              </a:rPr>
              <a:t>e</a:t>
            </a:r>
            <a:r>
              <a:rPr sz="1100" spc="-65" dirty="0">
                <a:latin typeface="Calibri Light"/>
                <a:cs typeface="Calibri Light"/>
              </a:rPr>
              <a:t>ca</a:t>
            </a:r>
            <a:r>
              <a:rPr sz="1100" spc="-80" dirty="0">
                <a:latin typeface="Calibri Light"/>
                <a:cs typeface="Calibri Light"/>
              </a:rPr>
              <a:t>l</a:t>
            </a:r>
            <a:r>
              <a:rPr sz="1100" dirty="0">
                <a:latin typeface="Calibri Light"/>
                <a:cs typeface="Calibri Light"/>
              </a:rPr>
              <a:t>l</a:t>
            </a:r>
            <a:r>
              <a:rPr sz="1100" spc="-135" dirty="0">
                <a:latin typeface="Calibri Light"/>
                <a:cs typeface="Calibri Light"/>
              </a:rPr>
              <a:t> </a:t>
            </a:r>
            <a:r>
              <a:rPr sz="1100" spc="-45" dirty="0">
                <a:latin typeface="Calibri Light"/>
                <a:cs typeface="Calibri Light"/>
              </a:rPr>
              <a:t>s</a:t>
            </a:r>
            <a:r>
              <a:rPr sz="1100" spc="-40" dirty="0">
                <a:latin typeface="Calibri Light"/>
                <a:cs typeface="Calibri Light"/>
              </a:rPr>
              <a:t>c</a:t>
            </a:r>
            <a:r>
              <a:rPr sz="1100" spc="-50" dirty="0">
                <a:latin typeface="Calibri Light"/>
                <a:cs typeface="Calibri Light"/>
              </a:rPr>
              <a:t>o</a:t>
            </a:r>
            <a:r>
              <a:rPr sz="1100" spc="-45" dirty="0">
                <a:latin typeface="Calibri Light"/>
                <a:cs typeface="Calibri Light"/>
              </a:rPr>
              <a:t>r</a:t>
            </a:r>
            <a:r>
              <a:rPr sz="1100" dirty="0">
                <a:latin typeface="Calibri Light"/>
                <a:cs typeface="Calibri Light"/>
              </a:rPr>
              <a:t>e</a:t>
            </a:r>
            <a:r>
              <a:rPr sz="1100" spc="-14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:</a:t>
            </a:r>
            <a:r>
              <a:rPr sz="1100" spc="15" dirty="0">
                <a:latin typeface="Calibri Light"/>
                <a:cs typeface="Calibri Light"/>
              </a:rPr>
              <a:t>80%</a:t>
            </a:r>
            <a:endParaRPr sz="11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100" spc="-45" dirty="0">
                <a:latin typeface="Calibri Light"/>
                <a:cs typeface="Calibri Light"/>
              </a:rPr>
              <a:t>TestData:</a:t>
            </a:r>
            <a:endParaRPr sz="11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100" spc="-20" dirty="0">
                <a:latin typeface="Calibri Light"/>
                <a:cs typeface="Calibri Light"/>
              </a:rPr>
              <a:t>Accuracy:81%</a:t>
            </a:r>
            <a:endParaRPr sz="11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100" spc="-30" dirty="0">
                <a:latin typeface="Calibri Light"/>
                <a:cs typeface="Calibri Light"/>
              </a:rPr>
              <a:t>Sensitivity:80%</a:t>
            </a:r>
            <a:endParaRPr sz="11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100" spc="-70" dirty="0">
                <a:latin typeface="Calibri Light"/>
                <a:cs typeface="Calibri Light"/>
              </a:rPr>
              <a:t>Spe</a:t>
            </a:r>
            <a:r>
              <a:rPr sz="1100" spc="-65" dirty="0">
                <a:latin typeface="Calibri Light"/>
                <a:cs typeface="Calibri Light"/>
              </a:rPr>
              <a:t>c</a:t>
            </a:r>
            <a:r>
              <a:rPr sz="1100" spc="-80" dirty="0">
                <a:latin typeface="Calibri Light"/>
                <a:cs typeface="Calibri Light"/>
              </a:rPr>
              <a:t>i</a:t>
            </a:r>
            <a:r>
              <a:rPr sz="1100" spc="-70" dirty="0">
                <a:latin typeface="Calibri Light"/>
                <a:cs typeface="Calibri Light"/>
              </a:rPr>
              <a:t>f</a:t>
            </a:r>
            <a:r>
              <a:rPr sz="1100" spc="-80" dirty="0">
                <a:latin typeface="Calibri Light"/>
                <a:cs typeface="Calibri Light"/>
              </a:rPr>
              <a:t>i</a:t>
            </a:r>
            <a:r>
              <a:rPr sz="1100" spc="-65" dirty="0">
                <a:latin typeface="Calibri Light"/>
                <a:cs typeface="Calibri Light"/>
              </a:rPr>
              <a:t>c</a:t>
            </a:r>
            <a:r>
              <a:rPr sz="1100" spc="-80" dirty="0">
                <a:latin typeface="Calibri Light"/>
                <a:cs typeface="Calibri Light"/>
              </a:rPr>
              <a:t>i</a:t>
            </a:r>
            <a:r>
              <a:rPr sz="1100" spc="-75" dirty="0">
                <a:latin typeface="Calibri Light"/>
                <a:cs typeface="Calibri Light"/>
              </a:rPr>
              <a:t>t</a:t>
            </a:r>
            <a:r>
              <a:rPr sz="1100" dirty="0">
                <a:latin typeface="Calibri Light"/>
                <a:cs typeface="Calibri Light"/>
              </a:rPr>
              <a:t>y</a:t>
            </a:r>
            <a:r>
              <a:rPr sz="1100" spc="-140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:</a:t>
            </a:r>
            <a:r>
              <a:rPr sz="1100" spc="15" dirty="0">
                <a:latin typeface="Calibri Light"/>
                <a:cs typeface="Calibri Light"/>
              </a:rPr>
              <a:t>82%</a:t>
            </a:r>
            <a:endParaRPr sz="11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100" spc="-60" dirty="0">
                <a:latin typeface="Calibri Light"/>
                <a:cs typeface="Calibri Light"/>
              </a:rPr>
              <a:t>P</a:t>
            </a:r>
            <a:r>
              <a:rPr sz="1100" spc="-45" dirty="0">
                <a:latin typeface="Calibri Light"/>
                <a:cs typeface="Calibri Light"/>
              </a:rPr>
              <a:t>re</a:t>
            </a:r>
            <a:r>
              <a:rPr sz="1100" spc="-40" dirty="0">
                <a:latin typeface="Calibri Light"/>
                <a:cs typeface="Calibri Light"/>
              </a:rPr>
              <a:t>c</a:t>
            </a:r>
            <a:r>
              <a:rPr sz="1100" spc="-55" dirty="0">
                <a:latin typeface="Calibri Light"/>
                <a:cs typeface="Calibri Light"/>
              </a:rPr>
              <a:t>i</a:t>
            </a:r>
            <a:r>
              <a:rPr sz="1100" spc="-45" dirty="0">
                <a:latin typeface="Calibri Light"/>
                <a:cs typeface="Calibri Light"/>
              </a:rPr>
              <a:t>s</a:t>
            </a:r>
            <a:r>
              <a:rPr sz="1100" spc="-55" dirty="0">
                <a:latin typeface="Calibri Light"/>
                <a:cs typeface="Calibri Light"/>
              </a:rPr>
              <a:t>i</a:t>
            </a:r>
            <a:r>
              <a:rPr sz="1100" spc="-50" dirty="0">
                <a:latin typeface="Calibri Light"/>
                <a:cs typeface="Calibri Light"/>
              </a:rPr>
              <a:t>o</a:t>
            </a:r>
            <a:r>
              <a:rPr sz="1100" dirty="0">
                <a:latin typeface="Calibri Light"/>
                <a:cs typeface="Calibri Light"/>
              </a:rPr>
              <a:t>n</a:t>
            </a:r>
            <a:r>
              <a:rPr sz="1100" spc="-155" dirty="0">
                <a:latin typeface="Calibri Light"/>
                <a:cs typeface="Calibri Light"/>
              </a:rPr>
              <a:t> </a:t>
            </a:r>
            <a:r>
              <a:rPr sz="1100" spc="-70" dirty="0">
                <a:latin typeface="Calibri Light"/>
                <a:cs typeface="Calibri Light"/>
              </a:rPr>
              <a:t>S</a:t>
            </a:r>
            <a:r>
              <a:rPr sz="1100" spc="-65" dirty="0">
                <a:latin typeface="Calibri Light"/>
                <a:cs typeface="Calibri Light"/>
              </a:rPr>
              <a:t>c</a:t>
            </a:r>
            <a:r>
              <a:rPr sz="1100" spc="-75" dirty="0">
                <a:latin typeface="Calibri Light"/>
                <a:cs typeface="Calibri Light"/>
              </a:rPr>
              <a:t>o</a:t>
            </a:r>
            <a:r>
              <a:rPr sz="1100" spc="-70" dirty="0">
                <a:latin typeface="Calibri Light"/>
                <a:cs typeface="Calibri Light"/>
              </a:rPr>
              <a:t>re</a:t>
            </a:r>
            <a:r>
              <a:rPr sz="1100" spc="70" dirty="0">
                <a:latin typeface="Calibri Light"/>
                <a:cs typeface="Calibri Light"/>
              </a:rPr>
              <a:t>:</a:t>
            </a:r>
            <a:r>
              <a:rPr sz="1100" spc="15" dirty="0">
                <a:latin typeface="Calibri Light"/>
                <a:cs typeface="Calibri Light"/>
              </a:rPr>
              <a:t>75%</a:t>
            </a:r>
            <a:endParaRPr sz="1100">
              <a:latin typeface="Calibri Light"/>
              <a:cs typeface="Calibri Light"/>
            </a:endParaRPr>
          </a:p>
          <a:p>
            <a:pPr marL="1155700" lvl="2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100" spc="-85" dirty="0">
                <a:latin typeface="Calibri Light"/>
                <a:cs typeface="Calibri Light"/>
              </a:rPr>
              <a:t>R</a:t>
            </a:r>
            <a:r>
              <a:rPr sz="1100" spc="-70" dirty="0">
                <a:latin typeface="Calibri Light"/>
                <a:cs typeface="Calibri Light"/>
              </a:rPr>
              <a:t>e</a:t>
            </a:r>
            <a:r>
              <a:rPr sz="1100" spc="-65" dirty="0">
                <a:latin typeface="Calibri Light"/>
                <a:cs typeface="Calibri Light"/>
              </a:rPr>
              <a:t>ca</a:t>
            </a:r>
            <a:r>
              <a:rPr sz="1100" spc="-80" dirty="0">
                <a:latin typeface="Calibri Light"/>
                <a:cs typeface="Calibri Light"/>
              </a:rPr>
              <a:t>l</a:t>
            </a:r>
            <a:r>
              <a:rPr sz="1100" dirty="0">
                <a:latin typeface="Calibri Light"/>
                <a:cs typeface="Calibri Light"/>
              </a:rPr>
              <a:t>l</a:t>
            </a:r>
            <a:r>
              <a:rPr sz="1100" spc="-135" dirty="0">
                <a:latin typeface="Calibri Light"/>
                <a:cs typeface="Calibri Light"/>
              </a:rPr>
              <a:t> </a:t>
            </a:r>
            <a:r>
              <a:rPr sz="1100" spc="-45" dirty="0">
                <a:latin typeface="Calibri Light"/>
                <a:cs typeface="Calibri Light"/>
              </a:rPr>
              <a:t>S</a:t>
            </a:r>
            <a:r>
              <a:rPr sz="1100" spc="-40" dirty="0">
                <a:latin typeface="Calibri Light"/>
                <a:cs typeface="Calibri Light"/>
              </a:rPr>
              <a:t>c</a:t>
            </a:r>
            <a:r>
              <a:rPr sz="1100" spc="-50" dirty="0">
                <a:latin typeface="Calibri Light"/>
                <a:cs typeface="Calibri Light"/>
              </a:rPr>
              <a:t>o</a:t>
            </a:r>
            <a:r>
              <a:rPr sz="1100" spc="-45" dirty="0">
                <a:latin typeface="Calibri Light"/>
                <a:cs typeface="Calibri Light"/>
              </a:rPr>
              <a:t>r</a:t>
            </a:r>
            <a:r>
              <a:rPr sz="1100" dirty="0">
                <a:latin typeface="Calibri Light"/>
                <a:cs typeface="Calibri Light"/>
              </a:rPr>
              <a:t>e</a:t>
            </a:r>
            <a:r>
              <a:rPr sz="1100" spc="-145" dirty="0">
                <a:latin typeface="Calibri Light"/>
                <a:cs typeface="Calibri Light"/>
              </a:rPr>
              <a:t> </a:t>
            </a:r>
            <a:r>
              <a:rPr sz="1100" spc="-5" dirty="0">
                <a:latin typeface="Calibri Light"/>
                <a:cs typeface="Calibri Light"/>
              </a:rPr>
              <a:t>:</a:t>
            </a:r>
            <a:r>
              <a:rPr sz="1100" spc="15" dirty="0">
                <a:latin typeface="Calibri Light"/>
                <a:cs typeface="Calibri Light"/>
              </a:rPr>
              <a:t>80%</a:t>
            </a:r>
            <a:endParaRPr sz="1100">
              <a:latin typeface="Calibri Light"/>
              <a:cs typeface="Calibri Light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2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-40" dirty="0">
                <a:latin typeface="Calibri Light"/>
                <a:cs typeface="Calibri Light"/>
              </a:rPr>
              <a:t>We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got</a:t>
            </a:r>
            <a:r>
              <a:rPr sz="1200" spc="-80" dirty="0">
                <a:latin typeface="Calibri Light"/>
                <a:cs typeface="Calibri Light"/>
              </a:rPr>
              <a:t> </a:t>
            </a:r>
            <a:r>
              <a:rPr sz="1200" spc="-45" dirty="0">
                <a:latin typeface="Calibri Light"/>
                <a:cs typeface="Calibri Light"/>
              </a:rPr>
              <a:t>around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15" dirty="0">
                <a:latin typeface="Calibri Light"/>
                <a:cs typeface="Calibri Light"/>
              </a:rPr>
              <a:t>1%</a:t>
            </a:r>
            <a:r>
              <a:rPr sz="1200" spc="20" dirty="0">
                <a:latin typeface="Calibri Light"/>
                <a:cs typeface="Calibri Light"/>
              </a:rPr>
              <a:t> </a:t>
            </a:r>
            <a:r>
              <a:rPr sz="1200" spc="-75" dirty="0">
                <a:latin typeface="Calibri Light"/>
                <a:cs typeface="Calibri Light"/>
              </a:rPr>
              <a:t>difference</a:t>
            </a:r>
            <a:r>
              <a:rPr sz="1200" spc="-1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on</a:t>
            </a:r>
            <a:r>
              <a:rPr sz="1200" spc="-70" dirty="0">
                <a:latin typeface="Calibri Light"/>
                <a:cs typeface="Calibri Light"/>
              </a:rPr>
              <a:t> train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-30" dirty="0">
                <a:latin typeface="Calibri Light"/>
                <a:cs typeface="Calibri Light"/>
              </a:rPr>
              <a:t>andtest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45" dirty="0">
                <a:latin typeface="Calibri Light"/>
                <a:cs typeface="Calibri Light"/>
              </a:rPr>
              <a:t>data's</a:t>
            </a:r>
            <a:r>
              <a:rPr sz="1200" spc="-75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performance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metrics.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60" dirty="0">
                <a:latin typeface="Calibri Light"/>
                <a:cs typeface="Calibri Light"/>
              </a:rPr>
              <a:t>This</a:t>
            </a:r>
            <a:r>
              <a:rPr sz="1200" spc="-80" dirty="0">
                <a:latin typeface="Calibri Light"/>
                <a:cs typeface="Calibri Light"/>
              </a:rPr>
              <a:t> </a:t>
            </a:r>
            <a:r>
              <a:rPr sz="1200" spc="-45" dirty="0">
                <a:latin typeface="Calibri Light"/>
                <a:cs typeface="Calibri Light"/>
              </a:rPr>
              <a:t>impliesthat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our</a:t>
            </a:r>
            <a:r>
              <a:rPr sz="1200" spc="-100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finalmodeldidn'toverfit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training</a:t>
            </a:r>
            <a:r>
              <a:rPr sz="1200" spc="-30" dirty="0">
                <a:latin typeface="Calibri Light"/>
                <a:cs typeface="Calibri Light"/>
              </a:rPr>
              <a:t> </a:t>
            </a:r>
            <a:r>
              <a:rPr sz="1200" spc="-65" dirty="0">
                <a:latin typeface="Calibri Light"/>
                <a:cs typeface="Calibri Light"/>
              </a:rPr>
              <a:t>data</a:t>
            </a:r>
            <a:r>
              <a:rPr sz="1200" spc="-135" dirty="0">
                <a:latin typeface="Calibri Light"/>
                <a:cs typeface="Calibri Light"/>
              </a:rPr>
              <a:t> </a:t>
            </a:r>
            <a:r>
              <a:rPr sz="1200" spc="-30" dirty="0">
                <a:latin typeface="Calibri Light"/>
                <a:cs typeface="Calibri Light"/>
              </a:rPr>
              <a:t>and</a:t>
            </a:r>
            <a:r>
              <a:rPr sz="1200" spc="-150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is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performingwell.</a:t>
            </a:r>
            <a:endParaRPr sz="1200">
              <a:latin typeface="Calibri Light"/>
              <a:cs typeface="Calibri Light"/>
            </a:endParaRPr>
          </a:p>
          <a:p>
            <a:pPr marL="241300" marR="5080" indent="-228600">
              <a:lnSpc>
                <a:spcPct val="1317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-40" dirty="0">
                <a:latin typeface="Calibri Light"/>
                <a:cs typeface="Calibri Light"/>
              </a:rPr>
              <a:t>High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Sensitivity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willensure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that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20" dirty="0">
                <a:latin typeface="Calibri Light"/>
                <a:cs typeface="Calibri Light"/>
              </a:rPr>
              <a:t>almostallleadswhoare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likelyto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Convert</a:t>
            </a:r>
            <a:r>
              <a:rPr sz="1200" spc="-80" dirty="0">
                <a:latin typeface="Calibri Light"/>
                <a:cs typeface="Calibri Light"/>
              </a:rPr>
              <a:t> </a:t>
            </a:r>
            <a:r>
              <a:rPr sz="1200" spc="-60" dirty="0">
                <a:latin typeface="Calibri Light"/>
                <a:cs typeface="Calibri Light"/>
              </a:rPr>
              <a:t>are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75" dirty="0">
                <a:latin typeface="Calibri Light"/>
                <a:cs typeface="Calibri Light"/>
              </a:rPr>
              <a:t>correctly </a:t>
            </a:r>
            <a:r>
              <a:rPr sz="1200" spc="-70" dirty="0">
                <a:latin typeface="Calibri Light"/>
                <a:cs typeface="Calibri Light"/>
              </a:rPr>
              <a:t>predicted</a:t>
            </a:r>
            <a:r>
              <a:rPr sz="1200" spc="-65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whereas</a:t>
            </a:r>
            <a:r>
              <a:rPr sz="1200" spc="-135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high</a:t>
            </a:r>
            <a:r>
              <a:rPr sz="1200" spc="-95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Specificity</a:t>
            </a:r>
            <a:r>
              <a:rPr sz="1200" spc="-75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willensure</a:t>
            </a:r>
            <a:r>
              <a:rPr sz="1200" spc="-90" dirty="0">
                <a:latin typeface="Calibri Light"/>
                <a:cs typeface="Calibri Light"/>
              </a:rPr>
              <a:t> </a:t>
            </a:r>
            <a:r>
              <a:rPr sz="1200" spc="-60" dirty="0">
                <a:latin typeface="Calibri Light"/>
                <a:cs typeface="Calibri Light"/>
              </a:rPr>
              <a:t>that</a:t>
            </a:r>
            <a:r>
              <a:rPr sz="1200" spc="-130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leadsthat</a:t>
            </a:r>
            <a:r>
              <a:rPr sz="1200" spc="-110" dirty="0">
                <a:latin typeface="Calibri Light"/>
                <a:cs typeface="Calibri Light"/>
              </a:rPr>
              <a:t> </a:t>
            </a:r>
            <a:r>
              <a:rPr sz="1200" spc="-60" dirty="0">
                <a:latin typeface="Calibri Light"/>
                <a:cs typeface="Calibri Light"/>
              </a:rPr>
              <a:t>are</a:t>
            </a:r>
            <a:r>
              <a:rPr sz="1200" spc="-13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on</a:t>
            </a:r>
            <a:r>
              <a:rPr sz="1200" spc="-70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the</a:t>
            </a:r>
            <a:r>
              <a:rPr sz="1200" spc="135" dirty="0">
                <a:latin typeface="Calibri Light"/>
                <a:cs typeface="Calibri Light"/>
              </a:rPr>
              <a:t> </a:t>
            </a:r>
            <a:r>
              <a:rPr sz="1200" spc="-45" dirty="0">
                <a:latin typeface="Calibri Light"/>
                <a:cs typeface="Calibri Light"/>
              </a:rPr>
              <a:t>brink</a:t>
            </a:r>
            <a:r>
              <a:rPr sz="1200" spc="-145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of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theprobability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of </a:t>
            </a:r>
            <a:r>
              <a:rPr sz="1200" spc="-45" dirty="0">
                <a:latin typeface="Calibri Light"/>
                <a:cs typeface="Calibri Light"/>
              </a:rPr>
              <a:t> </a:t>
            </a:r>
            <a:r>
              <a:rPr sz="1200" spc="-75" dirty="0">
                <a:latin typeface="Calibri Light"/>
                <a:cs typeface="Calibri Light"/>
              </a:rPr>
              <a:t>getting</a:t>
            </a:r>
            <a:r>
              <a:rPr sz="1200" spc="-9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Converted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or</a:t>
            </a:r>
            <a:r>
              <a:rPr sz="1200" spc="-110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not</a:t>
            </a:r>
            <a:r>
              <a:rPr sz="1200" spc="-114" dirty="0">
                <a:latin typeface="Calibri Light"/>
                <a:cs typeface="Calibri Light"/>
              </a:rPr>
              <a:t> </a:t>
            </a:r>
            <a:r>
              <a:rPr sz="1200" spc="-60" dirty="0">
                <a:latin typeface="Calibri Light"/>
                <a:cs typeface="Calibri Light"/>
              </a:rPr>
              <a:t>are</a:t>
            </a:r>
            <a:r>
              <a:rPr sz="1200" spc="-145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not</a:t>
            </a:r>
            <a:r>
              <a:rPr sz="1200" spc="-9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selected.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635" y="6071108"/>
            <a:ext cx="9845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333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200" spc="-45" dirty="0">
                <a:latin typeface="Calibri Light"/>
                <a:cs typeface="Calibri Light"/>
              </a:rPr>
              <a:t>Depending</a:t>
            </a:r>
            <a:r>
              <a:rPr sz="1200" spc="-110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on</a:t>
            </a:r>
            <a:r>
              <a:rPr sz="1200" spc="-95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the</a:t>
            </a:r>
            <a:r>
              <a:rPr sz="1200" spc="-65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business</a:t>
            </a:r>
            <a:r>
              <a:rPr sz="1200" spc="-55" dirty="0">
                <a:latin typeface="Calibri Light"/>
                <a:cs typeface="Calibri Light"/>
              </a:rPr>
              <a:t> </a:t>
            </a:r>
            <a:r>
              <a:rPr sz="1200" spc="-75" dirty="0">
                <a:latin typeface="Calibri Light"/>
                <a:cs typeface="Calibri Light"/>
              </a:rPr>
              <a:t>requirement, </a:t>
            </a:r>
            <a:r>
              <a:rPr sz="1200" spc="-25" dirty="0">
                <a:latin typeface="Calibri Light"/>
                <a:cs typeface="Calibri Light"/>
              </a:rPr>
              <a:t>we</a:t>
            </a:r>
            <a:r>
              <a:rPr sz="1200" spc="-140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can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increase</a:t>
            </a:r>
            <a:r>
              <a:rPr sz="1200" spc="-7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or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decrease</a:t>
            </a:r>
            <a:r>
              <a:rPr sz="1200" spc="-65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the</a:t>
            </a:r>
            <a:r>
              <a:rPr sz="1200" spc="-65" dirty="0">
                <a:latin typeface="Calibri Light"/>
                <a:cs typeface="Calibri Light"/>
              </a:rPr>
              <a:t> </a:t>
            </a:r>
            <a:r>
              <a:rPr sz="1200" spc="-75" dirty="0">
                <a:latin typeface="Calibri Light"/>
                <a:cs typeface="Calibri Light"/>
              </a:rPr>
              <a:t>probability</a:t>
            </a:r>
            <a:r>
              <a:rPr sz="1200" spc="-20" dirty="0">
                <a:latin typeface="Calibri Light"/>
                <a:cs typeface="Calibri Light"/>
              </a:rPr>
              <a:t> </a:t>
            </a:r>
            <a:r>
              <a:rPr sz="1200" spc="-50" dirty="0">
                <a:latin typeface="Calibri Light"/>
                <a:cs typeface="Calibri Light"/>
              </a:rPr>
              <a:t>threshold</a:t>
            </a:r>
            <a:r>
              <a:rPr sz="1200" spc="-100" dirty="0">
                <a:latin typeface="Calibri Light"/>
                <a:cs typeface="Calibri Light"/>
              </a:rPr>
              <a:t> </a:t>
            </a:r>
            <a:r>
              <a:rPr sz="1200" spc="-40" dirty="0">
                <a:latin typeface="Calibri Light"/>
                <a:cs typeface="Calibri Light"/>
              </a:rPr>
              <a:t>valuewith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in</a:t>
            </a:r>
            <a:r>
              <a:rPr sz="1200" spc="-125" dirty="0">
                <a:latin typeface="Calibri Light"/>
                <a:cs typeface="Calibri Light"/>
              </a:rPr>
              <a:t> </a:t>
            </a:r>
            <a:r>
              <a:rPr sz="1200" spc="-35" dirty="0">
                <a:latin typeface="Calibri Light"/>
                <a:cs typeface="Calibri Light"/>
              </a:rPr>
              <a:t>turnwill</a:t>
            </a:r>
            <a:r>
              <a:rPr sz="1200" spc="-12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decrease</a:t>
            </a:r>
            <a:r>
              <a:rPr sz="1200" spc="-6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or</a:t>
            </a:r>
            <a:r>
              <a:rPr sz="1200" spc="-105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increase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the</a:t>
            </a:r>
            <a:r>
              <a:rPr sz="1200" spc="-95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Sensitivity</a:t>
            </a:r>
            <a:r>
              <a:rPr sz="1200" spc="-35" dirty="0">
                <a:latin typeface="Calibri Light"/>
                <a:cs typeface="Calibri Light"/>
              </a:rPr>
              <a:t> </a:t>
            </a:r>
            <a:r>
              <a:rPr sz="1200" spc="-30" dirty="0">
                <a:latin typeface="Calibri Light"/>
                <a:cs typeface="Calibri Light"/>
              </a:rPr>
              <a:t>and</a:t>
            </a:r>
            <a:r>
              <a:rPr sz="1200" spc="155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increase</a:t>
            </a:r>
            <a:r>
              <a:rPr sz="1200" spc="-10" dirty="0">
                <a:latin typeface="Calibri Light"/>
                <a:cs typeface="Calibri Light"/>
              </a:rPr>
              <a:t> </a:t>
            </a:r>
            <a:r>
              <a:rPr sz="1200" spc="-45" dirty="0">
                <a:latin typeface="Calibri Light"/>
                <a:cs typeface="Calibri Light"/>
              </a:rPr>
              <a:t>ordecrease </a:t>
            </a:r>
            <a:r>
              <a:rPr sz="1200" spc="-40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the</a:t>
            </a:r>
            <a:r>
              <a:rPr sz="1200" spc="-80" dirty="0">
                <a:latin typeface="Calibri Light"/>
                <a:cs typeface="Calibri Light"/>
              </a:rPr>
              <a:t> </a:t>
            </a:r>
            <a:r>
              <a:rPr sz="1200" spc="-70" dirty="0">
                <a:latin typeface="Calibri Light"/>
                <a:cs typeface="Calibri Light"/>
              </a:rPr>
              <a:t>Specificity</a:t>
            </a:r>
            <a:r>
              <a:rPr sz="1200" spc="-145" dirty="0">
                <a:latin typeface="Calibri Light"/>
                <a:cs typeface="Calibri Light"/>
              </a:rPr>
              <a:t> </a:t>
            </a:r>
            <a:r>
              <a:rPr sz="1200" spc="-25" dirty="0">
                <a:latin typeface="Calibri Light"/>
                <a:cs typeface="Calibri Light"/>
              </a:rPr>
              <a:t>of</a:t>
            </a:r>
            <a:r>
              <a:rPr sz="1200" spc="-80" dirty="0">
                <a:latin typeface="Calibri Light"/>
                <a:cs typeface="Calibri Light"/>
              </a:rPr>
              <a:t> </a:t>
            </a:r>
            <a:r>
              <a:rPr sz="1200" spc="-55" dirty="0">
                <a:latin typeface="Calibri Light"/>
                <a:cs typeface="Calibri Light"/>
              </a:rPr>
              <a:t>the</a:t>
            </a:r>
            <a:r>
              <a:rPr sz="1200" spc="-75" dirty="0">
                <a:latin typeface="Calibri Light"/>
                <a:cs typeface="Calibri Light"/>
              </a:rPr>
              <a:t> </a:t>
            </a:r>
            <a:r>
              <a:rPr sz="1200" spc="-60" dirty="0">
                <a:latin typeface="Calibri Light"/>
                <a:cs typeface="Calibri Light"/>
              </a:rPr>
              <a:t>model.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436" y="520141"/>
            <a:ext cx="48723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0" dirty="0"/>
              <a:t>P</a:t>
            </a:r>
            <a:r>
              <a:rPr sz="5400" spc="-280" dirty="0"/>
              <a:t>r</a:t>
            </a:r>
            <a:r>
              <a:rPr sz="5400" spc="-204" dirty="0"/>
              <a:t>o</a:t>
            </a:r>
            <a:r>
              <a:rPr sz="5400" spc="-195" dirty="0"/>
              <a:t>b</a:t>
            </a:r>
            <a:r>
              <a:rPr sz="5400" spc="-185" dirty="0"/>
              <a:t>l</a:t>
            </a:r>
            <a:r>
              <a:rPr sz="5400" spc="-225" dirty="0"/>
              <a:t>e</a:t>
            </a:r>
            <a:r>
              <a:rPr sz="5400" dirty="0"/>
              <a:t>m</a:t>
            </a:r>
            <a:r>
              <a:rPr sz="5400" spc="-690" dirty="0"/>
              <a:t> </a:t>
            </a:r>
            <a:r>
              <a:rPr sz="5400" spc="-240" dirty="0"/>
              <a:t>S</a:t>
            </a:r>
            <a:r>
              <a:rPr sz="5400" spc="-315" dirty="0"/>
              <a:t>t</a:t>
            </a:r>
            <a:r>
              <a:rPr sz="5400" spc="-285" dirty="0"/>
              <a:t>a</a:t>
            </a:r>
            <a:r>
              <a:rPr sz="5400" spc="-290" dirty="0"/>
              <a:t>t</a:t>
            </a:r>
            <a:r>
              <a:rPr sz="5400" spc="-245" dirty="0"/>
              <a:t>eme</a:t>
            </a:r>
            <a:r>
              <a:rPr sz="5400" spc="-290" dirty="0"/>
              <a:t>n</a:t>
            </a:r>
            <a:r>
              <a:rPr sz="5400" dirty="0"/>
              <a:t>t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649008" y="1633629"/>
            <a:ext cx="10897870" cy="101600"/>
            <a:chOff x="649008" y="1633629"/>
            <a:chExt cx="10897870" cy="101600"/>
          </a:xfrm>
        </p:grpSpPr>
        <p:sp>
          <p:nvSpPr>
            <p:cNvPr id="4" name="object 4"/>
            <p:cNvSpPr/>
            <p:nvPr/>
          </p:nvSpPr>
          <p:spPr>
            <a:xfrm>
              <a:off x="669976" y="1652326"/>
              <a:ext cx="10854690" cy="55244"/>
            </a:xfrm>
            <a:custGeom>
              <a:avLst/>
              <a:gdLst/>
              <a:ahLst/>
              <a:cxnLst/>
              <a:rect l="l" t="t" r="r" b="b"/>
              <a:pathLst>
                <a:path w="10854690" h="55244">
                  <a:moveTo>
                    <a:pt x="8385800" y="40132"/>
                  </a:moveTo>
                  <a:lnTo>
                    <a:pt x="7556331" y="40132"/>
                  </a:lnTo>
                  <a:lnTo>
                    <a:pt x="7612123" y="40512"/>
                  </a:lnTo>
                  <a:lnTo>
                    <a:pt x="7940555" y="52324"/>
                  </a:lnTo>
                  <a:lnTo>
                    <a:pt x="8045483" y="54610"/>
                  </a:lnTo>
                  <a:lnTo>
                    <a:pt x="8097913" y="54737"/>
                  </a:lnTo>
                  <a:lnTo>
                    <a:pt x="8150266" y="54356"/>
                  </a:lnTo>
                  <a:lnTo>
                    <a:pt x="8202499" y="52959"/>
                  </a:lnTo>
                  <a:lnTo>
                    <a:pt x="8254572" y="50546"/>
                  </a:lnTo>
                  <a:lnTo>
                    <a:pt x="8306443" y="47116"/>
                  </a:lnTo>
                  <a:lnTo>
                    <a:pt x="8385800" y="40132"/>
                  </a:lnTo>
                  <a:close/>
                </a:path>
                <a:path w="10854690" h="55244">
                  <a:moveTo>
                    <a:pt x="2679472" y="41021"/>
                  </a:moveTo>
                  <a:lnTo>
                    <a:pt x="2335093" y="41021"/>
                  </a:lnTo>
                  <a:lnTo>
                    <a:pt x="2355152" y="41401"/>
                  </a:lnTo>
                  <a:lnTo>
                    <a:pt x="2370143" y="42925"/>
                  </a:lnTo>
                  <a:lnTo>
                    <a:pt x="2396661" y="47878"/>
                  </a:lnTo>
                  <a:lnTo>
                    <a:pt x="2414058" y="50164"/>
                  </a:lnTo>
                  <a:lnTo>
                    <a:pt x="2438128" y="51942"/>
                  </a:lnTo>
                  <a:lnTo>
                    <a:pt x="2471805" y="52450"/>
                  </a:lnTo>
                  <a:lnTo>
                    <a:pt x="2518026" y="51308"/>
                  </a:lnTo>
                  <a:lnTo>
                    <a:pt x="2579724" y="48133"/>
                  </a:lnTo>
                  <a:lnTo>
                    <a:pt x="2679472" y="41021"/>
                  </a:lnTo>
                  <a:close/>
                </a:path>
                <a:path w="10854690" h="55244">
                  <a:moveTo>
                    <a:pt x="8322272" y="34036"/>
                  </a:moveTo>
                  <a:lnTo>
                    <a:pt x="4310201" y="34036"/>
                  </a:lnTo>
                  <a:lnTo>
                    <a:pt x="4368813" y="34162"/>
                  </a:lnTo>
                  <a:lnTo>
                    <a:pt x="4533892" y="36195"/>
                  </a:lnTo>
                  <a:lnTo>
                    <a:pt x="4625870" y="38735"/>
                  </a:lnTo>
                  <a:lnTo>
                    <a:pt x="4663703" y="40512"/>
                  </a:lnTo>
                  <a:lnTo>
                    <a:pt x="4694884" y="42417"/>
                  </a:lnTo>
                  <a:lnTo>
                    <a:pt x="4767935" y="47625"/>
                  </a:lnTo>
                  <a:lnTo>
                    <a:pt x="4797606" y="49149"/>
                  </a:lnTo>
                  <a:lnTo>
                    <a:pt x="4826690" y="50037"/>
                  </a:lnTo>
                  <a:lnTo>
                    <a:pt x="4858174" y="50164"/>
                  </a:lnTo>
                  <a:lnTo>
                    <a:pt x="4895046" y="49784"/>
                  </a:lnTo>
                  <a:lnTo>
                    <a:pt x="5229950" y="40639"/>
                  </a:lnTo>
                  <a:lnTo>
                    <a:pt x="5367781" y="39242"/>
                  </a:lnTo>
                  <a:lnTo>
                    <a:pt x="5892585" y="39242"/>
                  </a:lnTo>
                  <a:lnTo>
                    <a:pt x="5932026" y="37084"/>
                  </a:lnTo>
                  <a:lnTo>
                    <a:pt x="5981416" y="35178"/>
                  </a:lnTo>
                  <a:lnTo>
                    <a:pt x="6031470" y="34289"/>
                  </a:lnTo>
                  <a:lnTo>
                    <a:pt x="8324439" y="34289"/>
                  </a:lnTo>
                  <a:lnTo>
                    <a:pt x="8322272" y="34036"/>
                  </a:lnTo>
                  <a:close/>
                </a:path>
                <a:path w="10854690" h="55244">
                  <a:moveTo>
                    <a:pt x="8324439" y="34289"/>
                  </a:moveTo>
                  <a:lnTo>
                    <a:pt x="6031470" y="34289"/>
                  </a:lnTo>
                  <a:lnTo>
                    <a:pt x="6082353" y="34925"/>
                  </a:lnTo>
                  <a:lnTo>
                    <a:pt x="6134228" y="37464"/>
                  </a:lnTo>
                  <a:lnTo>
                    <a:pt x="6238875" y="46989"/>
                  </a:lnTo>
                  <a:lnTo>
                    <a:pt x="6287363" y="48767"/>
                  </a:lnTo>
                  <a:lnTo>
                    <a:pt x="6334358" y="48387"/>
                  </a:lnTo>
                  <a:lnTo>
                    <a:pt x="6482715" y="43052"/>
                  </a:lnTo>
                  <a:lnTo>
                    <a:pt x="6540067" y="42417"/>
                  </a:lnTo>
                  <a:lnTo>
                    <a:pt x="6575637" y="42417"/>
                  </a:lnTo>
                  <a:lnTo>
                    <a:pt x="6937782" y="38735"/>
                  </a:lnTo>
                  <a:lnTo>
                    <a:pt x="8372137" y="38735"/>
                  </a:lnTo>
                  <a:lnTo>
                    <a:pt x="8330939" y="35051"/>
                  </a:lnTo>
                  <a:lnTo>
                    <a:pt x="8324439" y="34289"/>
                  </a:lnTo>
                  <a:close/>
                </a:path>
                <a:path w="10854690" h="55244">
                  <a:moveTo>
                    <a:pt x="1520138" y="42417"/>
                  </a:moveTo>
                  <a:lnTo>
                    <a:pt x="1058874" y="42417"/>
                  </a:lnTo>
                  <a:lnTo>
                    <a:pt x="1096831" y="42545"/>
                  </a:lnTo>
                  <a:lnTo>
                    <a:pt x="1281283" y="48006"/>
                  </a:lnTo>
                  <a:lnTo>
                    <a:pt x="1335781" y="48640"/>
                  </a:lnTo>
                  <a:lnTo>
                    <a:pt x="1393726" y="48133"/>
                  </a:lnTo>
                  <a:lnTo>
                    <a:pt x="1455163" y="46227"/>
                  </a:lnTo>
                  <a:lnTo>
                    <a:pt x="1520138" y="42417"/>
                  </a:lnTo>
                  <a:close/>
                </a:path>
                <a:path w="10854690" h="55244">
                  <a:moveTo>
                    <a:pt x="1613625" y="38481"/>
                  </a:moveTo>
                  <a:lnTo>
                    <a:pt x="616488" y="38481"/>
                  </a:lnTo>
                  <a:lnTo>
                    <a:pt x="654800" y="38862"/>
                  </a:lnTo>
                  <a:lnTo>
                    <a:pt x="685054" y="40132"/>
                  </a:lnTo>
                  <a:lnTo>
                    <a:pt x="743440" y="46609"/>
                  </a:lnTo>
                  <a:lnTo>
                    <a:pt x="789642" y="48387"/>
                  </a:lnTo>
                  <a:lnTo>
                    <a:pt x="841982" y="48387"/>
                  </a:lnTo>
                  <a:lnTo>
                    <a:pt x="1058874" y="42417"/>
                  </a:lnTo>
                  <a:lnTo>
                    <a:pt x="1520138" y="42417"/>
                  </a:lnTo>
                  <a:lnTo>
                    <a:pt x="1560628" y="40132"/>
                  </a:lnTo>
                  <a:lnTo>
                    <a:pt x="1606446" y="38608"/>
                  </a:lnTo>
                  <a:lnTo>
                    <a:pt x="1613625" y="38481"/>
                  </a:lnTo>
                  <a:close/>
                </a:path>
                <a:path w="10854690" h="55244">
                  <a:moveTo>
                    <a:pt x="5411080" y="29972"/>
                  </a:moveTo>
                  <a:lnTo>
                    <a:pt x="3029967" y="29972"/>
                  </a:lnTo>
                  <a:lnTo>
                    <a:pt x="3142817" y="31241"/>
                  </a:lnTo>
                  <a:lnTo>
                    <a:pt x="3244475" y="34036"/>
                  </a:lnTo>
                  <a:lnTo>
                    <a:pt x="3446728" y="42417"/>
                  </a:lnTo>
                  <a:lnTo>
                    <a:pt x="3620955" y="47498"/>
                  </a:lnTo>
                  <a:lnTo>
                    <a:pt x="3675910" y="48133"/>
                  </a:lnTo>
                  <a:lnTo>
                    <a:pt x="3733203" y="48133"/>
                  </a:lnTo>
                  <a:lnTo>
                    <a:pt x="3791721" y="47371"/>
                  </a:lnTo>
                  <a:lnTo>
                    <a:pt x="3850355" y="45465"/>
                  </a:lnTo>
                  <a:lnTo>
                    <a:pt x="3943281" y="40386"/>
                  </a:lnTo>
                  <a:lnTo>
                    <a:pt x="4082129" y="36067"/>
                  </a:lnTo>
                  <a:lnTo>
                    <a:pt x="8322272" y="34036"/>
                  </a:lnTo>
                  <a:lnTo>
                    <a:pt x="8297355" y="31114"/>
                  </a:lnTo>
                  <a:lnTo>
                    <a:pt x="5504881" y="31114"/>
                  </a:lnTo>
                  <a:lnTo>
                    <a:pt x="5411080" y="29972"/>
                  </a:lnTo>
                  <a:close/>
                </a:path>
                <a:path w="10854690" h="55244">
                  <a:moveTo>
                    <a:pt x="8974246" y="17907"/>
                  </a:moveTo>
                  <a:lnTo>
                    <a:pt x="8921678" y="18414"/>
                  </a:lnTo>
                  <a:lnTo>
                    <a:pt x="8869948" y="20320"/>
                  </a:lnTo>
                  <a:lnTo>
                    <a:pt x="8819336" y="24129"/>
                  </a:lnTo>
                  <a:lnTo>
                    <a:pt x="8749329" y="30479"/>
                  </a:lnTo>
                  <a:lnTo>
                    <a:pt x="8684281" y="35433"/>
                  </a:lnTo>
                  <a:lnTo>
                    <a:pt x="8675614" y="35960"/>
                  </a:lnTo>
                  <a:lnTo>
                    <a:pt x="9115238" y="46354"/>
                  </a:lnTo>
                  <a:lnTo>
                    <a:pt x="9158793" y="46482"/>
                  </a:lnTo>
                  <a:lnTo>
                    <a:pt x="9196872" y="45974"/>
                  </a:lnTo>
                  <a:lnTo>
                    <a:pt x="9228712" y="44703"/>
                  </a:lnTo>
                  <a:lnTo>
                    <a:pt x="9298439" y="38608"/>
                  </a:lnTo>
                  <a:lnTo>
                    <a:pt x="9347921" y="37464"/>
                  </a:lnTo>
                  <a:lnTo>
                    <a:pt x="9762575" y="37464"/>
                  </a:lnTo>
                  <a:lnTo>
                    <a:pt x="9773357" y="36575"/>
                  </a:lnTo>
                  <a:lnTo>
                    <a:pt x="9438824" y="36575"/>
                  </a:lnTo>
                  <a:lnTo>
                    <a:pt x="9391328" y="35813"/>
                  </a:lnTo>
                  <a:lnTo>
                    <a:pt x="9342146" y="34036"/>
                  </a:lnTo>
                  <a:lnTo>
                    <a:pt x="9080776" y="20447"/>
                  </a:lnTo>
                  <a:lnTo>
                    <a:pt x="9027372" y="18669"/>
                  </a:lnTo>
                  <a:lnTo>
                    <a:pt x="8974246" y="17907"/>
                  </a:lnTo>
                  <a:close/>
                </a:path>
                <a:path w="10854690" h="55244">
                  <a:moveTo>
                    <a:pt x="9762575" y="37464"/>
                  </a:moveTo>
                  <a:lnTo>
                    <a:pt x="9347921" y="37464"/>
                  </a:lnTo>
                  <a:lnTo>
                    <a:pt x="9400709" y="38481"/>
                  </a:lnTo>
                  <a:lnTo>
                    <a:pt x="9566045" y="45338"/>
                  </a:lnTo>
                  <a:lnTo>
                    <a:pt x="9619190" y="46482"/>
                  </a:lnTo>
                  <a:lnTo>
                    <a:pt x="9669209" y="45720"/>
                  </a:lnTo>
                  <a:lnTo>
                    <a:pt x="9714813" y="42417"/>
                  </a:lnTo>
                  <a:lnTo>
                    <a:pt x="9751794" y="38353"/>
                  </a:lnTo>
                  <a:lnTo>
                    <a:pt x="9762575" y="37464"/>
                  </a:lnTo>
                  <a:close/>
                </a:path>
                <a:path w="10854690" h="55244">
                  <a:moveTo>
                    <a:pt x="10325630" y="34925"/>
                  </a:moveTo>
                  <a:lnTo>
                    <a:pt x="9802189" y="34925"/>
                  </a:lnTo>
                  <a:lnTo>
                    <a:pt x="9824014" y="35051"/>
                  </a:lnTo>
                  <a:lnTo>
                    <a:pt x="9926461" y="39115"/>
                  </a:lnTo>
                  <a:lnTo>
                    <a:pt x="9986951" y="40894"/>
                  </a:lnTo>
                  <a:lnTo>
                    <a:pt x="10067619" y="42417"/>
                  </a:lnTo>
                  <a:lnTo>
                    <a:pt x="10498784" y="46227"/>
                  </a:lnTo>
                  <a:lnTo>
                    <a:pt x="10550953" y="46227"/>
                  </a:lnTo>
                  <a:lnTo>
                    <a:pt x="10805110" y="43561"/>
                  </a:lnTo>
                  <a:lnTo>
                    <a:pt x="10854511" y="42417"/>
                  </a:lnTo>
                  <a:lnTo>
                    <a:pt x="10854388" y="38353"/>
                  </a:lnTo>
                  <a:lnTo>
                    <a:pt x="10854266" y="35687"/>
                  </a:lnTo>
                  <a:lnTo>
                    <a:pt x="10373093" y="35687"/>
                  </a:lnTo>
                  <a:lnTo>
                    <a:pt x="10325630" y="34925"/>
                  </a:lnTo>
                  <a:close/>
                </a:path>
                <a:path w="10854690" h="55244">
                  <a:moveTo>
                    <a:pt x="583" y="24129"/>
                  </a:moveTo>
                  <a:lnTo>
                    <a:pt x="116" y="29717"/>
                  </a:lnTo>
                  <a:lnTo>
                    <a:pt x="0" y="32258"/>
                  </a:lnTo>
                  <a:lnTo>
                    <a:pt x="468" y="35051"/>
                  </a:lnTo>
                  <a:lnTo>
                    <a:pt x="583" y="42417"/>
                  </a:lnTo>
                  <a:lnTo>
                    <a:pt x="49678" y="44450"/>
                  </a:lnTo>
                  <a:lnTo>
                    <a:pt x="103692" y="45465"/>
                  </a:lnTo>
                  <a:lnTo>
                    <a:pt x="161444" y="45720"/>
                  </a:lnTo>
                  <a:lnTo>
                    <a:pt x="283446" y="44450"/>
                  </a:lnTo>
                  <a:lnTo>
                    <a:pt x="571297" y="38735"/>
                  </a:lnTo>
                  <a:lnTo>
                    <a:pt x="1613625" y="38481"/>
                  </a:lnTo>
                  <a:lnTo>
                    <a:pt x="1656698" y="37719"/>
                  </a:lnTo>
                  <a:lnTo>
                    <a:pt x="2731867" y="37464"/>
                  </a:lnTo>
                  <a:lnTo>
                    <a:pt x="2784920" y="34671"/>
                  </a:lnTo>
                  <a:lnTo>
                    <a:pt x="2833584" y="32892"/>
                  </a:lnTo>
                  <a:lnTo>
                    <a:pt x="681090" y="32892"/>
                  </a:lnTo>
                  <a:lnTo>
                    <a:pt x="630549" y="30607"/>
                  </a:lnTo>
                  <a:lnTo>
                    <a:pt x="605790" y="27939"/>
                  </a:lnTo>
                  <a:lnTo>
                    <a:pt x="135324" y="27939"/>
                  </a:lnTo>
                  <a:lnTo>
                    <a:pt x="70627" y="27050"/>
                  </a:lnTo>
                  <a:lnTo>
                    <a:pt x="583" y="24129"/>
                  </a:lnTo>
                  <a:close/>
                </a:path>
                <a:path w="10854690" h="55244">
                  <a:moveTo>
                    <a:pt x="8372137" y="38735"/>
                  </a:moveTo>
                  <a:lnTo>
                    <a:pt x="6996525" y="38735"/>
                  </a:lnTo>
                  <a:lnTo>
                    <a:pt x="7054732" y="38862"/>
                  </a:lnTo>
                  <a:lnTo>
                    <a:pt x="7166483" y="40766"/>
                  </a:lnTo>
                  <a:lnTo>
                    <a:pt x="7284375" y="44450"/>
                  </a:lnTo>
                  <a:lnTo>
                    <a:pt x="7338840" y="45085"/>
                  </a:lnTo>
                  <a:lnTo>
                    <a:pt x="7385219" y="44576"/>
                  </a:lnTo>
                  <a:lnTo>
                    <a:pt x="7509068" y="40766"/>
                  </a:lnTo>
                  <a:lnTo>
                    <a:pt x="7556331" y="40132"/>
                  </a:lnTo>
                  <a:lnTo>
                    <a:pt x="8385800" y="40132"/>
                  </a:lnTo>
                  <a:lnTo>
                    <a:pt x="8389895" y="39794"/>
                  </a:lnTo>
                  <a:lnTo>
                    <a:pt x="8373558" y="38862"/>
                  </a:lnTo>
                  <a:lnTo>
                    <a:pt x="8372137" y="38735"/>
                  </a:lnTo>
                  <a:close/>
                </a:path>
                <a:path w="10854690" h="55244">
                  <a:moveTo>
                    <a:pt x="2731867" y="37464"/>
                  </a:moveTo>
                  <a:lnTo>
                    <a:pt x="1710491" y="37464"/>
                  </a:lnTo>
                  <a:lnTo>
                    <a:pt x="1766932" y="37719"/>
                  </a:lnTo>
                  <a:lnTo>
                    <a:pt x="2206573" y="44323"/>
                  </a:lnTo>
                  <a:lnTo>
                    <a:pt x="2246642" y="44323"/>
                  </a:lnTo>
                  <a:lnTo>
                    <a:pt x="2280426" y="43687"/>
                  </a:lnTo>
                  <a:lnTo>
                    <a:pt x="2335093" y="41021"/>
                  </a:lnTo>
                  <a:lnTo>
                    <a:pt x="2679472" y="41021"/>
                  </a:lnTo>
                  <a:lnTo>
                    <a:pt x="2722221" y="37973"/>
                  </a:lnTo>
                  <a:lnTo>
                    <a:pt x="2731867" y="37464"/>
                  </a:lnTo>
                  <a:close/>
                </a:path>
                <a:path w="10854690" h="55244">
                  <a:moveTo>
                    <a:pt x="5892585" y="39242"/>
                  </a:moveTo>
                  <a:lnTo>
                    <a:pt x="5367781" y="39242"/>
                  </a:lnTo>
                  <a:lnTo>
                    <a:pt x="5431602" y="39370"/>
                  </a:lnTo>
                  <a:lnTo>
                    <a:pt x="5773625" y="43941"/>
                  </a:lnTo>
                  <a:lnTo>
                    <a:pt x="5806284" y="43434"/>
                  </a:lnTo>
                  <a:lnTo>
                    <a:pt x="5834582" y="42417"/>
                  </a:lnTo>
                  <a:lnTo>
                    <a:pt x="5892585" y="39242"/>
                  </a:lnTo>
                  <a:close/>
                </a:path>
                <a:path w="10854690" h="55244">
                  <a:moveTo>
                    <a:pt x="8546497" y="34925"/>
                  </a:moveTo>
                  <a:lnTo>
                    <a:pt x="8493099" y="35433"/>
                  </a:lnTo>
                  <a:lnTo>
                    <a:pt x="8443386" y="36829"/>
                  </a:lnTo>
                  <a:lnTo>
                    <a:pt x="8398123" y="39115"/>
                  </a:lnTo>
                  <a:lnTo>
                    <a:pt x="8389895" y="39794"/>
                  </a:lnTo>
                  <a:lnTo>
                    <a:pt x="8418065" y="41401"/>
                  </a:lnTo>
                  <a:lnTo>
                    <a:pt x="8464900" y="42672"/>
                  </a:lnTo>
                  <a:lnTo>
                    <a:pt x="8514500" y="42799"/>
                  </a:lnTo>
                  <a:lnTo>
                    <a:pt x="8567305" y="41528"/>
                  </a:lnTo>
                  <a:lnTo>
                    <a:pt x="8623752" y="39115"/>
                  </a:lnTo>
                  <a:lnTo>
                    <a:pt x="8675614" y="35960"/>
                  </a:lnTo>
                  <a:lnTo>
                    <a:pt x="8602817" y="35051"/>
                  </a:lnTo>
                  <a:lnTo>
                    <a:pt x="8546497" y="34925"/>
                  </a:lnTo>
                  <a:close/>
                </a:path>
                <a:path w="10854690" h="55244">
                  <a:moveTo>
                    <a:pt x="9874162" y="0"/>
                  </a:moveTo>
                  <a:lnTo>
                    <a:pt x="9820740" y="888"/>
                  </a:lnTo>
                  <a:lnTo>
                    <a:pt x="9767026" y="3556"/>
                  </a:lnTo>
                  <a:lnTo>
                    <a:pt x="9713242" y="8127"/>
                  </a:lnTo>
                  <a:lnTo>
                    <a:pt x="9659611" y="14986"/>
                  </a:lnTo>
                  <a:lnTo>
                    <a:pt x="9606355" y="24129"/>
                  </a:lnTo>
                  <a:lnTo>
                    <a:pt x="9568402" y="30099"/>
                  </a:lnTo>
                  <a:lnTo>
                    <a:pt x="9527642" y="34036"/>
                  </a:lnTo>
                  <a:lnTo>
                    <a:pt x="9484356" y="36067"/>
                  </a:lnTo>
                  <a:lnTo>
                    <a:pt x="9438824" y="36575"/>
                  </a:lnTo>
                  <a:lnTo>
                    <a:pt x="9773357" y="36575"/>
                  </a:lnTo>
                  <a:lnTo>
                    <a:pt x="9779517" y="36067"/>
                  </a:lnTo>
                  <a:lnTo>
                    <a:pt x="9802189" y="34925"/>
                  </a:lnTo>
                  <a:lnTo>
                    <a:pt x="10325630" y="34925"/>
                  </a:lnTo>
                  <a:lnTo>
                    <a:pt x="10317720" y="34798"/>
                  </a:lnTo>
                  <a:lnTo>
                    <a:pt x="10265740" y="32638"/>
                  </a:lnTo>
                  <a:lnTo>
                    <a:pt x="10218183" y="29210"/>
                  </a:lnTo>
                  <a:lnTo>
                    <a:pt x="10176077" y="24129"/>
                  </a:lnTo>
                  <a:lnTo>
                    <a:pt x="10129088" y="17525"/>
                  </a:lnTo>
                  <a:lnTo>
                    <a:pt x="10080469" y="11684"/>
                  </a:lnTo>
                  <a:lnTo>
                    <a:pt x="10030445" y="6858"/>
                  </a:lnTo>
                  <a:lnTo>
                    <a:pt x="9979237" y="3175"/>
                  </a:lnTo>
                  <a:lnTo>
                    <a:pt x="9927069" y="888"/>
                  </a:lnTo>
                  <a:lnTo>
                    <a:pt x="9874162" y="0"/>
                  </a:lnTo>
                  <a:close/>
                </a:path>
                <a:path w="10854690" h="55244">
                  <a:moveTo>
                    <a:pt x="10854511" y="24129"/>
                  </a:moveTo>
                  <a:lnTo>
                    <a:pt x="10814867" y="24637"/>
                  </a:lnTo>
                  <a:lnTo>
                    <a:pt x="10549295" y="33274"/>
                  </a:lnTo>
                  <a:lnTo>
                    <a:pt x="10430833" y="35560"/>
                  </a:lnTo>
                  <a:lnTo>
                    <a:pt x="10373093" y="35687"/>
                  </a:lnTo>
                  <a:lnTo>
                    <a:pt x="10854266" y="35687"/>
                  </a:lnTo>
                  <a:lnTo>
                    <a:pt x="10854154" y="33274"/>
                  </a:lnTo>
                  <a:lnTo>
                    <a:pt x="10854276" y="29463"/>
                  </a:lnTo>
                  <a:lnTo>
                    <a:pt x="10854511" y="24129"/>
                  </a:lnTo>
                  <a:close/>
                </a:path>
                <a:path w="10854690" h="55244">
                  <a:moveTo>
                    <a:pt x="923111" y="24129"/>
                  </a:moveTo>
                  <a:lnTo>
                    <a:pt x="863453" y="24511"/>
                  </a:lnTo>
                  <a:lnTo>
                    <a:pt x="813226" y="26797"/>
                  </a:lnTo>
                  <a:lnTo>
                    <a:pt x="725848" y="32258"/>
                  </a:lnTo>
                  <a:lnTo>
                    <a:pt x="681090" y="32892"/>
                  </a:lnTo>
                  <a:lnTo>
                    <a:pt x="2833584" y="32892"/>
                  </a:lnTo>
                  <a:lnTo>
                    <a:pt x="2847489" y="32385"/>
                  </a:lnTo>
                  <a:lnTo>
                    <a:pt x="2893984" y="31241"/>
                  </a:lnTo>
                  <a:lnTo>
                    <a:pt x="2822441" y="31241"/>
                  </a:lnTo>
                  <a:lnTo>
                    <a:pt x="2775610" y="30987"/>
                  </a:lnTo>
                  <a:lnTo>
                    <a:pt x="2629055" y="26542"/>
                  </a:lnTo>
                  <a:lnTo>
                    <a:pt x="2203615" y="26542"/>
                  </a:lnTo>
                  <a:lnTo>
                    <a:pt x="2073276" y="25146"/>
                  </a:lnTo>
                  <a:lnTo>
                    <a:pt x="1049723" y="25146"/>
                  </a:lnTo>
                  <a:lnTo>
                    <a:pt x="923111" y="24129"/>
                  </a:lnTo>
                  <a:close/>
                </a:path>
                <a:path w="10854690" h="55244">
                  <a:moveTo>
                    <a:pt x="3106044" y="18796"/>
                  </a:moveTo>
                  <a:lnTo>
                    <a:pt x="3062691" y="19050"/>
                  </a:lnTo>
                  <a:lnTo>
                    <a:pt x="3023288" y="19938"/>
                  </a:lnTo>
                  <a:lnTo>
                    <a:pt x="2988324" y="21589"/>
                  </a:lnTo>
                  <a:lnTo>
                    <a:pt x="2913412" y="28194"/>
                  </a:lnTo>
                  <a:lnTo>
                    <a:pt x="2868253" y="30479"/>
                  </a:lnTo>
                  <a:lnTo>
                    <a:pt x="2822441" y="31241"/>
                  </a:lnTo>
                  <a:lnTo>
                    <a:pt x="2893984" y="31241"/>
                  </a:lnTo>
                  <a:lnTo>
                    <a:pt x="2909483" y="30861"/>
                  </a:lnTo>
                  <a:lnTo>
                    <a:pt x="2970457" y="30099"/>
                  </a:lnTo>
                  <a:lnTo>
                    <a:pt x="5411080" y="29972"/>
                  </a:lnTo>
                  <a:lnTo>
                    <a:pt x="5397721" y="29717"/>
                  </a:lnTo>
                  <a:lnTo>
                    <a:pt x="3649176" y="29717"/>
                  </a:lnTo>
                  <a:lnTo>
                    <a:pt x="3479004" y="27304"/>
                  </a:lnTo>
                  <a:lnTo>
                    <a:pt x="3152856" y="19303"/>
                  </a:lnTo>
                  <a:lnTo>
                    <a:pt x="3106044" y="18796"/>
                  </a:lnTo>
                  <a:close/>
                </a:path>
                <a:path w="10854690" h="55244">
                  <a:moveTo>
                    <a:pt x="6040549" y="23749"/>
                  </a:moveTo>
                  <a:lnTo>
                    <a:pt x="5927405" y="24129"/>
                  </a:lnTo>
                  <a:lnTo>
                    <a:pt x="5549797" y="31114"/>
                  </a:lnTo>
                  <a:lnTo>
                    <a:pt x="8297355" y="31114"/>
                  </a:lnTo>
                  <a:lnTo>
                    <a:pt x="8289771" y="30225"/>
                  </a:lnTo>
                  <a:lnTo>
                    <a:pt x="8279732" y="28701"/>
                  </a:lnTo>
                  <a:lnTo>
                    <a:pt x="7804202" y="28701"/>
                  </a:lnTo>
                  <a:lnTo>
                    <a:pt x="7743217" y="27559"/>
                  </a:lnTo>
                  <a:lnTo>
                    <a:pt x="7693866" y="24891"/>
                  </a:lnTo>
                  <a:lnTo>
                    <a:pt x="6240135" y="24891"/>
                  </a:lnTo>
                  <a:lnTo>
                    <a:pt x="6040549" y="23749"/>
                  </a:lnTo>
                  <a:close/>
                </a:path>
                <a:path w="10854690" h="55244">
                  <a:moveTo>
                    <a:pt x="4010394" y="17907"/>
                  </a:moveTo>
                  <a:lnTo>
                    <a:pt x="3938285" y="19558"/>
                  </a:lnTo>
                  <a:lnTo>
                    <a:pt x="3806474" y="26797"/>
                  </a:lnTo>
                  <a:lnTo>
                    <a:pt x="3756287" y="28575"/>
                  </a:lnTo>
                  <a:lnTo>
                    <a:pt x="3703691" y="29463"/>
                  </a:lnTo>
                  <a:lnTo>
                    <a:pt x="3649176" y="29717"/>
                  </a:lnTo>
                  <a:lnTo>
                    <a:pt x="5397721" y="29717"/>
                  </a:lnTo>
                  <a:lnTo>
                    <a:pt x="5285665" y="26797"/>
                  </a:lnTo>
                  <a:lnTo>
                    <a:pt x="4246177" y="26797"/>
                  </a:lnTo>
                  <a:lnTo>
                    <a:pt x="4209805" y="25273"/>
                  </a:lnTo>
                  <a:lnTo>
                    <a:pt x="4124395" y="20320"/>
                  </a:lnTo>
                  <a:lnTo>
                    <a:pt x="4071846" y="18414"/>
                  </a:lnTo>
                  <a:lnTo>
                    <a:pt x="4010394" y="17907"/>
                  </a:lnTo>
                  <a:close/>
                </a:path>
                <a:path w="10854690" h="55244">
                  <a:moveTo>
                    <a:pt x="8120873" y="16510"/>
                  </a:moveTo>
                  <a:lnTo>
                    <a:pt x="8073727" y="17907"/>
                  </a:lnTo>
                  <a:lnTo>
                    <a:pt x="7918955" y="25781"/>
                  </a:lnTo>
                  <a:lnTo>
                    <a:pt x="7862766" y="27812"/>
                  </a:lnTo>
                  <a:lnTo>
                    <a:pt x="7804202" y="28701"/>
                  </a:lnTo>
                  <a:lnTo>
                    <a:pt x="8279732" y="28701"/>
                  </a:lnTo>
                  <a:lnTo>
                    <a:pt x="8249614" y="24129"/>
                  </a:lnTo>
                  <a:lnTo>
                    <a:pt x="8208770" y="19050"/>
                  </a:lnTo>
                  <a:lnTo>
                    <a:pt x="8165872" y="16637"/>
                  </a:lnTo>
                  <a:lnTo>
                    <a:pt x="8120873" y="16510"/>
                  </a:lnTo>
                  <a:close/>
                </a:path>
                <a:path w="10854690" h="55244">
                  <a:moveTo>
                    <a:pt x="442930" y="17525"/>
                  </a:moveTo>
                  <a:lnTo>
                    <a:pt x="398423" y="18669"/>
                  </a:lnTo>
                  <a:lnTo>
                    <a:pt x="250941" y="25526"/>
                  </a:lnTo>
                  <a:lnTo>
                    <a:pt x="195240" y="27304"/>
                  </a:lnTo>
                  <a:lnTo>
                    <a:pt x="135324" y="27939"/>
                  </a:lnTo>
                  <a:lnTo>
                    <a:pt x="605790" y="27939"/>
                  </a:lnTo>
                  <a:lnTo>
                    <a:pt x="528362" y="19685"/>
                  </a:lnTo>
                  <a:lnTo>
                    <a:pt x="486054" y="17652"/>
                  </a:lnTo>
                  <a:lnTo>
                    <a:pt x="442930" y="17525"/>
                  </a:lnTo>
                  <a:close/>
                </a:path>
                <a:path w="10854690" h="55244">
                  <a:moveTo>
                    <a:pt x="4687368" y="12953"/>
                  </a:moveTo>
                  <a:lnTo>
                    <a:pt x="4634178" y="13081"/>
                  </a:lnTo>
                  <a:lnTo>
                    <a:pt x="4494215" y="14859"/>
                  </a:lnTo>
                  <a:lnTo>
                    <a:pt x="4454559" y="16001"/>
                  </a:lnTo>
                  <a:lnTo>
                    <a:pt x="4386580" y="18669"/>
                  </a:lnTo>
                  <a:lnTo>
                    <a:pt x="4334637" y="22225"/>
                  </a:lnTo>
                  <a:lnTo>
                    <a:pt x="4315027" y="24129"/>
                  </a:lnTo>
                  <a:lnTo>
                    <a:pt x="4280666" y="26670"/>
                  </a:lnTo>
                  <a:lnTo>
                    <a:pt x="4246177" y="26797"/>
                  </a:lnTo>
                  <a:lnTo>
                    <a:pt x="5285665" y="26797"/>
                  </a:lnTo>
                  <a:lnTo>
                    <a:pt x="4996077" y="17272"/>
                  </a:lnTo>
                  <a:lnTo>
                    <a:pt x="4743594" y="13208"/>
                  </a:lnTo>
                  <a:lnTo>
                    <a:pt x="4687368" y="12953"/>
                  </a:lnTo>
                  <a:close/>
                </a:path>
                <a:path w="10854690" h="55244">
                  <a:moveTo>
                    <a:pt x="2452676" y="23367"/>
                  </a:moveTo>
                  <a:lnTo>
                    <a:pt x="2249609" y="26542"/>
                  </a:lnTo>
                  <a:lnTo>
                    <a:pt x="2629055" y="26542"/>
                  </a:lnTo>
                  <a:lnTo>
                    <a:pt x="2570758" y="24764"/>
                  </a:lnTo>
                  <a:lnTo>
                    <a:pt x="2513328" y="23622"/>
                  </a:lnTo>
                  <a:lnTo>
                    <a:pt x="2452676" y="23367"/>
                  </a:lnTo>
                  <a:close/>
                </a:path>
                <a:path w="10854690" h="55244">
                  <a:moveTo>
                    <a:pt x="1818588" y="24129"/>
                  </a:moveTo>
                  <a:lnTo>
                    <a:pt x="1682713" y="24129"/>
                  </a:lnTo>
                  <a:lnTo>
                    <a:pt x="1174823" y="25146"/>
                  </a:lnTo>
                  <a:lnTo>
                    <a:pt x="2073276" y="25146"/>
                  </a:lnTo>
                  <a:lnTo>
                    <a:pt x="1818588" y="24129"/>
                  </a:lnTo>
                  <a:close/>
                </a:path>
                <a:path w="10854690" h="55244">
                  <a:moveTo>
                    <a:pt x="6635188" y="22478"/>
                  </a:moveTo>
                  <a:lnTo>
                    <a:pt x="6597882" y="22478"/>
                  </a:lnTo>
                  <a:lnTo>
                    <a:pt x="6293680" y="24891"/>
                  </a:lnTo>
                  <a:lnTo>
                    <a:pt x="6893618" y="24891"/>
                  </a:lnTo>
                  <a:lnTo>
                    <a:pt x="6635188" y="22478"/>
                  </a:lnTo>
                  <a:close/>
                </a:path>
                <a:path w="10854690" h="55244">
                  <a:moveTo>
                    <a:pt x="7462609" y="17272"/>
                  </a:moveTo>
                  <a:lnTo>
                    <a:pt x="7415093" y="17399"/>
                  </a:lnTo>
                  <a:lnTo>
                    <a:pt x="6893618" y="24891"/>
                  </a:lnTo>
                  <a:lnTo>
                    <a:pt x="7693866" y="24891"/>
                  </a:lnTo>
                  <a:lnTo>
                    <a:pt x="7639383" y="21589"/>
                  </a:lnTo>
                  <a:lnTo>
                    <a:pt x="7597378" y="19685"/>
                  </a:lnTo>
                  <a:lnTo>
                    <a:pt x="7553849" y="18287"/>
                  </a:lnTo>
                  <a:lnTo>
                    <a:pt x="7508894" y="17525"/>
                  </a:lnTo>
                  <a:lnTo>
                    <a:pt x="7462609" y="172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0344" y="1654965"/>
              <a:ext cx="10855325" cy="58419"/>
            </a:xfrm>
            <a:custGeom>
              <a:avLst/>
              <a:gdLst/>
              <a:ahLst/>
              <a:cxnLst/>
              <a:rect l="l" t="t" r="r" b="b"/>
              <a:pathLst>
                <a:path w="10855325" h="58419">
                  <a:moveTo>
                    <a:pt x="215" y="21434"/>
                  </a:moveTo>
                  <a:lnTo>
                    <a:pt x="51008" y="16258"/>
                  </a:lnTo>
                  <a:lnTo>
                    <a:pt x="104620" y="13195"/>
                  </a:lnTo>
                  <a:lnTo>
                    <a:pt x="159893" y="11895"/>
                  </a:lnTo>
                  <a:lnTo>
                    <a:pt x="215667" y="12006"/>
                  </a:lnTo>
                  <a:lnTo>
                    <a:pt x="270785" y="13176"/>
                  </a:lnTo>
                  <a:lnTo>
                    <a:pt x="324086" y="15056"/>
                  </a:lnTo>
                  <a:lnTo>
                    <a:pt x="374412" y="17292"/>
                  </a:lnTo>
                  <a:lnTo>
                    <a:pt x="420605" y="19536"/>
                  </a:lnTo>
                  <a:lnTo>
                    <a:pt x="461505" y="21434"/>
                  </a:lnTo>
                  <a:lnTo>
                    <a:pt x="489841" y="22707"/>
                  </a:lnTo>
                  <a:lnTo>
                    <a:pt x="522371" y="24219"/>
                  </a:lnTo>
                  <a:lnTo>
                    <a:pt x="559037" y="25846"/>
                  </a:lnTo>
                  <a:lnTo>
                    <a:pt x="599777" y="27465"/>
                  </a:lnTo>
                  <a:lnTo>
                    <a:pt x="644532" y="28953"/>
                  </a:lnTo>
                  <a:lnTo>
                    <a:pt x="693242" y="30189"/>
                  </a:lnTo>
                  <a:lnTo>
                    <a:pt x="745846" y="31048"/>
                  </a:lnTo>
                  <a:lnTo>
                    <a:pt x="802286" y="31409"/>
                  </a:lnTo>
                  <a:lnTo>
                    <a:pt x="862501" y="31148"/>
                  </a:lnTo>
                  <a:lnTo>
                    <a:pt x="926431" y="30143"/>
                  </a:lnTo>
                  <a:lnTo>
                    <a:pt x="994017" y="28271"/>
                  </a:lnTo>
                  <a:lnTo>
                    <a:pt x="1065197" y="25409"/>
                  </a:lnTo>
                  <a:lnTo>
                    <a:pt x="1139913" y="21434"/>
                  </a:lnTo>
                  <a:lnTo>
                    <a:pt x="1200046" y="18232"/>
                  </a:lnTo>
                  <a:lnTo>
                    <a:pt x="1256548" y="15980"/>
                  </a:lnTo>
                  <a:lnTo>
                    <a:pt x="1309884" y="14567"/>
                  </a:lnTo>
                  <a:lnTo>
                    <a:pt x="1360520" y="13879"/>
                  </a:lnTo>
                  <a:lnTo>
                    <a:pt x="1408921" y="13806"/>
                  </a:lnTo>
                  <a:lnTo>
                    <a:pt x="1455551" y="14234"/>
                  </a:lnTo>
                  <a:lnTo>
                    <a:pt x="1500876" y="15052"/>
                  </a:lnTo>
                  <a:lnTo>
                    <a:pt x="1545361" y="16147"/>
                  </a:lnTo>
                  <a:lnTo>
                    <a:pt x="1589471" y="17408"/>
                  </a:lnTo>
                  <a:lnTo>
                    <a:pt x="1633671" y="18721"/>
                  </a:lnTo>
                  <a:lnTo>
                    <a:pt x="1678426" y="19976"/>
                  </a:lnTo>
                  <a:lnTo>
                    <a:pt x="1724201" y="21059"/>
                  </a:lnTo>
                  <a:lnTo>
                    <a:pt x="1771461" y="21858"/>
                  </a:lnTo>
                  <a:lnTo>
                    <a:pt x="1820672" y="22262"/>
                  </a:lnTo>
                  <a:lnTo>
                    <a:pt x="1872298" y="22158"/>
                  </a:lnTo>
                  <a:lnTo>
                    <a:pt x="1926805" y="21434"/>
                  </a:lnTo>
                  <a:lnTo>
                    <a:pt x="2005569" y="19959"/>
                  </a:lnTo>
                  <a:lnTo>
                    <a:pt x="2064800" y="18934"/>
                  </a:lnTo>
                  <a:lnTo>
                    <a:pt x="2108197" y="18313"/>
                  </a:lnTo>
                  <a:lnTo>
                    <a:pt x="2139462" y="18051"/>
                  </a:lnTo>
                  <a:lnTo>
                    <a:pt x="2162295" y="18100"/>
                  </a:lnTo>
                  <a:lnTo>
                    <a:pt x="2180396" y="18416"/>
                  </a:lnTo>
                  <a:lnTo>
                    <a:pt x="2197465" y="18954"/>
                  </a:lnTo>
                  <a:lnTo>
                    <a:pt x="2217203" y="19666"/>
                  </a:lnTo>
                  <a:lnTo>
                    <a:pt x="2243309" y="20508"/>
                  </a:lnTo>
                  <a:lnTo>
                    <a:pt x="2279484" y="21434"/>
                  </a:lnTo>
                  <a:lnTo>
                    <a:pt x="2334404" y="22940"/>
                  </a:lnTo>
                  <a:lnTo>
                    <a:pt x="2380653" y="24511"/>
                  </a:lnTo>
                  <a:lnTo>
                    <a:pt x="2422529" y="25806"/>
                  </a:lnTo>
                  <a:lnTo>
                    <a:pt x="2464333" y="26486"/>
                  </a:lnTo>
                  <a:lnTo>
                    <a:pt x="2510362" y="26210"/>
                  </a:lnTo>
                  <a:lnTo>
                    <a:pt x="2564914" y="24640"/>
                  </a:lnTo>
                  <a:lnTo>
                    <a:pt x="2632290" y="21434"/>
                  </a:lnTo>
                  <a:lnTo>
                    <a:pt x="2663604" y="19622"/>
                  </a:lnTo>
                  <a:lnTo>
                    <a:pt x="2698823" y="17474"/>
                  </a:lnTo>
                  <a:lnTo>
                    <a:pt x="2737622" y="15093"/>
                  </a:lnTo>
                  <a:lnTo>
                    <a:pt x="2779675" y="12580"/>
                  </a:lnTo>
                  <a:lnTo>
                    <a:pt x="2824656" y="10041"/>
                  </a:lnTo>
                  <a:lnTo>
                    <a:pt x="2872240" y="7577"/>
                  </a:lnTo>
                  <a:lnTo>
                    <a:pt x="2922102" y="5291"/>
                  </a:lnTo>
                  <a:lnTo>
                    <a:pt x="2973916" y="3288"/>
                  </a:lnTo>
                  <a:lnTo>
                    <a:pt x="3027356" y="1669"/>
                  </a:lnTo>
                  <a:lnTo>
                    <a:pt x="3082096" y="539"/>
                  </a:lnTo>
                  <a:lnTo>
                    <a:pt x="3137811" y="0"/>
                  </a:lnTo>
                  <a:lnTo>
                    <a:pt x="3194176" y="154"/>
                  </a:lnTo>
                  <a:lnTo>
                    <a:pt x="3250865" y="1106"/>
                  </a:lnTo>
                  <a:lnTo>
                    <a:pt x="3307551" y="2959"/>
                  </a:lnTo>
                  <a:lnTo>
                    <a:pt x="3363910" y="5815"/>
                  </a:lnTo>
                  <a:lnTo>
                    <a:pt x="3419617" y="9777"/>
                  </a:lnTo>
                  <a:lnTo>
                    <a:pt x="3474344" y="14949"/>
                  </a:lnTo>
                  <a:lnTo>
                    <a:pt x="3527767" y="21434"/>
                  </a:lnTo>
                  <a:lnTo>
                    <a:pt x="3598912" y="30262"/>
                  </a:lnTo>
                  <a:lnTo>
                    <a:pt x="3666570" y="36988"/>
                  </a:lnTo>
                  <a:lnTo>
                    <a:pt x="3730830" y="41786"/>
                  </a:lnTo>
                  <a:lnTo>
                    <a:pt x="3791780" y="44827"/>
                  </a:lnTo>
                  <a:lnTo>
                    <a:pt x="3849511" y="46281"/>
                  </a:lnTo>
                  <a:lnTo>
                    <a:pt x="3904109" y="46322"/>
                  </a:lnTo>
                  <a:lnTo>
                    <a:pt x="3955665" y="45120"/>
                  </a:lnTo>
                  <a:lnTo>
                    <a:pt x="4004267" y="42848"/>
                  </a:lnTo>
                  <a:lnTo>
                    <a:pt x="4050004" y="39676"/>
                  </a:lnTo>
                  <a:lnTo>
                    <a:pt x="4092964" y="35777"/>
                  </a:lnTo>
                  <a:lnTo>
                    <a:pt x="4133237" y="31323"/>
                  </a:lnTo>
                  <a:lnTo>
                    <a:pt x="4206074" y="21434"/>
                  </a:lnTo>
                  <a:lnTo>
                    <a:pt x="4267525" y="13856"/>
                  </a:lnTo>
                  <a:lnTo>
                    <a:pt x="4325671" y="9704"/>
                  </a:lnTo>
                  <a:lnTo>
                    <a:pt x="4380284" y="8438"/>
                  </a:lnTo>
                  <a:lnTo>
                    <a:pt x="4431138" y="9517"/>
                  </a:lnTo>
                  <a:lnTo>
                    <a:pt x="4478006" y="12403"/>
                  </a:lnTo>
                  <a:lnTo>
                    <a:pt x="4520663" y="16555"/>
                  </a:lnTo>
                  <a:lnTo>
                    <a:pt x="4558880" y="21434"/>
                  </a:lnTo>
                  <a:lnTo>
                    <a:pt x="4583589" y="23656"/>
                  </a:lnTo>
                  <a:lnTo>
                    <a:pt x="4618082" y="24971"/>
                  </a:lnTo>
                  <a:lnTo>
                    <a:pt x="4660940" y="25523"/>
                  </a:lnTo>
                  <a:lnTo>
                    <a:pt x="4710743" y="25461"/>
                  </a:lnTo>
                  <a:lnTo>
                    <a:pt x="4766070" y="24930"/>
                  </a:lnTo>
                  <a:lnTo>
                    <a:pt x="4825503" y="24078"/>
                  </a:lnTo>
                  <a:lnTo>
                    <a:pt x="4887620" y="23051"/>
                  </a:lnTo>
                  <a:lnTo>
                    <a:pt x="4951002" y="21996"/>
                  </a:lnTo>
                  <a:lnTo>
                    <a:pt x="5014229" y="21059"/>
                  </a:lnTo>
                  <a:lnTo>
                    <a:pt x="5075881" y="20388"/>
                  </a:lnTo>
                  <a:lnTo>
                    <a:pt x="5134538" y="20129"/>
                  </a:lnTo>
                  <a:lnTo>
                    <a:pt x="5188780" y="20429"/>
                  </a:lnTo>
                  <a:lnTo>
                    <a:pt x="5237187" y="21434"/>
                  </a:lnTo>
                  <a:lnTo>
                    <a:pt x="5272536" y="22187"/>
                  </a:lnTo>
                  <a:lnTo>
                    <a:pt x="5313077" y="22462"/>
                  </a:lnTo>
                  <a:lnTo>
                    <a:pt x="5358155" y="22333"/>
                  </a:lnTo>
                  <a:lnTo>
                    <a:pt x="5407115" y="21873"/>
                  </a:lnTo>
                  <a:lnTo>
                    <a:pt x="5459299" y="21154"/>
                  </a:lnTo>
                  <a:lnTo>
                    <a:pt x="5514052" y="20248"/>
                  </a:lnTo>
                  <a:lnTo>
                    <a:pt x="5570718" y="19231"/>
                  </a:lnTo>
                  <a:lnTo>
                    <a:pt x="5628641" y="18173"/>
                  </a:lnTo>
                  <a:lnTo>
                    <a:pt x="5687164" y="17148"/>
                  </a:lnTo>
                  <a:lnTo>
                    <a:pt x="5745633" y="16228"/>
                  </a:lnTo>
                  <a:lnTo>
                    <a:pt x="5803389" y="15488"/>
                  </a:lnTo>
                  <a:lnTo>
                    <a:pt x="5859779" y="14999"/>
                  </a:lnTo>
                  <a:lnTo>
                    <a:pt x="5914145" y="14835"/>
                  </a:lnTo>
                  <a:lnTo>
                    <a:pt x="5965832" y="15068"/>
                  </a:lnTo>
                  <a:lnTo>
                    <a:pt x="6014183" y="15772"/>
                  </a:lnTo>
                  <a:lnTo>
                    <a:pt x="6058543" y="17019"/>
                  </a:lnTo>
                  <a:lnTo>
                    <a:pt x="6098256" y="18882"/>
                  </a:lnTo>
                  <a:lnTo>
                    <a:pt x="6183664" y="25977"/>
                  </a:lnTo>
                  <a:lnTo>
                    <a:pt x="6233699" y="29966"/>
                  </a:lnTo>
                  <a:lnTo>
                    <a:pt x="6283143" y="33285"/>
                  </a:lnTo>
                  <a:lnTo>
                    <a:pt x="6332372" y="35813"/>
                  </a:lnTo>
                  <a:lnTo>
                    <a:pt x="6381762" y="37432"/>
                  </a:lnTo>
                  <a:lnTo>
                    <a:pt x="6431689" y="38025"/>
                  </a:lnTo>
                  <a:lnTo>
                    <a:pt x="6482528" y="37472"/>
                  </a:lnTo>
                  <a:lnTo>
                    <a:pt x="6534654" y="35655"/>
                  </a:lnTo>
                  <a:lnTo>
                    <a:pt x="6588443" y="32455"/>
                  </a:lnTo>
                  <a:lnTo>
                    <a:pt x="6644271" y="27754"/>
                  </a:lnTo>
                  <a:lnTo>
                    <a:pt x="6702513" y="21434"/>
                  </a:lnTo>
                  <a:lnTo>
                    <a:pt x="6758689" y="15168"/>
                  </a:lnTo>
                  <a:lnTo>
                    <a:pt x="6809143" y="10608"/>
                  </a:lnTo>
                  <a:lnTo>
                    <a:pt x="6855492" y="7604"/>
                  </a:lnTo>
                  <a:lnTo>
                    <a:pt x="6899352" y="6005"/>
                  </a:lnTo>
                  <a:lnTo>
                    <a:pt x="6942337" y="5659"/>
                  </a:lnTo>
                  <a:lnTo>
                    <a:pt x="6986063" y="6414"/>
                  </a:lnTo>
                  <a:lnTo>
                    <a:pt x="7032147" y="8121"/>
                  </a:lnTo>
                  <a:lnTo>
                    <a:pt x="7082203" y="10627"/>
                  </a:lnTo>
                  <a:lnTo>
                    <a:pt x="7137847" y="13782"/>
                  </a:lnTo>
                  <a:lnTo>
                    <a:pt x="7200695" y="17435"/>
                  </a:lnTo>
                  <a:lnTo>
                    <a:pt x="7272362" y="21434"/>
                  </a:lnTo>
                  <a:lnTo>
                    <a:pt x="7330374" y="23757"/>
                  </a:lnTo>
                  <a:lnTo>
                    <a:pt x="7384428" y="24460"/>
                  </a:lnTo>
                  <a:lnTo>
                    <a:pt x="7435145" y="23858"/>
                  </a:lnTo>
                  <a:lnTo>
                    <a:pt x="7483148" y="22267"/>
                  </a:lnTo>
                  <a:lnTo>
                    <a:pt x="7529059" y="20003"/>
                  </a:lnTo>
                  <a:lnTo>
                    <a:pt x="7573498" y="17382"/>
                  </a:lnTo>
                  <a:lnTo>
                    <a:pt x="7617088" y="14719"/>
                  </a:lnTo>
                  <a:lnTo>
                    <a:pt x="7660451" y="12330"/>
                  </a:lnTo>
                  <a:lnTo>
                    <a:pt x="7704208" y="10531"/>
                  </a:lnTo>
                  <a:lnTo>
                    <a:pt x="7748981" y="9637"/>
                  </a:lnTo>
                  <a:lnTo>
                    <a:pt x="7795392" y="9965"/>
                  </a:lnTo>
                  <a:lnTo>
                    <a:pt x="7844062" y="11830"/>
                  </a:lnTo>
                  <a:lnTo>
                    <a:pt x="7895614" y="15548"/>
                  </a:lnTo>
                  <a:lnTo>
                    <a:pt x="7950669" y="21434"/>
                  </a:lnTo>
                  <a:lnTo>
                    <a:pt x="8000671" y="26760"/>
                  </a:lnTo>
                  <a:lnTo>
                    <a:pt x="8050860" y="30482"/>
                  </a:lnTo>
                  <a:lnTo>
                    <a:pt x="8101171" y="32792"/>
                  </a:lnTo>
                  <a:lnTo>
                    <a:pt x="8151544" y="33882"/>
                  </a:lnTo>
                  <a:lnTo>
                    <a:pt x="8201913" y="33942"/>
                  </a:lnTo>
                  <a:lnTo>
                    <a:pt x="8252216" y="33165"/>
                  </a:lnTo>
                  <a:lnTo>
                    <a:pt x="8302390" y="31742"/>
                  </a:lnTo>
                  <a:lnTo>
                    <a:pt x="8352370" y="29863"/>
                  </a:lnTo>
                  <a:lnTo>
                    <a:pt x="8402095" y="27722"/>
                  </a:lnTo>
                  <a:lnTo>
                    <a:pt x="8451501" y="25508"/>
                  </a:lnTo>
                  <a:lnTo>
                    <a:pt x="8500524" y="23414"/>
                  </a:lnTo>
                  <a:lnTo>
                    <a:pt x="8549101" y="21630"/>
                  </a:lnTo>
                  <a:lnTo>
                    <a:pt x="8597170" y="20349"/>
                  </a:lnTo>
                  <a:lnTo>
                    <a:pt x="8644666" y="19762"/>
                  </a:lnTo>
                  <a:lnTo>
                    <a:pt x="8691527" y="20059"/>
                  </a:lnTo>
                  <a:lnTo>
                    <a:pt x="8737688" y="21434"/>
                  </a:lnTo>
                  <a:lnTo>
                    <a:pt x="8783095" y="23019"/>
                  </a:lnTo>
                  <a:lnTo>
                    <a:pt x="8827934" y="23892"/>
                  </a:lnTo>
                  <a:lnTo>
                    <a:pt x="8872435" y="24162"/>
                  </a:lnTo>
                  <a:lnTo>
                    <a:pt x="8916826" y="23934"/>
                  </a:lnTo>
                  <a:lnTo>
                    <a:pt x="8961338" y="23316"/>
                  </a:lnTo>
                  <a:lnTo>
                    <a:pt x="9006200" y="22416"/>
                  </a:lnTo>
                  <a:lnTo>
                    <a:pt x="9051641" y="21340"/>
                  </a:lnTo>
                  <a:lnTo>
                    <a:pt x="9097892" y="20196"/>
                  </a:lnTo>
                  <a:lnTo>
                    <a:pt x="9145182" y="19090"/>
                  </a:lnTo>
                  <a:lnTo>
                    <a:pt x="9193740" y="18130"/>
                  </a:lnTo>
                  <a:lnTo>
                    <a:pt x="9243796" y="17423"/>
                  </a:lnTo>
                  <a:lnTo>
                    <a:pt x="9295580" y="17076"/>
                  </a:lnTo>
                  <a:lnTo>
                    <a:pt x="9349320" y="17197"/>
                  </a:lnTo>
                  <a:lnTo>
                    <a:pt x="9405248" y="17892"/>
                  </a:lnTo>
                  <a:lnTo>
                    <a:pt x="9463591" y="19268"/>
                  </a:lnTo>
                  <a:lnTo>
                    <a:pt x="9524580" y="21434"/>
                  </a:lnTo>
                  <a:lnTo>
                    <a:pt x="9563452" y="22943"/>
                  </a:lnTo>
                  <a:lnTo>
                    <a:pt x="9603282" y="24279"/>
                  </a:lnTo>
                  <a:lnTo>
                    <a:pt x="9644074" y="25448"/>
                  </a:lnTo>
                  <a:lnTo>
                    <a:pt x="9685830" y="26458"/>
                  </a:lnTo>
                  <a:lnTo>
                    <a:pt x="9728553" y="27315"/>
                  </a:lnTo>
                  <a:lnTo>
                    <a:pt x="9772246" y="28025"/>
                  </a:lnTo>
                  <a:lnTo>
                    <a:pt x="9816912" y="28595"/>
                  </a:lnTo>
                  <a:lnTo>
                    <a:pt x="9862554" y="29032"/>
                  </a:lnTo>
                  <a:lnTo>
                    <a:pt x="9909174" y="29341"/>
                  </a:lnTo>
                  <a:lnTo>
                    <a:pt x="9956775" y="29529"/>
                  </a:lnTo>
                  <a:lnTo>
                    <a:pt x="10005360" y="29603"/>
                  </a:lnTo>
                  <a:lnTo>
                    <a:pt x="10054932" y="29570"/>
                  </a:lnTo>
                  <a:lnTo>
                    <a:pt x="10105494" y="29435"/>
                  </a:lnTo>
                  <a:lnTo>
                    <a:pt x="10157049" y="29205"/>
                  </a:lnTo>
                  <a:lnTo>
                    <a:pt x="10209598" y="28888"/>
                  </a:lnTo>
                  <a:lnTo>
                    <a:pt x="10263146" y="28488"/>
                  </a:lnTo>
                  <a:lnTo>
                    <a:pt x="10317695" y="28014"/>
                  </a:lnTo>
                  <a:lnTo>
                    <a:pt x="10373248" y="27471"/>
                  </a:lnTo>
                  <a:lnTo>
                    <a:pt x="10429807" y="26866"/>
                  </a:lnTo>
                  <a:lnTo>
                    <a:pt x="10487376" y="26205"/>
                  </a:lnTo>
                  <a:lnTo>
                    <a:pt x="10545957" y="25494"/>
                  </a:lnTo>
                  <a:lnTo>
                    <a:pt x="10605553" y="24742"/>
                  </a:lnTo>
                  <a:lnTo>
                    <a:pt x="10666166" y="23953"/>
                  </a:lnTo>
                  <a:lnTo>
                    <a:pt x="10727801" y="23134"/>
                  </a:lnTo>
                  <a:lnTo>
                    <a:pt x="10790459" y="22292"/>
                  </a:lnTo>
                  <a:lnTo>
                    <a:pt x="10854143" y="21434"/>
                  </a:lnTo>
                  <a:lnTo>
                    <a:pt x="10854778" y="25879"/>
                  </a:lnTo>
                  <a:lnTo>
                    <a:pt x="10801557" y="42803"/>
                  </a:lnTo>
                  <a:lnTo>
                    <a:pt x="10751401" y="45173"/>
                  </a:lnTo>
                  <a:lnTo>
                    <a:pt x="10702778" y="46806"/>
                  </a:lnTo>
                  <a:lnTo>
                    <a:pt x="10654789" y="47676"/>
                  </a:lnTo>
                  <a:lnTo>
                    <a:pt x="10606533" y="47760"/>
                  </a:lnTo>
                  <a:lnTo>
                    <a:pt x="10557114" y="47031"/>
                  </a:lnTo>
                  <a:lnTo>
                    <a:pt x="10505631" y="45466"/>
                  </a:lnTo>
                  <a:lnTo>
                    <a:pt x="10451186" y="43037"/>
                  </a:lnTo>
                  <a:lnTo>
                    <a:pt x="10392879" y="39722"/>
                  </a:lnTo>
                  <a:lnTo>
                    <a:pt x="10360843" y="37735"/>
                  </a:lnTo>
                  <a:lnTo>
                    <a:pt x="10325469" y="35591"/>
                  </a:lnTo>
                  <a:lnTo>
                    <a:pt x="10286993" y="33363"/>
                  </a:lnTo>
                  <a:lnTo>
                    <a:pt x="10245649" y="31124"/>
                  </a:lnTo>
                  <a:lnTo>
                    <a:pt x="10201673" y="28949"/>
                  </a:lnTo>
                  <a:lnTo>
                    <a:pt x="10155300" y="26909"/>
                  </a:lnTo>
                  <a:lnTo>
                    <a:pt x="10106765" y="25078"/>
                  </a:lnTo>
                  <a:lnTo>
                    <a:pt x="10056303" y="23531"/>
                  </a:lnTo>
                  <a:lnTo>
                    <a:pt x="10004148" y="22339"/>
                  </a:lnTo>
                  <a:lnTo>
                    <a:pt x="9950537" y="21576"/>
                  </a:lnTo>
                  <a:lnTo>
                    <a:pt x="9895704" y="21316"/>
                  </a:lnTo>
                  <a:lnTo>
                    <a:pt x="9839884" y="21631"/>
                  </a:lnTo>
                  <a:lnTo>
                    <a:pt x="9783312" y="22596"/>
                  </a:lnTo>
                  <a:lnTo>
                    <a:pt x="9726223" y="24283"/>
                  </a:lnTo>
                  <a:lnTo>
                    <a:pt x="9668853" y="26766"/>
                  </a:lnTo>
                  <a:lnTo>
                    <a:pt x="9611436" y="30118"/>
                  </a:lnTo>
                  <a:lnTo>
                    <a:pt x="9554207" y="34412"/>
                  </a:lnTo>
                  <a:lnTo>
                    <a:pt x="9497402" y="39722"/>
                  </a:lnTo>
                  <a:lnTo>
                    <a:pt x="9429134" y="46375"/>
                  </a:lnTo>
                  <a:lnTo>
                    <a:pt x="9368835" y="51412"/>
                  </a:lnTo>
                  <a:lnTo>
                    <a:pt x="9315273" y="54980"/>
                  </a:lnTo>
                  <a:lnTo>
                    <a:pt x="9267219" y="57228"/>
                  </a:lnTo>
                  <a:lnTo>
                    <a:pt x="9223443" y="58304"/>
                  </a:lnTo>
                  <a:lnTo>
                    <a:pt x="9182714" y="58356"/>
                  </a:lnTo>
                  <a:lnTo>
                    <a:pt x="9143803" y="57534"/>
                  </a:lnTo>
                  <a:lnTo>
                    <a:pt x="9105478" y="55984"/>
                  </a:lnTo>
                  <a:lnTo>
                    <a:pt x="9066511" y="53855"/>
                  </a:lnTo>
                  <a:lnTo>
                    <a:pt x="9025670" y="51296"/>
                  </a:lnTo>
                  <a:lnTo>
                    <a:pt x="8981725" y="48455"/>
                  </a:lnTo>
                  <a:lnTo>
                    <a:pt x="8933447" y="45480"/>
                  </a:lnTo>
                  <a:lnTo>
                    <a:pt x="8879605" y="42520"/>
                  </a:lnTo>
                  <a:lnTo>
                    <a:pt x="8818968" y="39722"/>
                  </a:lnTo>
                  <a:lnTo>
                    <a:pt x="8752203" y="36882"/>
                  </a:lnTo>
                  <a:lnTo>
                    <a:pt x="8700549" y="34580"/>
                  </a:lnTo>
                  <a:lnTo>
                    <a:pt x="8661510" y="32810"/>
                  </a:lnTo>
                  <a:lnTo>
                    <a:pt x="8632594" y="31566"/>
                  </a:lnTo>
                  <a:lnTo>
                    <a:pt x="8611304" y="30840"/>
                  </a:lnTo>
                  <a:lnTo>
                    <a:pt x="8595147" y="30625"/>
                  </a:lnTo>
                  <a:lnTo>
                    <a:pt x="8581628" y="30917"/>
                  </a:lnTo>
                  <a:lnTo>
                    <a:pt x="8568252" y="31707"/>
                  </a:lnTo>
                  <a:lnTo>
                    <a:pt x="8552524" y="32989"/>
                  </a:lnTo>
                  <a:lnTo>
                    <a:pt x="8531951" y="34756"/>
                  </a:lnTo>
                  <a:lnTo>
                    <a:pt x="8504038" y="37003"/>
                  </a:lnTo>
                  <a:lnTo>
                    <a:pt x="8424094" y="42055"/>
                  </a:lnTo>
                  <a:lnTo>
                    <a:pt x="8378183" y="43663"/>
                  </a:lnTo>
                  <a:lnTo>
                    <a:pt x="8329116" y="44638"/>
                  </a:lnTo>
                  <a:lnTo>
                    <a:pt x="8277452" y="45072"/>
                  </a:lnTo>
                  <a:lnTo>
                    <a:pt x="8223749" y="45056"/>
                  </a:lnTo>
                  <a:lnTo>
                    <a:pt x="8168568" y="44682"/>
                  </a:lnTo>
                  <a:lnTo>
                    <a:pt x="8112467" y="44041"/>
                  </a:lnTo>
                  <a:lnTo>
                    <a:pt x="8056006" y="43225"/>
                  </a:lnTo>
                  <a:lnTo>
                    <a:pt x="7999743" y="42325"/>
                  </a:lnTo>
                  <a:lnTo>
                    <a:pt x="7944237" y="41433"/>
                  </a:lnTo>
                  <a:lnTo>
                    <a:pt x="7890048" y="40641"/>
                  </a:lnTo>
                  <a:lnTo>
                    <a:pt x="7837734" y="40040"/>
                  </a:lnTo>
                  <a:lnTo>
                    <a:pt x="7787855" y="39722"/>
                  </a:lnTo>
                  <a:lnTo>
                    <a:pt x="7731654" y="39650"/>
                  </a:lnTo>
                  <a:lnTo>
                    <a:pt x="7677336" y="39748"/>
                  </a:lnTo>
                  <a:lnTo>
                    <a:pt x="7624567" y="39962"/>
                  </a:lnTo>
                  <a:lnTo>
                    <a:pt x="7573013" y="40243"/>
                  </a:lnTo>
                  <a:lnTo>
                    <a:pt x="7522341" y="40538"/>
                  </a:lnTo>
                  <a:lnTo>
                    <a:pt x="7472217" y="40795"/>
                  </a:lnTo>
                  <a:lnTo>
                    <a:pt x="7422307" y="40964"/>
                  </a:lnTo>
                  <a:lnTo>
                    <a:pt x="7372278" y="40993"/>
                  </a:lnTo>
                  <a:lnTo>
                    <a:pt x="7321795" y="40830"/>
                  </a:lnTo>
                  <a:lnTo>
                    <a:pt x="7270525" y="40423"/>
                  </a:lnTo>
                  <a:lnTo>
                    <a:pt x="7218133" y="39722"/>
                  </a:lnTo>
                  <a:lnTo>
                    <a:pt x="7166612" y="38929"/>
                  </a:lnTo>
                  <a:lnTo>
                    <a:pt x="7117661" y="38284"/>
                  </a:lnTo>
                  <a:lnTo>
                    <a:pt x="7070403" y="37791"/>
                  </a:lnTo>
                  <a:lnTo>
                    <a:pt x="7023964" y="37454"/>
                  </a:lnTo>
                  <a:lnTo>
                    <a:pt x="6977468" y="37274"/>
                  </a:lnTo>
                  <a:lnTo>
                    <a:pt x="6930041" y="37257"/>
                  </a:lnTo>
                  <a:lnTo>
                    <a:pt x="6880806" y="37405"/>
                  </a:lnTo>
                  <a:lnTo>
                    <a:pt x="6828888" y="37723"/>
                  </a:lnTo>
                  <a:lnTo>
                    <a:pt x="6773412" y="38212"/>
                  </a:lnTo>
                  <a:lnTo>
                    <a:pt x="6713503" y="38877"/>
                  </a:lnTo>
                  <a:lnTo>
                    <a:pt x="6648284" y="39722"/>
                  </a:lnTo>
                  <a:lnTo>
                    <a:pt x="6582620" y="40953"/>
                  </a:lnTo>
                  <a:lnTo>
                    <a:pt x="6521606" y="42623"/>
                  </a:lnTo>
                  <a:lnTo>
                    <a:pt x="6464617" y="44503"/>
                  </a:lnTo>
                  <a:lnTo>
                    <a:pt x="6411026" y="46366"/>
                  </a:lnTo>
                  <a:lnTo>
                    <a:pt x="6360208" y="47983"/>
                  </a:lnTo>
                  <a:lnTo>
                    <a:pt x="6311535" y="49125"/>
                  </a:lnTo>
                  <a:lnTo>
                    <a:pt x="6264381" y="49564"/>
                  </a:lnTo>
                  <a:lnTo>
                    <a:pt x="6218121" y="49072"/>
                  </a:lnTo>
                  <a:lnTo>
                    <a:pt x="6172127" y="47420"/>
                  </a:lnTo>
                  <a:lnTo>
                    <a:pt x="6125774" y="44379"/>
                  </a:lnTo>
                  <a:lnTo>
                    <a:pt x="6078435" y="39722"/>
                  </a:lnTo>
                  <a:lnTo>
                    <a:pt x="6028014" y="34801"/>
                  </a:lnTo>
                  <a:lnTo>
                    <a:pt x="5973702" y="31076"/>
                  </a:lnTo>
                  <a:lnTo>
                    <a:pt x="5916704" y="28476"/>
                  </a:lnTo>
                  <a:lnTo>
                    <a:pt x="5858225" y="26930"/>
                  </a:lnTo>
                  <a:lnTo>
                    <a:pt x="5799470" y="26368"/>
                  </a:lnTo>
                  <a:lnTo>
                    <a:pt x="5741643" y="26720"/>
                  </a:lnTo>
                  <a:lnTo>
                    <a:pt x="5685948" y="27916"/>
                  </a:lnTo>
                  <a:lnTo>
                    <a:pt x="5633591" y="29884"/>
                  </a:lnTo>
                  <a:lnTo>
                    <a:pt x="5585775" y="32555"/>
                  </a:lnTo>
                  <a:lnTo>
                    <a:pt x="5543705" y="35857"/>
                  </a:lnTo>
                  <a:lnTo>
                    <a:pt x="5508586" y="39722"/>
                  </a:lnTo>
                  <a:lnTo>
                    <a:pt x="5484330" y="42306"/>
                  </a:lnTo>
                  <a:lnTo>
                    <a:pt x="5420409" y="46063"/>
                  </a:lnTo>
                  <a:lnTo>
                    <a:pt x="5381580" y="47294"/>
                  </a:lnTo>
                  <a:lnTo>
                    <a:pt x="5338731" y="48132"/>
                  </a:lnTo>
                  <a:lnTo>
                    <a:pt x="5292280" y="48607"/>
                  </a:lnTo>
                  <a:lnTo>
                    <a:pt x="5242645" y="48746"/>
                  </a:lnTo>
                  <a:lnTo>
                    <a:pt x="5190245" y="48580"/>
                  </a:lnTo>
                  <a:lnTo>
                    <a:pt x="5135498" y="48137"/>
                  </a:lnTo>
                  <a:lnTo>
                    <a:pt x="5078822" y="47446"/>
                  </a:lnTo>
                  <a:lnTo>
                    <a:pt x="5020635" y="46536"/>
                  </a:lnTo>
                  <a:lnTo>
                    <a:pt x="4961357" y="45437"/>
                  </a:lnTo>
                  <a:lnTo>
                    <a:pt x="4901406" y="44177"/>
                  </a:lnTo>
                  <a:lnTo>
                    <a:pt x="4841199" y="42785"/>
                  </a:lnTo>
                  <a:lnTo>
                    <a:pt x="4781156" y="41290"/>
                  </a:lnTo>
                  <a:lnTo>
                    <a:pt x="4721694" y="39722"/>
                  </a:lnTo>
                  <a:lnTo>
                    <a:pt x="4651578" y="38430"/>
                  </a:lnTo>
                  <a:lnTo>
                    <a:pt x="4586215" y="38306"/>
                  </a:lnTo>
                  <a:lnTo>
                    <a:pt x="4525123" y="39092"/>
                  </a:lnTo>
                  <a:lnTo>
                    <a:pt x="4467823" y="40527"/>
                  </a:lnTo>
                  <a:lnTo>
                    <a:pt x="4413831" y="42351"/>
                  </a:lnTo>
                  <a:lnTo>
                    <a:pt x="4362668" y="44303"/>
                  </a:lnTo>
                  <a:lnTo>
                    <a:pt x="4313850" y="46124"/>
                  </a:lnTo>
                  <a:lnTo>
                    <a:pt x="4266898" y="47553"/>
                  </a:lnTo>
                  <a:lnTo>
                    <a:pt x="4221329" y="48331"/>
                  </a:lnTo>
                  <a:lnTo>
                    <a:pt x="4176662" y="48197"/>
                  </a:lnTo>
                  <a:lnTo>
                    <a:pt x="4132416" y="46891"/>
                  </a:lnTo>
                  <a:lnTo>
                    <a:pt x="4088109" y="44152"/>
                  </a:lnTo>
                  <a:lnTo>
                    <a:pt x="4043260" y="39722"/>
                  </a:lnTo>
                  <a:lnTo>
                    <a:pt x="3968720" y="33264"/>
                  </a:lnTo>
                  <a:lnTo>
                    <a:pt x="3910049" y="32424"/>
                  </a:lnTo>
                  <a:lnTo>
                    <a:pt x="3862556" y="35123"/>
                  </a:lnTo>
                  <a:lnTo>
                    <a:pt x="3821553" y="39282"/>
                  </a:lnTo>
                  <a:lnTo>
                    <a:pt x="3782349" y="42821"/>
                  </a:lnTo>
                  <a:lnTo>
                    <a:pt x="3740255" y="43661"/>
                  </a:lnTo>
                  <a:lnTo>
                    <a:pt x="3690581" y="39722"/>
                  </a:lnTo>
                  <a:lnTo>
                    <a:pt x="3651610" y="36567"/>
                  </a:lnTo>
                  <a:lnTo>
                    <a:pt x="3605757" y="35677"/>
                  </a:lnTo>
                  <a:lnTo>
                    <a:pt x="3554461" y="36507"/>
                  </a:lnTo>
                  <a:lnTo>
                    <a:pt x="3499161" y="38512"/>
                  </a:lnTo>
                  <a:lnTo>
                    <a:pt x="3441295" y="41147"/>
                  </a:lnTo>
                  <a:lnTo>
                    <a:pt x="3382299" y="43870"/>
                  </a:lnTo>
                  <a:lnTo>
                    <a:pt x="3323614" y="46134"/>
                  </a:lnTo>
                  <a:lnTo>
                    <a:pt x="3266677" y="47396"/>
                  </a:lnTo>
                  <a:lnTo>
                    <a:pt x="3212925" y="47111"/>
                  </a:lnTo>
                  <a:lnTo>
                    <a:pt x="3163798" y="44734"/>
                  </a:lnTo>
                  <a:lnTo>
                    <a:pt x="3120732" y="39722"/>
                  </a:lnTo>
                  <a:lnTo>
                    <a:pt x="3092242" y="35989"/>
                  </a:lnTo>
                  <a:lnTo>
                    <a:pt x="3061136" y="33622"/>
                  </a:lnTo>
                  <a:lnTo>
                    <a:pt x="3027385" y="32434"/>
                  </a:lnTo>
                  <a:lnTo>
                    <a:pt x="2990958" y="32239"/>
                  </a:lnTo>
                  <a:lnTo>
                    <a:pt x="2951824" y="32851"/>
                  </a:lnTo>
                  <a:lnTo>
                    <a:pt x="2909952" y="34085"/>
                  </a:lnTo>
                  <a:lnTo>
                    <a:pt x="2865310" y="35755"/>
                  </a:lnTo>
                  <a:lnTo>
                    <a:pt x="2817869" y="37674"/>
                  </a:lnTo>
                  <a:lnTo>
                    <a:pt x="2767597" y="39657"/>
                  </a:lnTo>
                  <a:lnTo>
                    <a:pt x="2714464" y="41519"/>
                  </a:lnTo>
                  <a:lnTo>
                    <a:pt x="2658438" y="43073"/>
                  </a:lnTo>
                  <a:lnTo>
                    <a:pt x="2599489" y="44133"/>
                  </a:lnTo>
                  <a:lnTo>
                    <a:pt x="2537585" y="44514"/>
                  </a:lnTo>
                  <a:lnTo>
                    <a:pt x="2472697" y="44030"/>
                  </a:lnTo>
                  <a:lnTo>
                    <a:pt x="2404792" y="42494"/>
                  </a:lnTo>
                  <a:lnTo>
                    <a:pt x="2333840" y="39722"/>
                  </a:lnTo>
                  <a:lnTo>
                    <a:pt x="2263388" y="36357"/>
                  </a:lnTo>
                  <a:lnTo>
                    <a:pt x="2205636" y="33608"/>
                  </a:lnTo>
                  <a:lnTo>
                    <a:pt x="2158962" y="31443"/>
                  </a:lnTo>
                  <a:lnTo>
                    <a:pt x="2092362" y="28743"/>
                  </a:lnTo>
                  <a:lnTo>
                    <a:pt x="2050610" y="28008"/>
                  </a:lnTo>
                  <a:lnTo>
                    <a:pt x="2034998" y="28298"/>
                  </a:lnTo>
                  <a:lnTo>
                    <a:pt x="2020732" y="28987"/>
                  </a:lnTo>
                  <a:lnTo>
                    <a:pt x="2006190" y="30042"/>
                  </a:lnTo>
                  <a:lnTo>
                    <a:pt x="1989750" y="31432"/>
                  </a:lnTo>
                  <a:lnTo>
                    <a:pt x="1969791" y="33126"/>
                  </a:lnTo>
                  <a:lnTo>
                    <a:pt x="1944691" y="35093"/>
                  </a:lnTo>
                  <a:lnTo>
                    <a:pt x="1872576" y="39722"/>
                  </a:lnTo>
                  <a:lnTo>
                    <a:pt x="1833811" y="41828"/>
                  </a:lnTo>
                  <a:lnTo>
                    <a:pt x="1792664" y="43924"/>
                  </a:lnTo>
                  <a:lnTo>
                    <a:pt x="1749342" y="45966"/>
                  </a:lnTo>
                  <a:lnTo>
                    <a:pt x="1704047" y="47909"/>
                  </a:lnTo>
                  <a:lnTo>
                    <a:pt x="1656983" y="49709"/>
                  </a:lnTo>
                  <a:lnTo>
                    <a:pt x="1608355" y="51321"/>
                  </a:lnTo>
                  <a:lnTo>
                    <a:pt x="1558367" y="52700"/>
                  </a:lnTo>
                  <a:lnTo>
                    <a:pt x="1507223" y="53802"/>
                  </a:lnTo>
                  <a:lnTo>
                    <a:pt x="1455127" y="54581"/>
                  </a:lnTo>
                  <a:lnTo>
                    <a:pt x="1402284" y="54993"/>
                  </a:lnTo>
                  <a:lnTo>
                    <a:pt x="1348896" y="54994"/>
                  </a:lnTo>
                  <a:lnTo>
                    <a:pt x="1295169" y="54538"/>
                  </a:lnTo>
                  <a:lnTo>
                    <a:pt x="1241306" y="53582"/>
                  </a:lnTo>
                  <a:lnTo>
                    <a:pt x="1187511" y="52080"/>
                  </a:lnTo>
                  <a:lnTo>
                    <a:pt x="1133989" y="49988"/>
                  </a:lnTo>
                  <a:lnTo>
                    <a:pt x="1080944" y="47260"/>
                  </a:lnTo>
                  <a:lnTo>
                    <a:pt x="1028579" y="43853"/>
                  </a:lnTo>
                  <a:lnTo>
                    <a:pt x="977099" y="39722"/>
                  </a:lnTo>
                  <a:lnTo>
                    <a:pt x="929126" y="35643"/>
                  </a:lnTo>
                  <a:lnTo>
                    <a:pt x="881708" y="31958"/>
                  </a:lnTo>
                  <a:lnTo>
                    <a:pt x="834681" y="28675"/>
                  </a:lnTo>
                  <a:lnTo>
                    <a:pt x="787878" y="25807"/>
                  </a:lnTo>
                  <a:lnTo>
                    <a:pt x="741134" y="23364"/>
                  </a:lnTo>
                  <a:lnTo>
                    <a:pt x="694284" y="21355"/>
                  </a:lnTo>
                  <a:lnTo>
                    <a:pt x="647163" y="19793"/>
                  </a:lnTo>
                  <a:lnTo>
                    <a:pt x="599603" y="18688"/>
                  </a:lnTo>
                  <a:lnTo>
                    <a:pt x="551440" y="18050"/>
                  </a:lnTo>
                  <a:lnTo>
                    <a:pt x="502509" y="17890"/>
                  </a:lnTo>
                  <a:lnTo>
                    <a:pt x="452644" y="18219"/>
                  </a:lnTo>
                  <a:lnTo>
                    <a:pt x="401678" y="19047"/>
                  </a:lnTo>
                  <a:lnTo>
                    <a:pt x="349447" y="20385"/>
                  </a:lnTo>
                  <a:lnTo>
                    <a:pt x="295785" y="22244"/>
                  </a:lnTo>
                  <a:lnTo>
                    <a:pt x="240527" y="24634"/>
                  </a:lnTo>
                  <a:lnTo>
                    <a:pt x="183506" y="27566"/>
                  </a:lnTo>
                  <a:lnTo>
                    <a:pt x="124558" y="31051"/>
                  </a:lnTo>
                  <a:lnTo>
                    <a:pt x="63516" y="35099"/>
                  </a:lnTo>
                  <a:lnTo>
                    <a:pt x="215" y="39722"/>
                  </a:lnTo>
                  <a:lnTo>
                    <a:pt x="0" y="30959"/>
                  </a:lnTo>
                  <a:lnTo>
                    <a:pt x="406" y="25879"/>
                  </a:lnTo>
                  <a:lnTo>
                    <a:pt x="215" y="21434"/>
                  </a:lnTo>
                  <a:close/>
                </a:path>
              </a:pathLst>
            </a:custGeom>
            <a:ln w="4267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7244" y="1917268"/>
            <a:ext cx="10245725" cy="387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 Light"/>
                <a:cs typeface="Calibri Light"/>
              </a:rPr>
              <a:t>An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education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company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named</a:t>
            </a:r>
            <a:r>
              <a:rPr sz="2000" spc="-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X</a:t>
            </a:r>
            <a:r>
              <a:rPr sz="2000" spc="-18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Education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sells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online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courses</a:t>
            </a:r>
            <a:r>
              <a:rPr sz="2000" spc="-210" dirty="0">
                <a:latin typeface="Calibri Light"/>
                <a:cs typeface="Calibri Light"/>
              </a:rPr>
              <a:t> </a:t>
            </a:r>
            <a:r>
              <a:rPr sz="2000" spc="-55" dirty="0">
                <a:latin typeface="Calibri Light"/>
                <a:cs typeface="Calibri Light"/>
              </a:rPr>
              <a:t>to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industry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professionals.</a:t>
            </a:r>
            <a:r>
              <a:rPr sz="2000" spc="-120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On</a:t>
            </a:r>
            <a:r>
              <a:rPr sz="2000" spc="-12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any</a:t>
            </a:r>
            <a:r>
              <a:rPr sz="2000" spc="-17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given</a:t>
            </a:r>
            <a:r>
              <a:rPr sz="2000" spc="-165" dirty="0">
                <a:latin typeface="Calibri Light"/>
                <a:cs typeface="Calibri Light"/>
              </a:rPr>
              <a:t> day,</a:t>
            </a:r>
            <a:endParaRPr sz="2000">
              <a:latin typeface="Calibri Light"/>
              <a:cs typeface="Calibri Light"/>
            </a:endParaRPr>
          </a:p>
          <a:p>
            <a:pPr marL="24765">
              <a:lnSpc>
                <a:spcPts val="2280"/>
              </a:lnSpc>
            </a:pPr>
            <a:r>
              <a:rPr sz="2000" spc="-75" dirty="0">
                <a:latin typeface="Calibri Light"/>
                <a:cs typeface="Calibri Light"/>
              </a:rPr>
              <a:t>many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professionals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who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areinterested</a:t>
            </a:r>
            <a:r>
              <a:rPr sz="2000" spc="-21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in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40" dirty="0">
                <a:latin typeface="Calibri Light"/>
                <a:cs typeface="Calibri Light"/>
              </a:rPr>
              <a:t>coursesland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on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their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website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40" dirty="0">
                <a:latin typeface="Calibri Light"/>
                <a:cs typeface="Calibri Light"/>
              </a:rPr>
              <a:t>and</a:t>
            </a:r>
            <a:r>
              <a:rPr sz="2000" spc="-19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browse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for</a:t>
            </a:r>
            <a:r>
              <a:rPr sz="2000" spc="-175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courses.</a:t>
            </a:r>
            <a:endParaRPr sz="2000">
              <a:latin typeface="Calibri Light"/>
              <a:cs typeface="Calibri Light"/>
            </a:endParaRPr>
          </a:p>
          <a:p>
            <a:pPr marL="24765" marR="105410" indent="-12700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Calibri Light"/>
                <a:cs typeface="Calibri Light"/>
              </a:rPr>
              <a:t>The </a:t>
            </a:r>
            <a:r>
              <a:rPr sz="2000" spc="-85" dirty="0">
                <a:latin typeface="Calibri Light"/>
                <a:cs typeface="Calibri Light"/>
              </a:rPr>
              <a:t>company </a:t>
            </a:r>
            <a:r>
              <a:rPr sz="2000" spc="-80" dirty="0">
                <a:latin typeface="Calibri Light"/>
                <a:cs typeface="Calibri Light"/>
              </a:rPr>
              <a:t>markets </a:t>
            </a:r>
            <a:r>
              <a:rPr sz="2000" spc="-60" dirty="0">
                <a:latin typeface="Calibri Light"/>
                <a:cs typeface="Calibri Light"/>
              </a:rPr>
              <a:t>its courses </a:t>
            </a:r>
            <a:r>
              <a:rPr sz="2000" spc="-20" dirty="0">
                <a:latin typeface="Calibri Light"/>
                <a:cs typeface="Calibri Light"/>
              </a:rPr>
              <a:t>on </a:t>
            </a:r>
            <a:r>
              <a:rPr sz="2000" spc="-80" dirty="0">
                <a:latin typeface="Calibri Light"/>
                <a:cs typeface="Calibri Light"/>
              </a:rPr>
              <a:t>several websites </a:t>
            </a:r>
            <a:r>
              <a:rPr sz="2000" spc="-40" dirty="0">
                <a:latin typeface="Calibri Light"/>
                <a:cs typeface="Calibri Light"/>
              </a:rPr>
              <a:t>and </a:t>
            </a:r>
            <a:r>
              <a:rPr sz="2000" spc="-75" dirty="0">
                <a:latin typeface="Calibri Light"/>
                <a:cs typeface="Calibri Light"/>
              </a:rPr>
              <a:t>search </a:t>
            </a:r>
            <a:r>
              <a:rPr sz="2000" spc="-50" dirty="0">
                <a:latin typeface="Calibri Light"/>
                <a:cs typeface="Calibri Light"/>
              </a:rPr>
              <a:t>engines </a:t>
            </a:r>
            <a:r>
              <a:rPr sz="2000" spc="-100" dirty="0">
                <a:latin typeface="Calibri Light"/>
                <a:cs typeface="Calibri Light"/>
              </a:rPr>
              <a:t>like </a:t>
            </a:r>
            <a:r>
              <a:rPr sz="2000" spc="-75" dirty="0">
                <a:latin typeface="Calibri Light"/>
                <a:cs typeface="Calibri Light"/>
              </a:rPr>
              <a:t>Google. </a:t>
            </a:r>
            <a:r>
              <a:rPr sz="2000" spc="-65" dirty="0">
                <a:latin typeface="Calibri Light"/>
                <a:cs typeface="Calibri Light"/>
              </a:rPr>
              <a:t>Once these </a:t>
            </a:r>
            <a:r>
              <a:rPr sz="2000" spc="-70" dirty="0">
                <a:latin typeface="Calibri Light"/>
                <a:cs typeface="Calibri Light"/>
              </a:rPr>
              <a:t>people </a:t>
            </a:r>
            <a:r>
              <a:rPr sz="2000" spc="-65" dirty="0">
                <a:latin typeface="Calibri Light"/>
                <a:cs typeface="Calibri Light"/>
              </a:rPr>
              <a:t> land </a:t>
            </a:r>
            <a:r>
              <a:rPr sz="2000" spc="-25" dirty="0">
                <a:latin typeface="Calibri Light"/>
                <a:cs typeface="Calibri Light"/>
              </a:rPr>
              <a:t>on </a:t>
            </a:r>
            <a:r>
              <a:rPr sz="2000" spc="-60" dirty="0">
                <a:latin typeface="Calibri Light"/>
                <a:cs typeface="Calibri Light"/>
              </a:rPr>
              <a:t>the </a:t>
            </a:r>
            <a:r>
              <a:rPr sz="2000" spc="-100" dirty="0">
                <a:latin typeface="Calibri Light"/>
                <a:cs typeface="Calibri Light"/>
              </a:rPr>
              <a:t>website,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they </a:t>
            </a:r>
            <a:r>
              <a:rPr sz="2000" spc="-70" dirty="0">
                <a:latin typeface="Calibri Light"/>
                <a:cs typeface="Calibri Light"/>
              </a:rPr>
              <a:t>might </a:t>
            </a:r>
            <a:r>
              <a:rPr sz="2000" spc="-60" dirty="0">
                <a:latin typeface="Calibri Light"/>
                <a:cs typeface="Calibri Light"/>
              </a:rPr>
              <a:t>browse the courses </a:t>
            </a:r>
            <a:r>
              <a:rPr sz="2000" spc="-35" dirty="0">
                <a:latin typeface="Calibri Light"/>
                <a:cs typeface="Calibri Light"/>
              </a:rPr>
              <a:t>or </a:t>
            </a:r>
            <a:r>
              <a:rPr sz="2000" spc="-80" dirty="0">
                <a:latin typeface="Calibri Light"/>
                <a:cs typeface="Calibri Light"/>
              </a:rPr>
              <a:t>fill </a:t>
            </a:r>
            <a:r>
              <a:rPr sz="2000" spc="-35" dirty="0">
                <a:latin typeface="Calibri Light"/>
                <a:cs typeface="Calibri Light"/>
              </a:rPr>
              <a:t>up </a:t>
            </a:r>
            <a:r>
              <a:rPr sz="2000" spc="-5" dirty="0">
                <a:latin typeface="Calibri Light"/>
                <a:cs typeface="Calibri Light"/>
              </a:rPr>
              <a:t>a </a:t>
            </a:r>
            <a:r>
              <a:rPr sz="2000" spc="-70" dirty="0">
                <a:latin typeface="Calibri Light"/>
                <a:cs typeface="Calibri Light"/>
              </a:rPr>
              <a:t>form for </a:t>
            </a:r>
            <a:r>
              <a:rPr sz="2000" spc="-60" dirty="0">
                <a:latin typeface="Calibri Light"/>
                <a:cs typeface="Calibri Light"/>
              </a:rPr>
              <a:t>the </a:t>
            </a:r>
            <a:r>
              <a:rPr sz="2000" spc="-80" dirty="0">
                <a:latin typeface="Calibri Light"/>
                <a:cs typeface="Calibri Light"/>
              </a:rPr>
              <a:t>course </a:t>
            </a:r>
            <a:r>
              <a:rPr sz="2000" spc="-35" dirty="0">
                <a:latin typeface="Calibri Light"/>
                <a:cs typeface="Calibri Light"/>
              </a:rPr>
              <a:t>or </a:t>
            </a:r>
            <a:r>
              <a:rPr sz="2000" spc="-100" dirty="0">
                <a:latin typeface="Calibri Light"/>
                <a:cs typeface="Calibri Light"/>
              </a:rPr>
              <a:t>watch </a:t>
            </a:r>
            <a:r>
              <a:rPr sz="2000" spc="-45" dirty="0">
                <a:latin typeface="Calibri Light"/>
                <a:cs typeface="Calibri Light"/>
              </a:rPr>
              <a:t>some </a:t>
            </a:r>
            <a:r>
              <a:rPr sz="2000" spc="-70" dirty="0">
                <a:latin typeface="Calibri Light"/>
                <a:cs typeface="Calibri Light"/>
              </a:rPr>
              <a:t>videos. 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30" dirty="0">
                <a:latin typeface="Calibri Light"/>
                <a:cs typeface="Calibri Light"/>
              </a:rPr>
              <a:t>When </a:t>
            </a:r>
            <a:r>
              <a:rPr sz="2000" spc="-70" dirty="0">
                <a:latin typeface="Calibri Light"/>
                <a:cs typeface="Calibri Light"/>
              </a:rPr>
              <a:t>these people </a:t>
            </a:r>
            <a:r>
              <a:rPr sz="2000" spc="-85" dirty="0">
                <a:latin typeface="Calibri Light"/>
                <a:cs typeface="Calibri Light"/>
              </a:rPr>
              <a:t>fill </a:t>
            </a:r>
            <a:r>
              <a:rPr sz="2000" spc="-35" dirty="0">
                <a:latin typeface="Calibri Light"/>
                <a:cs typeface="Calibri Light"/>
              </a:rPr>
              <a:t>up </a:t>
            </a:r>
            <a:r>
              <a:rPr sz="2000" spc="-5" dirty="0">
                <a:latin typeface="Calibri Light"/>
                <a:cs typeface="Calibri Light"/>
              </a:rPr>
              <a:t>a </a:t>
            </a:r>
            <a:r>
              <a:rPr sz="2000" spc="-75" dirty="0">
                <a:latin typeface="Calibri Light"/>
                <a:cs typeface="Calibri Light"/>
              </a:rPr>
              <a:t>form </a:t>
            </a:r>
            <a:r>
              <a:rPr sz="2000" spc="-80" dirty="0">
                <a:latin typeface="Calibri Light"/>
                <a:cs typeface="Calibri Light"/>
              </a:rPr>
              <a:t>providing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their </a:t>
            </a:r>
            <a:r>
              <a:rPr sz="2000" spc="-85" dirty="0">
                <a:latin typeface="Calibri Light"/>
                <a:cs typeface="Calibri Light"/>
              </a:rPr>
              <a:t>email </a:t>
            </a:r>
            <a:r>
              <a:rPr sz="2000" spc="-55" dirty="0">
                <a:latin typeface="Calibri Light"/>
                <a:cs typeface="Calibri Light"/>
              </a:rPr>
              <a:t>address </a:t>
            </a:r>
            <a:r>
              <a:rPr sz="2000" spc="-35" dirty="0">
                <a:latin typeface="Calibri Light"/>
                <a:cs typeface="Calibri Light"/>
              </a:rPr>
              <a:t>or </a:t>
            </a:r>
            <a:r>
              <a:rPr sz="2000" spc="-50" dirty="0">
                <a:latin typeface="Calibri Light"/>
                <a:cs typeface="Calibri Light"/>
              </a:rPr>
              <a:t>phone </a:t>
            </a:r>
            <a:r>
              <a:rPr sz="2000" spc="-114" dirty="0">
                <a:latin typeface="Calibri Light"/>
                <a:cs typeface="Calibri Light"/>
              </a:rPr>
              <a:t>number, </a:t>
            </a:r>
            <a:r>
              <a:rPr sz="2000" spc="-65" dirty="0">
                <a:latin typeface="Calibri Light"/>
                <a:cs typeface="Calibri Light"/>
              </a:rPr>
              <a:t>they </a:t>
            </a:r>
            <a:r>
              <a:rPr sz="2000" spc="-60" dirty="0">
                <a:latin typeface="Calibri Light"/>
                <a:cs typeface="Calibri Light"/>
              </a:rPr>
              <a:t>are </a:t>
            </a:r>
            <a:r>
              <a:rPr sz="2000" spc="-75" dirty="0">
                <a:latin typeface="Calibri Light"/>
                <a:cs typeface="Calibri Light"/>
              </a:rPr>
              <a:t>classified </a:t>
            </a:r>
            <a:r>
              <a:rPr sz="2000" spc="-55" dirty="0">
                <a:latin typeface="Calibri Light"/>
                <a:cs typeface="Calibri Light"/>
              </a:rPr>
              <a:t>to </a:t>
            </a:r>
            <a:r>
              <a:rPr sz="2000" spc="-45" dirty="0">
                <a:latin typeface="Calibri Light"/>
                <a:cs typeface="Calibri Light"/>
              </a:rPr>
              <a:t>be </a:t>
            </a:r>
            <a:r>
              <a:rPr sz="2000" spc="-5" dirty="0">
                <a:latin typeface="Calibri Light"/>
                <a:cs typeface="Calibri Light"/>
              </a:rPr>
              <a:t>a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lead. </a:t>
            </a:r>
            <a:r>
              <a:rPr sz="2000" spc="-80" dirty="0">
                <a:latin typeface="Calibri Light"/>
                <a:cs typeface="Calibri Light"/>
              </a:rPr>
              <a:t>Moreover, </a:t>
            </a:r>
            <a:r>
              <a:rPr sz="2000" spc="-60" dirty="0">
                <a:latin typeface="Calibri Light"/>
                <a:cs typeface="Calibri Light"/>
              </a:rPr>
              <a:t>the </a:t>
            </a:r>
            <a:r>
              <a:rPr sz="2000" spc="-80" dirty="0">
                <a:latin typeface="Calibri Light"/>
                <a:cs typeface="Calibri Light"/>
              </a:rPr>
              <a:t>company </a:t>
            </a:r>
            <a:r>
              <a:rPr sz="2000" spc="-45" dirty="0">
                <a:latin typeface="Calibri Light"/>
                <a:cs typeface="Calibri Light"/>
              </a:rPr>
              <a:t>also </a:t>
            </a:r>
            <a:r>
              <a:rPr sz="2000" spc="-70" dirty="0">
                <a:latin typeface="Calibri Light"/>
                <a:cs typeface="Calibri Light"/>
              </a:rPr>
              <a:t>gets </a:t>
            </a:r>
            <a:r>
              <a:rPr sz="2000" spc="-65" dirty="0">
                <a:latin typeface="Calibri Light"/>
                <a:cs typeface="Calibri Light"/>
              </a:rPr>
              <a:t>leads </a:t>
            </a:r>
            <a:r>
              <a:rPr sz="2000" spc="-60" dirty="0">
                <a:latin typeface="Calibri Light"/>
                <a:cs typeface="Calibri Light"/>
              </a:rPr>
              <a:t>through </a:t>
            </a:r>
            <a:r>
              <a:rPr sz="2000" spc="-70" dirty="0">
                <a:latin typeface="Calibri Light"/>
                <a:cs typeface="Calibri Light"/>
              </a:rPr>
              <a:t>past </a:t>
            </a:r>
            <a:r>
              <a:rPr sz="2000" spc="-105" dirty="0">
                <a:latin typeface="Calibri Light"/>
                <a:cs typeface="Calibri Light"/>
              </a:rPr>
              <a:t>referrals. </a:t>
            </a:r>
            <a:r>
              <a:rPr sz="2000" spc="-65" dirty="0">
                <a:latin typeface="Calibri Light"/>
                <a:cs typeface="Calibri Light"/>
              </a:rPr>
              <a:t>Once these leads </a:t>
            </a:r>
            <a:r>
              <a:rPr sz="2000" spc="-60" dirty="0">
                <a:latin typeface="Calibri Light"/>
                <a:cs typeface="Calibri Light"/>
              </a:rPr>
              <a:t>are </a:t>
            </a:r>
            <a:r>
              <a:rPr sz="2000" spc="-95" dirty="0">
                <a:latin typeface="Calibri Light"/>
                <a:cs typeface="Calibri Light"/>
              </a:rPr>
              <a:t>acquired, 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employees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from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sales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90" dirty="0">
                <a:latin typeface="Calibri Light"/>
                <a:cs typeface="Calibri Light"/>
              </a:rPr>
              <a:t>team</a:t>
            </a:r>
            <a:r>
              <a:rPr sz="2000" spc="-100" dirty="0">
                <a:latin typeface="Calibri Light"/>
                <a:cs typeface="Calibri Light"/>
              </a:rPr>
              <a:t> </a:t>
            </a:r>
            <a:r>
              <a:rPr sz="2000" spc="-95" dirty="0">
                <a:latin typeface="Calibri Light"/>
                <a:cs typeface="Calibri Light"/>
              </a:rPr>
              <a:t>start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making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114" dirty="0">
                <a:latin typeface="Calibri Light"/>
                <a:cs typeface="Calibri Light"/>
              </a:rPr>
              <a:t>calls,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writing</a:t>
            </a:r>
            <a:r>
              <a:rPr sz="2000" spc="-90" dirty="0">
                <a:latin typeface="Calibri Light"/>
                <a:cs typeface="Calibri Light"/>
              </a:rPr>
              <a:t> emails,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105" dirty="0">
                <a:latin typeface="Calibri Light"/>
                <a:cs typeface="Calibri Light"/>
              </a:rPr>
              <a:t>etc.</a:t>
            </a:r>
            <a:r>
              <a:rPr sz="2000" spc="-26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Through</a:t>
            </a:r>
            <a:r>
              <a:rPr sz="2000" spc="-155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this</a:t>
            </a:r>
            <a:r>
              <a:rPr sz="2000" spc="305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process,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some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35" dirty="0">
                <a:latin typeface="Calibri Light"/>
                <a:cs typeface="Calibri Light"/>
              </a:rPr>
              <a:t>of</a:t>
            </a:r>
            <a:r>
              <a:rPr sz="2000" spc="-18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leads </a:t>
            </a:r>
            <a:r>
              <a:rPr sz="2000" spc="-434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get</a:t>
            </a:r>
            <a:r>
              <a:rPr sz="2000" spc="-175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converted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while</a:t>
            </a:r>
            <a:r>
              <a:rPr sz="2000" spc="-170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most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35" dirty="0">
                <a:latin typeface="Calibri Light"/>
                <a:cs typeface="Calibri Light"/>
              </a:rPr>
              <a:t>do</a:t>
            </a:r>
            <a:r>
              <a:rPr sz="2000" spc="-150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not.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The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95" dirty="0">
                <a:latin typeface="Calibri Light"/>
                <a:cs typeface="Calibri Light"/>
              </a:rPr>
              <a:t>typical</a:t>
            </a:r>
            <a:r>
              <a:rPr sz="2000" spc="-17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lead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conversion</a:t>
            </a:r>
            <a:r>
              <a:rPr sz="2000" spc="-120" dirty="0">
                <a:latin typeface="Calibri Light"/>
                <a:cs typeface="Calibri Light"/>
              </a:rPr>
              <a:t> </a:t>
            </a:r>
            <a:r>
              <a:rPr sz="2000" spc="-105" dirty="0">
                <a:latin typeface="Calibri Light"/>
                <a:cs typeface="Calibri Light"/>
              </a:rPr>
              <a:t>rate</a:t>
            </a:r>
            <a:r>
              <a:rPr sz="2000" spc="-21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at</a:t>
            </a:r>
            <a:r>
              <a:rPr sz="2000" spc="-2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X</a:t>
            </a:r>
            <a:r>
              <a:rPr sz="2000" spc="-18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education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35" dirty="0">
                <a:latin typeface="Calibri Light"/>
                <a:cs typeface="Calibri Light"/>
              </a:rPr>
              <a:t>is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around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30%.</a:t>
            </a:r>
            <a:endParaRPr sz="2000">
              <a:latin typeface="Calibri Light"/>
              <a:cs typeface="Calibri Light"/>
            </a:endParaRPr>
          </a:p>
          <a:p>
            <a:pPr marL="24765" marR="5080" indent="-12700">
              <a:lnSpc>
                <a:spcPct val="90000"/>
              </a:lnSpc>
              <a:spcBef>
                <a:spcPts val="9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Calibri Light"/>
                <a:cs typeface="Calibri Light"/>
              </a:rPr>
              <a:t>Now, </a:t>
            </a:r>
            <a:r>
              <a:rPr sz="2000" spc="-50" dirty="0">
                <a:latin typeface="Calibri Light"/>
                <a:cs typeface="Calibri Light"/>
              </a:rPr>
              <a:t>although </a:t>
            </a:r>
            <a:r>
              <a:rPr sz="2000" spc="-5" dirty="0">
                <a:latin typeface="Calibri Light"/>
                <a:cs typeface="Calibri Light"/>
              </a:rPr>
              <a:t>X </a:t>
            </a:r>
            <a:r>
              <a:rPr sz="2000" spc="-80" dirty="0">
                <a:latin typeface="Calibri Light"/>
                <a:cs typeface="Calibri Light"/>
              </a:rPr>
              <a:t>Education </a:t>
            </a:r>
            <a:r>
              <a:rPr sz="2000" spc="-70" dirty="0">
                <a:latin typeface="Calibri Light"/>
                <a:cs typeface="Calibri Light"/>
              </a:rPr>
              <a:t>gets </a:t>
            </a:r>
            <a:r>
              <a:rPr sz="2000" spc="-5" dirty="0">
                <a:latin typeface="Calibri Light"/>
                <a:cs typeface="Calibri Light"/>
              </a:rPr>
              <a:t>a </a:t>
            </a:r>
            <a:r>
              <a:rPr sz="2000" spc="-60" dirty="0">
                <a:latin typeface="Calibri Light"/>
                <a:cs typeface="Calibri Light"/>
              </a:rPr>
              <a:t>lot </a:t>
            </a:r>
            <a:r>
              <a:rPr sz="2000" spc="-35" dirty="0">
                <a:latin typeface="Calibri Light"/>
                <a:cs typeface="Calibri Light"/>
              </a:rPr>
              <a:t>of </a:t>
            </a:r>
            <a:r>
              <a:rPr sz="2000" spc="-90" dirty="0">
                <a:latin typeface="Calibri Light"/>
                <a:cs typeface="Calibri Light"/>
              </a:rPr>
              <a:t>leads, </a:t>
            </a:r>
            <a:r>
              <a:rPr sz="2000" spc="-60" dirty="0">
                <a:latin typeface="Calibri Light"/>
                <a:cs typeface="Calibri Light"/>
              </a:rPr>
              <a:t>its </a:t>
            </a:r>
            <a:r>
              <a:rPr sz="2000" spc="-65" dirty="0">
                <a:latin typeface="Calibri Light"/>
                <a:cs typeface="Calibri Light"/>
              </a:rPr>
              <a:t>lead </a:t>
            </a:r>
            <a:r>
              <a:rPr sz="2000" spc="-85" dirty="0">
                <a:latin typeface="Calibri Light"/>
                <a:cs typeface="Calibri Light"/>
              </a:rPr>
              <a:t>conversion </a:t>
            </a:r>
            <a:r>
              <a:rPr sz="2000" spc="-105" dirty="0">
                <a:latin typeface="Calibri Light"/>
                <a:cs typeface="Calibri Light"/>
              </a:rPr>
              <a:t>rate </a:t>
            </a:r>
            <a:r>
              <a:rPr sz="2000" spc="-35" dirty="0">
                <a:latin typeface="Calibri Light"/>
                <a:cs typeface="Calibri Light"/>
              </a:rPr>
              <a:t>is </a:t>
            </a:r>
            <a:r>
              <a:rPr sz="2000" spc="-60" dirty="0">
                <a:latin typeface="Calibri Light"/>
                <a:cs typeface="Calibri Light"/>
              </a:rPr>
              <a:t>very </a:t>
            </a:r>
            <a:r>
              <a:rPr sz="2000" spc="-130" dirty="0">
                <a:latin typeface="Calibri Light"/>
                <a:cs typeface="Calibri Light"/>
              </a:rPr>
              <a:t>poor. </a:t>
            </a:r>
            <a:r>
              <a:rPr sz="2000" spc="-65" dirty="0">
                <a:latin typeface="Calibri Light"/>
                <a:cs typeface="Calibri Light"/>
              </a:rPr>
              <a:t>For </a:t>
            </a:r>
            <a:r>
              <a:rPr sz="2000" spc="-100" dirty="0">
                <a:latin typeface="Calibri Light"/>
                <a:cs typeface="Calibri Light"/>
              </a:rPr>
              <a:t>example, </a:t>
            </a:r>
            <a:r>
              <a:rPr sz="2000" spc="-165" dirty="0">
                <a:latin typeface="Calibri Light"/>
                <a:cs typeface="Calibri Light"/>
              </a:rPr>
              <a:t>if, </a:t>
            </a:r>
            <a:r>
              <a:rPr sz="2000" spc="-150" dirty="0">
                <a:latin typeface="Calibri Light"/>
                <a:cs typeface="Calibri Light"/>
              </a:rPr>
              <a:t>say, </a:t>
            </a:r>
            <a:r>
              <a:rPr sz="2000" spc="-65" dirty="0">
                <a:latin typeface="Calibri Light"/>
                <a:cs typeface="Calibri Light"/>
              </a:rPr>
              <a:t>they 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acquire </a:t>
            </a:r>
            <a:r>
              <a:rPr sz="2000" spc="-20" dirty="0">
                <a:latin typeface="Calibri Light"/>
                <a:cs typeface="Calibri Light"/>
              </a:rPr>
              <a:t>100 </a:t>
            </a:r>
            <a:r>
              <a:rPr sz="2000" spc="-70" dirty="0">
                <a:latin typeface="Calibri Light"/>
                <a:cs typeface="Calibri Light"/>
              </a:rPr>
              <a:t>leads </a:t>
            </a:r>
            <a:r>
              <a:rPr sz="2000" spc="-45" dirty="0">
                <a:latin typeface="Calibri Light"/>
                <a:cs typeface="Calibri Light"/>
              </a:rPr>
              <a:t>in </a:t>
            </a:r>
            <a:r>
              <a:rPr sz="2000" spc="-5" dirty="0">
                <a:latin typeface="Calibri Light"/>
                <a:cs typeface="Calibri Light"/>
              </a:rPr>
              <a:t>a </a:t>
            </a:r>
            <a:r>
              <a:rPr sz="2000" spc="-165" dirty="0">
                <a:latin typeface="Calibri Light"/>
                <a:cs typeface="Calibri Light"/>
              </a:rPr>
              <a:t>day, </a:t>
            </a:r>
            <a:r>
              <a:rPr sz="2000" spc="-50" dirty="0">
                <a:latin typeface="Calibri Light"/>
                <a:cs typeface="Calibri Light"/>
              </a:rPr>
              <a:t>only about </a:t>
            </a:r>
            <a:r>
              <a:rPr sz="2000" spc="-20" dirty="0">
                <a:latin typeface="Calibri Light"/>
                <a:cs typeface="Calibri Light"/>
              </a:rPr>
              <a:t>30 </a:t>
            </a:r>
            <a:r>
              <a:rPr sz="2000" spc="-35" dirty="0">
                <a:latin typeface="Calibri Light"/>
                <a:cs typeface="Calibri Light"/>
              </a:rPr>
              <a:t>of </a:t>
            </a:r>
            <a:r>
              <a:rPr sz="2000" spc="-65" dirty="0">
                <a:latin typeface="Calibri Light"/>
                <a:cs typeface="Calibri Light"/>
              </a:rPr>
              <a:t>them </a:t>
            </a:r>
            <a:r>
              <a:rPr sz="2000" spc="-60" dirty="0">
                <a:latin typeface="Calibri Light"/>
                <a:cs typeface="Calibri Light"/>
              </a:rPr>
              <a:t>are </a:t>
            </a:r>
            <a:r>
              <a:rPr sz="2000" spc="-105" dirty="0">
                <a:latin typeface="Calibri Light"/>
                <a:cs typeface="Calibri Light"/>
              </a:rPr>
              <a:t>converted. </a:t>
            </a:r>
            <a:r>
              <a:rPr sz="2000" spc="-190" dirty="0">
                <a:latin typeface="Calibri Light"/>
                <a:cs typeface="Calibri Light"/>
              </a:rPr>
              <a:t>To </a:t>
            </a:r>
            <a:r>
              <a:rPr sz="2000" spc="-95" dirty="0">
                <a:latin typeface="Calibri Light"/>
                <a:cs typeface="Calibri Light"/>
              </a:rPr>
              <a:t>make </a:t>
            </a:r>
            <a:r>
              <a:rPr sz="2000" spc="-65" dirty="0">
                <a:latin typeface="Calibri Light"/>
                <a:cs typeface="Calibri Light"/>
              </a:rPr>
              <a:t>this </a:t>
            </a:r>
            <a:r>
              <a:rPr sz="2000" spc="-35" dirty="0">
                <a:latin typeface="Calibri Light"/>
                <a:cs typeface="Calibri Light"/>
              </a:rPr>
              <a:t>processmore </a:t>
            </a:r>
            <a:r>
              <a:rPr sz="2000" spc="-105" dirty="0">
                <a:latin typeface="Calibri Light"/>
                <a:cs typeface="Calibri Light"/>
              </a:rPr>
              <a:t>efficient, </a:t>
            </a:r>
            <a:r>
              <a:rPr sz="2000" spc="-60" dirty="0">
                <a:latin typeface="Calibri Light"/>
                <a:cs typeface="Calibri Light"/>
              </a:rPr>
              <a:t>the 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company</a:t>
            </a:r>
            <a:r>
              <a:rPr sz="2000" spc="-125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wishes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to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identify</a:t>
            </a:r>
            <a:r>
              <a:rPr sz="2000" spc="-17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most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potential</a:t>
            </a:r>
            <a:r>
              <a:rPr sz="2000" spc="225" dirty="0">
                <a:latin typeface="Calibri Light"/>
                <a:cs typeface="Calibri Light"/>
              </a:rPr>
              <a:t> </a:t>
            </a:r>
            <a:r>
              <a:rPr sz="2000" spc="-90" dirty="0">
                <a:latin typeface="Calibri Light"/>
                <a:cs typeface="Calibri Light"/>
              </a:rPr>
              <a:t>leads,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also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known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30" dirty="0">
                <a:latin typeface="Calibri Light"/>
                <a:cs typeface="Calibri Light"/>
              </a:rPr>
              <a:t>as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‘Hot</a:t>
            </a:r>
            <a:r>
              <a:rPr sz="2000" spc="-140" dirty="0">
                <a:latin typeface="Calibri Light"/>
                <a:cs typeface="Calibri Light"/>
              </a:rPr>
              <a:t> Leads’.</a:t>
            </a:r>
            <a:r>
              <a:rPr sz="2000" spc="-29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If</a:t>
            </a:r>
            <a:r>
              <a:rPr sz="2000" spc="-15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they</a:t>
            </a:r>
            <a:r>
              <a:rPr sz="2000" spc="-125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successfully</a:t>
            </a:r>
            <a:r>
              <a:rPr sz="2000" spc="-10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identify</a:t>
            </a:r>
            <a:r>
              <a:rPr sz="2000" spc="-15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this </a:t>
            </a:r>
            <a:r>
              <a:rPr sz="2000" spc="-434" dirty="0">
                <a:latin typeface="Calibri Light"/>
                <a:cs typeface="Calibri Light"/>
              </a:rPr>
              <a:t> </a:t>
            </a:r>
            <a:r>
              <a:rPr sz="2000" spc="-55" dirty="0">
                <a:latin typeface="Calibri Light"/>
                <a:cs typeface="Calibri Light"/>
              </a:rPr>
              <a:t>set </a:t>
            </a:r>
            <a:r>
              <a:rPr sz="2000" spc="-35" dirty="0">
                <a:latin typeface="Calibri Light"/>
                <a:cs typeface="Calibri Light"/>
              </a:rPr>
              <a:t>of </a:t>
            </a:r>
            <a:r>
              <a:rPr sz="2000" spc="-90" dirty="0">
                <a:latin typeface="Calibri Light"/>
                <a:cs typeface="Calibri Light"/>
              </a:rPr>
              <a:t>leads, </a:t>
            </a:r>
            <a:r>
              <a:rPr sz="2000" spc="-60" dirty="0">
                <a:latin typeface="Calibri Light"/>
                <a:cs typeface="Calibri Light"/>
              </a:rPr>
              <a:t>the </a:t>
            </a:r>
            <a:r>
              <a:rPr sz="2000" spc="-65" dirty="0">
                <a:latin typeface="Calibri Light"/>
                <a:cs typeface="Calibri Light"/>
              </a:rPr>
              <a:t>lead </a:t>
            </a:r>
            <a:r>
              <a:rPr sz="2000" spc="-85" dirty="0">
                <a:latin typeface="Calibri Light"/>
                <a:cs typeface="Calibri Light"/>
              </a:rPr>
              <a:t>conversion </a:t>
            </a:r>
            <a:r>
              <a:rPr sz="2000" spc="-105" dirty="0">
                <a:latin typeface="Calibri Light"/>
                <a:cs typeface="Calibri Light"/>
              </a:rPr>
              <a:t>rate </a:t>
            </a:r>
            <a:r>
              <a:rPr sz="2000" spc="-50" dirty="0">
                <a:latin typeface="Calibri Light"/>
                <a:cs typeface="Calibri Light"/>
              </a:rPr>
              <a:t>should </a:t>
            </a:r>
            <a:r>
              <a:rPr sz="2000" spc="-30" dirty="0">
                <a:latin typeface="Calibri Light"/>
                <a:cs typeface="Calibri Light"/>
              </a:rPr>
              <a:t>go </a:t>
            </a:r>
            <a:r>
              <a:rPr sz="2000" spc="-35" dirty="0">
                <a:latin typeface="Calibri Light"/>
                <a:cs typeface="Calibri Light"/>
              </a:rPr>
              <a:t>up </a:t>
            </a:r>
            <a:r>
              <a:rPr sz="2000" spc="-30" dirty="0">
                <a:latin typeface="Calibri Light"/>
                <a:cs typeface="Calibri Light"/>
              </a:rPr>
              <a:t>as </a:t>
            </a:r>
            <a:r>
              <a:rPr sz="2000" spc="-60" dirty="0">
                <a:latin typeface="Calibri Light"/>
                <a:cs typeface="Calibri Light"/>
              </a:rPr>
              <a:t>the </a:t>
            </a:r>
            <a:r>
              <a:rPr sz="2000" spc="-70" dirty="0">
                <a:latin typeface="Calibri Light"/>
                <a:cs typeface="Calibri Light"/>
              </a:rPr>
              <a:t>sales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90" dirty="0">
                <a:latin typeface="Calibri Light"/>
                <a:cs typeface="Calibri Light"/>
              </a:rPr>
              <a:t>team </a:t>
            </a:r>
            <a:r>
              <a:rPr sz="2000" spc="-85" dirty="0">
                <a:latin typeface="Calibri Light"/>
                <a:cs typeface="Calibri Light"/>
              </a:rPr>
              <a:t>will </a:t>
            </a:r>
            <a:r>
              <a:rPr sz="2000" spc="-45" dirty="0">
                <a:latin typeface="Calibri Light"/>
                <a:cs typeface="Calibri Light"/>
              </a:rPr>
              <a:t>now be </a:t>
            </a:r>
            <a:r>
              <a:rPr sz="2000" spc="-80" dirty="0">
                <a:latin typeface="Calibri Light"/>
                <a:cs typeface="Calibri Light"/>
              </a:rPr>
              <a:t>focusing </a:t>
            </a:r>
            <a:r>
              <a:rPr sz="2000" spc="-45" dirty="0">
                <a:latin typeface="Calibri Light"/>
                <a:cs typeface="Calibri Light"/>
              </a:rPr>
              <a:t>more </a:t>
            </a:r>
            <a:r>
              <a:rPr sz="2000" spc="-40" dirty="0">
                <a:latin typeface="Calibri Light"/>
                <a:cs typeface="Calibri Light"/>
              </a:rPr>
              <a:t>on 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communicating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with</a:t>
            </a:r>
            <a:r>
              <a:rPr sz="2000" spc="-17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potential</a:t>
            </a:r>
            <a:r>
              <a:rPr sz="2000" spc="-225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leads</a:t>
            </a:r>
            <a:r>
              <a:rPr sz="2000" spc="-17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rather</a:t>
            </a:r>
            <a:r>
              <a:rPr sz="2000" spc="-204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than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making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95" dirty="0">
                <a:latin typeface="Calibri Light"/>
                <a:cs typeface="Calibri Light"/>
              </a:rPr>
              <a:t>calls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to</a:t>
            </a:r>
            <a:r>
              <a:rPr sz="2000" spc="-15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everyone.</a:t>
            </a:r>
            <a:endParaRPr sz="2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9573" y="6415532"/>
            <a:ext cx="2089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5" dirty="0">
                <a:solidFill>
                  <a:srgbClr val="233EFF"/>
                </a:solidFill>
                <a:latin typeface="Calibri Light"/>
                <a:cs typeface="Calibri Light"/>
              </a:rPr>
              <a:t>20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27025" indent="-344805">
              <a:lnSpc>
                <a:spcPct val="130100"/>
              </a:lnSpc>
              <a:spcBef>
                <a:spcPts val="9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pc="-20" dirty="0"/>
              <a:t>Thesalesteam</a:t>
            </a:r>
            <a:r>
              <a:rPr spc="-190" dirty="0"/>
              <a:t> </a:t>
            </a:r>
            <a:r>
              <a:rPr spc="-25" dirty="0"/>
              <a:t>of</a:t>
            </a:r>
            <a:r>
              <a:rPr spc="-165" dirty="0"/>
              <a:t> </a:t>
            </a:r>
            <a:r>
              <a:rPr spc="-45" dirty="0"/>
              <a:t>the</a:t>
            </a:r>
            <a:r>
              <a:rPr spc="-165" dirty="0"/>
              <a:t> </a:t>
            </a:r>
            <a:r>
              <a:rPr spc="-50" dirty="0"/>
              <a:t>X-Educationshould</a:t>
            </a:r>
            <a:r>
              <a:rPr spc="-105" dirty="0"/>
              <a:t> </a:t>
            </a:r>
            <a:r>
              <a:rPr spc="-65" dirty="0"/>
              <a:t>focus</a:t>
            </a:r>
            <a:r>
              <a:rPr spc="-135" dirty="0"/>
              <a:t> </a:t>
            </a:r>
            <a:r>
              <a:rPr spc="-10" dirty="0"/>
              <a:t>on</a:t>
            </a:r>
            <a:r>
              <a:rPr spc="-105" dirty="0"/>
              <a:t> </a:t>
            </a:r>
            <a:r>
              <a:rPr spc="-45" dirty="0"/>
              <a:t>the</a:t>
            </a:r>
            <a:r>
              <a:rPr spc="-140" dirty="0"/>
              <a:t> </a:t>
            </a:r>
            <a:r>
              <a:rPr spc="-15" dirty="0"/>
              <a:t>leadshavingleadorigin-</a:t>
            </a:r>
            <a:r>
              <a:rPr spc="-200" dirty="0"/>
              <a:t> </a:t>
            </a:r>
            <a:r>
              <a:rPr spc="-15" dirty="0"/>
              <a:t>leadadd</a:t>
            </a:r>
            <a:r>
              <a:rPr spc="-180" dirty="0"/>
              <a:t> </a:t>
            </a:r>
            <a:r>
              <a:rPr spc="-65" dirty="0"/>
              <a:t>form</a:t>
            </a:r>
            <a:r>
              <a:rPr spc="-165" dirty="0"/>
              <a:t> </a:t>
            </a:r>
            <a:r>
              <a:rPr spc="-50" dirty="0"/>
              <a:t>,occupation</a:t>
            </a:r>
            <a:r>
              <a:rPr spc="-135" dirty="0"/>
              <a:t> </a:t>
            </a:r>
            <a:r>
              <a:rPr dirty="0"/>
              <a:t>-</a:t>
            </a:r>
            <a:r>
              <a:rPr spc="-200" dirty="0"/>
              <a:t> </a:t>
            </a:r>
            <a:r>
              <a:rPr spc="-50" dirty="0"/>
              <a:t>Working</a:t>
            </a:r>
            <a:r>
              <a:rPr spc="-150" dirty="0"/>
              <a:t> </a:t>
            </a:r>
            <a:r>
              <a:rPr spc="-75" dirty="0"/>
              <a:t>Professional</a:t>
            </a:r>
            <a:r>
              <a:rPr spc="-55" dirty="0"/>
              <a:t> </a:t>
            </a:r>
            <a:r>
              <a:rPr dirty="0"/>
              <a:t>, </a:t>
            </a:r>
            <a:r>
              <a:rPr spc="-345" dirty="0"/>
              <a:t> </a:t>
            </a:r>
            <a:r>
              <a:rPr spc="-50" dirty="0"/>
              <a:t>Lead</a:t>
            </a:r>
            <a:r>
              <a:rPr spc="114" dirty="0"/>
              <a:t> </a:t>
            </a:r>
            <a:r>
              <a:rPr spc="-40" dirty="0"/>
              <a:t>source</a:t>
            </a:r>
            <a:r>
              <a:rPr spc="-200" dirty="0"/>
              <a:t> </a:t>
            </a:r>
            <a:r>
              <a:rPr dirty="0"/>
              <a:t>-</a:t>
            </a:r>
            <a:r>
              <a:rPr spc="-185" dirty="0"/>
              <a:t> </a:t>
            </a:r>
            <a:r>
              <a:rPr spc="-70" dirty="0"/>
              <a:t>Welling</a:t>
            </a:r>
            <a:r>
              <a:rPr spc="-110" dirty="0"/>
              <a:t> </a:t>
            </a:r>
            <a:r>
              <a:rPr spc="-55" dirty="0"/>
              <a:t>Akwebsite.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Calibri Light"/>
              <a:buAutoNum type="arabicPeriod"/>
            </a:pPr>
            <a:endParaRPr sz="1500"/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pc="-60" dirty="0"/>
              <a:t>Sales</a:t>
            </a:r>
            <a:r>
              <a:rPr spc="-140" dirty="0"/>
              <a:t> </a:t>
            </a:r>
            <a:r>
              <a:rPr spc="-70" dirty="0"/>
              <a:t>Teamof</a:t>
            </a:r>
            <a:r>
              <a:rPr spc="-195" dirty="0"/>
              <a:t> </a:t>
            </a:r>
            <a:r>
              <a:rPr spc="-45" dirty="0"/>
              <a:t>the</a:t>
            </a:r>
            <a:r>
              <a:rPr spc="-145" dirty="0"/>
              <a:t> </a:t>
            </a:r>
            <a:r>
              <a:rPr spc="-35" dirty="0"/>
              <a:t>companyshould</a:t>
            </a:r>
            <a:r>
              <a:rPr spc="-114" dirty="0"/>
              <a:t> </a:t>
            </a:r>
            <a:r>
              <a:rPr spc="-55" dirty="0"/>
              <a:t>firstfocus</a:t>
            </a:r>
            <a:r>
              <a:rPr spc="-140" dirty="0"/>
              <a:t> </a:t>
            </a:r>
            <a:r>
              <a:rPr spc="-10" dirty="0"/>
              <a:t>on</a:t>
            </a:r>
            <a:r>
              <a:rPr spc="-140" dirty="0"/>
              <a:t> </a:t>
            </a:r>
            <a:r>
              <a:rPr spc="-45" dirty="0"/>
              <a:t>the</a:t>
            </a:r>
            <a:r>
              <a:rPr spc="-145" dirty="0"/>
              <a:t> </a:t>
            </a:r>
            <a:r>
              <a:rPr spc="-20" dirty="0"/>
              <a:t>'Hot</a:t>
            </a:r>
            <a:r>
              <a:rPr spc="-125" dirty="0"/>
              <a:t> </a:t>
            </a:r>
            <a:r>
              <a:rPr spc="-80" dirty="0"/>
              <a:t>Leads’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Calibri Light"/>
              <a:buAutoNum type="arabicPeriod"/>
            </a:pPr>
            <a:endParaRPr sz="1200"/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pc="-10" dirty="0"/>
              <a:t>The'Cold</a:t>
            </a:r>
            <a:r>
              <a:rPr spc="-185" dirty="0"/>
              <a:t> </a:t>
            </a:r>
            <a:r>
              <a:rPr spc="-40" dirty="0"/>
              <a:t>Leads'(Customerhavingleadscore</a:t>
            </a:r>
            <a:r>
              <a:rPr spc="-165" dirty="0"/>
              <a:t> </a:t>
            </a:r>
            <a:r>
              <a:rPr spc="-30" dirty="0"/>
              <a:t>&lt;=</a:t>
            </a:r>
            <a:r>
              <a:rPr spc="-95" dirty="0"/>
              <a:t> </a:t>
            </a:r>
            <a:r>
              <a:rPr spc="-30" dirty="0"/>
              <a:t>35)</a:t>
            </a:r>
            <a:r>
              <a:rPr spc="-190" dirty="0"/>
              <a:t> </a:t>
            </a:r>
            <a:r>
              <a:rPr spc="-35" dirty="0"/>
              <a:t>should</a:t>
            </a:r>
            <a:r>
              <a:rPr spc="-114" dirty="0"/>
              <a:t> </a:t>
            </a:r>
            <a:r>
              <a:rPr spc="-35" dirty="0"/>
              <a:t>be</a:t>
            </a:r>
            <a:r>
              <a:rPr spc="-140" dirty="0"/>
              <a:t> </a:t>
            </a:r>
            <a:r>
              <a:rPr spc="-65" dirty="0"/>
              <a:t>focused</a:t>
            </a:r>
            <a:r>
              <a:rPr spc="-110" dirty="0"/>
              <a:t> </a:t>
            </a:r>
            <a:r>
              <a:rPr spc="-45" dirty="0"/>
              <a:t>afterthe</a:t>
            </a:r>
            <a:r>
              <a:rPr spc="-135" dirty="0"/>
              <a:t> </a:t>
            </a:r>
            <a:r>
              <a:rPr spc="-55" dirty="0"/>
              <a:t>Sales</a:t>
            </a:r>
            <a:r>
              <a:rPr spc="-135" dirty="0"/>
              <a:t> </a:t>
            </a:r>
            <a:r>
              <a:rPr spc="-70" dirty="0"/>
              <a:t>Teamis</a:t>
            </a:r>
            <a:r>
              <a:rPr spc="-160" dirty="0"/>
              <a:t> </a:t>
            </a:r>
            <a:r>
              <a:rPr spc="-35" dirty="0"/>
              <a:t>done</a:t>
            </a:r>
            <a:r>
              <a:rPr spc="-120" dirty="0"/>
              <a:t> </a:t>
            </a:r>
            <a:r>
              <a:rPr spc="-55" dirty="0"/>
              <a:t>with</a:t>
            </a:r>
            <a:r>
              <a:rPr spc="-155" dirty="0"/>
              <a:t> </a:t>
            </a:r>
            <a:r>
              <a:rPr spc="-45" dirty="0"/>
              <a:t>the</a:t>
            </a:r>
            <a:r>
              <a:rPr spc="-140" dirty="0"/>
              <a:t> </a:t>
            </a:r>
            <a:r>
              <a:rPr spc="-25" dirty="0"/>
              <a:t>'Hot</a:t>
            </a:r>
            <a:r>
              <a:rPr spc="-85" dirty="0"/>
              <a:t> </a:t>
            </a:r>
            <a:r>
              <a:rPr spc="-65" dirty="0"/>
              <a:t>Leads'.</a:t>
            </a:r>
          </a:p>
          <a:p>
            <a:pPr marL="356870" marR="5080" indent="-344805">
              <a:lnSpc>
                <a:spcPct val="131200"/>
              </a:lnSpc>
              <a:spcBef>
                <a:spcPts val="80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pc="-40" dirty="0"/>
              <a:t>High</a:t>
            </a:r>
            <a:r>
              <a:rPr spc="-165" dirty="0"/>
              <a:t> </a:t>
            </a:r>
            <a:r>
              <a:rPr spc="-65" dirty="0"/>
              <a:t>Sensitivity</a:t>
            </a:r>
            <a:r>
              <a:rPr spc="-75" dirty="0"/>
              <a:t> </a:t>
            </a:r>
            <a:r>
              <a:rPr spc="-35" dirty="0"/>
              <a:t>willensure</a:t>
            </a:r>
            <a:r>
              <a:rPr spc="-170" dirty="0"/>
              <a:t> </a:t>
            </a:r>
            <a:r>
              <a:rPr spc="-45" dirty="0"/>
              <a:t>thatalmost</a:t>
            </a:r>
            <a:r>
              <a:rPr spc="-110" dirty="0"/>
              <a:t> </a:t>
            </a:r>
            <a:r>
              <a:rPr spc="-60" dirty="0"/>
              <a:t>all</a:t>
            </a:r>
            <a:r>
              <a:rPr spc="-204" dirty="0"/>
              <a:t> </a:t>
            </a:r>
            <a:r>
              <a:rPr spc="-55" dirty="0"/>
              <a:t>leads</a:t>
            </a:r>
            <a:r>
              <a:rPr spc="-135" dirty="0"/>
              <a:t> </a:t>
            </a:r>
            <a:r>
              <a:rPr spc="-10" dirty="0"/>
              <a:t>who</a:t>
            </a:r>
            <a:r>
              <a:rPr spc="-165" dirty="0"/>
              <a:t> </a:t>
            </a:r>
            <a:r>
              <a:rPr spc="-55" dirty="0"/>
              <a:t>arelikely</a:t>
            </a:r>
            <a:r>
              <a:rPr spc="-200" dirty="0"/>
              <a:t> </a:t>
            </a:r>
            <a:r>
              <a:rPr spc="-35" dirty="0"/>
              <a:t>to</a:t>
            </a:r>
            <a:r>
              <a:rPr spc="-135" dirty="0"/>
              <a:t> </a:t>
            </a:r>
            <a:r>
              <a:rPr spc="-70" dirty="0"/>
              <a:t>Convert</a:t>
            </a:r>
            <a:r>
              <a:rPr spc="-145" dirty="0"/>
              <a:t> </a:t>
            </a:r>
            <a:r>
              <a:rPr spc="-50" dirty="0"/>
              <a:t>arecorrectlypredictedwhere</a:t>
            </a:r>
            <a:r>
              <a:rPr spc="-145" dirty="0"/>
              <a:t> </a:t>
            </a:r>
            <a:r>
              <a:rPr spc="-20" dirty="0"/>
              <a:t>as</a:t>
            </a:r>
            <a:r>
              <a:rPr spc="-160" dirty="0"/>
              <a:t> </a:t>
            </a:r>
            <a:r>
              <a:rPr spc="-35" dirty="0"/>
              <a:t>high</a:t>
            </a:r>
            <a:r>
              <a:rPr spc="-160" dirty="0"/>
              <a:t> </a:t>
            </a:r>
            <a:r>
              <a:rPr spc="-60" dirty="0"/>
              <a:t>Specificitywill</a:t>
            </a:r>
            <a:r>
              <a:rPr spc="-185" dirty="0"/>
              <a:t> </a:t>
            </a:r>
            <a:r>
              <a:rPr spc="-30" dirty="0"/>
              <a:t>ensurethat </a:t>
            </a:r>
            <a:r>
              <a:rPr spc="-345" dirty="0"/>
              <a:t> </a:t>
            </a:r>
            <a:r>
              <a:rPr spc="-55" dirty="0"/>
              <a:t>leads</a:t>
            </a:r>
            <a:r>
              <a:rPr spc="-145" dirty="0"/>
              <a:t> </a:t>
            </a:r>
            <a:r>
              <a:rPr spc="-30" dirty="0"/>
              <a:t>thatare</a:t>
            </a:r>
            <a:r>
              <a:rPr spc="-200" dirty="0"/>
              <a:t> </a:t>
            </a:r>
            <a:r>
              <a:rPr spc="-10" dirty="0"/>
              <a:t>on</a:t>
            </a:r>
            <a:r>
              <a:rPr spc="-145" dirty="0"/>
              <a:t> </a:t>
            </a:r>
            <a:r>
              <a:rPr spc="-45" dirty="0"/>
              <a:t>the</a:t>
            </a:r>
            <a:r>
              <a:rPr spc="-150" dirty="0"/>
              <a:t> </a:t>
            </a:r>
            <a:r>
              <a:rPr spc="-55" dirty="0"/>
              <a:t>brink</a:t>
            </a:r>
            <a:r>
              <a:rPr spc="-165" dirty="0"/>
              <a:t> </a:t>
            </a:r>
            <a:r>
              <a:rPr spc="-25" dirty="0"/>
              <a:t>of</a:t>
            </a:r>
            <a:r>
              <a:rPr spc="-175" dirty="0"/>
              <a:t> </a:t>
            </a:r>
            <a:r>
              <a:rPr spc="-50" dirty="0"/>
              <a:t>theprobability</a:t>
            </a:r>
            <a:r>
              <a:rPr spc="-185" dirty="0"/>
              <a:t> </a:t>
            </a:r>
            <a:r>
              <a:rPr spc="-25" dirty="0"/>
              <a:t>of</a:t>
            </a:r>
            <a:r>
              <a:rPr spc="-175" dirty="0"/>
              <a:t> </a:t>
            </a:r>
            <a:r>
              <a:rPr spc="-65" dirty="0"/>
              <a:t>getting</a:t>
            </a:r>
            <a:r>
              <a:rPr spc="-204" dirty="0"/>
              <a:t> </a:t>
            </a:r>
            <a:r>
              <a:rPr spc="-75" dirty="0"/>
              <a:t>Converted</a:t>
            </a:r>
            <a:r>
              <a:rPr spc="-125" dirty="0"/>
              <a:t> </a:t>
            </a:r>
            <a:r>
              <a:rPr spc="-25" dirty="0"/>
              <a:t>or</a:t>
            </a:r>
            <a:r>
              <a:rPr spc="-145" dirty="0"/>
              <a:t> </a:t>
            </a:r>
            <a:r>
              <a:rPr dirty="0"/>
              <a:t>notarenot</a:t>
            </a:r>
            <a:r>
              <a:rPr spc="-150" dirty="0"/>
              <a:t> </a:t>
            </a:r>
            <a:r>
              <a:rPr spc="-85" dirty="0"/>
              <a:t>selected.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alibri Light"/>
              <a:buAutoNum type="arabicPeriod"/>
            </a:pPr>
            <a:endParaRPr sz="1200"/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pc="-30" dirty="0"/>
              <a:t>We</a:t>
            </a:r>
            <a:r>
              <a:rPr spc="-170" dirty="0"/>
              <a:t> </a:t>
            </a:r>
            <a:r>
              <a:rPr spc="-65" dirty="0"/>
              <a:t>have</a:t>
            </a:r>
            <a:r>
              <a:rPr spc="-165" dirty="0"/>
              <a:t> </a:t>
            </a:r>
            <a:r>
              <a:rPr spc="-35" dirty="0"/>
              <a:t>high</a:t>
            </a:r>
            <a:r>
              <a:rPr spc="-135" dirty="0"/>
              <a:t> </a:t>
            </a:r>
            <a:r>
              <a:rPr spc="-85" dirty="0"/>
              <a:t>recall</a:t>
            </a:r>
            <a:r>
              <a:rPr spc="-204" dirty="0"/>
              <a:t> </a:t>
            </a:r>
            <a:r>
              <a:rPr spc="-40" dirty="0"/>
              <a:t>scorethanprecision</a:t>
            </a:r>
            <a:r>
              <a:rPr spc="-110" dirty="0"/>
              <a:t> </a:t>
            </a:r>
            <a:r>
              <a:rPr spc="-20" dirty="0"/>
              <a:t>score.Hencethismodelhas</a:t>
            </a:r>
            <a:r>
              <a:rPr spc="-135" dirty="0"/>
              <a:t> </a:t>
            </a:r>
            <a:r>
              <a:rPr spc="-15" dirty="0"/>
              <a:t>an</a:t>
            </a:r>
            <a:r>
              <a:rPr spc="-155" dirty="0"/>
              <a:t> </a:t>
            </a:r>
            <a:r>
              <a:rPr spc="-45" dirty="0"/>
              <a:t>abilityto</a:t>
            </a:r>
            <a:r>
              <a:rPr spc="-160" dirty="0"/>
              <a:t> </a:t>
            </a:r>
            <a:r>
              <a:rPr spc="-45" dirty="0"/>
              <a:t>adjustwith</a:t>
            </a:r>
            <a:r>
              <a:rPr spc="-135" dirty="0"/>
              <a:t> </a:t>
            </a:r>
            <a:r>
              <a:rPr spc="-45" dirty="0"/>
              <a:t>the</a:t>
            </a:r>
            <a:r>
              <a:rPr spc="-140" dirty="0"/>
              <a:t> </a:t>
            </a:r>
            <a:r>
              <a:rPr spc="-65" dirty="0"/>
              <a:t>company’srequirements</a:t>
            </a:r>
            <a:r>
              <a:rPr spc="-60" dirty="0"/>
              <a:t> </a:t>
            </a:r>
            <a:r>
              <a:rPr spc="-45" dirty="0"/>
              <a:t>in</a:t>
            </a:r>
          </a:p>
          <a:p>
            <a:pPr marL="356870">
              <a:lnSpc>
                <a:spcPct val="100000"/>
              </a:lnSpc>
              <a:spcBef>
                <a:spcPts val="600"/>
              </a:spcBef>
            </a:pPr>
            <a:r>
              <a:rPr spc="-40" dirty="0"/>
              <a:t>coming</a:t>
            </a:r>
            <a:r>
              <a:rPr spc="95" dirty="0"/>
              <a:t> </a:t>
            </a:r>
            <a:r>
              <a:rPr spc="-65" dirty="0"/>
              <a:t>future.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/>
          </a:p>
          <a:p>
            <a:pPr marL="356870" indent="-344805">
              <a:lnSpc>
                <a:spcPct val="100000"/>
              </a:lnSpc>
              <a:buAutoNum type="arabicPeriod" startAt="6"/>
              <a:tabLst>
                <a:tab pos="356870" algn="l"/>
                <a:tab pos="357505" algn="l"/>
              </a:tabLst>
            </a:pPr>
            <a:r>
              <a:rPr spc="-35" dirty="0"/>
              <a:t>Its</a:t>
            </a:r>
            <a:r>
              <a:rPr spc="-165" dirty="0"/>
              <a:t> </a:t>
            </a:r>
            <a:r>
              <a:rPr spc="-50" dirty="0"/>
              <a:t>betterthat</a:t>
            </a:r>
            <a:r>
              <a:rPr spc="-170" dirty="0"/>
              <a:t> </a:t>
            </a:r>
            <a:r>
              <a:rPr spc="-45" dirty="0"/>
              <a:t>we</a:t>
            </a:r>
            <a:r>
              <a:rPr spc="-190" dirty="0"/>
              <a:t> </a:t>
            </a:r>
            <a:r>
              <a:rPr spc="-15" dirty="0"/>
              <a:t>canaskstudentsto</a:t>
            </a:r>
            <a:r>
              <a:rPr spc="-165" dirty="0"/>
              <a:t> </a:t>
            </a:r>
            <a:r>
              <a:rPr spc="-45" dirty="0"/>
              <a:t>fillmany</a:t>
            </a:r>
            <a:r>
              <a:rPr spc="-180" dirty="0"/>
              <a:t> </a:t>
            </a:r>
            <a:r>
              <a:rPr spc="-70" dirty="0"/>
              <a:t>important</a:t>
            </a:r>
            <a:r>
              <a:rPr spc="-140" dirty="0"/>
              <a:t> </a:t>
            </a:r>
            <a:r>
              <a:rPr spc="-60" dirty="0"/>
              <a:t>fields</a:t>
            </a:r>
            <a:r>
              <a:rPr spc="-190" dirty="0"/>
              <a:t> </a:t>
            </a:r>
            <a:r>
              <a:rPr spc="-60" dirty="0"/>
              <a:t>likelocation</a:t>
            </a:r>
            <a:r>
              <a:rPr spc="-155" dirty="0"/>
              <a:t> </a:t>
            </a:r>
            <a:r>
              <a:rPr spc="-45" dirty="0"/>
              <a:t>detailswhich</a:t>
            </a:r>
            <a:r>
              <a:rPr spc="-160" dirty="0"/>
              <a:t> </a:t>
            </a:r>
            <a:r>
              <a:rPr spc="-50" dirty="0"/>
              <a:t>can</a:t>
            </a:r>
            <a:r>
              <a:rPr spc="-204" dirty="0"/>
              <a:t> </a:t>
            </a:r>
            <a:r>
              <a:rPr spc="-35" dirty="0"/>
              <a:t>be</a:t>
            </a:r>
            <a:r>
              <a:rPr spc="-170" dirty="0"/>
              <a:t> </a:t>
            </a:r>
            <a:r>
              <a:rPr spc="-35" dirty="0"/>
              <a:t>used</a:t>
            </a:r>
            <a:r>
              <a:rPr spc="-110" dirty="0"/>
              <a:t> </a:t>
            </a:r>
            <a:r>
              <a:rPr spc="-65" dirty="0"/>
              <a:t>for</a:t>
            </a:r>
            <a:r>
              <a:rPr spc="-145" dirty="0"/>
              <a:t> </a:t>
            </a:r>
            <a:r>
              <a:rPr spc="-60" dirty="0"/>
              <a:t>futher</a:t>
            </a:r>
            <a:r>
              <a:rPr spc="-150" dirty="0"/>
              <a:t> </a:t>
            </a:r>
            <a:r>
              <a:rPr spc="-45" dirty="0"/>
              <a:t>analysis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Calibri Light"/>
              <a:buAutoNum type="arabicPeriod" startAt="6"/>
            </a:pPr>
            <a:endParaRPr sz="1350"/>
          </a:p>
          <a:p>
            <a:pPr marL="356870" indent="-344805">
              <a:lnSpc>
                <a:spcPct val="100000"/>
              </a:lnSpc>
              <a:buAutoNum type="arabicPeriod" startAt="6"/>
              <a:tabLst>
                <a:tab pos="356870" algn="l"/>
                <a:tab pos="357505" algn="l"/>
              </a:tabLst>
            </a:pPr>
            <a:r>
              <a:rPr spc="-30" dirty="0"/>
              <a:t>We</a:t>
            </a:r>
            <a:r>
              <a:rPr spc="-175" dirty="0"/>
              <a:t> </a:t>
            </a:r>
            <a:r>
              <a:rPr spc="-45" dirty="0"/>
              <a:t>canignorecustomers</a:t>
            </a:r>
            <a:r>
              <a:rPr spc="-114" dirty="0"/>
              <a:t> </a:t>
            </a:r>
            <a:r>
              <a:rPr spc="-10" dirty="0"/>
              <a:t>who</a:t>
            </a:r>
            <a:r>
              <a:rPr spc="-170" dirty="0"/>
              <a:t> </a:t>
            </a:r>
            <a:r>
              <a:rPr spc="-10" dirty="0"/>
              <a:t>do</a:t>
            </a:r>
            <a:r>
              <a:rPr spc="-140" dirty="0"/>
              <a:t> </a:t>
            </a:r>
            <a:r>
              <a:rPr spc="-30" dirty="0"/>
              <a:t>not</a:t>
            </a:r>
            <a:r>
              <a:rPr spc="-140" dirty="0"/>
              <a:t> </a:t>
            </a:r>
            <a:r>
              <a:rPr spc="-60" dirty="0"/>
              <a:t>want</a:t>
            </a:r>
            <a:r>
              <a:rPr spc="-200" dirty="0"/>
              <a:t> </a:t>
            </a:r>
            <a:r>
              <a:rPr spc="-35" dirty="0"/>
              <a:t>to</a:t>
            </a:r>
            <a:r>
              <a:rPr spc="-165" dirty="0"/>
              <a:t> </a:t>
            </a:r>
            <a:r>
              <a:rPr spc="-35" dirty="0"/>
              <a:t>be</a:t>
            </a:r>
            <a:r>
              <a:rPr spc="-145" dirty="0"/>
              <a:t> </a:t>
            </a:r>
            <a:r>
              <a:rPr spc="-30" dirty="0"/>
              <a:t>calledaboutthe</a:t>
            </a:r>
            <a:r>
              <a:rPr spc="-150" dirty="0"/>
              <a:t> </a:t>
            </a:r>
            <a:r>
              <a:rPr spc="-65" dirty="0"/>
              <a:t>course.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Calibri Light"/>
              <a:buAutoNum type="arabicPeriod" startAt="6"/>
            </a:pPr>
            <a:endParaRPr sz="1200"/>
          </a:p>
          <a:p>
            <a:pPr marL="356870" indent="-344805">
              <a:lnSpc>
                <a:spcPct val="100000"/>
              </a:lnSpc>
              <a:buAutoNum type="arabicPeriod" startAt="6"/>
              <a:tabLst>
                <a:tab pos="356870" algn="l"/>
                <a:tab pos="357505" algn="l"/>
              </a:tabLst>
            </a:pPr>
            <a:r>
              <a:rPr spc="-40" dirty="0"/>
              <a:t>If</a:t>
            </a:r>
            <a:r>
              <a:rPr spc="-195" dirty="0"/>
              <a:t> </a:t>
            </a:r>
            <a:r>
              <a:rPr spc="-45" dirty="0"/>
              <a:t>the</a:t>
            </a:r>
            <a:r>
              <a:rPr spc="-145" dirty="0"/>
              <a:t> </a:t>
            </a:r>
            <a:r>
              <a:rPr spc="-55" dirty="0"/>
              <a:t>Last</a:t>
            </a:r>
            <a:r>
              <a:rPr spc="-220" dirty="0"/>
              <a:t> </a:t>
            </a:r>
            <a:r>
              <a:rPr spc="-35" dirty="0"/>
              <a:t>NotableActivityis</a:t>
            </a:r>
            <a:r>
              <a:rPr spc="-160" dirty="0"/>
              <a:t> </a:t>
            </a:r>
            <a:r>
              <a:rPr spc="-40" dirty="0"/>
              <a:t>Modified,</a:t>
            </a:r>
            <a:r>
              <a:rPr spc="-204" dirty="0"/>
              <a:t> </a:t>
            </a:r>
            <a:r>
              <a:rPr spc="-45" dirty="0"/>
              <a:t>he/shemay</a:t>
            </a:r>
            <a:r>
              <a:rPr spc="-204" dirty="0"/>
              <a:t> </a:t>
            </a:r>
            <a:r>
              <a:rPr spc="-30" dirty="0"/>
              <a:t>not</a:t>
            </a:r>
            <a:r>
              <a:rPr spc="-165" dirty="0"/>
              <a:t> </a:t>
            </a:r>
            <a:r>
              <a:rPr spc="-30" dirty="0"/>
              <a:t>be</a:t>
            </a:r>
            <a:r>
              <a:rPr spc="-140" dirty="0"/>
              <a:t> </a:t>
            </a:r>
            <a:r>
              <a:rPr spc="-55" dirty="0"/>
              <a:t>theconverted</a:t>
            </a:r>
            <a:r>
              <a:rPr spc="-160" dirty="0"/>
              <a:t> </a:t>
            </a:r>
            <a:r>
              <a:rPr spc="-35" dirty="0"/>
              <a:t>to</a:t>
            </a:r>
            <a:r>
              <a:rPr spc="-165" dirty="0"/>
              <a:t> </a:t>
            </a:r>
            <a:r>
              <a:rPr spc="-50" dirty="0"/>
              <a:t>lead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41833"/>
            <a:ext cx="47694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" dirty="0"/>
              <a:t>G</a:t>
            </a:r>
            <a:r>
              <a:rPr sz="4200" spc="-80" dirty="0"/>
              <a:t>o</a:t>
            </a:r>
            <a:r>
              <a:rPr sz="4200" spc="-85" dirty="0"/>
              <a:t>a</a:t>
            </a:r>
            <a:r>
              <a:rPr sz="4200" dirty="0"/>
              <a:t>l</a:t>
            </a:r>
            <a:r>
              <a:rPr sz="4200" spc="-200" dirty="0"/>
              <a:t> </a:t>
            </a:r>
            <a:r>
              <a:rPr sz="4200" spc="-80" dirty="0"/>
              <a:t>o</a:t>
            </a:r>
            <a:r>
              <a:rPr sz="4200" dirty="0"/>
              <a:t>f</a:t>
            </a:r>
            <a:r>
              <a:rPr sz="4200" spc="-170" dirty="0"/>
              <a:t> </a:t>
            </a:r>
            <a:r>
              <a:rPr sz="4200" spc="-65" dirty="0"/>
              <a:t>t</a:t>
            </a:r>
            <a:r>
              <a:rPr sz="4200" spc="-70" dirty="0"/>
              <a:t>h</a:t>
            </a:r>
            <a:r>
              <a:rPr sz="4200" dirty="0"/>
              <a:t>e</a:t>
            </a:r>
            <a:r>
              <a:rPr sz="4200" spc="-220" dirty="0"/>
              <a:t> </a:t>
            </a:r>
            <a:r>
              <a:rPr sz="4200" spc="-65" dirty="0"/>
              <a:t>C</a:t>
            </a:r>
            <a:r>
              <a:rPr sz="4200" spc="-85" dirty="0"/>
              <a:t>a</a:t>
            </a:r>
            <a:r>
              <a:rPr sz="4200" spc="-70" dirty="0"/>
              <a:t>s</a:t>
            </a:r>
            <a:r>
              <a:rPr sz="4200" dirty="0"/>
              <a:t>e</a:t>
            </a:r>
            <a:r>
              <a:rPr sz="4200" spc="-215" dirty="0"/>
              <a:t> </a:t>
            </a:r>
            <a:r>
              <a:rPr sz="4200" spc="-80" dirty="0"/>
              <a:t>S</a:t>
            </a:r>
            <a:r>
              <a:rPr sz="4200" spc="-65" dirty="0"/>
              <a:t>t</a:t>
            </a:r>
            <a:r>
              <a:rPr sz="4200" spc="-70" dirty="0"/>
              <a:t>ud</a:t>
            </a:r>
            <a:r>
              <a:rPr sz="4200" spc="-80" dirty="0"/>
              <a:t>y</a:t>
            </a:r>
            <a:r>
              <a:rPr sz="4200" dirty="0"/>
              <a:t>: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649008" y="1633629"/>
            <a:ext cx="10897870" cy="101600"/>
            <a:chOff x="649008" y="1633629"/>
            <a:chExt cx="10897870" cy="101600"/>
          </a:xfrm>
        </p:grpSpPr>
        <p:sp>
          <p:nvSpPr>
            <p:cNvPr id="4" name="object 4"/>
            <p:cNvSpPr/>
            <p:nvPr/>
          </p:nvSpPr>
          <p:spPr>
            <a:xfrm>
              <a:off x="669976" y="1652326"/>
              <a:ext cx="10854690" cy="55244"/>
            </a:xfrm>
            <a:custGeom>
              <a:avLst/>
              <a:gdLst/>
              <a:ahLst/>
              <a:cxnLst/>
              <a:rect l="l" t="t" r="r" b="b"/>
              <a:pathLst>
                <a:path w="10854690" h="55244">
                  <a:moveTo>
                    <a:pt x="8385800" y="40132"/>
                  </a:moveTo>
                  <a:lnTo>
                    <a:pt x="7556331" y="40132"/>
                  </a:lnTo>
                  <a:lnTo>
                    <a:pt x="7612123" y="40512"/>
                  </a:lnTo>
                  <a:lnTo>
                    <a:pt x="7940555" y="52324"/>
                  </a:lnTo>
                  <a:lnTo>
                    <a:pt x="8045483" y="54610"/>
                  </a:lnTo>
                  <a:lnTo>
                    <a:pt x="8097913" y="54737"/>
                  </a:lnTo>
                  <a:lnTo>
                    <a:pt x="8150266" y="54356"/>
                  </a:lnTo>
                  <a:lnTo>
                    <a:pt x="8202499" y="52959"/>
                  </a:lnTo>
                  <a:lnTo>
                    <a:pt x="8254572" y="50546"/>
                  </a:lnTo>
                  <a:lnTo>
                    <a:pt x="8306443" y="47116"/>
                  </a:lnTo>
                  <a:lnTo>
                    <a:pt x="8385800" y="40132"/>
                  </a:lnTo>
                  <a:close/>
                </a:path>
                <a:path w="10854690" h="55244">
                  <a:moveTo>
                    <a:pt x="2679472" y="41021"/>
                  </a:moveTo>
                  <a:lnTo>
                    <a:pt x="2335093" y="41021"/>
                  </a:lnTo>
                  <a:lnTo>
                    <a:pt x="2355152" y="41401"/>
                  </a:lnTo>
                  <a:lnTo>
                    <a:pt x="2370143" y="42925"/>
                  </a:lnTo>
                  <a:lnTo>
                    <a:pt x="2396661" y="47878"/>
                  </a:lnTo>
                  <a:lnTo>
                    <a:pt x="2414058" y="50164"/>
                  </a:lnTo>
                  <a:lnTo>
                    <a:pt x="2438128" y="51942"/>
                  </a:lnTo>
                  <a:lnTo>
                    <a:pt x="2471805" y="52450"/>
                  </a:lnTo>
                  <a:lnTo>
                    <a:pt x="2518026" y="51308"/>
                  </a:lnTo>
                  <a:lnTo>
                    <a:pt x="2579724" y="48133"/>
                  </a:lnTo>
                  <a:lnTo>
                    <a:pt x="2679472" y="41021"/>
                  </a:lnTo>
                  <a:close/>
                </a:path>
                <a:path w="10854690" h="55244">
                  <a:moveTo>
                    <a:pt x="8322272" y="34036"/>
                  </a:moveTo>
                  <a:lnTo>
                    <a:pt x="4310201" y="34036"/>
                  </a:lnTo>
                  <a:lnTo>
                    <a:pt x="4368813" y="34162"/>
                  </a:lnTo>
                  <a:lnTo>
                    <a:pt x="4533892" y="36195"/>
                  </a:lnTo>
                  <a:lnTo>
                    <a:pt x="4625870" y="38735"/>
                  </a:lnTo>
                  <a:lnTo>
                    <a:pt x="4663703" y="40512"/>
                  </a:lnTo>
                  <a:lnTo>
                    <a:pt x="4694884" y="42417"/>
                  </a:lnTo>
                  <a:lnTo>
                    <a:pt x="4767935" y="47625"/>
                  </a:lnTo>
                  <a:lnTo>
                    <a:pt x="4797606" y="49149"/>
                  </a:lnTo>
                  <a:lnTo>
                    <a:pt x="4826690" y="50037"/>
                  </a:lnTo>
                  <a:lnTo>
                    <a:pt x="4858174" y="50164"/>
                  </a:lnTo>
                  <a:lnTo>
                    <a:pt x="4895046" y="49784"/>
                  </a:lnTo>
                  <a:lnTo>
                    <a:pt x="5229950" y="40639"/>
                  </a:lnTo>
                  <a:lnTo>
                    <a:pt x="5367781" y="39242"/>
                  </a:lnTo>
                  <a:lnTo>
                    <a:pt x="5892585" y="39242"/>
                  </a:lnTo>
                  <a:lnTo>
                    <a:pt x="5932026" y="37084"/>
                  </a:lnTo>
                  <a:lnTo>
                    <a:pt x="5981416" y="35178"/>
                  </a:lnTo>
                  <a:lnTo>
                    <a:pt x="6031470" y="34289"/>
                  </a:lnTo>
                  <a:lnTo>
                    <a:pt x="8324439" y="34289"/>
                  </a:lnTo>
                  <a:lnTo>
                    <a:pt x="8322272" y="34036"/>
                  </a:lnTo>
                  <a:close/>
                </a:path>
                <a:path w="10854690" h="55244">
                  <a:moveTo>
                    <a:pt x="8324439" y="34289"/>
                  </a:moveTo>
                  <a:lnTo>
                    <a:pt x="6031470" y="34289"/>
                  </a:lnTo>
                  <a:lnTo>
                    <a:pt x="6082353" y="34925"/>
                  </a:lnTo>
                  <a:lnTo>
                    <a:pt x="6134228" y="37464"/>
                  </a:lnTo>
                  <a:lnTo>
                    <a:pt x="6238875" y="46989"/>
                  </a:lnTo>
                  <a:lnTo>
                    <a:pt x="6287363" y="48767"/>
                  </a:lnTo>
                  <a:lnTo>
                    <a:pt x="6334358" y="48387"/>
                  </a:lnTo>
                  <a:lnTo>
                    <a:pt x="6482715" y="43052"/>
                  </a:lnTo>
                  <a:lnTo>
                    <a:pt x="6540067" y="42417"/>
                  </a:lnTo>
                  <a:lnTo>
                    <a:pt x="6575637" y="42417"/>
                  </a:lnTo>
                  <a:lnTo>
                    <a:pt x="6937782" y="38735"/>
                  </a:lnTo>
                  <a:lnTo>
                    <a:pt x="8372137" y="38735"/>
                  </a:lnTo>
                  <a:lnTo>
                    <a:pt x="8330939" y="35051"/>
                  </a:lnTo>
                  <a:lnTo>
                    <a:pt x="8324439" y="34289"/>
                  </a:lnTo>
                  <a:close/>
                </a:path>
                <a:path w="10854690" h="55244">
                  <a:moveTo>
                    <a:pt x="1520138" y="42417"/>
                  </a:moveTo>
                  <a:lnTo>
                    <a:pt x="1058874" y="42417"/>
                  </a:lnTo>
                  <a:lnTo>
                    <a:pt x="1096831" y="42545"/>
                  </a:lnTo>
                  <a:lnTo>
                    <a:pt x="1281283" y="48006"/>
                  </a:lnTo>
                  <a:lnTo>
                    <a:pt x="1335781" y="48640"/>
                  </a:lnTo>
                  <a:lnTo>
                    <a:pt x="1393726" y="48133"/>
                  </a:lnTo>
                  <a:lnTo>
                    <a:pt x="1455163" y="46227"/>
                  </a:lnTo>
                  <a:lnTo>
                    <a:pt x="1520138" y="42417"/>
                  </a:lnTo>
                  <a:close/>
                </a:path>
                <a:path w="10854690" h="55244">
                  <a:moveTo>
                    <a:pt x="1613625" y="38481"/>
                  </a:moveTo>
                  <a:lnTo>
                    <a:pt x="616488" y="38481"/>
                  </a:lnTo>
                  <a:lnTo>
                    <a:pt x="654800" y="38862"/>
                  </a:lnTo>
                  <a:lnTo>
                    <a:pt x="685054" y="40132"/>
                  </a:lnTo>
                  <a:lnTo>
                    <a:pt x="743440" y="46609"/>
                  </a:lnTo>
                  <a:lnTo>
                    <a:pt x="789642" y="48387"/>
                  </a:lnTo>
                  <a:lnTo>
                    <a:pt x="841982" y="48387"/>
                  </a:lnTo>
                  <a:lnTo>
                    <a:pt x="1058874" y="42417"/>
                  </a:lnTo>
                  <a:lnTo>
                    <a:pt x="1520138" y="42417"/>
                  </a:lnTo>
                  <a:lnTo>
                    <a:pt x="1560628" y="40132"/>
                  </a:lnTo>
                  <a:lnTo>
                    <a:pt x="1606446" y="38608"/>
                  </a:lnTo>
                  <a:lnTo>
                    <a:pt x="1613625" y="38481"/>
                  </a:lnTo>
                  <a:close/>
                </a:path>
                <a:path w="10854690" h="55244">
                  <a:moveTo>
                    <a:pt x="5411080" y="29972"/>
                  </a:moveTo>
                  <a:lnTo>
                    <a:pt x="3029967" y="29972"/>
                  </a:lnTo>
                  <a:lnTo>
                    <a:pt x="3142817" y="31241"/>
                  </a:lnTo>
                  <a:lnTo>
                    <a:pt x="3244475" y="34036"/>
                  </a:lnTo>
                  <a:lnTo>
                    <a:pt x="3446728" y="42417"/>
                  </a:lnTo>
                  <a:lnTo>
                    <a:pt x="3620955" y="47498"/>
                  </a:lnTo>
                  <a:lnTo>
                    <a:pt x="3675910" y="48133"/>
                  </a:lnTo>
                  <a:lnTo>
                    <a:pt x="3733203" y="48133"/>
                  </a:lnTo>
                  <a:lnTo>
                    <a:pt x="3791721" y="47371"/>
                  </a:lnTo>
                  <a:lnTo>
                    <a:pt x="3850355" y="45465"/>
                  </a:lnTo>
                  <a:lnTo>
                    <a:pt x="3943281" y="40386"/>
                  </a:lnTo>
                  <a:lnTo>
                    <a:pt x="4082129" y="36067"/>
                  </a:lnTo>
                  <a:lnTo>
                    <a:pt x="8322272" y="34036"/>
                  </a:lnTo>
                  <a:lnTo>
                    <a:pt x="8297355" y="31114"/>
                  </a:lnTo>
                  <a:lnTo>
                    <a:pt x="5504881" y="31114"/>
                  </a:lnTo>
                  <a:lnTo>
                    <a:pt x="5411080" y="29972"/>
                  </a:lnTo>
                  <a:close/>
                </a:path>
                <a:path w="10854690" h="55244">
                  <a:moveTo>
                    <a:pt x="8974246" y="17907"/>
                  </a:moveTo>
                  <a:lnTo>
                    <a:pt x="8921678" y="18414"/>
                  </a:lnTo>
                  <a:lnTo>
                    <a:pt x="8869948" y="20320"/>
                  </a:lnTo>
                  <a:lnTo>
                    <a:pt x="8819336" y="24129"/>
                  </a:lnTo>
                  <a:lnTo>
                    <a:pt x="8749329" y="30479"/>
                  </a:lnTo>
                  <a:lnTo>
                    <a:pt x="8684281" y="35433"/>
                  </a:lnTo>
                  <a:lnTo>
                    <a:pt x="8675614" y="35960"/>
                  </a:lnTo>
                  <a:lnTo>
                    <a:pt x="9115238" y="46354"/>
                  </a:lnTo>
                  <a:lnTo>
                    <a:pt x="9158793" y="46482"/>
                  </a:lnTo>
                  <a:lnTo>
                    <a:pt x="9196872" y="45974"/>
                  </a:lnTo>
                  <a:lnTo>
                    <a:pt x="9228712" y="44703"/>
                  </a:lnTo>
                  <a:lnTo>
                    <a:pt x="9298439" y="38608"/>
                  </a:lnTo>
                  <a:lnTo>
                    <a:pt x="9347921" y="37464"/>
                  </a:lnTo>
                  <a:lnTo>
                    <a:pt x="9762575" y="37464"/>
                  </a:lnTo>
                  <a:lnTo>
                    <a:pt x="9773357" y="36575"/>
                  </a:lnTo>
                  <a:lnTo>
                    <a:pt x="9438824" y="36575"/>
                  </a:lnTo>
                  <a:lnTo>
                    <a:pt x="9391328" y="35813"/>
                  </a:lnTo>
                  <a:lnTo>
                    <a:pt x="9342146" y="34036"/>
                  </a:lnTo>
                  <a:lnTo>
                    <a:pt x="9080776" y="20447"/>
                  </a:lnTo>
                  <a:lnTo>
                    <a:pt x="9027372" y="18669"/>
                  </a:lnTo>
                  <a:lnTo>
                    <a:pt x="8974246" y="17907"/>
                  </a:lnTo>
                  <a:close/>
                </a:path>
                <a:path w="10854690" h="55244">
                  <a:moveTo>
                    <a:pt x="9762575" y="37464"/>
                  </a:moveTo>
                  <a:lnTo>
                    <a:pt x="9347921" y="37464"/>
                  </a:lnTo>
                  <a:lnTo>
                    <a:pt x="9400709" y="38481"/>
                  </a:lnTo>
                  <a:lnTo>
                    <a:pt x="9566045" y="45338"/>
                  </a:lnTo>
                  <a:lnTo>
                    <a:pt x="9619190" y="46482"/>
                  </a:lnTo>
                  <a:lnTo>
                    <a:pt x="9669209" y="45720"/>
                  </a:lnTo>
                  <a:lnTo>
                    <a:pt x="9714813" y="42417"/>
                  </a:lnTo>
                  <a:lnTo>
                    <a:pt x="9751794" y="38353"/>
                  </a:lnTo>
                  <a:lnTo>
                    <a:pt x="9762575" y="37464"/>
                  </a:lnTo>
                  <a:close/>
                </a:path>
                <a:path w="10854690" h="55244">
                  <a:moveTo>
                    <a:pt x="10325630" y="34925"/>
                  </a:moveTo>
                  <a:lnTo>
                    <a:pt x="9802189" y="34925"/>
                  </a:lnTo>
                  <a:lnTo>
                    <a:pt x="9824014" y="35051"/>
                  </a:lnTo>
                  <a:lnTo>
                    <a:pt x="9926461" y="39115"/>
                  </a:lnTo>
                  <a:lnTo>
                    <a:pt x="9986951" y="40894"/>
                  </a:lnTo>
                  <a:lnTo>
                    <a:pt x="10067619" y="42417"/>
                  </a:lnTo>
                  <a:lnTo>
                    <a:pt x="10498784" y="46227"/>
                  </a:lnTo>
                  <a:lnTo>
                    <a:pt x="10550953" y="46227"/>
                  </a:lnTo>
                  <a:lnTo>
                    <a:pt x="10805110" y="43561"/>
                  </a:lnTo>
                  <a:lnTo>
                    <a:pt x="10854511" y="42417"/>
                  </a:lnTo>
                  <a:lnTo>
                    <a:pt x="10854388" y="38353"/>
                  </a:lnTo>
                  <a:lnTo>
                    <a:pt x="10854266" y="35687"/>
                  </a:lnTo>
                  <a:lnTo>
                    <a:pt x="10373093" y="35687"/>
                  </a:lnTo>
                  <a:lnTo>
                    <a:pt x="10325630" y="34925"/>
                  </a:lnTo>
                  <a:close/>
                </a:path>
                <a:path w="10854690" h="55244">
                  <a:moveTo>
                    <a:pt x="583" y="24129"/>
                  </a:moveTo>
                  <a:lnTo>
                    <a:pt x="116" y="29717"/>
                  </a:lnTo>
                  <a:lnTo>
                    <a:pt x="0" y="32258"/>
                  </a:lnTo>
                  <a:lnTo>
                    <a:pt x="468" y="35051"/>
                  </a:lnTo>
                  <a:lnTo>
                    <a:pt x="583" y="42417"/>
                  </a:lnTo>
                  <a:lnTo>
                    <a:pt x="49678" y="44450"/>
                  </a:lnTo>
                  <a:lnTo>
                    <a:pt x="103692" y="45465"/>
                  </a:lnTo>
                  <a:lnTo>
                    <a:pt x="161444" y="45720"/>
                  </a:lnTo>
                  <a:lnTo>
                    <a:pt x="283446" y="44450"/>
                  </a:lnTo>
                  <a:lnTo>
                    <a:pt x="571297" y="38735"/>
                  </a:lnTo>
                  <a:lnTo>
                    <a:pt x="1613625" y="38481"/>
                  </a:lnTo>
                  <a:lnTo>
                    <a:pt x="1656698" y="37719"/>
                  </a:lnTo>
                  <a:lnTo>
                    <a:pt x="2731867" y="37464"/>
                  </a:lnTo>
                  <a:lnTo>
                    <a:pt x="2784920" y="34671"/>
                  </a:lnTo>
                  <a:lnTo>
                    <a:pt x="2833584" y="32892"/>
                  </a:lnTo>
                  <a:lnTo>
                    <a:pt x="681090" y="32892"/>
                  </a:lnTo>
                  <a:lnTo>
                    <a:pt x="630549" y="30607"/>
                  </a:lnTo>
                  <a:lnTo>
                    <a:pt x="605790" y="27939"/>
                  </a:lnTo>
                  <a:lnTo>
                    <a:pt x="135324" y="27939"/>
                  </a:lnTo>
                  <a:lnTo>
                    <a:pt x="70627" y="27050"/>
                  </a:lnTo>
                  <a:lnTo>
                    <a:pt x="583" y="24129"/>
                  </a:lnTo>
                  <a:close/>
                </a:path>
                <a:path w="10854690" h="55244">
                  <a:moveTo>
                    <a:pt x="8372137" y="38735"/>
                  </a:moveTo>
                  <a:lnTo>
                    <a:pt x="6996525" y="38735"/>
                  </a:lnTo>
                  <a:lnTo>
                    <a:pt x="7054732" y="38862"/>
                  </a:lnTo>
                  <a:lnTo>
                    <a:pt x="7166483" y="40766"/>
                  </a:lnTo>
                  <a:lnTo>
                    <a:pt x="7284375" y="44450"/>
                  </a:lnTo>
                  <a:lnTo>
                    <a:pt x="7338840" y="45085"/>
                  </a:lnTo>
                  <a:lnTo>
                    <a:pt x="7385219" y="44576"/>
                  </a:lnTo>
                  <a:lnTo>
                    <a:pt x="7509068" y="40766"/>
                  </a:lnTo>
                  <a:lnTo>
                    <a:pt x="7556331" y="40132"/>
                  </a:lnTo>
                  <a:lnTo>
                    <a:pt x="8385800" y="40132"/>
                  </a:lnTo>
                  <a:lnTo>
                    <a:pt x="8389895" y="39794"/>
                  </a:lnTo>
                  <a:lnTo>
                    <a:pt x="8373558" y="38862"/>
                  </a:lnTo>
                  <a:lnTo>
                    <a:pt x="8372137" y="38735"/>
                  </a:lnTo>
                  <a:close/>
                </a:path>
                <a:path w="10854690" h="55244">
                  <a:moveTo>
                    <a:pt x="2731867" y="37464"/>
                  </a:moveTo>
                  <a:lnTo>
                    <a:pt x="1710491" y="37464"/>
                  </a:lnTo>
                  <a:lnTo>
                    <a:pt x="1766932" y="37719"/>
                  </a:lnTo>
                  <a:lnTo>
                    <a:pt x="2206573" y="44323"/>
                  </a:lnTo>
                  <a:lnTo>
                    <a:pt x="2246642" y="44323"/>
                  </a:lnTo>
                  <a:lnTo>
                    <a:pt x="2280426" y="43687"/>
                  </a:lnTo>
                  <a:lnTo>
                    <a:pt x="2335093" y="41021"/>
                  </a:lnTo>
                  <a:lnTo>
                    <a:pt x="2679472" y="41021"/>
                  </a:lnTo>
                  <a:lnTo>
                    <a:pt x="2722221" y="37973"/>
                  </a:lnTo>
                  <a:lnTo>
                    <a:pt x="2731867" y="37464"/>
                  </a:lnTo>
                  <a:close/>
                </a:path>
                <a:path w="10854690" h="55244">
                  <a:moveTo>
                    <a:pt x="5892585" y="39242"/>
                  </a:moveTo>
                  <a:lnTo>
                    <a:pt x="5367781" y="39242"/>
                  </a:lnTo>
                  <a:lnTo>
                    <a:pt x="5431602" y="39370"/>
                  </a:lnTo>
                  <a:lnTo>
                    <a:pt x="5773625" y="43941"/>
                  </a:lnTo>
                  <a:lnTo>
                    <a:pt x="5806284" y="43434"/>
                  </a:lnTo>
                  <a:lnTo>
                    <a:pt x="5834582" y="42417"/>
                  </a:lnTo>
                  <a:lnTo>
                    <a:pt x="5892585" y="39242"/>
                  </a:lnTo>
                  <a:close/>
                </a:path>
                <a:path w="10854690" h="55244">
                  <a:moveTo>
                    <a:pt x="8546497" y="34925"/>
                  </a:moveTo>
                  <a:lnTo>
                    <a:pt x="8493099" y="35433"/>
                  </a:lnTo>
                  <a:lnTo>
                    <a:pt x="8443386" y="36829"/>
                  </a:lnTo>
                  <a:lnTo>
                    <a:pt x="8398123" y="39115"/>
                  </a:lnTo>
                  <a:lnTo>
                    <a:pt x="8389895" y="39794"/>
                  </a:lnTo>
                  <a:lnTo>
                    <a:pt x="8418065" y="41401"/>
                  </a:lnTo>
                  <a:lnTo>
                    <a:pt x="8464900" y="42672"/>
                  </a:lnTo>
                  <a:lnTo>
                    <a:pt x="8514500" y="42799"/>
                  </a:lnTo>
                  <a:lnTo>
                    <a:pt x="8567305" y="41528"/>
                  </a:lnTo>
                  <a:lnTo>
                    <a:pt x="8623752" y="39115"/>
                  </a:lnTo>
                  <a:lnTo>
                    <a:pt x="8675614" y="35960"/>
                  </a:lnTo>
                  <a:lnTo>
                    <a:pt x="8602817" y="35051"/>
                  </a:lnTo>
                  <a:lnTo>
                    <a:pt x="8546497" y="34925"/>
                  </a:lnTo>
                  <a:close/>
                </a:path>
                <a:path w="10854690" h="55244">
                  <a:moveTo>
                    <a:pt x="9874162" y="0"/>
                  </a:moveTo>
                  <a:lnTo>
                    <a:pt x="9820740" y="888"/>
                  </a:lnTo>
                  <a:lnTo>
                    <a:pt x="9767026" y="3556"/>
                  </a:lnTo>
                  <a:lnTo>
                    <a:pt x="9713242" y="8127"/>
                  </a:lnTo>
                  <a:lnTo>
                    <a:pt x="9659611" y="14986"/>
                  </a:lnTo>
                  <a:lnTo>
                    <a:pt x="9606355" y="24129"/>
                  </a:lnTo>
                  <a:lnTo>
                    <a:pt x="9568402" y="30099"/>
                  </a:lnTo>
                  <a:lnTo>
                    <a:pt x="9527642" y="34036"/>
                  </a:lnTo>
                  <a:lnTo>
                    <a:pt x="9484356" y="36067"/>
                  </a:lnTo>
                  <a:lnTo>
                    <a:pt x="9438824" y="36575"/>
                  </a:lnTo>
                  <a:lnTo>
                    <a:pt x="9773357" y="36575"/>
                  </a:lnTo>
                  <a:lnTo>
                    <a:pt x="9779517" y="36067"/>
                  </a:lnTo>
                  <a:lnTo>
                    <a:pt x="9802189" y="34925"/>
                  </a:lnTo>
                  <a:lnTo>
                    <a:pt x="10325630" y="34925"/>
                  </a:lnTo>
                  <a:lnTo>
                    <a:pt x="10317720" y="34798"/>
                  </a:lnTo>
                  <a:lnTo>
                    <a:pt x="10265740" y="32638"/>
                  </a:lnTo>
                  <a:lnTo>
                    <a:pt x="10218183" y="29210"/>
                  </a:lnTo>
                  <a:lnTo>
                    <a:pt x="10176077" y="24129"/>
                  </a:lnTo>
                  <a:lnTo>
                    <a:pt x="10129088" y="17525"/>
                  </a:lnTo>
                  <a:lnTo>
                    <a:pt x="10080469" y="11684"/>
                  </a:lnTo>
                  <a:lnTo>
                    <a:pt x="10030445" y="6858"/>
                  </a:lnTo>
                  <a:lnTo>
                    <a:pt x="9979237" y="3175"/>
                  </a:lnTo>
                  <a:lnTo>
                    <a:pt x="9927069" y="888"/>
                  </a:lnTo>
                  <a:lnTo>
                    <a:pt x="9874162" y="0"/>
                  </a:lnTo>
                  <a:close/>
                </a:path>
                <a:path w="10854690" h="55244">
                  <a:moveTo>
                    <a:pt x="10854511" y="24129"/>
                  </a:moveTo>
                  <a:lnTo>
                    <a:pt x="10814867" y="24637"/>
                  </a:lnTo>
                  <a:lnTo>
                    <a:pt x="10549295" y="33274"/>
                  </a:lnTo>
                  <a:lnTo>
                    <a:pt x="10430833" y="35560"/>
                  </a:lnTo>
                  <a:lnTo>
                    <a:pt x="10373093" y="35687"/>
                  </a:lnTo>
                  <a:lnTo>
                    <a:pt x="10854266" y="35687"/>
                  </a:lnTo>
                  <a:lnTo>
                    <a:pt x="10854154" y="33274"/>
                  </a:lnTo>
                  <a:lnTo>
                    <a:pt x="10854276" y="29463"/>
                  </a:lnTo>
                  <a:lnTo>
                    <a:pt x="10854511" y="24129"/>
                  </a:lnTo>
                  <a:close/>
                </a:path>
                <a:path w="10854690" h="55244">
                  <a:moveTo>
                    <a:pt x="923111" y="24129"/>
                  </a:moveTo>
                  <a:lnTo>
                    <a:pt x="863453" y="24511"/>
                  </a:lnTo>
                  <a:lnTo>
                    <a:pt x="813226" y="26797"/>
                  </a:lnTo>
                  <a:lnTo>
                    <a:pt x="725848" y="32258"/>
                  </a:lnTo>
                  <a:lnTo>
                    <a:pt x="681090" y="32892"/>
                  </a:lnTo>
                  <a:lnTo>
                    <a:pt x="2833584" y="32892"/>
                  </a:lnTo>
                  <a:lnTo>
                    <a:pt x="2847489" y="32385"/>
                  </a:lnTo>
                  <a:lnTo>
                    <a:pt x="2893984" y="31241"/>
                  </a:lnTo>
                  <a:lnTo>
                    <a:pt x="2822441" y="31241"/>
                  </a:lnTo>
                  <a:lnTo>
                    <a:pt x="2775610" y="30987"/>
                  </a:lnTo>
                  <a:lnTo>
                    <a:pt x="2629055" y="26542"/>
                  </a:lnTo>
                  <a:lnTo>
                    <a:pt x="2203615" y="26542"/>
                  </a:lnTo>
                  <a:lnTo>
                    <a:pt x="2073276" y="25146"/>
                  </a:lnTo>
                  <a:lnTo>
                    <a:pt x="1049723" y="25146"/>
                  </a:lnTo>
                  <a:lnTo>
                    <a:pt x="923111" y="24129"/>
                  </a:lnTo>
                  <a:close/>
                </a:path>
                <a:path w="10854690" h="55244">
                  <a:moveTo>
                    <a:pt x="3106044" y="18796"/>
                  </a:moveTo>
                  <a:lnTo>
                    <a:pt x="3062691" y="19050"/>
                  </a:lnTo>
                  <a:lnTo>
                    <a:pt x="3023288" y="19938"/>
                  </a:lnTo>
                  <a:lnTo>
                    <a:pt x="2988324" y="21589"/>
                  </a:lnTo>
                  <a:lnTo>
                    <a:pt x="2913412" y="28194"/>
                  </a:lnTo>
                  <a:lnTo>
                    <a:pt x="2868253" y="30479"/>
                  </a:lnTo>
                  <a:lnTo>
                    <a:pt x="2822441" y="31241"/>
                  </a:lnTo>
                  <a:lnTo>
                    <a:pt x="2893984" y="31241"/>
                  </a:lnTo>
                  <a:lnTo>
                    <a:pt x="2909483" y="30861"/>
                  </a:lnTo>
                  <a:lnTo>
                    <a:pt x="2970457" y="30099"/>
                  </a:lnTo>
                  <a:lnTo>
                    <a:pt x="5411080" y="29972"/>
                  </a:lnTo>
                  <a:lnTo>
                    <a:pt x="5397721" y="29717"/>
                  </a:lnTo>
                  <a:lnTo>
                    <a:pt x="3649176" y="29717"/>
                  </a:lnTo>
                  <a:lnTo>
                    <a:pt x="3479004" y="27304"/>
                  </a:lnTo>
                  <a:lnTo>
                    <a:pt x="3152856" y="19303"/>
                  </a:lnTo>
                  <a:lnTo>
                    <a:pt x="3106044" y="18796"/>
                  </a:lnTo>
                  <a:close/>
                </a:path>
                <a:path w="10854690" h="55244">
                  <a:moveTo>
                    <a:pt x="6040549" y="23749"/>
                  </a:moveTo>
                  <a:lnTo>
                    <a:pt x="5927405" y="24129"/>
                  </a:lnTo>
                  <a:lnTo>
                    <a:pt x="5549797" y="31114"/>
                  </a:lnTo>
                  <a:lnTo>
                    <a:pt x="8297355" y="31114"/>
                  </a:lnTo>
                  <a:lnTo>
                    <a:pt x="8289771" y="30225"/>
                  </a:lnTo>
                  <a:lnTo>
                    <a:pt x="8279732" y="28701"/>
                  </a:lnTo>
                  <a:lnTo>
                    <a:pt x="7804202" y="28701"/>
                  </a:lnTo>
                  <a:lnTo>
                    <a:pt x="7743217" y="27559"/>
                  </a:lnTo>
                  <a:lnTo>
                    <a:pt x="7693866" y="24891"/>
                  </a:lnTo>
                  <a:lnTo>
                    <a:pt x="6240135" y="24891"/>
                  </a:lnTo>
                  <a:lnTo>
                    <a:pt x="6040549" y="23749"/>
                  </a:lnTo>
                  <a:close/>
                </a:path>
                <a:path w="10854690" h="55244">
                  <a:moveTo>
                    <a:pt x="4010394" y="17907"/>
                  </a:moveTo>
                  <a:lnTo>
                    <a:pt x="3938285" y="19558"/>
                  </a:lnTo>
                  <a:lnTo>
                    <a:pt x="3806474" y="26797"/>
                  </a:lnTo>
                  <a:lnTo>
                    <a:pt x="3756287" y="28575"/>
                  </a:lnTo>
                  <a:lnTo>
                    <a:pt x="3703691" y="29463"/>
                  </a:lnTo>
                  <a:lnTo>
                    <a:pt x="3649176" y="29717"/>
                  </a:lnTo>
                  <a:lnTo>
                    <a:pt x="5397721" y="29717"/>
                  </a:lnTo>
                  <a:lnTo>
                    <a:pt x="5285665" y="26797"/>
                  </a:lnTo>
                  <a:lnTo>
                    <a:pt x="4246177" y="26797"/>
                  </a:lnTo>
                  <a:lnTo>
                    <a:pt x="4209805" y="25273"/>
                  </a:lnTo>
                  <a:lnTo>
                    <a:pt x="4124395" y="20320"/>
                  </a:lnTo>
                  <a:lnTo>
                    <a:pt x="4071846" y="18414"/>
                  </a:lnTo>
                  <a:lnTo>
                    <a:pt x="4010394" y="17907"/>
                  </a:lnTo>
                  <a:close/>
                </a:path>
                <a:path w="10854690" h="55244">
                  <a:moveTo>
                    <a:pt x="8120873" y="16510"/>
                  </a:moveTo>
                  <a:lnTo>
                    <a:pt x="8073727" y="17907"/>
                  </a:lnTo>
                  <a:lnTo>
                    <a:pt x="7918955" y="25781"/>
                  </a:lnTo>
                  <a:lnTo>
                    <a:pt x="7862766" y="27812"/>
                  </a:lnTo>
                  <a:lnTo>
                    <a:pt x="7804202" y="28701"/>
                  </a:lnTo>
                  <a:lnTo>
                    <a:pt x="8279732" y="28701"/>
                  </a:lnTo>
                  <a:lnTo>
                    <a:pt x="8249614" y="24129"/>
                  </a:lnTo>
                  <a:lnTo>
                    <a:pt x="8208770" y="19050"/>
                  </a:lnTo>
                  <a:lnTo>
                    <a:pt x="8165872" y="16637"/>
                  </a:lnTo>
                  <a:lnTo>
                    <a:pt x="8120873" y="16510"/>
                  </a:lnTo>
                  <a:close/>
                </a:path>
                <a:path w="10854690" h="55244">
                  <a:moveTo>
                    <a:pt x="442930" y="17525"/>
                  </a:moveTo>
                  <a:lnTo>
                    <a:pt x="398423" y="18669"/>
                  </a:lnTo>
                  <a:lnTo>
                    <a:pt x="250941" y="25526"/>
                  </a:lnTo>
                  <a:lnTo>
                    <a:pt x="195240" y="27304"/>
                  </a:lnTo>
                  <a:lnTo>
                    <a:pt x="135324" y="27939"/>
                  </a:lnTo>
                  <a:lnTo>
                    <a:pt x="605790" y="27939"/>
                  </a:lnTo>
                  <a:lnTo>
                    <a:pt x="528362" y="19685"/>
                  </a:lnTo>
                  <a:lnTo>
                    <a:pt x="486054" y="17652"/>
                  </a:lnTo>
                  <a:lnTo>
                    <a:pt x="442930" y="17525"/>
                  </a:lnTo>
                  <a:close/>
                </a:path>
                <a:path w="10854690" h="55244">
                  <a:moveTo>
                    <a:pt x="4687368" y="12953"/>
                  </a:moveTo>
                  <a:lnTo>
                    <a:pt x="4634178" y="13081"/>
                  </a:lnTo>
                  <a:lnTo>
                    <a:pt x="4494215" y="14859"/>
                  </a:lnTo>
                  <a:lnTo>
                    <a:pt x="4454559" y="16001"/>
                  </a:lnTo>
                  <a:lnTo>
                    <a:pt x="4386580" y="18669"/>
                  </a:lnTo>
                  <a:lnTo>
                    <a:pt x="4334637" y="22225"/>
                  </a:lnTo>
                  <a:lnTo>
                    <a:pt x="4315027" y="24129"/>
                  </a:lnTo>
                  <a:lnTo>
                    <a:pt x="4280666" y="26670"/>
                  </a:lnTo>
                  <a:lnTo>
                    <a:pt x="4246177" y="26797"/>
                  </a:lnTo>
                  <a:lnTo>
                    <a:pt x="5285665" y="26797"/>
                  </a:lnTo>
                  <a:lnTo>
                    <a:pt x="4996077" y="17272"/>
                  </a:lnTo>
                  <a:lnTo>
                    <a:pt x="4743594" y="13208"/>
                  </a:lnTo>
                  <a:lnTo>
                    <a:pt x="4687368" y="12953"/>
                  </a:lnTo>
                  <a:close/>
                </a:path>
                <a:path w="10854690" h="55244">
                  <a:moveTo>
                    <a:pt x="2452676" y="23367"/>
                  </a:moveTo>
                  <a:lnTo>
                    <a:pt x="2249609" y="26542"/>
                  </a:lnTo>
                  <a:lnTo>
                    <a:pt x="2629055" y="26542"/>
                  </a:lnTo>
                  <a:lnTo>
                    <a:pt x="2570758" y="24764"/>
                  </a:lnTo>
                  <a:lnTo>
                    <a:pt x="2513328" y="23622"/>
                  </a:lnTo>
                  <a:lnTo>
                    <a:pt x="2452676" y="23367"/>
                  </a:lnTo>
                  <a:close/>
                </a:path>
                <a:path w="10854690" h="55244">
                  <a:moveTo>
                    <a:pt x="1818588" y="24129"/>
                  </a:moveTo>
                  <a:lnTo>
                    <a:pt x="1682713" y="24129"/>
                  </a:lnTo>
                  <a:lnTo>
                    <a:pt x="1174823" y="25146"/>
                  </a:lnTo>
                  <a:lnTo>
                    <a:pt x="2073276" y="25146"/>
                  </a:lnTo>
                  <a:lnTo>
                    <a:pt x="1818588" y="24129"/>
                  </a:lnTo>
                  <a:close/>
                </a:path>
                <a:path w="10854690" h="55244">
                  <a:moveTo>
                    <a:pt x="6635188" y="22478"/>
                  </a:moveTo>
                  <a:lnTo>
                    <a:pt x="6597882" y="22478"/>
                  </a:lnTo>
                  <a:lnTo>
                    <a:pt x="6293680" y="24891"/>
                  </a:lnTo>
                  <a:lnTo>
                    <a:pt x="6893618" y="24891"/>
                  </a:lnTo>
                  <a:lnTo>
                    <a:pt x="6635188" y="22478"/>
                  </a:lnTo>
                  <a:close/>
                </a:path>
                <a:path w="10854690" h="55244">
                  <a:moveTo>
                    <a:pt x="7462609" y="17272"/>
                  </a:moveTo>
                  <a:lnTo>
                    <a:pt x="7415093" y="17399"/>
                  </a:lnTo>
                  <a:lnTo>
                    <a:pt x="6893618" y="24891"/>
                  </a:lnTo>
                  <a:lnTo>
                    <a:pt x="7693866" y="24891"/>
                  </a:lnTo>
                  <a:lnTo>
                    <a:pt x="7639383" y="21589"/>
                  </a:lnTo>
                  <a:lnTo>
                    <a:pt x="7597378" y="19685"/>
                  </a:lnTo>
                  <a:lnTo>
                    <a:pt x="7553849" y="18287"/>
                  </a:lnTo>
                  <a:lnTo>
                    <a:pt x="7508894" y="17525"/>
                  </a:lnTo>
                  <a:lnTo>
                    <a:pt x="7462609" y="172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0344" y="1654965"/>
              <a:ext cx="10855325" cy="58419"/>
            </a:xfrm>
            <a:custGeom>
              <a:avLst/>
              <a:gdLst/>
              <a:ahLst/>
              <a:cxnLst/>
              <a:rect l="l" t="t" r="r" b="b"/>
              <a:pathLst>
                <a:path w="10855325" h="58419">
                  <a:moveTo>
                    <a:pt x="215" y="21434"/>
                  </a:moveTo>
                  <a:lnTo>
                    <a:pt x="51008" y="16258"/>
                  </a:lnTo>
                  <a:lnTo>
                    <a:pt x="104620" y="13195"/>
                  </a:lnTo>
                  <a:lnTo>
                    <a:pt x="159893" y="11895"/>
                  </a:lnTo>
                  <a:lnTo>
                    <a:pt x="215667" y="12006"/>
                  </a:lnTo>
                  <a:lnTo>
                    <a:pt x="270785" y="13176"/>
                  </a:lnTo>
                  <a:lnTo>
                    <a:pt x="324086" y="15056"/>
                  </a:lnTo>
                  <a:lnTo>
                    <a:pt x="374412" y="17292"/>
                  </a:lnTo>
                  <a:lnTo>
                    <a:pt x="420605" y="19536"/>
                  </a:lnTo>
                  <a:lnTo>
                    <a:pt x="461505" y="21434"/>
                  </a:lnTo>
                  <a:lnTo>
                    <a:pt x="489841" y="22707"/>
                  </a:lnTo>
                  <a:lnTo>
                    <a:pt x="522371" y="24219"/>
                  </a:lnTo>
                  <a:lnTo>
                    <a:pt x="559037" y="25846"/>
                  </a:lnTo>
                  <a:lnTo>
                    <a:pt x="599777" y="27465"/>
                  </a:lnTo>
                  <a:lnTo>
                    <a:pt x="644532" y="28953"/>
                  </a:lnTo>
                  <a:lnTo>
                    <a:pt x="693242" y="30189"/>
                  </a:lnTo>
                  <a:lnTo>
                    <a:pt x="745846" y="31048"/>
                  </a:lnTo>
                  <a:lnTo>
                    <a:pt x="802286" y="31409"/>
                  </a:lnTo>
                  <a:lnTo>
                    <a:pt x="862501" y="31148"/>
                  </a:lnTo>
                  <a:lnTo>
                    <a:pt x="926431" y="30143"/>
                  </a:lnTo>
                  <a:lnTo>
                    <a:pt x="994017" y="28271"/>
                  </a:lnTo>
                  <a:lnTo>
                    <a:pt x="1065197" y="25409"/>
                  </a:lnTo>
                  <a:lnTo>
                    <a:pt x="1139913" y="21434"/>
                  </a:lnTo>
                  <a:lnTo>
                    <a:pt x="1200046" y="18232"/>
                  </a:lnTo>
                  <a:lnTo>
                    <a:pt x="1256548" y="15980"/>
                  </a:lnTo>
                  <a:lnTo>
                    <a:pt x="1309884" y="14567"/>
                  </a:lnTo>
                  <a:lnTo>
                    <a:pt x="1360520" y="13879"/>
                  </a:lnTo>
                  <a:lnTo>
                    <a:pt x="1408921" y="13806"/>
                  </a:lnTo>
                  <a:lnTo>
                    <a:pt x="1455551" y="14234"/>
                  </a:lnTo>
                  <a:lnTo>
                    <a:pt x="1500876" y="15052"/>
                  </a:lnTo>
                  <a:lnTo>
                    <a:pt x="1545361" y="16147"/>
                  </a:lnTo>
                  <a:lnTo>
                    <a:pt x="1589471" y="17408"/>
                  </a:lnTo>
                  <a:lnTo>
                    <a:pt x="1633671" y="18721"/>
                  </a:lnTo>
                  <a:lnTo>
                    <a:pt x="1678426" y="19976"/>
                  </a:lnTo>
                  <a:lnTo>
                    <a:pt x="1724201" y="21059"/>
                  </a:lnTo>
                  <a:lnTo>
                    <a:pt x="1771461" y="21858"/>
                  </a:lnTo>
                  <a:lnTo>
                    <a:pt x="1820672" y="22262"/>
                  </a:lnTo>
                  <a:lnTo>
                    <a:pt x="1872298" y="22158"/>
                  </a:lnTo>
                  <a:lnTo>
                    <a:pt x="1926805" y="21434"/>
                  </a:lnTo>
                  <a:lnTo>
                    <a:pt x="2005569" y="19959"/>
                  </a:lnTo>
                  <a:lnTo>
                    <a:pt x="2064800" y="18934"/>
                  </a:lnTo>
                  <a:lnTo>
                    <a:pt x="2108197" y="18313"/>
                  </a:lnTo>
                  <a:lnTo>
                    <a:pt x="2139462" y="18051"/>
                  </a:lnTo>
                  <a:lnTo>
                    <a:pt x="2162295" y="18100"/>
                  </a:lnTo>
                  <a:lnTo>
                    <a:pt x="2180396" y="18416"/>
                  </a:lnTo>
                  <a:lnTo>
                    <a:pt x="2197465" y="18954"/>
                  </a:lnTo>
                  <a:lnTo>
                    <a:pt x="2217203" y="19666"/>
                  </a:lnTo>
                  <a:lnTo>
                    <a:pt x="2243309" y="20508"/>
                  </a:lnTo>
                  <a:lnTo>
                    <a:pt x="2279484" y="21434"/>
                  </a:lnTo>
                  <a:lnTo>
                    <a:pt x="2334404" y="22940"/>
                  </a:lnTo>
                  <a:lnTo>
                    <a:pt x="2380653" y="24511"/>
                  </a:lnTo>
                  <a:lnTo>
                    <a:pt x="2422529" y="25806"/>
                  </a:lnTo>
                  <a:lnTo>
                    <a:pt x="2464333" y="26486"/>
                  </a:lnTo>
                  <a:lnTo>
                    <a:pt x="2510362" y="26210"/>
                  </a:lnTo>
                  <a:lnTo>
                    <a:pt x="2564914" y="24640"/>
                  </a:lnTo>
                  <a:lnTo>
                    <a:pt x="2632290" y="21434"/>
                  </a:lnTo>
                  <a:lnTo>
                    <a:pt x="2663604" y="19622"/>
                  </a:lnTo>
                  <a:lnTo>
                    <a:pt x="2698823" y="17474"/>
                  </a:lnTo>
                  <a:lnTo>
                    <a:pt x="2737622" y="15093"/>
                  </a:lnTo>
                  <a:lnTo>
                    <a:pt x="2779675" y="12580"/>
                  </a:lnTo>
                  <a:lnTo>
                    <a:pt x="2824656" y="10041"/>
                  </a:lnTo>
                  <a:lnTo>
                    <a:pt x="2872240" y="7577"/>
                  </a:lnTo>
                  <a:lnTo>
                    <a:pt x="2922102" y="5291"/>
                  </a:lnTo>
                  <a:lnTo>
                    <a:pt x="2973916" y="3288"/>
                  </a:lnTo>
                  <a:lnTo>
                    <a:pt x="3027356" y="1669"/>
                  </a:lnTo>
                  <a:lnTo>
                    <a:pt x="3082096" y="539"/>
                  </a:lnTo>
                  <a:lnTo>
                    <a:pt x="3137811" y="0"/>
                  </a:lnTo>
                  <a:lnTo>
                    <a:pt x="3194176" y="154"/>
                  </a:lnTo>
                  <a:lnTo>
                    <a:pt x="3250865" y="1106"/>
                  </a:lnTo>
                  <a:lnTo>
                    <a:pt x="3307551" y="2959"/>
                  </a:lnTo>
                  <a:lnTo>
                    <a:pt x="3363910" y="5815"/>
                  </a:lnTo>
                  <a:lnTo>
                    <a:pt x="3419617" y="9777"/>
                  </a:lnTo>
                  <a:lnTo>
                    <a:pt x="3474344" y="14949"/>
                  </a:lnTo>
                  <a:lnTo>
                    <a:pt x="3527767" y="21434"/>
                  </a:lnTo>
                  <a:lnTo>
                    <a:pt x="3598912" y="30262"/>
                  </a:lnTo>
                  <a:lnTo>
                    <a:pt x="3666570" y="36988"/>
                  </a:lnTo>
                  <a:lnTo>
                    <a:pt x="3730830" y="41786"/>
                  </a:lnTo>
                  <a:lnTo>
                    <a:pt x="3791780" y="44827"/>
                  </a:lnTo>
                  <a:lnTo>
                    <a:pt x="3849511" y="46281"/>
                  </a:lnTo>
                  <a:lnTo>
                    <a:pt x="3904109" y="46322"/>
                  </a:lnTo>
                  <a:lnTo>
                    <a:pt x="3955665" y="45120"/>
                  </a:lnTo>
                  <a:lnTo>
                    <a:pt x="4004267" y="42848"/>
                  </a:lnTo>
                  <a:lnTo>
                    <a:pt x="4050004" y="39676"/>
                  </a:lnTo>
                  <a:lnTo>
                    <a:pt x="4092964" y="35777"/>
                  </a:lnTo>
                  <a:lnTo>
                    <a:pt x="4133237" y="31323"/>
                  </a:lnTo>
                  <a:lnTo>
                    <a:pt x="4206074" y="21434"/>
                  </a:lnTo>
                  <a:lnTo>
                    <a:pt x="4267525" y="13856"/>
                  </a:lnTo>
                  <a:lnTo>
                    <a:pt x="4325671" y="9704"/>
                  </a:lnTo>
                  <a:lnTo>
                    <a:pt x="4380284" y="8438"/>
                  </a:lnTo>
                  <a:lnTo>
                    <a:pt x="4431138" y="9517"/>
                  </a:lnTo>
                  <a:lnTo>
                    <a:pt x="4478006" y="12403"/>
                  </a:lnTo>
                  <a:lnTo>
                    <a:pt x="4520663" y="16555"/>
                  </a:lnTo>
                  <a:lnTo>
                    <a:pt x="4558880" y="21434"/>
                  </a:lnTo>
                  <a:lnTo>
                    <a:pt x="4583589" y="23656"/>
                  </a:lnTo>
                  <a:lnTo>
                    <a:pt x="4618082" y="24971"/>
                  </a:lnTo>
                  <a:lnTo>
                    <a:pt x="4660940" y="25523"/>
                  </a:lnTo>
                  <a:lnTo>
                    <a:pt x="4710743" y="25461"/>
                  </a:lnTo>
                  <a:lnTo>
                    <a:pt x="4766070" y="24930"/>
                  </a:lnTo>
                  <a:lnTo>
                    <a:pt x="4825503" y="24078"/>
                  </a:lnTo>
                  <a:lnTo>
                    <a:pt x="4887620" y="23051"/>
                  </a:lnTo>
                  <a:lnTo>
                    <a:pt x="4951002" y="21996"/>
                  </a:lnTo>
                  <a:lnTo>
                    <a:pt x="5014229" y="21059"/>
                  </a:lnTo>
                  <a:lnTo>
                    <a:pt x="5075881" y="20388"/>
                  </a:lnTo>
                  <a:lnTo>
                    <a:pt x="5134538" y="20129"/>
                  </a:lnTo>
                  <a:lnTo>
                    <a:pt x="5188780" y="20429"/>
                  </a:lnTo>
                  <a:lnTo>
                    <a:pt x="5237187" y="21434"/>
                  </a:lnTo>
                  <a:lnTo>
                    <a:pt x="5272536" y="22187"/>
                  </a:lnTo>
                  <a:lnTo>
                    <a:pt x="5313077" y="22462"/>
                  </a:lnTo>
                  <a:lnTo>
                    <a:pt x="5358155" y="22333"/>
                  </a:lnTo>
                  <a:lnTo>
                    <a:pt x="5407115" y="21873"/>
                  </a:lnTo>
                  <a:lnTo>
                    <a:pt x="5459299" y="21154"/>
                  </a:lnTo>
                  <a:lnTo>
                    <a:pt x="5514052" y="20248"/>
                  </a:lnTo>
                  <a:lnTo>
                    <a:pt x="5570718" y="19231"/>
                  </a:lnTo>
                  <a:lnTo>
                    <a:pt x="5628641" y="18173"/>
                  </a:lnTo>
                  <a:lnTo>
                    <a:pt x="5687164" y="17148"/>
                  </a:lnTo>
                  <a:lnTo>
                    <a:pt x="5745633" y="16228"/>
                  </a:lnTo>
                  <a:lnTo>
                    <a:pt x="5803389" y="15488"/>
                  </a:lnTo>
                  <a:lnTo>
                    <a:pt x="5859779" y="14999"/>
                  </a:lnTo>
                  <a:lnTo>
                    <a:pt x="5914145" y="14835"/>
                  </a:lnTo>
                  <a:lnTo>
                    <a:pt x="5965832" y="15068"/>
                  </a:lnTo>
                  <a:lnTo>
                    <a:pt x="6014183" y="15772"/>
                  </a:lnTo>
                  <a:lnTo>
                    <a:pt x="6058543" y="17019"/>
                  </a:lnTo>
                  <a:lnTo>
                    <a:pt x="6098256" y="18882"/>
                  </a:lnTo>
                  <a:lnTo>
                    <a:pt x="6183664" y="25977"/>
                  </a:lnTo>
                  <a:lnTo>
                    <a:pt x="6233699" y="29966"/>
                  </a:lnTo>
                  <a:lnTo>
                    <a:pt x="6283143" y="33285"/>
                  </a:lnTo>
                  <a:lnTo>
                    <a:pt x="6332372" y="35813"/>
                  </a:lnTo>
                  <a:lnTo>
                    <a:pt x="6381762" y="37432"/>
                  </a:lnTo>
                  <a:lnTo>
                    <a:pt x="6431689" y="38025"/>
                  </a:lnTo>
                  <a:lnTo>
                    <a:pt x="6482528" y="37472"/>
                  </a:lnTo>
                  <a:lnTo>
                    <a:pt x="6534654" y="35655"/>
                  </a:lnTo>
                  <a:lnTo>
                    <a:pt x="6588443" y="32455"/>
                  </a:lnTo>
                  <a:lnTo>
                    <a:pt x="6644271" y="27754"/>
                  </a:lnTo>
                  <a:lnTo>
                    <a:pt x="6702513" y="21434"/>
                  </a:lnTo>
                  <a:lnTo>
                    <a:pt x="6758689" y="15168"/>
                  </a:lnTo>
                  <a:lnTo>
                    <a:pt x="6809143" y="10608"/>
                  </a:lnTo>
                  <a:lnTo>
                    <a:pt x="6855492" y="7604"/>
                  </a:lnTo>
                  <a:lnTo>
                    <a:pt x="6899352" y="6005"/>
                  </a:lnTo>
                  <a:lnTo>
                    <a:pt x="6942337" y="5659"/>
                  </a:lnTo>
                  <a:lnTo>
                    <a:pt x="6986063" y="6414"/>
                  </a:lnTo>
                  <a:lnTo>
                    <a:pt x="7032147" y="8121"/>
                  </a:lnTo>
                  <a:lnTo>
                    <a:pt x="7082203" y="10627"/>
                  </a:lnTo>
                  <a:lnTo>
                    <a:pt x="7137847" y="13782"/>
                  </a:lnTo>
                  <a:lnTo>
                    <a:pt x="7200695" y="17435"/>
                  </a:lnTo>
                  <a:lnTo>
                    <a:pt x="7272362" y="21434"/>
                  </a:lnTo>
                  <a:lnTo>
                    <a:pt x="7330374" y="23757"/>
                  </a:lnTo>
                  <a:lnTo>
                    <a:pt x="7384428" y="24460"/>
                  </a:lnTo>
                  <a:lnTo>
                    <a:pt x="7435145" y="23858"/>
                  </a:lnTo>
                  <a:lnTo>
                    <a:pt x="7483148" y="22267"/>
                  </a:lnTo>
                  <a:lnTo>
                    <a:pt x="7529059" y="20003"/>
                  </a:lnTo>
                  <a:lnTo>
                    <a:pt x="7573498" y="17382"/>
                  </a:lnTo>
                  <a:lnTo>
                    <a:pt x="7617088" y="14719"/>
                  </a:lnTo>
                  <a:lnTo>
                    <a:pt x="7660451" y="12330"/>
                  </a:lnTo>
                  <a:lnTo>
                    <a:pt x="7704208" y="10531"/>
                  </a:lnTo>
                  <a:lnTo>
                    <a:pt x="7748981" y="9637"/>
                  </a:lnTo>
                  <a:lnTo>
                    <a:pt x="7795392" y="9965"/>
                  </a:lnTo>
                  <a:lnTo>
                    <a:pt x="7844062" y="11830"/>
                  </a:lnTo>
                  <a:lnTo>
                    <a:pt x="7895614" y="15548"/>
                  </a:lnTo>
                  <a:lnTo>
                    <a:pt x="7950669" y="21434"/>
                  </a:lnTo>
                  <a:lnTo>
                    <a:pt x="8000671" y="26760"/>
                  </a:lnTo>
                  <a:lnTo>
                    <a:pt x="8050860" y="30482"/>
                  </a:lnTo>
                  <a:lnTo>
                    <a:pt x="8101171" y="32792"/>
                  </a:lnTo>
                  <a:lnTo>
                    <a:pt x="8151544" y="33882"/>
                  </a:lnTo>
                  <a:lnTo>
                    <a:pt x="8201913" y="33942"/>
                  </a:lnTo>
                  <a:lnTo>
                    <a:pt x="8252216" y="33165"/>
                  </a:lnTo>
                  <a:lnTo>
                    <a:pt x="8302390" y="31742"/>
                  </a:lnTo>
                  <a:lnTo>
                    <a:pt x="8352370" y="29863"/>
                  </a:lnTo>
                  <a:lnTo>
                    <a:pt x="8402095" y="27722"/>
                  </a:lnTo>
                  <a:lnTo>
                    <a:pt x="8451501" y="25508"/>
                  </a:lnTo>
                  <a:lnTo>
                    <a:pt x="8500524" y="23414"/>
                  </a:lnTo>
                  <a:lnTo>
                    <a:pt x="8549101" y="21630"/>
                  </a:lnTo>
                  <a:lnTo>
                    <a:pt x="8597170" y="20349"/>
                  </a:lnTo>
                  <a:lnTo>
                    <a:pt x="8644666" y="19762"/>
                  </a:lnTo>
                  <a:lnTo>
                    <a:pt x="8691527" y="20059"/>
                  </a:lnTo>
                  <a:lnTo>
                    <a:pt x="8737688" y="21434"/>
                  </a:lnTo>
                  <a:lnTo>
                    <a:pt x="8783095" y="23019"/>
                  </a:lnTo>
                  <a:lnTo>
                    <a:pt x="8827934" y="23892"/>
                  </a:lnTo>
                  <a:lnTo>
                    <a:pt x="8872435" y="24162"/>
                  </a:lnTo>
                  <a:lnTo>
                    <a:pt x="8916826" y="23934"/>
                  </a:lnTo>
                  <a:lnTo>
                    <a:pt x="8961338" y="23316"/>
                  </a:lnTo>
                  <a:lnTo>
                    <a:pt x="9006200" y="22416"/>
                  </a:lnTo>
                  <a:lnTo>
                    <a:pt x="9051641" y="21340"/>
                  </a:lnTo>
                  <a:lnTo>
                    <a:pt x="9097892" y="20196"/>
                  </a:lnTo>
                  <a:lnTo>
                    <a:pt x="9145182" y="19090"/>
                  </a:lnTo>
                  <a:lnTo>
                    <a:pt x="9193740" y="18130"/>
                  </a:lnTo>
                  <a:lnTo>
                    <a:pt x="9243796" y="17423"/>
                  </a:lnTo>
                  <a:lnTo>
                    <a:pt x="9295580" y="17076"/>
                  </a:lnTo>
                  <a:lnTo>
                    <a:pt x="9349320" y="17197"/>
                  </a:lnTo>
                  <a:lnTo>
                    <a:pt x="9405248" y="17892"/>
                  </a:lnTo>
                  <a:lnTo>
                    <a:pt x="9463591" y="19268"/>
                  </a:lnTo>
                  <a:lnTo>
                    <a:pt x="9524580" y="21434"/>
                  </a:lnTo>
                  <a:lnTo>
                    <a:pt x="9563452" y="22943"/>
                  </a:lnTo>
                  <a:lnTo>
                    <a:pt x="9603282" y="24279"/>
                  </a:lnTo>
                  <a:lnTo>
                    <a:pt x="9644074" y="25448"/>
                  </a:lnTo>
                  <a:lnTo>
                    <a:pt x="9685830" y="26458"/>
                  </a:lnTo>
                  <a:lnTo>
                    <a:pt x="9728553" y="27315"/>
                  </a:lnTo>
                  <a:lnTo>
                    <a:pt x="9772246" y="28025"/>
                  </a:lnTo>
                  <a:lnTo>
                    <a:pt x="9816912" y="28595"/>
                  </a:lnTo>
                  <a:lnTo>
                    <a:pt x="9862554" y="29032"/>
                  </a:lnTo>
                  <a:lnTo>
                    <a:pt x="9909174" y="29341"/>
                  </a:lnTo>
                  <a:lnTo>
                    <a:pt x="9956775" y="29529"/>
                  </a:lnTo>
                  <a:lnTo>
                    <a:pt x="10005360" y="29603"/>
                  </a:lnTo>
                  <a:lnTo>
                    <a:pt x="10054932" y="29570"/>
                  </a:lnTo>
                  <a:lnTo>
                    <a:pt x="10105494" y="29435"/>
                  </a:lnTo>
                  <a:lnTo>
                    <a:pt x="10157049" y="29205"/>
                  </a:lnTo>
                  <a:lnTo>
                    <a:pt x="10209598" y="28888"/>
                  </a:lnTo>
                  <a:lnTo>
                    <a:pt x="10263146" y="28488"/>
                  </a:lnTo>
                  <a:lnTo>
                    <a:pt x="10317695" y="28014"/>
                  </a:lnTo>
                  <a:lnTo>
                    <a:pt x="10373248" y="27471"/>
                  </a:lnTo>
                  <a:lnTo>
                    <a:pt x="10429807" y="26866"/>
                  </a:lnTo>
                  <a:lnTo>
                    <a:pt x="10487376" y="26205"/>
                  </a:lnTo>
                  <a:lnTo>
                    <a:pt x="10545957" y="25494"/>
                  </a:lnTo>
                  <a:lnTo>
                    <a:pt x="10605553" y="24742"/>
                  </a:lnTo>
                  <a:lnTo>
                    <a:pt x="10666166" y="23953"/>
                  </a:lnTo>
                  <a:lnTo>
                    <a:pt x="10727801" y="23134"/>
                  </a:lnTo>
                  <a:lnTo>
                    <a:pt x="10790459" y="22292"/>
                  </a:lnTo>
                  <a:lnTo>
                    <a:pt x="10854143" y="21434"/>
                  </a:lnTo>
                  <a:lnTo>
                    <a:pt x="10854778" y="25879"/>
                  </a:lnTo>
                  <a:lnTo>
                    <a:pt x="10801557" y="42803"/>
                  </a:lnTo>
                  <a:lnTo>
                    <a:pt x="10751401" y="45173"/>
                  </a:lnTo>
                  <a:lnTo>
                    <a:pt x="10702778" y="46806"/>
                  </a:lnTo>
                  <a:lnTo>
                    <a:pt x="10654789" y="47676"/>
                  </a:lnTo>
                  <a:lnTo>
                    <a:pt x="10606533" y="47760"/>
                  </a:lnTo>
                  <a:lnTo>
                    <a:pt x="10557114" y="47031"/>
                  </a:lnTo>
                  <a:lnTo>
                    <a:pt x="10505631" y="45466"/>
                  </a:lnTo>
                  <a:lnTo>
                    <a:pt x="10451186" y="43037"/>
                  </a:lnTo>
                  <a:lnTo>
                    <a:pt x="10392879" y="39722"/>
                  </a:lnTo>
                  <a:lnTo>
                    <a:pt x="10360843" y="37735"/>
                  </a:lnTo>
                  <a:lnTo>
                    <a:pt x="10325469" y="35591"/>
                  </a:lnTo>
                  <a:lnTo>
                    <a:pt x="10286993" y="33363"/>
                  </a:lnTo>
                  <a:lnTo>
                    <a:pt x="10245649" y="31124"/>
                  </a:lnTo>
                  <a:lnTo>
                    <a:pt x="10201673" y="28949"/>
                  </a:lnTo>
                  <a:lnTo>
                    <a:pt x="10155300" y="26909"/>
                  </a:lnTo>
                  <a:lnTo>
                    <a:pt x="10106765" y="25078"/>
                  </a:lnTo>
                  <a:lnTo>
                    <a:pt x="10056303" y="23531"/>
                  </a:lnTo>
                  <a:lnTo>
                    <a:pt x="10004148" y="22339"/>
                  </a:lnTo>
                  <a:lnTo>
                    <a:pt x="9950537" y="21576"/>
                  </a:lnTo>
                  <a:lnTo>
                    <a:pt x="9895704" y="21316"/>
                  </a:lnTo>
                  <a:lnTo>
                    <a:pt x="9839884" y="21631"/>
                  </a:lnTo>
                  <a:lnTo>
                    <a:pt x="9783312" y="22596"/>
                  </a:lnTo>
                  <a:lnTo>
                    <a:pt x="9726223" y="24283"/>
                  </a:lnTo>
                  <a:lnTo>
                    <a:pt x="9668853" y="26766"/>
                  </a:lnTo>
                  <a:lnTo>
                    <a:pt x="9611436" y="30118"/>
                  </a:lnTo>
                  <a:lnTo>
                    <a:pt x="9554207" y="34412"/>
                  </a:lnTo>
                  <a:lnTo>
                    <a:pt x="9497402" y="39722"/>
                  </a:lnTo>
                  <a:lnTo>
                    <a:pt x="9429134" y="46375"/>
                  </a:lnTo>
                  <a:lnTo>
                    <a:pt x="9368835" y="51412"/>
                  </a:lnTo>
                  <a:lnTo>
                    <a:pt x="9315273" y="54980"/>
                  </a:lnTo>
                  <a:lnTo>
                    <a:pt x="9267219" y="57228"/>
                  </a:lnTo>
                  <a:lnTo>
                    <a:pt x="9223443" y="58304"/>
                  </a:lnTo>
                  <a:lnTo>
                    <a:pt x="9182714" y="58356"/>
                  </a:lnTo>
                  <a:lnTo>
                    <a:pt x="9143803" y="57534"/>
                  </a:lnTo>
                  <a:lnTo>
                    <a:pt x="9105478" y="55984"/>
                  </a:lnTo>
                  <a:lnTo>
                    <a:pt x="9066511" y="53855"/>
                  </a:lnTo>
                  <a:lnTo>
                    <a:pt x="9025670" y="51296"/>
                  </a:lnTo>
                  <a:lnTo>
                    <a:pt x="8981725" y="48455"/>
                  </a:lnTo>
                  <a:lnTo>
                    <a:pt x="8933447" y="45480"/>
                  </a:lnTo>
                  <a:lnTo>
                    <a:pt x="8879605" y="42520"/>
                  </a:lnTo>
                  <a:lnTo>
                    <a:pt x="8818968" y="39722"/>
                  </a:lnTo>
                  <a:lnTo>
                    <a:pt x="8752203" y="36882"/>
                  </a:lnTo>
                  <a:lnTo>
                    <a:pt x="8700549" y="34580"/>
                  </a:lnTo>
                  <a:lnTo>
                    <a:pt x="8661510" y="32810"/>
                  </a:lnTo>
                  <a:lnTo>
                    <a:pt x="8632594" y="31566"/>
                  </a:lnTo>
                  <a:lnTo>
                    <a:pt x="8611304" y="30840"/>
                  </a:lnTo>
                  <a:lnTo>
                    <a:pt x="8595147" y="30625"/>
                  </a:lnTo>
                  <a:lnTo>
                    <a:pt x="8581628" y="30917"/>
                  </a:lnTo>
                  <a:lnTo>
                    <a:pt x="8568252" y="31707"/>
                  </a:lnTo>
                  <a:lnTo>
                    <a:pt x="8552524" y="32989"/>
                  </a:lnTo>
                  <a:lnTo>
                    <a:pt x="8531951" y="34756"/>
                  </a:lnTo>
                  <a:lnTo>
                    <a:pt x="8504038" y="37003"/>
                  </a:lnTo>
                  <a:lnTo>
                    <a:pt x="8424094" y="42055"/>
                  </a:lnTo>
                  <a:lnTo>
                    <a:pt x="8378183" y="43663"/>
                  </a:lnTo>
                  <a:lnTo>
                    <a:pt x="8329116" y="44638"/>
                  </a:lnTo>
                  <a:lnTo>
                    <a:pt x="8277452" y="45072"/>
                  </a:lnTo>
                  <a:lnTo>
                    <a:pt x="8223749" y="45056"/>
                  </a:lnTo>
                  <a:lnTo>
                    <a:pt x="8168568" y="44682"/>
                  </a:lnTo>
                  <a:lnTo>
                    <a:pt x="8112467" y="44041"/>
                  </a:lnTo>
                  <a:lnTo>
                    <a:pt x="8056006" y="43225"/>
                  </a:lnTo>
                  <a:lnTo>
                    <a:pt x="7999743" y="42325"/>
                  </a:lnTo>
                  <a:lnTo>
                    <a:pt x="7944237" y="41433"/>
                  </a:lnTo>
                  <a:lnTo>
                    <a:pt x="7890048" y="40641"/>
                  </a:lnTo>
                  <a:lnTo>
                    <a:pt x="7837734" y="40040"/>
                  </a:lnTo>
                  <a:lnTo>
                    <a:pt x="7787855" y="39722"/>
                  </a:lnTo>
                  <a:lnTo>
                    <a:pt x="7731654" y="39650"/>
                  </a:lnTo>
                  <a:lnTo>
                    <a:pt x="7677336" y="39748"/>
                  </a:lnTo>
                  <a:lnTo>
                    <a:pt x="7624567" y="39962"/>
                  </a:lnTo>
                  <a:lnTo>
                    <a:pt x="7573013" y="40243"/>
                  </a:lnTo>
                  <a:lnTo>
                    <a:pt x="7522341" y="40538"/>
                  </a:lnTo>
                  <a:lnTo>
                    <a:pt x="7472217" y="40795"/>
                  </a:lnTo>
                  <a:lnTo>
                    <a:pt x="7422307" y="40964"/>
                  </a:lnTo>
                  <a:lnTo>
                    <a:pt x="7372278" y="40993"/>
                  </a:lnTo>
                  <a:lnTo>
                    <a:pt x="7321795" y="40830"/>
                  </a:lnTo>
                  <a:lnTo>
                    <a:pt x="7270525" y="40423"/>
                  </a:lnTo>
                  <a:lnTo>
                    <a:pt x="7218133" y="39722"/>
                  </a:lnTo>
                  <a:lnTo>
                    <a:pt x="7166612" y="38929"/>
                  </a:lnTo>
                  <a:lnTo>
                    <a:pt x="7117661" y="38284"/>
                  </a:lnTo>
                  <a:lnTo>
                    <a:pt x="7070403" y="37791"/>
                  </a:lnTo>
                  <a:lnTo>
                    <a:pt x="7023964" y="37454"/>
                  </a:lnTo>
                  <a:lnTo>
                    <a:pt x="6977468" y="37274"/>
                  </a:lnTo>
                  <a:lnTo>
                    <a:pt x="6930041" y="37257"/>
                  </a:lnTo>
                  <a:lnTo>
                    <a:pt x="6880806" y="37405"/>
                  </a:lnTo>
                  <a:lnTo>
                    <a:pt x="6828888" y="37723"/>
                  </a:lnTo>
                  <a:lnTo>
                    <a:pt x="6773412" y="38212"/>
                  </a:lnTo>
                  <a:lnTo>
                    <a:pt x="6713503" y="38877"/>
                  </a:lnTo>
                  <a:lnTo>
                    <a:pt x="6648284" y="39722"/>
                  </a:lnTo>
                  <a:lnTo>
                    <a:pt x="6582620" y="40953"/>
                  </a:lnTo>
                  <a:lnTo>
                    <a:pt x="6521606" y="42623"/>
                  </a:lnTo>
                  <a:lnTo>
                    <a:pt x="6464617" y="44503"/>
                  </a:lnTo>
                  <a:lnTo>
                    <a:pt x="6411026" y="46366"/>
                  </a:lnTo>
                  <a:lnTo>
                    <a:pt x="6360208" y="47983"/>
                  </a:lnTo>
                  <a:lnTo>
                    <a:pt x="6311535" y="49125"/>
                  </a:lnTo>
                  <a:lnTo>
                    <a:pt x="6264381" y="49564"/>
                  </a:lnTo>
                  <a:lnTo>
                    <a:pt x="6218121" y="49072"/>
                  </a:lnTo>
                  <a:lnTo>
                    <a:pt x="6172127" y="47420"/>
                  </a:lnTo>
                  <a:lnTo>
                    <a:pt x="6125774" y="44379"/>
                  </a:lnTo>
                  <a:lnTo>
                    <a:pt x="6078435" y="39722"/>
                  </a:lnTo>
                  <a:lnTo>
                    <a:pt x="6028014" y="34801"/>
                  </a:lnTo>
                  <a:lnTo>
                    <a:pt x="5973702" y="31076"/>
                  </a:lnTo>
                  <a:lnTo>
                    <a:pt x="5916704" y="28476"/>
                  </a:lnTo>
                  <a:lnTo>
                    <a:pt x="5858225" y="26930"/>
                  </a:lnTo>
                  <a:lnTo>
                    <a:pt x="5799470" y="26368"/>
                  </a:lnTo>
                  <a:lnTo>
                    <a:pt x="5741643" y="26720"/>
                  </a:lnTo>
                  <a:lnTo>
                    <a:pt x="5685948" y="27916"/>
                  </a:lnTo>
                  <a:lnTo>
                    <a:pt x="5633591" y="29884"/>
                  </a:lnTo>
                  <a:lnTo>
                    <a:pt x="5585775" y="32555"/>
                  </a:lnTo>
                  <a:lnTo>
                    <a:pt x="5543705" y="35857"/>
                  </a:lnTo>
                  <a:lnTo>
                    <a:pt x="5508586" y="39722"/>
                  </a:lnTo>
                  <a:lnTo>
                    <a:pt x="5484330" y="42306"/>
                  </a:lnTo>
                  <a:lnTo>
                    <a:pt x="5420409" y="46063"/>
                  </a:lnTo>
                  <a:lnTo>
                    <a:pt x="5381580" y="47294"/>
                  </a:lnTo>
                  <a:lnTo>
                    <a:pt x="5338731" y="48132"/>
                  </a:lnTo>
                  <a:lnTo>
                    <a:pt x="5292280" y="48607"/>
                  </a:lnTo>
                  <a:lnTo>
                    <a:pt x="5242645" y="48746"/>
                  </a:lnTo>
                  <a:lnTo>
                    <a:pt x="5190245" y="48580"/>
                  </a:lnTo>
                  <a:lnTo>
                    <a:pt x="5135498" y="48137"/>
                  </a:lnTo>
                  <a:lnTo>
                    <a:pt x="5078822" y="47446"/>
                  </a:lnTo>
                  <a:lnTo>
                    <a:pt x="5020635" y="46536"/>
                  </a:lnTo>
                  <a:lnTo>
                    <a:pt x="4961357" y="45437"/>
                  </a:lnTo>
                  <a:lnTo>
                    <a:pt x="4901406" y="44177"/>
                  </a:lnTo>
                  <a:lnTo>
                    <a:pt x="4841199" y="42785"/>
                  </a:lnTo>
                  <a:lnTo>
                    <a:pt x="4781156" y="41290"/>
                  </a:lnTo>
                  <a:lnTo>
                    <a:pt x="4721694" y="39722"/>
                  </a:lnTo>
                  <a:lnTo>
                    <a:pt x="4651578" y="38430"/>
                  </a:lnTo>
                  <a:lnTo>
                    <a:pt x="4586215" y="38306"/>
                  </a:lnTo>
                  <a:lnTo>
                    <a:pt x="4525123" y="39092"/>
                  </a:lnTo>
                  <a:lnTo>
                    <a:pt x="4467823" y="40527"/>
                  </a:lnTo>
                  <a:lnTo>
                    <a:pt x="4413831" y="42351"/>
                  </a:lnTo>
                  <a:lnTo>
                    <a:pt x="4362668" y="44303"/>
                  </a:lnTo>
                  <a:lnTo>
                    <a:pt x="4313850" y="46124"/>
                  </a:lnTo>
                  <a:lnTo>
                    <a:pt x="4266898" y="47553"/>
                  </a:lnTo>
                  <a:lnTo>
                    <a:pt x="4221329" y="48331"/>
                  </a:lnTo>
                  <a:lnTo>
                    <a:pt x="4176662" y="48197"/>
                  </a:lnTo>
                  <a:lnTo>
                    <a:pt x="4132416" y="46891"/>
                  </a:lnTo>
                  <a:lnTo>
                    <a:pt x="4088109" y="44152"/>
                  </a:lnTo>
                  <a:lnTo>
                    <a:pt x="4043260" y="39722"/>
                  </a:lnTo>
                  <a:lnTo>
                    <a:pt x="3968720" y="33264"/>
                  </a:lnTo>
                  <a:lnTo>
                    <a:pt x="3910049" y="32424"/>
                  </a:lnTo>
                  <a:lnTo>
                    <a:pt x="3862556" y="35123"/>
                  </a:lnTo>
                  <a:lnTo>
                    <a:pt x="3821553" y="39282"/>
                  </a:lnTo>
                  <a:lnTo>
                    <a:pt x="3782349" y="42821"/>
                  </a:lnTo>
                  <a:lnTo>
                    <a:pt x="3740255" y="43661"/>
                  </a:lnTo>
                  <a:lnTo>
                    <a:pt x="3690581" y="39722"/>
                  </a:lnTo>
                  <a:lnTo>
                    <a:pt x="3651610" y="36567"/>
                  </a:lnTo>
                  <a:lnTo>
                    <a:pt x="3605757" y="35677"/>
                  </a:lnTo>
                  <a:lnTo>
                    <a:pt x="3554461" y="36507"/>
                  </a:lnTo>
                  <a:lnTo>
                    <a:pt x="3499161" y="38512"/>
                  </a:lnTo>
                  <a:lnTo>
                    <a:pt x="3441295" y="41147"/>
                  </a:lnTo>
                  <a:lnTo>
                    <a:pt x="3382299" y="43870"/>
                  </a:lnTo>
                  <a:lnTo>
                    <a:pt x="3323614" y="46134"/>
                  </a:lnTo>
                  <a:lnTo>
                    <a:pt x="3266677" y="47396"/>
                  </a:lnTo>
                  <a:lnTo>
                    <a:pt x="3212925" y="47111"/>
                  </a:lnTo>
                  <a:lnTo>
                    <a:pt x="3163798" y="44734"/>
                  </a:lnTo>
                  <a:lnTo>
                    <a:pt x="3120732" y="39722"/>
                  </a:lnTo>
                  <a:lnTo>
                    <a:pt x="3092242" y="35989"/>
                  </a:lnTo>
                  <a:lnTo>
                    <a:pt x="3061136" y="33622"/>
                  </a:lnTo>
                  <a:lnTo>
                    <a:pt x="3027385" y="32434"/>
                  </a:lnTo>
                  <a:lnTo>
                    <a:pt x="2990958" y="32239"/>
                  </a:lnTo>
                  <a:lnTo>
                    <a:pt x="2951824" y="32851"/>
                  </a:lnTo>
                  <a:lnTo>
                    <a:pt x="2909952" y="34085"/>
                  </a:lnTo>
                  <a:lnTo>
                    <a:pt x="2865310" y="35755"/>
                  </a:lnTo>
                  <a:lnTo>
                    <a:pt x="2817869" y="37674"/>
                  </a:lnTo>
                  <a:lnTo>
                    <a:pt x="2767597" y="39657"/>
                  </a:lnTo>
                  <a:lnTo>
                    <a:pt x="2714464" y="41519"/>
                  </a:lnTo>
                  <a:lnTo>
                    <a:pt x="2658438" y="43073"/>
                  </a:lnTo>
                  <a:lnTo>
                    <a:pt x="2599489" y="44133"/>
                  </a:lnTo>
                  <a:lnTo>
                    <a:pt x="2537585" y="44514"/>
                  </a:lnTo>
                  <a:lnTo>
                    <a:pt x="2472697" y="44030"/>
                  </a:lnTo>
                  <a:lnTo>
                    <a:pt x="2404792" y="42494"/>
                  </a:lnTo>
                  <a:lnTo>
                    <a:pt x="2333840" y="39722"/>
                  </a:lnTo>
                  <a:lnTo>
                    <a:pt x="2263388" y="36357"/>
                  </a:lnTo>
                  <a:lnTo>
                    <a:pt x="2205636" y="33608"/>
                  </a:lnTo>
                  <a:lnTo>
                    <a:pt x="2158962" y="31443"/>
                  </a:lnTo>
                  <a:lnTo>
                    <a:pt x="2092362" y="28743"/>
                  </a:lnTo>
                  <a:lnTo>
                    <a:pt x="2050610" y="28008"/>
                  </a:lnTo>
                  <a:lnTo>
                    <a:pt x="2034998" y="28298"/>
                  </a:lnTo>
                  <a:lnTo>
                    <a:pt x="2020732" y="28987"/>
                  </a:lnTo>
                  <a:lnTo>
                    <a:pt x="2006190" y="30042"/>
                  </a:lnTo>
                  <a:lnTo>
                    <a:pt x="1989750" y="31432"/>
                  </a:lnTo>
                  <a:lnTo>
                    <a:pt x="1969791" y="33126"/>
                  </a:lnTo>
                  <a:lnTo>
                    <a:pt x="1944691" y="35093"/>
                  </a:lnTo>
                  <a:lnTo>
                    <a:pt x="1872576" y="39722"/>
                  </a:lnTo>
                  <a:lnTo>
                    <a:pt x="1833811" y="41828"/>
                  </a:lnTo>
                  <a:lnTo>
                    <a:pt x="1792664" y="43924"/>
                  </a:lnTo>
                  <a:lnTo>
                    <a:pt x="1749342" y="45966"/>
                  </a:lnTo>
                  <a:lnTo>
                    <a:pt x="1704047" y="47909"/>
                  </a:lnTo>
                  <a:lnTo>
                    <a:pt x="1656983" y="49709"/>
                  </a:lnTo>
                  <a:lnTo>
                    <a:pt x="1608355" y="51321"/>
                  </a:lnTo>
                  <a:lnTo>
                    <a:pt x="1558367" y="52700"/>
                  </a:lnTo>
                  <a:lnTo>
                    <a:pt x="1507223" y="53802"/>
                  </a:lnTo>
                  <a:lnTo>
                    <a:pt x="1455127" y="54581"/>
                  </a:lnTo>
                  <a:lnTo>
                    <a:pt x="1402284" y="54993"/>
                  </a:lnTo>
                  <a:lnTo>
                    <a:pt x="1348896" y="54994"/>
                  </a:lnTo>
                  <a:lnTo>
                    <a:pt x="1295169" y="54538"/>
                  </a:lnTo>
                  <a:lnTo>
                    <a:pt x="1241306" y="53582"/>
                  </a:lnTo>
                  <a:lnTo>
                    <a:pt x="1187511" y="52080"/>
                  </a:lnTo>
                  <a:lnTo>
                    <a:pt x="1133989" y="49988"/>
                  </a:lnTo>
                  <a:lnTo>
                    <a:pt x="1080944" y="47260"/>
                  </a:lnTo>
                  <a:lnTo>
                    <a:pt x="1028579" y="43853"/>
                  </a:lnTo>
                  <a:lnTo>
                    <a:pt x="977099" y="39722"/>
                  </a:lnTo>
                  <a:lnTo>
                    <a:pt x="929126" y="35643"/>
                  </a:lnTo>
                  <a:lnTo>
                    <a:pt x="881708" y="31958"/>
                  </a:lnTo>
                  <a:lnTo>
                    <a:pt x="834681" y="28675"/>
                  </a:lnTo>
                  <a:lnTo>
                    <a:pt x="787878" y="25807"/>
                  </a:lnTo>
                  <a:lnTo>
                    <a:pt x="741134" y="23364"/>
                  </a:lnTo>
                  <a:lnTo>
                    <a:pt x="694284" y="21355"/>
                  </a:lnTo>
                  <a:lnTo>
                    <a:pt x="647163" y="19793"/>
                  </a:lnTo>
                  <a:lnTo>
                    <a:pt x="599603" y="18688"/>
                  </a:lnTo>
                  <a:lnTo>
                    <a:pt x="551440" y="18050"/>
                  </a:lnTo>
                  <a:lnTo>
                    <a:pt x="502509" y="17890"/>
                  </a:lnTo>
                  <a:lnTo>
                    <a:pt x="452644" y="18219"/>
                  </a:lnTo>
                  <a:lnTo>
                    <a:pt x="401678" y="19047"/>
                  </a:lnTo>
                  <a:lnTo>
                    <a:pt x="349447" y="20385"/>
                  </a:lnTo>
                  <a:lnTo>
                    <a:pt x="295785" y="22244"/>
                  </a:lnTo>
                  <a:lnTo>
                    <a:pt x="240527" y="24634"/>
                  </a:lnTo>
                  <a:lnTo>
                    <a:pt x="183506" y="27566"/>
                  </a:lnTo>
                  <a:lnTo>
                    <a:pt x="124558" y="31051"/>
                  </a:lnTo>
                  <a:lnTo>
                    <a:pt x="63516" y="35099"/>
                  </a:lnTo>
                  <a:lnTo>
                    <a:pt x="215" y="39722"/>
                  </a:lnTo>
                  <a:lnTo>
                    <a:pt x="0" y="30959"/>
                  </a:lnTo>
                  <a:lnTo>
                    <a:pt x="406" y="25879"/>
                  </a:lnTo>
                  <a:lnTo>
                    <a:pt x="215" y="21434"/>
                  </a:lnTo>
                  <a:close/>
                </a:path>
              </a:pathLst>
            </a:custGeom>
            <a:ln w="4267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7244" y="1917268"/>
            <a:ext cx="10289540" cy="20923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765" marR="5080" indent="-12700">
              <a:lnSpc>
                <a:spcPct val="90100"/>
              </a:lnSpc>
              <a:spcBef>
                <a:spcPts val="3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0" dirty="0">
                <a:latin typeface="Calibri Light"/>
                <a:cs typeface="Calibri Light"/>
              </a:rPr>
              <a:t>Build</a:t>
            </a:r>
            <a:r>
              <a:rPr sz="2000" spc="-15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logistic</a:t>
            </a:r>
            <a:r>
              <a:rPr sz="2000" spc="-220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regressionmodel</a:t>
            </a:r>
            <a:r>
              <a:rPr sz="2000" spc="-120" dirty="0">
                <a:latin typeface="Calibri Light"/>
                <a:cs typeface="Calibri Light"/>
              </a:rPr>
              <a:t> </a:t>
            </a:r>
            <a:r>
              <a:rPr sz="2000" spc="-55" dirty="0">
                <a:latin typeface="Calibri Light"/>
                <a:cs typeface="Calibri Light"/>
              </a:rPr>
              <a:t>to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assign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leadscore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between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0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40" dirty="0">
                <a:latin typeface="Calibri Light"/>
                <a:cs typeface="Calibri Light"/>
              </a:rPr>
              <a:t>and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100</a:t>
            </a:r>
            <a:r>
              <a:rPr sz="2000" spc="-135" dirty="0">
                <a:latin typeface="Calibri Light"/>
                <a:cs typeface="Calibri Light"/>
              </a:rPr>
              <a:t> </a:t>
            </a:r>
            <a:r>
              <a:rPr sz="2000" spc="-55" dirty="0">
                <a:latin typeface="Calibri Light"/>
                <a:cs typeface="Calibri Light"/>
              </a:rPr>
              <a:t>to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each</a:t>
            </a:r>
            <a:r>
              <a:rPr sz="2000" spc="-220" dirty="0">
                <a:latin typeface="Calibri Light"/>
                <a:cs typeface="Calibri Light"/>
              </a:rPr>
              <a:t> </a:t>
            </a:r>
            <a:r>
              <a:rPr sz="2000" spc="-35" dirty="0">
                <a:latin typeface="Calibri Light"/>
                <a:cs typeface="Calibri Light"/>
              </a:rPr>
              <a:t>of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leads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which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can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be 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used</a:t>
            </a:r>
            <a:r>
              <a:rPr sz="2000" spc="-17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by</a:t>
            </a:r>
            <a:r>
              <a:rPr sz="2000" spc="-17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company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to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100" dirty="0">
                <a:latin typeface="Calibri Light"/>
                <a:cs typeface="Calibri Light"/>
              </a:rPr>
              <a:t>target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potential</a:t>
            </a:r>
            <a:r>
              <a:rPr sz="2000" spc="-170" dirty="0">
                <a:latin typeface="Calibri Light"/>
                <a:cs typeface="Calibri Light"/>
              </a:rPr>
              <a:t> </a:t>
            </a:r>
            <a:r>
              <a:rPr sz="2000" spc="-90" dirty="0">
                <a:latin typeface="Calibri Light"/>
                <a:cs typeface="Calibri Light"/>
              </a:rPr>
              <a:t>leads.</a:t>
            </a:r>
            <a:r>
              <a:rPr sz="2000" spc="-1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higher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score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would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mean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that</a:t>
            </a:r>
            <a:r>
              <a:rPr sz="2000" spc="-12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lead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35" dirty="0">
                <a:latin typeface="Calibri Light"/>
                <a:cs typeface="Calibri Light"/>
              </a:rPr>
              <a:t>is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hot,</a:t>
            </a:r>
            <a:r>
              <a:rPr sz="2000" spc="-120" dirty="0">
                <a:latin typeface="Calibri Light"/>
                <a:cs typeface="Calibri Light"/>
              </a:rPr>
              <a:t> i.e.</a:t>
            </a:r>
            <a:r>
              <a:rPr sz="2000" spc="-245" dirty="0">
                <a:latin typeface="Calibri Light"/>
                <a:cs typeface="Calibri Light"/>
              </a:rPr>
              <a:t> </a:t>
            </a:r>
            <a:r>
              <a:rPr sz="2000" spc="-35" dirty="0">
                <a:latin typeface="Calibri Light"/>
                <a:cs typeface="Calibri Light"/>
              </a:rPr>
              <a:t>is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most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100" dirty="0">
                <a:latin typeface="Calibri Light"/>
                <a:cs typeface="Calibri Light"/>
              </a:rPr>
              <a:t>likely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55" dirty="0">
                <a:latin typeface="Calibri Light"/>
                <a:cs typeface="Calibri Light"/>
              </a:rPr>
              <a:t>to</a:t>
            </a:r>
            <a:r>
              <a:rPr sz="2000" spc="-105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convert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55" dirty="0">
                <a:latin typeface="Calibri Light"/>
                <a:cs typeface="Calibri Light"/>
              </a:rPr>
              <a:t>whereas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lower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score</a:t>
            </a:r>
            <a:r>
              <a:rPr sz="2000" spc="220" dirty="0">
                <a:latin typeface="Calibri Light"/>
                <a:cs typeface="Calibri Light"/>
              </a:rPr>
              <a:t> </a:t>
            </a:r>
            <a:r>
              <a:rPr sz="2000" spc="-55" dirty="0">
                <a:latin typeface="Calibri Light"/>
                <a:cs typeface="Calibri Light"/>
              </a:rPr>
              <a:t>would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mean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90" dirty="0">
                <a:latin typeface="Calibri Light"/>
                <a:cs typeface="Calibri Light"/>
              </a:rPr>
              <a:t>that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lead</a:t>
            </a:r>
            <a:r>
              <a:rPr sz="2000" spc="-215" dirty="0">
                <a:latin typeface="Calibri Light"/>
                <a:cs typeface="Calibri Light"/>
              </a:rPr>
              <a:t> </a:t>
            </a:r>
            <a:r>
              <a:rPr sz="2000" spc="-35" dirty="0">
                <a:latin typeface="Calibri Light"/>
                <a:cs typeface="Calibri Light"/>
              </a:rPr>
              <a:t>is</a:t>
            </a:r>
            <a:r>
              <a:rPr sz="2000" spc="-19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cold</a:t>
            </a:r>
            <a:r>
              <a:rPr sz="2000" spc="-195" dirty="0">
                <a:latin typeface="Calibri Light"/>
                <a:cs typeface="Calibri Light"/>
              </a:rPr>
              <a:t> </a:t>
            </a:r>
            <a:r>
              <a:rPr sz="2000" spc="-35" dirty="0">
                <a:latin typeface="Calibri Light"/>
                <a:cs typeface="Calibri Light"/>
              </a:rPr>
              <a:t>andwill</a:t>
            </a:r>
            <a:r>
              <a:rPr sz="2000" spc="-17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mostly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not</a:t>
            </a:r>
            <a:r>
              <a:rPr sz="2000" spc="-17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get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105" dirty="0">
                <a:latin typeface="Calibri Light"/>
                <a:cs typeface="Calibri Light"/>
              </a:rPr>
              <a:t>converted.</a:t>
            </a:r>
            <a:endParaRPr sz="2000">
              <a:latin typeface="Calibri Light"/>
              <a:cs typeface="Calibri Light"/>
            </a:endParaRPr>
          </a:p>
          <a:p>
            <a:pPr marL="24765" marR="168275" indent="-12700">
              <a:lnSpc>
                <a:spcPct val="9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90" dirty="0">
                <a:latin typeface="Calibri Light"/>
                <a:cs typeface="Calibri Light"/>
              </a:rPr>
              <a:t>There </a:t>
            </a:r>
            <a:r>
              <a:rPr sz="2000" spc="-60" dirty="0">
                <a:latin typeface="Calibri Light"/>
                <a:cs typeface="Calibri Light"/>
              </a:rPr>
              <a:t>are </a:t>
            </a:r>
            <a:r>
              <a:rPr sz="2000" spc="-45" dirty="0">
                <a:latin typeface="Calibri Light"/>
                <a:cs typeface="Calibri Light"/>
              </a:rPr>
              <a:t>some more </a:t>
            </a:r>
            <a:r>
              <a:rPr sz="2000" spc="-55" dirty="0">
                <a:latin typeface="Calibri Light"/>
                <a:cs typeface="Calibri Light"/>
              </a:rPr>
              <a:t>problems </a:t>
            </a:r>
            <a:r>
              <a:rPr sz="2000" spc="-80" dirty="0">
                <a:latin typeface="Calibri Light"/>
                <a:cs typeface="Calibri Light"/>
              </a:rPr>
              <a:t>presented </a:t>
            </a:r>
            <a:r>
              <a:rPr sz="2000" spc="-40" dirty="0">
                <a:latin typeface="Calibri Light"/>
                <a:cs typeface="Calibri Light"/>
              </a:rPr>
              <a:t>by </a:t>
            </a:r>
            <a:r>
              <a:rPr sz="2000" spc="-60" dirty="0">
                <a:latin typeface="Calibri Light"/>
                <a:cs typeface="Calibri Light"/>
              </a:rPr>
              <a:t>the </a:t>
            </a:r>
            <a:r>
              <a:rPr sz="2000" spc="-80" dirty="0">
                <a:latin typeface="Calibri Light"/>
                <a:cs typeface="Calibri Light"/>
              </a:rPr>
              <a:t>company </a:t>
            </a:r>
            <a:r>
              <a:rPr sz="2000" spc="-70" dirty="0">
                <a:latin typeface="Calibri Light"/>
                <a:cs typeface="Calibri Light"/>
              </a:rPr>
              <a:t>which </a:t>
            </a:r>
            <a:r>
              <a:rPr sz="2000" spc="-50" dirty="0">
                <a:latin typeface="Calibri Light"/>
                <a:cs typeface="Calibri Light"/>
              </a:rPr>
              <a:t>your </a:t>
            </a:r>
            <a:r>
              <a:rPr sz="2000" spc="-65" dirty="0">
                <a:latin typeface="Calibri Light"/>
                <a:cs typeface="Calibri Light"/>
              </a:rPr>
              <a:t>model </a:t>
            </a:r>
            <a:r>
              <a:rPr sz="2000" spc="-55" dirty="0">
                <a:latin typeface="Calibri Light"/>
                <a:cs typeface="Calibri Light"/>
              </a:rPr>
              <a:t>should </a:t>
            </a:r>
            <a:r>
              <a:rPr sz="2000" spc="-45" dirty="0">
                <a:latin typeface="Calibri Light"/>
                <a:cs typeface="Calibri Light"/>
              </a:rPr>
              <a:t>be </a:t>
            </a:r>
            <a:r>
              <a:rPr sz="2000" spc="-80" dirty="0">
                <a:latin typeface="Calibri Light"/>
                <a:cs typeface="Calibri Light"/>
              </a:rPr>
              <a:t>able </a:t>
            </a:r>
            <a:r>
              <a:rPr sz="2000" spc="-60" dirty="0">
                <a:latin typeface="Calibri Light"/>
                <a:cs typeface="Calibri Light"/>
              </a:rPr>
              <a:t>to </a:t>
            </a:r>
            <a:r>
              <a:rPr sz="2000" spc="-95" dirty="0">
                <a:latin typeface="Calibri Light"/>
                <a:cs typeface="Calibri Light"/>
              </a:rPr>
              <a:t>adjust </a:t>
            </a:r>
            <a:r>
              <a:rPr sz="2000" spc="-60" dirty="0">
                <a:latin typeface="Calibri Light"/>
                <a:cs typeface="Calibri Light"/>
              </a:rPr>
              <a:t>to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if</a:t>
            </a:r>
            <a:r>
              <a:rPr sz="2000" spc="-204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company's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requirement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changes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in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future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so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you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will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need</a:t>
            </a:r>
            <a:r>
              <a:rPr sz="2000" spc="-135" dirty="0">
                <a:latin typeface="Calibri Light"/>
                <a:cs typeface="Calibri Light"/>
              </a:rPr>
              <a:t> </a:t>
            </a:r>
            <a:r>
              <a:rPr sz="2000" spc="-55" dirty="0">
                <a:latin typeface="Calibri Light"/>
                <a:cs typeface="Calibri Light"/>
              </a:rPr>
              <a:t>to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handle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these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30" dirty="0">
                <a:latin typeface="Calibri Light"/>
                <a:cs typeface="Calibri Light"/>
              </a:rPr>
              <a:t>as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110" dirty="0">
                <a:latin typeface="Calibri Light"/>
                <a:cs typeface="Calibri Light"/>
              </a:rPr>
              <a:t>well.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These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problems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areprovided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in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</a:t>
            </a:r>
            <a:r>
              <a:rPr sz="2000" spc="-185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separate</a:t>
            </a:r>
            <a:r>
              <a:rPr sz="2000" spc="-21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doc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105" dirty="0">
                <a:latin typeface="Calibri Light"/>
                <a:cs typeface="Calibri Light"/>
              </a:rPr>
              <a:t>file.</a:t>
            </a:r>
            <a:r>
              <a:rPr sz="2000" spc="100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Please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fill</a:t>
            </a:r>
            <a:r>
              <a:rPr sz="2000" spc="-220" dirty="0">
                <a:latin typeface="Calibri Light"/>
                <a:cs typeface="Calibri Light"/>
              </a:rPr>
              <a:t> </a:t>
            </a:r>
            <a:r>
              <a:rPr sz="2000" spc="-55" dirty="0">
                <a:latin typeface="Calibri Light"/>
                <a:cs typeface="Calibri Light"/>
              </a:rPr>
              <a:t>it</a:t>
            </a:r>
            <a:r>
              <a:rPr sz="2000" spc="-195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based</a:t>
            </a:r>
            <a:r>
              <a:rPr sz="2000" spc="-160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on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logistic</a:t>
            </a:r>
            <a:r>
              <a:rPr sz="2000" spc="-17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regression</a:t>
            </a:r>
            <a:r>
              <a:rPr sz="2000" spc="-21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model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you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40" dirty="0">
                <a:latin typeface="Calibri Light"/>
                <a:cs typeface="Calibri Light"/>
              </a:rPr>
              <a:t>got</a:t>
            </a:r>
            <a:r>
              <a:rPr sz="2000" spc="-145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in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60" dirty="0">
                <a:latin typeface="Calibri Light"/>
                <a:cs typeface="Calibri Light"/>
              </a:rPr>
              <a:t>the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95" dirty="0">
                <a:latin typeface="Calibri Light"/>
                <a:cs typeface="Calibri Light"/>
              </a:rPr>
              <a:t>first</a:t>
            </a:r>
            <a:r>
              <a:rPr sz="2000" spc="-114" dirty="0">
                <a:latin typeface="Calibri Light"/>
                <a:cs typeface="Calibri Light"/>
              </a:rPr>
              <a:t> </a:t>
            </a:r>
            <a:r>
              <a:rPr sz="2000" spc="-95" dirty="0">
                <a:latin typeface="Calibri Light"/>
                <a:cs typeface="Calibri Light"/>
              </a:rPr>
              <a:t>step. 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80" dirty="0">
                <a:latin typeface="Calibri Light"/>
                <a:cs typeface="Calibri Light"/>
              </a:rPr>
              <a:t>Also,</a:t>
            </a:r>
            <a:r>
              <a:rPr sz="2000" spc="-175" dirty="0">
                <a:latin typeface="Calibri Light"/>
                <a:cs typeface="Calibri Light"/>
              </a:rPr>
              <a:t> </a:t>
            </a:r>
            <a:r>
              <a:rPr sz="2000" spc="-95" dirty="0">
                <a:latin typeface="Calibri Light"/>
                <a:cs typeface="Calibri Light"/>
              </a:rPr>
              <a:t>make</a:t>
            </a:r>
            <a:r>
              <a:rPr sz="2000" spc="-140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sure</a:t>
            </a:r>
            <a:r>
              <a:rPr sz="2000" spc="-165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you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include</a:t>
            </a:r>
            <a:r>
              <a:rPr sz="2000" spc="-190" dirty="0">
                <a:latin typeface="Calibri Light"/>
                <a:cs typeface="Calibri Light"/>
              </a:rPr>
              <a:t> </a:t>
            </a:r>
            <a:r>
              <a:rPr sz="2000" spc="-65" dirty="0">
                <a:latin typeface="Calibri Light"/>
                <a:cs typeface="Calibri Light"/>
              </a:rPr>
              <a:t>this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45" dirty="0">
                <a:latin typeface="Calibri Light"/>
                <a:cs typeface="Calibri Light"/>
              </a:rPr>
              <a:t>in</a:t>
            </a:r>
            <a:r>
              <a:rPr sz="2000" spc="-120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your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85" dirty="0">
                <a:latin typeface="Calibri Light"/>
                <a:cs typeface="Calibri Light"/>
              </a:rPr>
              <a:t>final</a:t>
            </a:r>
            <a:r>
              <a:rPr sz="2000" spc="-105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PPT</a:t>
            </a:r>
            <a:r>
              <a:rPr sz="2000" spc="140" dirty="0">
                <a:latin typeface="Calibri Light"/>
                <a:cs typeface="Calibri Light"/>
              </a:rPr>
              <a:t> </a:t>
            </a:r>
            <a:r>
              <a:rPr sz="2000" spc="-70" dirty="0">
                <a:latin typeface="Calibri Light"/>
                <a:cs typeface="Calibri Light"/>
              </a:rPr>
              <a:t>where</a:t>
            </a:r>
            <a:r>
              <a:rPr sz="2000" spc="-120" dirty="0">
                <a:latin typeface="Calibri Light"/>
                <a:cs typeface="Calibri Light"/>
              </a:rPr>
              <a:t> </a:t>
            </a:r>
            <a:r>
              <a:rPr sz="2000" spc="-50" dirty="0">
                <a:latin typeface="Calibri Light"/>
                <a:cs typeface="Calibri Light"/>
              </a:rPr>
              <a:t>you'll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75" dirty="0">
                <a:latin typeface="Calibri Light"/>
                <a:cs typeface="Calibri Light"/>
              </a:rPr>
              <a:t>makerecommendations.</a:t>
            </a:r>
            <a:endParaRPr sz="2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135" y="2811221"/>
            <a:ext cx="3019425" cy="11258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05"/>
              </a:spcBef>
            </a:pPr>
            <a:r>
              <a:rPr sz="3800" spc="-125" dirty="0">
                <a:latin typeface="Calibri Light"/>
                <a:cs typeface="Calibri Light"/>
              </a:rPr>
              <a:t>SOLUTION </a:t>
            </a:r>
            <a:r>
              <a:rPr sz="3800" spc="-120" dirty="0">
                <a:latin typeface="Calibri Light"/>
                <a:cs typeface="Calibri Light"/>
              </a:rPr>
              <a:t> </a:t>
            </a:r>
            <a:r>
              <a:rPr sz="3800" spc="-114" dirty="0">
                <a:latin typeface="Calibri Light"/>
                <a:cs typeface="Calibri Light"/>
              </a:rPr>
              <a:t>M</a:t>
            </a:r>
            <a:r>
              <a:rPr sz="3800" spc="-110" dirty="0">
                <a:latin typeface="Calibri Light"/>
                <a:cs typeface="Calibri Light"/>
              </a:rPr>
              <a:t>E</a:t>
            </a:r>
            <a:r>
              <a:rPr sz="3800" spc="-114" dirty="0">
                <a:latin typeface="Calibri Light"/>
                <a:cs typeface="Calibri Light"/>
              </a:rPr>
              <a:t>T</a:t>
            </a:r>
            <a:r>
              <a:rPr sz="3800" spc="-100" dirty="0">
                <a:latin typeface="Calibri Light"/>
                <a:cs typeface="Calibri Light"/>
              </a:rPr>
              <a:t>H</a:t>
            </a:r>
            <a:r>
              <a:rPr sz="3800" spc="-114" dirty="0">
                <a:latin typeface="Calibri Light"/>
                <a:cs typeface="Calibri Light"/>
              </a:rPr>
              <a:t>O</a:t>
            </a:r>
            <a:r>
              <a:rPr sz="3800" spc="-100" dirty="0">
                <a:latin typeface="Calibri Light"/>
                <a:cs typeface="Calibri Light"/>
              </a:rPr>
              <a:t>D</a:t>
            </a:r>
            <a:r>
              <a:rPr sz="3800" spc="-114" dirty="0">
                <a:latin typeface="Calibri Light"/>
                <a:cs typeface="Calibri Light"/>
              </a:rPr>
              <a:t>O</a:t>
            </a:r>
            <a:r>
              <a:rPr sz="3800" spc="-204" dirty="0">
                <a:latin typeface="Calibri Light"/>
                <a:cs typeface="Calibri Light"/>
              </a:rPr>
              <a:t>L</a:t>
            </a:r>
            <a:r>
              <a:rPr sz="3800" spc="-114" dirty="0">
                <a:latin typeface="Calibri Light"/>
                <a:cs typeface="Calibri Light"/>
              </a:rPr>
              <a:t>O</a:t>
            </a:r>
            <a:r>
              <a:rPr sz="3800" spc="-155" dirty="0">
                <a:latin typeface="Calibri Light"/>
                <a:cs typeface="Calibri Light"/>
              </a:rPr>
              <a:t>G</a:t>
            </a:r>
            <a:r>
              <a:rPr sz="3800" spc="-5" dirty="0">
                <a:latin typeface="Calibri Light"/>
                <a:cs typeface="Calibri Light"/>
              </a:rPr>
              <a:t>Y</a:t>
            </a:r>
            <a:endParaRPr sz="3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6279" y="767587"/>
            <a:ext cx="40640" cy="5411470"/>
          </a:xfrm>
          <a:custGeom>
            <a:avLst/>
            <a:gdLst/>
            <a:ahLst/>
            <a:cxnLst/>
            <a:rect l="l" t="t" r="r" b="b"/>
            <a:pathLst>
              <a:path w="40639" h="5411470">
                <a:moveTo>
                  <a:pt x="20219" y="-21336"/>
                </a:moveTo>
                <a:lnTo>
                  <a:pt x="20219" y="5432780"/>
                </a:lnTo>
              </a:path>
            </a:pathLst>
          </a:custGeom>
          <a:ln w="8311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786383"/>
            <a:ext cx="6901180" cy="408940"/>
          </a:xfrm>
          <a:custGeom>
            <a:avLst/>
            <a:gdLst/>
            <a:ahLst/>
            <a:cxnLst/>
            <a:rect l="l" t="t" r="r" b="b"/>
            <a:pathLst>
              <a:path w="6901180" h="408940">
                <a:moveTo>
                  <a:pt x="6832600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1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2"/>
                </a:lnTo>
                <a:lnTo>
                  <a:pt x="41576" y="403082"/>
                </a:lnTo>
                <a:lnTo>
                  <a:pt x="68072" y="408431"/>
                </a:lnTo>
                <a:lnTo>
                  <a:pt x="6832600" y="408431"/>
                </a:lnTo>
                <a:lnTo>
                  <a:pt x="6859095" y="403082"/>
                </a:lnTo>
                <a:lnTo>
                  <a:pt x="6880733" y="388493"/>
                </a:lnTo>
                <a:lnTo>
                  <a:pt x="6895322" y="366855"/>
                </a:lnTo>
                <a:lnTo>
                  <a:pt x="6900672" y="340360"/>
                </a:lnTo>
                <a:lnTo>
                  <a:pt x="6900672" y="68071"/>
                </a:lnTo>
                <a:lnTo>
                  <a:pt x="6895322" y="41576"/>
                </a:lnTo>
                <a:lnTo>
                  <a:pt x="6880733" y="19938"/>
                </a:lnTo>
                <a:lnTo>
                  <a:pt x="6859095" y="5349"/>
                </a:lnTo>
                <a:lnTo>
                  <a:pt x="68326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21097" y="822782"/>
            <a:ext cx="31578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</a:rPr>
              <a:t>Reading</a:t>
            </a:r>
            <a:r>
              <a:rPr sz="1700" spc="-40" dirty="0">
                <a:solidFill>
                  <a:srgbClr val="FFFFFF"/>
                </a:solidFill>
              </a:rPr>
              <a:t> </a:t>
            </a:r>
            <a:r>
              <a:rPr sz="1700" spc="-5" dirty="0">
                <a:solidFill>
                  <a:srgbClr val="FFFFFF"/>
                </a:solidFill>
              </a:rPr>
              <a:t>and</a:t>
            </a:r>
            <a:r>
              <a:rPr sz="1700" dirty="0">
                <a:solidFill>
                  <a:srgbClr val="FFFFFF"/>
                </a:solidFill>
              </a:rPr>
              <a:t> </a:t>
            </a:r>
            <a:r>
              <a:rPr sz="1700" spc="-10" dirty="0">
                <a:solidFill>
                  <a:srgbClr val="FFFFFF"/>
                </a:solidFill>
              </a:rPr>
              <a:t>understanding</a:t>
            </a:r>
            <a:r>
              <a:rPr sz="1700" spc="-5" dirty="0">
                <a:solidFill>
                  <a:srgbClr val="FFFFFF"/>
                </a:solidFill>
              </a:rPr>
              <a:t> the </a:t>
            </a:r>
            <a:r>
              <a:rPr sz="1700" spc="-20" dirty="0">
                <a:solidFill>
                  <a:srgbClr val="FFFFFF"/>
                </a:solidFill>
              </a:rPr>
              <a:t>data</a:t>
            </a:r>
            <a:endParaRPr sz="1700"/>
          </a:p>
        </p:txBody>
      </p:sp>
      <p:sp>
        <p:nvSpPr>
          <p:cNvPr id="6" name="object 6"/>
          <p:cNvSpPr/>
          <p:nvPr/>
        </p:nvSpPr>
        <p:spPr>
          <a:xfrm>
            <a:off x="4648200" y="1243583"/>
            <a:ext cx="6901180" cy="408940"/>
          </a:xfrm>
          <a:custGeom>
            <a:avLst/>
            <a:gdLst/>
            <a:ahLst/>
            <a:cxnLst/>
            <a:rect l="l" t="t" r="r" b="b"/>
            <a:pathLst>
              <a:path w="6901180" h="408939">
                <a:moveTo>
                  <a:pt x="6832600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1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2"/>
                </a:lnTo>
                <a:lnTo>
                  <a:pt x="41576" y="403082"/>
                </a:lnTo>
                <a:lnTo>
                  <a:pt x="68072" y="408431"/>
                </a:lnTo>
                <a:lnTo>
                  <a:pt x="6832600" y="408431"/>
                </a:lnTo>
                <a:lnTo>
                  <a:pt x="6859095" y="403082"/>
                </a:lnTo>
                <a:lnTo>
                  <a:pt x="6880733" y="388493"/>
                </a:lnTo>
                <a:lnTo>
                  <a:pt x="6895322" y="366855"/>
                </a:lnTo>
                <a:lnTo>
                  <a:pt x="6900672" y="340360"/>
                </a:lnTo>
                <a:lnTo>
                  <a:pt x="6900672" y="68071"/>
                </a:lnTo>
                <a:lnTo>
                  <a:pt x="6895322" y="41576"/>
                </a:lnTo>
                <a:lnTo>
                  <a:pt x="6880733" y="19938"/>
                </a:lnTo>
                <a:lnTo>
                  <a:pt x="6859095" y="5349"/>
                </a:lnTo>
                <a:lnTo>
                  <a:pt x="6832600" y="0"/>
                </a:lnTo>
                <a:close/>
              </a:path>
            </a:pathLst>
          </a:custGeom>
          <a:solidFill>
            <a:srgbClr val="55B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8200" y="2319527"/>
            <a:ext cx="6901180" cy="408940"/>
          </a:xfrm>
          <a:custGeom>
            <a:avLst/>
            <a:gdLst/>
            <a:ahLst/>
            <a:cxnLst/>
            <a:rect l="l" t="t" r="r" b="b"/>
            <a:pathLst>
              <a:path w="6901180" h="408939">
                <a:moveTo>
                  <a:pt x="6832600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6832600" y="408432"/>
                </a:lnTo>
                <a:lnTo>
                  <a:pt x="6859095" y="403082"/>
                </a:lnTo>
                <a:lnTo>
                  <a:pt x="6880733" y="388493"/>
                </a:lnTo>
                <a:lnTo>
                  <a:pt x="6895322" y="366855"/>
                </a:lnTo>
                <a:lnTo>
                  <a:pt x="6900672" y="340360"/>
                </a:lnTo>
                <a:lnTo>
                  <a:pt x="6900672" y="68072"/>
                </a:lnTo>
                <a:lnTo>
                  <a:pt x="6895322" y="41576"/>
                </a:lnTo>
                <a:lnTo>
                  <a:pt x="6880733" y="19938"/>
                </a:lnTo>
                <a:lnTo>
                  <a:pt x="6859095" y="5349"/>
                </a:lnTo>
                <a:lnTo>
                  <a:pt x="6832600" y="0"/>
                </a:lnTo>
                <a:close/>
              </a:path>
            </a:pathLst>
          </a:custGeom>
          <a:solidFill>
            <a:srgbClr val="52C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200" y="3176016"/>
            <a:ext cx="6901180" cy="408940"/>
          </a:xfrm>
          <a:custGeom>
            <a:avLst/>
            <a:gdLst/>
            <a:ahLst/>
            <a:cxnLst/>
            <a:rect l="l" t="t" r="r" b="b"/>
            <a:pathLst>
              <a:path w="6901180" h="408939">
                <a:moveTo>
                  <a:pt x="6832600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6832600" y="408432"/>
                </a:lnTo>
                <a:lnTo>
                  <a:pt x="6859095" y="403082"/>
                </a:lnTo>
                <a:lnTo>
                  <a:pt x="6880733" y="388493"/>
                </a:lnTo>
                <a:lnTo>
                  <a:pt x="6895322" y="366855"/>
                </a:lnTo>
                <a:lnTo>
                  <a:pt x="6900672" y="340360"/>
                </a:lnTo>
                <a:lnTo>
                  <a:pt x="6900672" y="68072"/>
                </a:lnTo>
                <a:lnTo>
                  <a:pt x="6895322" y="41576"/>
                </a:lnTo>
                <a:lnTo>
                  <a:pt x="6880733" y="19938"/>
                </a:lnTo>
                <a:lnTo>
                  <a:pt x="6859095" y="5349"/>
                </a:lnTo>
                <a:lnTo>
                  <a:pt x="6832600" y="0"/>
                </a:lnTo>
                <a:close/>
              </a:path>
            </a:pathLst>
          </a:custGeom>
          <a:solidFill>
            <a:srgbClr val="4DC5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4709159"/>
            <a:ext cx="6901180" cy="408940"/>
          </a:xfrm>
          <a:custGeom>
            <a:avLst/>
            <a:gdLst/>
            <a:ahLst/>
            <a:cxnLst/>
            <a:rect l="l" t="t" r="r" b="b"/>
            <a:pathLst>
              <a:path w="6901180" h="408939">
                <a:moveTo>
                  <a:pt x="6832600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1"/>
                </a:lnTo>
                <a:lnTo>
                  <a:pt x="0" y="340359"/>
                </a:lnTo>
                <a:lnTo>
                  <a:pt x="5349" y="366855"/>
                </a:lnTo>
                <a:lnTo>
                  <a:pt x="19938" y="388492"/>
                </a:lnTo>
                <a:lnTo>
                  <a:pt x="41576" y="403082"/>
                </a:lnTo>
                <a:lnTo>
                  <a:pt x="68072" y="408431"/>
                </a:lnTo>
                <a:lnTo>
                  <a:pt x="6832600" y="408431"/>
                </a:lnTo>
                <a:lnTo>
                  <a:pt x="6859095" y="403082"/>
                </a:lnTo>
                <a:lnTo>
                  <a:pt x="6880733" y="388493"/>
                </a:lnTo>
                <a:lnTo>
                  <a:pt x="6895322" y="366855"/>
                </a:lnTo>
                <a:lnTo>
                  <a:pt x="6900672" y="340359"/>
                </a:lnTo>
                <a:lnTo>
                  <a:pt x="6900672" y="68071"/>
                </a:lnTo>
                <a:lnTo>
                  <a:pt x="6895322" y="41576"/>
                </a:lnTo>
                <a:lnTo>
                  <a:pt x="6880733" y="19938"/>
                </a:lnTo>
                <a:lnTo>
                  <a:pt x="6859095" y="5349"/>
                </a:lnTo>
                <a:lnTo>
                  <a:pt x="6832600" y="0"/>
                </a:lnTo>
                <a:close/>
              </a:path>
            </a:pathLst>
          </a:custGeom>
          <a:solidFill>
            <a:srgbClr val="48B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1097" y="1156075"/>
            <a:ext cx="2234565" cy="387731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700" spc="-20" dirty="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r>
              <a:rPr sz="17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 Light"/>
                <a:cs typeface="Calibri Light"/>
              </a:rPr>
              <a:t>Cleaning</a:t>
            </a:r>
            <a:endParaRPr sz="1700">
              <a:latin typeface="Calibri Light"/>
              <a:cs typeface="Calibri Light"/>
            </a:endParaRPr>
          </a:p>
          <a:p>
            <a:pPr marL="262890" indent="-116839">
              <a:lnSpc>
                <a:spcPct val="100000"/>
              </a:lnSpc>
              <a:spcBef>
                <a:spcPts val="735"/>
              </a:spcBef>
              <a:buChar char="•"/>
              <a:tabLst>
                <a:tab pos="263525" algn="l"/>
              </a:tabLst>
            </a:pPr>
            <a:r>
              <a:rPr sz="1300" spc="-5" dirty="0">
                <a:latin typeface="Calibri Light"/>
                <a:cs typeface="Calibri Light"/>
              </a:rPr>
              <a:t>Delete</a:t>
            </a:r>
            <a:r>
              <a:rPr sz="1300" spc="-35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high</a:t>
            </a:r>
            <a:r>
              <a:rPr sz="1300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null</a:t>
            </a:r>
            <a:r>
              <a:rPr sz="1300" spc="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values</a:t>
            </a:r>
            <a:endParaRPr sz="1300">
              <a:latin typeface="Calibri Light"/>
              <a:cs typeface="Calibri Light"/>
            </a:endParaRPr>
          </a:p>
          <a:p>
            <a:pPr marL="262890" indent="-116839">
              <a:lnSpc>
                <a:spcPct val="100000"/>
              </a:lnSpc>
              <a:spcBef>
                <a:spcPts val="190"/>
              </a:spcBef>
              <a:buChar char="•"/>
              <a:tabLst>
                <a:tab pos="263525" algn="l"/>
              </a:tabLst>
            </a:pPr>
            <a:r>
              <a:rPr sz="1300" spc="-10" dirty="0">
                <a:latin typeface="Calibri Light"/>
                <a:cs typeface="Calibri Light"/>
              </a:rPr>
              <a:t>Handle</a:t>
            </a:r>
            <a:r>
              <a:rPr sz="1300" spc="15" dirty="0">
                <a:latin typeface="Calibri Light"/>
                <a:cs typeface="Calibri Light"/>
              </a:rPr>
              <a:t> </a:t>
            </a:r>
            <a:r>
              <a:rPr sz="1300" spc="-15" dirty="0">
                <a:latin typeface="Calibri Light"/>
                <a:cs typeface="Calibri Light"/>
              </a:rPr>
              <a:t>categorical</a:t>
            </a:r>
            <a:r>
              <a:rPr sz="1300" spc="55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null</a:t>
            </a:r>
            <a:r>
              <a:rPr sz="1300" spc="1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values</a:t>
            </a:r>
            <a:endParaRPr sz="1300">
              <a:latin typeface="Calibri Light"/>
              <a:cs typeface="Calibri Light"/>
            </a:endParaRPr>
          </a:p>
          <a:p>
            <a:pPr marL="262890" indent="-116839">
              <a:lnSpc>
                <a:spcPct val="100000"/>
              </a:lnSpc>
              <a:spcBef>
                <a:spcPts val="170"/>
              </a:spcBef>
              <a:buChar char="•"/>
              <a:tabLst>
                <a:tab pos="263525" algn="l"/>
              </a:tabLst>
            </a:pPr>
            <a:r>
              <a:rPr sz="1300" spc="-10" dirty="0">
                <a:latin typeface="Calibri Light"/>
                <a:cs typeface="Calibri Light"/>
              </a:rPr>
              <a:t>Handle</a:t>
            </a:r>
            <a:r>
              <a:rPr sz="1300" spc="1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numerical</a:t>
            </a:r>
            <a:r>
              <a:rPr sz="1300" spc="10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null</a:t>
            </a:r>
            <a:r>
              <a:rPr sz="1300" spc="10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values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700" spc="-10" dirty="0">
                <a:solidFill>
                  <a:srgbClr val="FFFFFF"/>
                </a:solidFill>
                <a:latin typeface="Calibri Light"/>
                <a:cs typeface="Calibri Light"/>
              </a:rPr>
              <a:t>Exploratory</a:t>
            </a:r>
            <a:r>
              <a:rPr sz="17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r>
              <a:rPr sz="17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 Light"/>
                <a:cs typeface="Calibri Light"/>
              </a:rPr>
              <a:t>Analysis</a:t>
            </a:r>
            <a:endParaRPr sz="1700">
              <a:latin typeface="Calibri Light"/>
              <a:cs typeface="Calibri Light"/>
            </a:endParaRPr>
          </a:p>
          <a:p>
            <a:pPr marL="262890" indent="-116839">
              <a:lnSpc>
                <a:spcPct val="100000"/>
              </a:lnSpc>
              <a:spcBef>
                <a:spcPts val="735"/>
              </a:spcBef>
              <a:buChar char="•"/>
              <a:tabLst>
                <a:tab pos="263525" algn="l"/>
              </a:tabLst>
            </a:pPr>
            <a:r>
              <a:rPr sz="1300" spc="-20" dirty="0">
                <a:latin typeface="Calibri Light"/>
                <a:cs typeface="Calibri Light"/>
              </a:rPr>
              <a:t>Data</a:t>
            </a:r>
            <a:r>
              <a:rPr sz="1300" spc="10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Imbalance</a:t>
            </a:r>
            <a:r>
              <a:rPr sz="1300" spc="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check</a:t>
            </a:r>
            <a:endParaRPr sz="1300">
              <a:latin typeface="Calibri Light"/>
              <a:cs typeface="Calibri Light"/>
            </a:endParaRPr>
          </a:p>
          <a:p>
            <a:pPr marL="262890" indent="-116839">
              <a:lnSpc>
                <a:spcPct val="100000"/>
              </a:lnSpc>
              <a:spcBef>
                <a:spcPts val="190"/>
              </a:spcBef>
              <a:buChar char="•"/>
              <a:tabLst>
                <a:tab pos="263525" algn="l"/>
              </a:tabLst>
            </a:pPr>
            <a:r>
              <a:rPr sz="1300" spc="-15" dirty="0">
                <a:latin typeface="Calibri Light"/>
                <a:cs typeface="Calibri Light"/>
              </a:rPr>
              <a:t>Univariate</a:t>
            </a:r>
            <a:r>
              <a:rPr sz="1300" spc="30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analysis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700" spc="-20" dirty="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r>
              <a:rPr sz="17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 Light"/>
                <a:cs typeface="Calibri Light"/>
              </a:rPr>
              <a:t>Preparation</a:t>
            </a:r>
            <a:endParaRPr sz="1700">
              <a:latin typeface="Calibri Light"/>
              <a:cs typeface="Calibri Light"/>
            </a:endParaRPr>
          </a:p>
          <a:p>
            <a:pPr marL="262890" indent="-116839">
              <a:lnSpc>
                <a:spcPct val="100000"/>
              </a:lnSpc>
              <a:spcBef>
                <a:spcPts val="735"/>
              </a:spcBef>
              <a:buChar char="•"/>
              <a:tabLst>
                <a:tab pos="263525" algn="l"/>
              </a:tabLst>
            </a:pPr>
            <a:r>
              <a:rPr sz="1300" spc="-5" dirty="0">
                <a:latin typeface="Calibri Light"/>
                <a:cs typeface="Calibri Light"/>
              </a:rPr>
              <a:t>Outlier</a:t>
            </a:r>
            <a:r>
              <a:rPr sz="1300" spc="-3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treatment</a:t>
            </a:r>
            <a:endParaRPr sz="1300">
              <a:latin typeface="Calibri Light"/>
              <a:cs typeface="Calibri Light"/>
            </a:endParaRPr>
          </a:p>
          <a:p>
            <a:pPr marL="262890" indent="-116839">
              <a:lnSpc>
                <a:spcPct val="100000"/>
              </a:lnSpc>
              <a:spcBef>
                <a:spcPts val="190"/>
              </a:spcBef>
              <a:buChar char="•"/>
              <a:tabLst>
                <a:tab pos="263525" algn="l"/>
              </a:tabLst>
            </a:pPr>
            <a:r>
              <a:rPr sz="1300" spc="-10" dirty="0">
                <a:latin typeface="Calibri Light"/>
                <a:cs typeface="Calibri Light"/>
              </a:rPr>
              <a:t>Convert</a:t>
            </a:r>
            <a:r>
              <a:rPr sz="1300" spc="-15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binary</a:t>
            </a:r>
            <a:r>
              <a:rPr sz="1300" spc="5" dirty="0">
                <a:latin typeface="Calibri Light"/>
                <a:cs typeface="Calibri Light"/>
              </a:rPr>
              <a:t> </a:t>
            </a:r>
            <a:r>
              <a:rPr sz="1300" spc="-15" dirty="0">
                <a:latin typeface="Calibri Light"/>
                <a:cs typeface="Calibri Light"/>
              </a:rPr>
              <a:t>categories</a:t>
            </a:r>
            <a:endParaRPr sz="1300">
              <a:latin typeface="Calibri Light"/>
              <a:cs typeface="Calibri Light"/>
            </a:endParaRPr>
          </a:p>
          <a:p>
            <a:pPr marL="262890" indent="-116839">
              <a:lnSpc>
                <a:spcPct val="100000"/>
              </a:lnSpc>
              <a:spcBef>
                <a:spcPts val="170"/>
              </a:spcBef>
              <a:buChar char="•"/>
              <a:tabLst>
                <a:tab pos="263525" algn="l"/>
              </a:tabLst>
            </a:pPr>
            <a:r>
              <a:rPr sz="1300" spc="-15" dirty="0">
                <a:latin typeface="Calibri Light"/>
                <a:cs typeface="Calibri Light"/>
              </a:rPr>
              <a:t>Create</a:t>
            </a:r>
            <a:r>
              <a:rPr sz="1300" spc="10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dummy</a:t>
            </a:r>
            <a:r>
              <a:rPr sz="1300" spc="-15" dirty="0">
                <a:latin typeface="Calibri Light"/>
                <a:cs typeface="Calibri Light"/>
              </a:rPr>
              <a:t> </a:t>
            </a:r>
            <a:r>
              <a:rPr sz="1300" spc="-10" dirty="0">
                <a:latin typeface="Calibri Light"/>
                <a:cs typeface="Calibri Light"/>
              </a:rPr>
              <a:t>variables</a:t>
            </a:r>
            <a:endParaRPr sz="1300">
              <a:latin typeface="Calibri Light"/>
              <a:cs typeface="Calibri Light"/>
            </a:endParaRPr>
          </a:p>
          <a:p>
            <a:pPr marL="262890" indent="-116839">
              <a:lnSpc>
                <a:spcPct val="100000"/>
              </a:lnSpc>
              <a:spcBef>
                <a:spcPts val="195"/>
              </a:spcBef>
              <a:buChar char="•"/>
              <a:tabLst>
                <a:tab pos="263525" algn="l"/>
              </a:tabLst>
            </a:pPr>
            <a:r>
              <a:rPr sz="1300" spc="-30" dirty="0">
                <a:latin typeface="Calibri Light"/>
                <a:cs typeface="Calibri Light"/>
              </a:rPr>
              <a:t>Train</a:t>
            </a:r>
            <a:r>
              <a:rPr sz="1300" spc="-10" dirty="0">
                <a:latin typeface="Calibri Light"/>
                <a:cs typeface="Calibri Light"/>
              </a:rPr>
              <a:t> </a:t>
            </a:r>
            <a:r>
              <a:rPr sz="1300" spc="-40" dirty="0">
                <a:latin typeface="Calibri Light"/>
                <a:cs typeface="Calibri Light"/>
              </a:rPr>
              <a:t>Test</a:t>
            </a:r>
            <a:r>
              <a:rPr sz="1300" spc="-25" dirty="0">
                <a:latin typeface="Calibri Light"/>
                <a:cs typeface="Calibri Light"/>
              </a:rPr>
              <a:t> </a:t>
            </a:r>
            <a:r>
              <a:rPr sz="1300" spc="-5" dirty="0">
                <a:latin typeface="Calibri Light"/>
                <a:cs typeface="Calibri Light"/>
              </a:rPr>
              <a:t>Split</a:t>
            </a:r>
            <a:endParaRPr sz="1300">
              <a:latin typeface="Calibri Light"/>
              <a:cs typeface="Calibri Light"/>
            </a:endParaRPr>
          </a:p>
          <a:p>
            <a:pPr marL="262890" indent="-116839">
              <a:lnSpc>
                <a:spcPct val="100000"/>
              </a:lnSpc>
              <a:spcBef>
                <a:spcPts val="190"/>
              </a:spcBef>
              <a:buChar char="•"/>
              <a:tabLst>
                <a:tab pos="263525" algn="l"/>
              </a:tabLst>
            </a:pPr>
            <a:r>
              <a:rPr sz="1300" spc="-15" dirty="0">
                <a:latin typeface="Calibri Light"/>
                <a:cs typeface="Calibri Light"/>
              </a:rPr>
              <a:t>Feature </a:t>
            </a:r>
            <a:r>
              <a:rPr sz="1300" spc="-10" dirty="0">
                <a:latin typeface="Calibri Light"/>
                <a:cs typeface="Calibri Light"/>
              </a:rPr>
              <a:t>Scaling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700" dirty="0">
                <a:solidFill>
                  <a:srgbClr val="FFFFFF"/>
                </a:solidFill>
                <a:latin typeface="Calibri Light"/>
                <a:cs typeface="Calibri Light"/>
              </a:rPr>
              <a:t>Model</a:t>
            </a:r>
            <a:r>
              <a:rPr sz="17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 Light"/>
                <a:cs typeface="Calibri Light"/>
              </a:rPr>
              <a:t>Building</a:t>
            </a:r>
            <a:endParaRPr sz="1700">
              <a:latin typeface="Calibri Light"/>
              <a:cs typeface="Calibr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8200" y="5166359"/>
            <a:ext cx="6901180" cy="408940"/>
          </a:xfrm>
          <a:custGeom>
            <a:avLst/>
            <a:gdLst/>
            <a:ahLst/>
            <a:cxnLst/>
            <a:rect l="l" t="t" r="r" b="b"/>
            <a:pathLst>
              <a:path w="6901180" h="408939">
                <a:moveTo>
                  <a:pt x="6832600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1"/>
                </a:lnTo>
                <a:lnTo>
                  <a:pt x="0" y="340359"/>
                </a:lnTo>
                <a:lnTo>
                  <a:pt x="5349" y="366855"/>
                </a:lnTo>
                <a:lnTo>
                  <a:pt x="19938" y="388492"/>
                </a:lnTo>
                <a:lnTo>
                  <a:pt x="41576" y="403082"/>
                </a:lnTo>
                <a:lnTo>
                  <a:pt x="68072" y="408431"/>
                </a:lnTo>
                <a:lnTo>
                  <a:pt x="6832600" y="408431"/>
                </a:lnTo>
                <a:lnTo>
                  <a:pt x="6859095" y="403082"/>
                </a:lnTo>
                <a:lnTo>
                  <a:pt x="6880733" y="388492"/>
                </a:lnTo>
                <a:lnTo>
                  <a:pt x="6895322" y="366855"/>
                </a:lnTo>
                <a:lnTo>
                  <a:pt x="6900672" y="340359"/>
                </a:lnTo>
                <a:lnTo>
                  <a:pt x="6900672" y="68071"/>
                </a:lnTo>
                <a:lnTo>
                  <a:pt x="6895322" y="41576"/>
                </a:lnTo>
                <a:lnTo>
                  <a:pt x="6880733" y="19938"/>
                </a:lnTo>
                <a:lnTo>
                  <a:pt x="6859095" y="5349"/>
                </a:lnTo>
                <a:lnTo>
                  <a:pt x="6832600" y="0"/>
                </a:lnTo>
                <a:close/>
              </a:path>
            </a:pathLst>
          </a:custGeom>
          <a:solidFill>
            <a:srgbClr val="50B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1097" y="5205222"/>
            <a:ext cx="15303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 Light"/>
                <a:cs typeface="Calibri Light"/>
              </a:rPr>
              <a:t>Model</a:t>
            </a:r>
            <a:r>
              <a:rPr sz="17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 Light"/>
                <a:cs typeface="Calibri Light"/>
              </a:rPr>
              <a:t>Evaluation</a:t>
            </a:r>
            <a:endParaRPr sz="1700">
              <a:latin typeface="Calibri Light"/>
              <a:cs typeface="Calibr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48200" y="5623559"/>
            <a:ext cx="6901180" cy="408940"/>
          </a:xfrm>
          <a:custGeom>
            <a:avLst/>
            <a:gdLst/>
            <a:ahLst/>
            <a:cxnLst/>
            <a:rect l="l" t="t" r="r" b="b"/>
            <a:pathLst>
              <a:path w="6901180" h="408939">
                <a:moveTo>
                  <a:pt x="6832600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1"/>
                </a:lnTo>
                <a:lnTo>
                  <a:pt x="0" y="340359"/>
                </a:lnTo>
                <a:lnTo>
                  <a:pt x="5349" y="366855"/>
                </a:lnTo>
                <a:lnTo>
                  <a:pt x="19938" y="388492"/>
                </a:lnTo>
                <a:lnTo>
                  <a:pt x="41576" y="403082"/>
                </a:lnTo>
                <a:lnTo>
                  <a:pt x="68072" y="408431"/>
                </a:lnTo>
                <a:lnTo>
                  <a:pt x="6832600" y="408431"/>
                </a:lnTo>
                <a:lnTo>
                  <a:pt x="6859095" y="403082"/>
                </a:lnTo>
                <a:lnTo>
                  <a:pt x="6880733" y="388492"/>
                </a:lnTo>
                <a:lnTo>
                  <a:pt x="6895322" y="366855"/>
                </a:lnTo>
                <a:lnTo>
                  <a:pt x="6900672" y="340359"/>
                </a:lnTo>
                <a:lnTo>
                  <a:pt x="6900672" y="68071"/>
                </a:lnTo>
                <a:lnTo>
                  <a:pt x="6895322" y="41576"/>
                </a:lnTo>
                <a:lnTo>
                  <a:pt x="6880733" y="19938"/>
                </a:lnTo>
                <a:lnTo>
                  <a:pt x="6859095" y="5349"/>
                </a:lnTo>
                <a:lnTo>
                  <a:pt x="68326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1097" y="5662066"/>
            <a:ext cx="9753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FFFFFF"/>
                </a:solidFill>
                <a:latin typeface="Calibri Light"/>
                <a:cs typeface="Calibri Light"/>
              </a:rPr>
              <a:t>Conclusion</a:t>
            </a:r>
            <a:endParaRPr sz="17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292" y="509143"/>
            <a:ext cx="36188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30" dirty="0"/>
              <a:t>EDA</a:t>
            </a:r>
            <a:r>
              <a:rPr sz="4400" spc="-10" dirty="0"/>
              <a:t> </a:t>
            </a:r>
            <a:r>
              <a:rPr sz="4400" spc="-5" dirty="0"/>
              <a:t>Lead</a:t>
            </a:r>
            <a:r>
              <a:rPr sz="4400" spc="-15" dirty="0"/>
              <a:t> </a:t>
            </a:r>
            <a:r>
              <a:rPr sz="4400" spc="-10" dirty="0"/>
              <a:t>Origin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41247" y="1539239"/>
            <a:ext cx="10476230" cy="113030"/>
            <a:chOff x="841247" y="1539239"/>
            <a:chExt cx="10476230" cy="113030"/>
          </a:xfrm>
        </p:grpSpPr>
        <p:sp>
          <p:nvSpPr>
            <p:cNvPr id="4" name="object 4"/>
            <p:cNvSpPr/>
            <p:nvPr/>
          </p:nvSpPr>
          <p:spPr>
            <a:xfrm>
              <a:off x="865632" y="1633727"/>
              <a:ext cx="10452100" cy="18415"/>
            </a:xfrm>
            <a:custGeom>
              <a:avLst/>
              <a:gdLst/>
              <a:ahLst/>
              <a:cxnLst/>
              <a:rect l="l" t="t" r="r" b="b"/>
              <a:pathLst>
                <a:path w="10452100" h="18414">
                  <a:moveTo>
                    <a:pt x="1045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18288"/>
                  </a:lnTo>
                  <a:lnTo>
                    <a:pt x="10451592" y="18288"/>
                  </a:lnTo>
                  <a:lnTo>
                    <a:pt x="10451592" y="15240"/>
                  </a:lnTo>
                  <a:lnTo>
                    <a:pt x="10451592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1247" y="1539239"/>
              <a:ext cx="1874520" cy="109855"/>
            </a:xfrm>
            <a:custGeom>
              <a:avLst/>
              <a:gdLst/>
              <a:ahLst/>
              <a:cxnLst/>
              <a:rect l="l" t="t" r="r" b="b"/>
              <a:pathLst>
                <a:path w="1874520" h="109855">
                  <a:moveTo>
                    <a:pt x="1874519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874519" y="109727"/>
                  </a:lnTo>
                  <a:lnTo>
                    <a:pt x="187451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60414" y="2005406"/>
            <a:ext cx="4894580" cy="3249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34950" marR="5080" indent="-222885">
              <a:lnSpc>
                <a:spcPct val="89600"/>
              </a:lnSpc>
              <a:spcBef>
                <a:spcPts val="340"/>
              </a:spcBef>
              <a:buFont typeface="Arial MT"/>
              <a:buChar char="•"/>
              <a:tabLst>
                <a:tab pos="234950" algn="l"/>
                <a:tab pos="235585" algn="l"/>
              </a:tabLst>
            </a:pPr>
            <a:r>
              <a:rPr sz="1950" spc="-55" dirty="0">
                <a:latin typeface="Calibri Light"/>
                <a:cs typeface="Calibri Light"/>
              </a:rPr>
              <a:t>O</a:t>
            </a:r>
            <a:r>
              <a:rPr sz="1950" spc="-60" dirty="0">
                <a:latin typeface="Calibri Light"/>
                <a:cs typeface="Calibri Light"/>
              </a:rPr>
              <a:t>b</a:t>
            </a:r>
            <a:r>
              <a:rPr sz="1950" spc="-65" dirty="0">
                <a:latin typeface="Calibri Light"/>
                <a:cs typeface="Calibri Light"/>
              </a:rPr>
              <a:t>s</a:t>
            </a:r>
            <a:r>
              <a:rPr sz="1950" spc="-55" dirty="0">
                <a:latin typeface="Calibri Light"/>
                <a:cs typeface="Calibri Light"/>
              </a:rPr>
              <a:t>e</a:t>
            </a:r>
            <a:r>
              <a:rPr sz="1950" spc="-30" dirty="0">
                <a:latin typeface="Calibri Light"/>
                <a:cs typeface="Calibri Light"/>
              </a:rPr>
              <a:t>r</a:t>
            </a:r>
            <a:r>
              <a:rPr sz="1950" spc="-70" dirty="0">
                <a:latin typeface="Calibri Light"/>
                <a:cs typeface="Calibri Light"/>
              </a:rPr>
              <a:t>v</a:t>
            </a:r>
            <a:r>
              <a:rPr sz="1950" spc="-85" dirty="0">
                <a:latin typeface="Calibri Light"/>
                <a:cs typeface="Calibri Light"/>
              </a:rPr>
              <a:t>a</a:t>
            </a:r>
            <a:r>
              <a:rPr sz="1950" spc="-70" dirty="0">
                <a:latin typeface="Calibri Light"/>
                <a:cs typeface="Calibri Light"/>
              </a:rPr>
              <a:t>t</a:t>
            </a:r>
            <a:r>
              <a:rPr sz="1950" spc="-75" dirty="0">
                <a:latin typeface="Calibri Light"/>
                <a:cs typeface="Calibri Light"/>
              </a:rPr>
              <a:t>i</a:t>
            </a:r>
            <a:r>
              <a:rPr sz="1950" spc="-65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n</a:t>
            </a:r>
            <a:r>
              <a:rPr sz="1950" spc="-185" dirty="0">
                <a:latin typeface="Calibri Light"/>
                <a:cs typeface="Calibri Light"/>
              </a:rPr>
              <a:t> </a:t>
            </a:r>
            <a:r>
              <a:rPr sz="1950" spc="-85" dirty="0">
                <a:latin typeface="Calibri Light"/>
                <a:cs typeface="Calibri Light"/>
              </a:rPr>
              <a:t>F</a:t>
            </a:r>
            <a:r>
              <a:rPr sz="1950" spc="-125" dirty="0">
                <a:latin typeface="Calibri Light"/>
                <a:cs typeface="Calibri Light"/>
              </a:rPr>
              <a:t>r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m</a:t>
            </a:r>
            <a:r>
              <a:rPr sz="1950" spc="-110" dirty="0">
                <a:latin typeface="Calibri Light"/>
                <a:cs typeface="Calibri Light"/>
              </a:rPr>
              <a:t> </a:t>
            </a:r>
            <a:r>
              <a:rPr sz="1950" spc="-70" dirty="0">
                <a:latin typeface="Calibri Light"/>
                <a:cs typeface="Calibri Light"/>
              </a:rPr>
              <a:t>t</a:t>
            </a:r>
            <a:r>
              <a:rPr sz="1950" spc="-80" dirty="0">
                <a:latin typeface="Calibri Light"/>
                <a:cs typeface="Calibri Light"/>
              </a:rPr>
              <a:t>h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155" dirty="0">
                <a:latin typeface="Calibri Light"/>
                <a:cs typeface="Calibri Light"/>
              </a:rPr>
              <a:t> </a:t>
            </a:r>
            <a:r>
              <a:rPr sz="1950" spc="-85" dirty="0">
                <a:latin typeface="Calibri Light"/>
                <a:cs typeface="Calibri Light"/>
              </a:rPr>
              <a:t>a</a:t>
            </a:r>
            <a:r>
              <a:rPr sz="1950" spc="-80" dirty="0">
                <a:latin typeface="Calibri Light"/>
                <a:cs typeface="Calibri Light"/>
              </a:rPr>
              <a:t>b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95" dirty="0">
                <a:latin typeface="Calibri Light"/>
                <a:cs typeface="Calibri Light"/>
              </a:rPr>
              <a:t>v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85" dirty="0">
                <a:latin typeface="Calibri Light"/>
                <a:cs typeface="Calibri Light"/>
              </a:rPr>
              <a:t> </a:t>
            </a:r>
            <a:r>
              <a:rPr sz="1950" spc="-80" dirty="0">
                <a:latin typeface="Calibri Light"/>
                <a:cs typeface="Calibri Light"/>
              </a:rPr>
              <a:t>p</a:t>
            </a:r>
            <a:r>
              <a:rPr sz="1950" spc="-75" dirty="0">
                <a:latin typeface="Calibri Light"/>
                <a:cs typeface="Calibri Light"/>
              </a:rPr>
              <a:t>l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t</a:t>
            </a:r>
            <a:r>
              <a:rPr sz="1950" spc="-150" dirty="0">
                <a:latin typeface="Calibri Light"/>
                <a:cs typeface="Calibri Light"/>
              </a:rPr>
              <a:t> </a:t>
            </a:r>
            <a:r>
              <a:rPr sz="1950" spc="-60" dirty="0">
                <a:latin typeface="Calibri Light"/>
                <a:cs typeface="Calibri Light"/>
              </a:rPr>
              <a:t>an</a:t>
            </a:r>
            <a:r>
              <a:rPr sz="1950" spc="-5" dirty="0">
                <a:latin typeface="Calibri Light"/>
                <a:cs typeface="Calibri Light"/>
              </a:rPr>
              <a:t>d</a:t>
            </a:r>
            <a:r>
              <a:rPr sz="1950" dirty="0">
                <a:latin typeface="Calibri Light"/>
                <a:cs typeface="Calibri Light"/>
              </a:rPr>
              <a:t> </a:t>
            </a:r>
            <a:r>
              <a:rPr sz="1950" spc="-190" dirty="0">
                <a:latin typeface="Calibri Light"/>
                <a:cs typeface="Calibri Light"/>
              </a:rPr>
              <a:t> </a:t>
            </a:r>
            <a:r>
              <a:rPr sz="1950" spc="-105" dirty="0">
                <a:latin typeface="Calibri Light"/>
                <a:cs typeface="Calibri Light"/>
              </a:rPr>
              <a:t>Le</a:t>
            </a:r>
            <a:r>
              <a:rPr sz="1950" spc="-110" dirty="0">
                <a:latin typeface="Calibri Light"/>
                <a:cs typeface="Calibri Light"/>
              </a:rPr>
              <a:t>a</a:t>
            </a:r>
            <a:r>
              <a:rPr sz="1950" spc="-5" dirty="0">
                <a:latin typeface="Calibri Light"/>
                <a:cs typeface="Calibri Light"/>
              </a:rPr>
              <a:t>d</a:t>
            </a:r>
            <a:r>
              <a:rPr sz="1950" spc="-160" dirty="0">
                <a:latin typeface="Calibri Light"/>
                <a:cs typeface="Calibri Light"/>
              </a:rPr>
              <a:t> </a:t>
            </a:r>
            <a:r>
              <a:rPr sz="1950" spc="-60" dirty="0">
                <a:latin typeface="Calibri Light"/>
                <a:cs typeface="Calibri Light"/>
              </a:rPr>
              <a:t>o</a:t>
            </a:r>
            <a:r>
              <a:rPr sz="1950" spc="-50" dirty="0">
                <a:latin typeface="Calibri Light"/>
                <a:cs typeface="Calibri Light"/>
              </a:rPr>
              <a:t>ri</a:t>
            </a:r>
            <a:r>
              <a:rPr sz="1950" spc="-55" dirty="0">
                <a:latin typeface="Calibri Light"/>
                <a:cs typeface="Calibri Light"/>
              </a:rPr>
              <a:t>g</a:t>
            </a:r>
            <a:r>
              <a:rPr sz="1950" spc="-50" dirty="0">
                <a:latin typeface="Calibri Light"/>
                <a:cs typeface="Calibri Light"/>
              </a:rPr>
              <a:t>i</a:t>
            </a:r>
            <a:r>
              <a:rPr sz="1950" spc="-5" dirty="0">
                <a:latin typeface="Calibri Light"/>
                <a:cs typeface="Calibri Light"/>
              </a:rPr>
              <a:t>n  </a:t>
            </a:r>
            <a:r>
              <a:rPr sz="1950" spc="-85" dirty="0">
                <a:latin typeface="Calibri Light"/>
                <a:cs typeface="Calibri Light"/>
              </a:rPr>
              <a:t>conversion </a:t>
            </a:r>
            <a:r>
              <a:rPr sz="1950" spc="-90" dirty="0">
                <a:latin typeface="Calibri Light"/>
                <a:cs typeface="Calibri Light"/>
              </a:rPr>
              <a:t>summary, </a:t>
            </a:r>
            <a:r>
              <a:rPr sz="1950" spc="-50" dirty="0">
                <a:latin typeface="Calibri Light"/>
                <a:cs typeface="Calibri Light"/>
              </a:rPr>
              <a:t>we </a:t>
            </a:r>
            <a:r>
              <a:rPr sz="1950" spc="-70" dirty="0">
                <a:latin typeface="Calibri Light"/>
                <a:cs typeface="Calibri Light"/>
              </a:rPr>
              <a:t>can </a:t>
            </a:r>
            <a:r>
              <a:rPr sz="1950" spc="-95" dirty="0">
                <a:latin typeface="Calibri Light"/>
                <a:cs typeface="Calibri Light"/>
              </a:rPr>
              <a:t>infer </a:t>
            </a:r>
            <a:r>
              <a:rPr sz="1950" spc="-85" dirty="0">
                <a:latin typeface="Calibri Light"/>
                <a:cs typeface="Calibri Light"/>
              </a:rPr>
              <a:t>that: </a:t>
            </a:r>
            <a:r>
              <a:rPr sz="1950" spc="-80" dirty="0">
                <a:latin typeface="Calibri Light"/>
                <a:cs typeface="Calibri Light"/>
              </a:rPr>
              <a:t>Lead </a:t>
            </a:r>
            <a:r>
              <a:rPr sz="1950" spc="-35" dirty="0">
                <a:latin typeface="Calibri Light"/>
                <a:cs typeface="Calibri Light"/>
              </a:rPr>
              <a:t>Add </a:t>
            </a:r>
            <a:r>
              <a:rPr sz="1950" spc="-30" dirty="0">
                <a:latin typeface="Calibri Light"/>
                <a:cs typeface="Calibri Light"/>
              </a:rPr>
              <a:t> </a:t>
            </a:r>
            <a:r>
              <a:rPr sz="1950" spc="-110" dirty="0">
                <a:latin typeface="Calibri Light"/>
                <a:cs typeface="Calibri Light"/>
              </a:rPr>
              <a:t>F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80" dirty="0">
                <a:latin typeface="Calibri Light"/>
                <a:cs typeface="Calibri Light"/>
              </a:rPr>
              <a:t>r</a:t>
            </a:r>
            <a:r>
              <a:rPr sz="1950" spc="-5" dirty="0">
                <a:latin typeface="Calibri Light"/>
                <a:cs typeface="Calibri Light"/>
              </a:rPr>
              <a:t>m</a:t>
            </a:r>
            <a:r>
              <a:rPr sz="1950" spc="-110" dirty="0">
                <a:latin typeface="Calibri Light"/>
                <a:cs typeface="Calibri Light"/>
              </a:rPr>
              <a:t> </a:t>
            </a:r>
            <a:r>
              <a:rPr sz="1950" spc="-60" dirty="0">
                <a:latin typeface="Calibri Light"/>
                <a:cs typeface="Calibri Light"/>
              </a:rPr>
              <a:t>ha</a:t>
            </a:r>
            <a:r>
              <a:rPr sz="1950" spc="-5" dirty="0">
                <a:latin typeface="Calibri Light"/>
                <a:cs typeface="Calibri Light"/>
              </a:rPr>
              <a:t>s</a:t>
            </a:r>
            <a:r>
              <a:rPr sz="1950" spc="-90" dirty="0">
                <a:latin typeface="Calibri Light"/>
                <a:cs typeface="Calibri Light"/>
              </a:rPr>
              <a:t> </a:t>
            </a:r>
            <a:r>
              <a:rPr sz="1950" spc="-70" dirty="0">
                <a:latin typeface="Calibri Light"/>
                <a:cs typeface="Calibri Light"/>
              </a:rPr>
              <a:t>t</a:t>
            </a:r>
            <a:r>
              <a:rPr sz="1950" spc="-80" dirty="0">
                <a:latin typeface="Calibri Light"/>
                <a:cs typeface="Calibri Light"/>
              </a:rPr>
              <a:t>h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204" dirty="0">
                <a:latin typeface="Calibri Light"/>
                <a:cs typeface="Calibri Light"/>
              </a:rPr>
              <a:t> </a:t>
            </a:r>
            <a:r>
              <a:rPr sz="1950" spc="-80" dirty="0">
                <a:latin typeface="Calibri Light"/>
                <a:cs typeface="Calibri Light"/>
              </a:rPr>
              <a:t>h</a:t>
            </a:r>
            <a:r>
              <a:rPr sz="1950" spc="-75" dirty="0">
                <a:latin typeface="Calibri Light"/>
                <a:cs typeface="Calibri Light"/>
              </a:rPr>
              <a:t>i</a:t>
            </a:r>
            <a:r>
              <a:rPr sz="1950" spc="-80" dirty="0">
                <a:latin typeface="Calibri Light"/>
                <a:cs typeface="Calibri Light"/>
              </a:rPr>
              <a:t>ghe</a:t>
            </a:r>
            <a:r>
              <a:rPr sz="1950" spc="-110" dirty="0">
                <a:latin typeface="Calibri Light"/>
                <a:cs typeface="Calibri Light"/>
              </a:rPr>
              <a:t>s</a:t>
            </a:r>
            <a:r>
              <a:rPr sz="1950" spc="-5" dirty="0">
                <a:latin typeface="Calibri Light"/>
                <a:cs typeface="Calibri Light"/>
              </a:rPr>
              <a:t>t</a:t>
            </a:r>
            <a:r>
              <a:rPr sz="1950" spc="-75" dirty="0">
                <a:latin typeface="Calibri Light"/>
                <a:cs typeface="Calibri Light"/>
              </a:rPr>
              <a:t> </a:t>
            </a:r>
            <a:r>
              <a:rPr sz="1950" spc="-114" dirty="0">
                <a:latin typeface="Calibri Light"/>
                <a:cs typeface="Calibri Light"/>
              </a:rPr>
              <a:t>c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105" dirty="0">
                <a:latin typeface="Calibri Light"/>
                <a:cs typeface="Calibri Light"/>
              </a:rPr>
              <a:t>n</a:t>
            </a:r>
            <a:r>
              <a:rPr sz="1950" spc="-95" dirty="0">
                <a:latin typeface="Calibri Light"/>
                <a:cs typeface="Calibri Light"/>
              </a:rPr>
              <a:t>v</a:t>
            </a:r>
            <a:r>
              <a:rPr sz="1950" spc="-80" dirty="0">
                <a:latin typeface="Calibri Light"/>
                <a:cs typeface="Calibri Light"/>
              </a:rPr>
              <a:t>e</a:t>
            </a:r>
            <a:r>
              <a:rPr sz="1950" spc="-125" dirty="0">
                <a:latin typeface="Calibri Light"/>
                <a:cs typeface="Calibri Light"/>
              </a:rPr>
              <a:t>r</a:t>
            </a:r>
            <a:r>
              <a:rPr sz="1950" spc="-90" dirty="0">
                <a:latin typeface="Calibri Light"/>
                <a:cs typeface="Calibri Light"/>
              </a:rPr>
              <a:t>s</a:t>
            </a:r>
            <a:r>
              <a:rPr sz="1950" spc="-75" dirty="0">
                <a:latin typeface="Calibri Light"/>
                <a:cs typeface="Calibri Light"/>
              </a:rPr>
              <a:t>i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n</a:t>
            </a:r>
            <a:r>
              <a:rPr sz="1950" spc="-15" dirty="0">
                <a:latin typeface="Calibri Light"/>
                <a:cs typeface="Calibri Light"/>
              </a:rPr>
              <a:t> </a:t>
            </a:r>
            <a:r>
              <a:rPr sz="1950" spc="-150" dirty="0">
                <a:latin typeface="Calibri Light"/>
                <a:cs typeface="Calibri Light"/>
              </a:rPr>
              <a:t>r</a:t>
            </a:r>
            <a:r>
              <a:rPr sz="1950" spc="-130" dirty="0">
                <a:latin typeface="Calibri Light"/>
                <a:cs typeface="Calibri Light"/>
              </a:rPr>
              <a:t>a</a:t>
            </a:r>
            <a:r>
              <a:rPr sz="1950" spc="-120" dirty="0">
                <a:latin typeface="Calibri Light"/>
                <a:cs typeface="Calibri Light"/>
              </a:rPr>
              <a:t>t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204" dirty="0">
                <a:latin typeface="Calibri Light"/>
                <a:cs typeface="Calibri Light"/>
              </a:rPr>
              <a:t> </a:t>
            </a:r>
            <a:r>
              <a:rPr sz="1950" spc="-130" dirty="0">
                <a:latin typeface="Calibri Light"/>
                <a:cs typeface="Calibri Light"/>
              </a:rPr>
              <a:t>a</a:t>
            </a:r>
            <a:r>
              <a:rPr sz="1950" spc="-5" dirty="0">
                <a:latin typeface="Calibri Light"/>
                <a:cs typeface="Calibri Light"/>
              </a:rPr>
              <a:t>t</a:t>
            </a:r>
            <a:r>
              <a:rPr sz="1950" spc="-195" dirty="0">
                <a:latin typeface="Calibri Light"/>
                <a:cs typeface="Calibri Light"/>
              </a:rPr>
              <a:t> </a:t>
            </a:r>
            <a:r>
              <a:rPr sz="1950" spc="35" dirty="0">
                <a:latin typeface="Calibri Light"/>
                <a:cs typeface="Calibri Light"/>
              </a:rPr>
              <a:t>92</a:t>
            </a:r>
            <a:r>
              <a:rPr sz="1950" spc="-5" dirty="0">
                <a:latin typeface="Calibri Light"/>
                <a:cs typeface="Calibri Light"/>
              </a:rPr>
              <a:t>%</a:t>
            </a:r>
            <a:r>
              <a:rPr sz="1950" spc="85" dirty="0">
                <a:latin typeface="Calibri Light"/>
                <a:cs typeface="Calibri Light"/>
              </a:rPr>
              <a:t> </a:t>
            </a:r>
            <a:r>
              <a:rPr sz="1950" spc="-45" dirty="0">
                <a:latin typeface="Calibri Light"/>
                <a:cs typeface="Calibri Light"/>
              </a:rPr>
              <a:t>A</a:t>
            </a:r>
            <a:r>
              <a:rPr sz="1950" spc="-60" dirty="0">
                <a:latin typeface="Calibri Light"/>
                <a:cs typeface="Calibri Light"/>
              </a:rPr>
              <a:t>P</a:t>
            </a:r>
            <a:r>
              <a:rPr sz="1950" spc="-5" dirty="0">
                <a:latin typeface="Calibri Light"/>
                <a:cs typeface="Calibri Light"/>
              </a:rPr>
              <a:t>I  </a:t>
            </a:r>
            <a:r>
              <a:rPr sz="1950" spc="-60" dirty="0">
                <a:latin typeface="Calibri Light"/>
                <a:cs typeface="Calibri Light"/>
              </a:rPr>
              <a:t>a</a:t>
            </a:r>
            <a:r>
              <a:rPr sz="1950" spc="-55" dirty="0">
                <a:latin typeface="Calibri Light"/>
                <a:cs typeface="Calibri Light"/>
              </a:rPr>
              <a:t>n</a:t>
            </a:r>
            <a:r>
              <a:rPr sz="1950" spc="-5" dirty="0">
                <a:latin typeface="Calibri Light"/>
                <a:cs typeface="Calibri Light"/>
              </a:rPr>
              <a:t>d</a:t>
            </a:r>
            <a:r>
              <a:rPr sz="1950" dirty="0">
                <a:latin typeface="Calibri Light"/>
                <a:cs typeface="Calibri Light"/>
              </a:rPr>
              <a:t> </a:t>
            </a:r>
            <a:r>
              <a:rPr sz="1950" spc="-190" dirty="0">
                <a:latin typeface="Calibri Light"/>
                <a:cs typeface="Calibri Light"/>
              </a:rPr>
              <a:t> </a:t>
            </a:r>
            <a:r>
              <a:rPr sz="1950" spc="-75" dirty="0">
                <a:latin typeface="Calibri Light"/>
                <a:cs typeface="Calibri Light"/>
              </a:rPr>
              <a:t>L</a:t>
            </a:r>
            <a:r>
              <a:rPr sz="1950" spc="-85" dirty="0">
                <a:latin typeface="Calibri Light"/>
                <a:cs typeface="Calibri Light"/>
              </a:rPr>
              <a:t>a</a:t>
            </a:r>
            <a:r>
              <a:rPr sz="1950" spc="-80" dirty="0">
                <a:latin typeface="Calibri Light"/>
                <a:cs typeface="Calibri Light"/>
              </a:rPr>
              <a:t>nd</a:t>
            </a:r>
            <a:r>
              <a:rPr sz="1950" spc="-75" dirty="0">
                <a:latin typeface="Calibri Light"/>
                <a:cs typeface="Calibri Light"/>
              </a:rPr>
              <a:t>i</a:t>
            </a:r>
            <a:r>
              <a:rPr sz="1950" spc="-80" dirty="0">
                <a:latin typeface="Calibri Light"/>
                <a:cs typeface="Calibri Light"/>
              </a:rPr>
              <a:t>n</a:t>
            </a:r>
            <a:r>
              <a:rPr sz="1950" spc="-5" dirty="0">
                <a:latin typeface="Calibri Light"/>
                <a:cs typeface="Calibri Light"/>
              </a:rPr>
              <a:t>g</a:t>
            </a:r>
            <a:r>
              <a:rPr sz="1950" spc="-150" dirty="0">
                <a:latin typeface="Calibri Light"/>
                <a:cs typeface="Calibri Light"/>
              </a:rPr>
              <a:t> </a:t>
            </a:r>
            <a:r>
              <a:rPr sz="1950" spc="-130" dirty="0">
                <a:latin typeface="Calibri Light"/>
                <a:cs typeface="Calibri Light"/>
              </a:rPr>
              <a:t>P</a:t>
            </a:r>
            <a:r>
              <a:rPr sz="1950" spc="-85" dirty="0">
                <a:latin typeface="Calibri Light"/>
                <a:cs typeface="Calibri Light"/>
              </a:rPr>
              <a:t>a</a:t>
            </a:r>
            <a:r>
              <a:rPr sz="1950" spc="-100" dirty="0">
                <a:latin typeface="Calibri Light"/>
                <a:cs typeface="Calibri Light"/>
              </a:rPr>
              <a:t>g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175" dirty="0">
                <a:latin typeface="Calibri Light"/>
                <a:cs typeface="Calibri Light"/>
              </a:rPr>
              <a:t> </a:t>
            </a:r>
            <a:r>
              <a:rPr sz="1950" spc="-50" dirty="0">
                <a:latin typeface="Calibri Light"/>
                <a:cs typeface="Calibri Light"/>
              </a:rPr>
              <a:t>S</a:t>
            </a:r>
            <a:r>
              <a:rPr sz="1950" spc="-55" dirty="0">
                <a:latin typeface="Calibri Light"/>
                <a:cs typeface="Calibri Light"/>
              </a:rPr>
              <a:t>ub</a:t>
            </a:r>
            <a:r>
              <a:rPr sz="1950" spc="-60" dirty="0">
                <a:latin typeface="Calibri Light"/>
                <a:cs typeface="Calibri Light"/>
              </a:rPr>
              <a:t>m</a:t>
            </a:r>
            <a:r>
              <a:rPr sz="1950" spc="-50" dirty="0">
                <a:latin typeface="Calibri Light"/>
                <a:cs typeface="Calibri Light"/>
              </a:rPr>
              <a:t>i</a:t>
            </a:r>
            <a:r>
              <a:rPr sz="1950" spc="-65" dirty="0">
                <a:latin typeface="Calibri Light"/>
                <a:cs typeface="Calibri Light"/>
              </a:rPr>
              <a:t>ss</a:t>
            </a:r>
            <a:r>
              <a:rPr sz="1950" spc="-50" dirty="0">
                <a:latin typeface="Calibri Light"/>
                <a:cs typeface="Calibri Light"/>
              </a:rPr>
              <a:t>i</a:t>
            </a:r>
            <a:r>
              <a:rPr sz="1950" spc="-60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n</a:t>
            </a:r>
            <a:r>
              <a:rPr sz="1950" spc="-110" dirty="0">
                <a:latin typeface="Calibri Light"/>
                <a:cs typeface="Calibri Light"/>
              </a:rPr>
              <a:t> </a:t>
            </a:r>
            <a:r>
              <a:rPr sz="1950" spc="-80" dirty="0">
                <a:latin typeface="Calibri Light"/>
                <a:cs typeface="Calibri Light"/>
              </a:rPr>
              <a:t>h</a:t>
            </a:r>
            <a:r>
              <a:rPr sz="1950" spc="-105" dirty="0">
                <a:latin typeface="Calibri Light"/>
                <a:cs typeface="Calibri Light"/>
              </a:rPr>
              <a:t>a</a:t>
            </a:r>
            <a:r>
              <a:rPr sz="1950" spc="-95" dirty="0">
                <a:latin typeface="Calibri Light"/>
                <a:cs typeface="Calibri Light"/>
              </a:rPr>
              <a:t>v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204" dirty="0">
                <a:latin typeface="Calibri Light"/>
                <a:cs typeface="Calibri Light"/>
              </a:rPr>
              <a:t> </a:t>
            </a:r>
            <a:r>
              <a:rPr sz="1950" spc="40" dirty="0">
                <a:latin typeface="Calibri Light"/>
                <a:cs typeface="Calibri Light"/>
              </a:rPr>
              <a:t>31</a:t>
            </a:r>
            <a:r>
              <a:rPr sz="1950" spc="-5" dirty="0">
                <a:latin typeface="Calibri Light"/>
                <a:cs typeface="Calibri Light"/>
              </a:rPr>
              <a:t>%</a:t>
            </a:r>
            <a:r>
              <a:rPr sz="1950" spc="-260" dirty="0">
                <a:latin typeface="Calibri Light"/>
                <a:cs typeface="Calibri Light"/>
              </a:rPr>
              <a:t> </a:t>
            </a:r>
            <a:r>
              <a:rPr sz="1950" spc="-60" dirty="0">
                <a:latin typeface="Calibri Light"/>
                <a:cs typeface="Calibri Light"/>
              </a:rPr>
              <a:t>a</a:t>
            </a:r>
            <a:r>
              <a:rPr sz="1950" spc="-55" dirty="0">
                <a:latin typeface="Calibri Light"/>
                <a:cs typeface="Calibri Light"/>
              </a:rPr>
              <a:t>n</a:t>
            </a:r>
            <a:r>
              <a:rPr sz="1950" spc="-5" dirty="0">
                <a:latin typeface="Calibri Light"/>
                <a:cs typeface="Calibri Light"/>
              </a:rPr>
              <a:t>d</a:t>
            </a:r>
            <a:r>
              <a:rPr sz="1950" dirty="0">
                <a:latin typeface="Calibri Light"/>
                <a:cs typeface="Calibri Light"/>
              </a:rPr>
              <a:t> </a:t>
            </a:r>
            <a:r>
              <a:rPr sz="1950" spc="-190" dirty="0">
                <a:latin typeface="Calibri Light"/>
                <a:cs typeface="Calibri Light"/>
              </a:rPr>
              <a:t> </a:t>
            </a:r>
            <a:r>
              <a:rPr sz="1950" spc="40" dirty="0">
                <a:latin typeface="Calibri Light"/>
                <a:cs typeface="Calibri Light"/>
              </a:rPr>
              <a:t>36</a:t>
            </a:r>
            <a:r>
              <a:rPr sz="1950" spc="-5" dirty="0">
                <a:latin typeface="Calibri Light"/>
                <a:cs typeface="Calibri Light"/>
              </a:rPr>
              <a:t>%  </a:t>
            </a:r>
            <a:r>
              <a:rPr sz="1950" spc="-114" dirty="0">
                <a:latin typeface="Calibri Light"/>
                <a:cs typeface="Calibri Light"/>
              </a:rPr>
              <a:t>c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105" dirty="0">
                <a:latin typeface="Calibri Light"/>
                <a:cs typeface="Calibri Light"/>
              </a:rPr>
              <a:t>n</a:t>
            </a:r>
            <a:r>
              <a:rPr sz="1950" spc="-95" dirty="0">
                <a:latin typeface="Calibri Light"/>
                <a:cs typeface="Calibri Light"/>
              </a:rPr>
              <a:t>v</a:t>
            </a:r>
            <a:r>
              <a:rPr sz="1950" spc="-80" dirty="0">
                <a:latin typeface="Calibri Light"/>
                <a:cs typeface="Calibri Light"/>
              </a:rPr>
              <a:t>e</a:t>
            </a:r>
            <a:r>
              <a:rPr sz="1950" spc="-125" dirty="0">
                <a:latin typeface="Calibri Light"/>
                <a:cs typeface="Calibri Light"/>
              </a:rPr>
              <a:t>r</a:t>
            </a:r>
            <a:r>
              <a:rPr sz="1950" spc="-85" dirty="0">
                <a:latin typeface="Calibri Light"/>
                <a:cs typeface="Calibri Light"/>
              </a:rPr>
              <a:t>s</a:t>
            </a:r>
            <a:r>
              <a:rPr sz="1950" spc="-75" dirty="0">
                <a:latin typeface="Calibri Light"/>
                <a:cs typeface="Calibri Light"/>
              </a:rPr>
              <a:t>i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n</a:t>
            </a:r>
            <a:r>
              <a:rPr sz="1950" spc="-10" dirty="0">
                <a:latin typeface="Calibri Light"/>
                <a:cs typeface="Calibri Light"/>
              </a:rPr>
              <a:t> </a:t>
            </a:r>
            <a:r>
              <a:rPr sz="1950" spc="-150" dirty="0">
                <a:latin typeface="Calibri Light"/>
                <a:cs typeface="Calibri Light"/>
              </a:rPr>
              <a:t>r</a:t>
            </a:r>
            <a:r>
              <a:rPr sz="1950" spc="-130" dirty="0">
                <a:latin typeface="Calibri Light"/>
                <a:cs typeface="Calibri Light"/>
              </a:rPr>
              <a:t>a</a:t>
            </a:r>
            <a:r>
              <a:rPr sz="1950" spc="-120" dirty="0">
                <a:latin typeface="Calibri Light"/>
                <a:cs typeface="Calibri Light"/>
              </a:rPr>
              <a:t>t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204" dirty="0">
                <a:latin typeface="Calibri Light"/>
                <a:cs typeface="Calibri Light"/>
              </a:rPr>
              <a:t> </a:t>
            </a:r>
            <a:r>
              <a:rPr sz="1950" spc="-80" dirty="0">
                <a:latin typeface="Calibri Light"/>
                <a:cs typeface="Calibri Light"/>
              </a:rPr>
              <a:t>bu</a:t>
            </a:r>
            <a:r>
              <a:rPr sz="1950" spc="-5" dirty="0">
                <a:latin typeface="Calibri Light"/>
                <a:cs typeface="Calibri Light"/>
              </a:rPr>
              <a:t>t</a:t>
            </a:r>
            <a:r>
              <a:rPr sz="1950" spc="-100" dirty="0">
                <a:latin typeface="Calibri Light"/>
                <a:cs typeface="Calibri Light"/>
              </a:rPr>
              <a:t> </a:t>
            </a:r>
            <a:r>
              <a:rPr sz="1950" spc="-70" dirty="0">
                <a:latin typeface="Calibri Light"/>
                <a:cs typeface="Calibri Light"/>
              </a:rPr>
              <a:t>t</a:t>
            </a:r>
            <a:r>
              <a:rPr sz="1950" spc="-80" dirty="0">
                <a:latin typeface="Calibri Light"/>
                <a:cs typeface="Calibri Light"/>
              </a:rPr>
              <a:t>he</a:t>
            </a:r>
            <a:r>
              <a:rPr sz="1950" spc="-5" dirty="0">
                <a:latin typeface="Calibri Light"/>
                <a:cs typeface="Calibri Light"/>
              </a:rPr>
              <a:t>y</a:t>
            </a:r>
            <a:r>
              <a:rPr sz="1950" spc="-170" dirty="0">
                <a:latin typeface="Calibri Light"/>
                <a:cs typeface="Calibri Light"/>
              </a:rPr>
              <a:t> </a:t>
            </a:r>
            <a:r>
              <a:rPr sz="1950" spc="-100" dirty="0">
                <a:latin typeface="Calibri Light"/>
                <a:cs typeface="Calibri Light"/>
              </a:rPr>
              <a:t>g</a:t>
            </a:r>
            <a:r>
              <a:rPr sz="1950" spc="-80" dirty="0">
                <a:latin typeface="Calibri Light"/>
                <a:cs typeface="Calibri Light"/>
              </a:rPr>
              <a:t>ene</a:t>
            </a:r>
            <a:r>
              <a:rPr sz="1950" spc="-125" dirty="0">
                <a:latin typeface="Calibri Light"/>
                <a:cs typeface="Calibri Light"/>
              </a:rPr>
              <a:t>r</a:t>
            </a:r>
            <a:r>
              <a:rPr sz="1950" spc="-105" dirty="0">
                <a:latin typeface="Calibri Light"/>
                <a:cs typeface="Calibri Light"/>
              </a:rPr>
              <a:t>a</a:t>
            </a:r>
            <a:r>
              <a:rPr sz="1950" spc="-95" dirty="0">
                <a:latin typeface="Calibri Light"/>
                <a:cs typeface="Calibri Light"/>
              </a:rPr>
              <a:t>t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160" dirty="0">
                <a:latin typeface="Calibri Light"/>
                <a:cs typeface="Calibri Light"/>
              </a:rPr>
              <a:t> </a:t>
            </a:r>
            <a:r>
              <a:rPr sz="1950" spc="-80" dirty="0">
                <a:latin typeface="Calibri Light"/>
                <a:cs typeface="Calibri Light"/>
              </a:rPr>
              <a:t>m</a:t>
            </a:r>
            <a:r>
              <a:rPr sz="1950" spc="-105" dirty="0">
                <a:latin typeface="Calibri Light"/>
                <a:cs typeface="Calibri Light"/>
              </a:rPr>
              <a:t>a</a:t>
            </a:r>
            <a:r>
              <a:rPr sz="1950" spc="-75" dirty="0">
                <a:latin typeface="Calibri Light"/>
                <a:cs typeface="Calibri Light"/>
              </a:rPr>
              <a:t>xi</a:t>
            </a:r>
            <a:r>
              <a:rPr sz="1950" spc="-80" dirty="0">
                <a:latin typeface="Calibri Light"/>
                <a:cs typeface="Calibri Light"/>
              </a:rPr>
              <a:t>mu</a:t>
            </a:r>
            <a:r>
              <a:rPr sz="1950" spc="-5" dirty="0">
                <a:latin typeface="Calibri Light"/>
                <a:cs typeface="Calibri Light"/>
              </a:rPr>
              <a:t>m</a:t>
            </a:r>
            <a:r>
              <a:rPr sz="1950" spc="-155" dirty="0">
                <a:latin typeface="Calibri Light"/>
                <a:cs typeface="Calibri Light"/>
              </a:rPr>
              <a:t> </a:t>
            </a:r>
            <a:r>
              <a:rPr sz="1950" spc="-75" dirty="0">
                <a:latin typeface="Calibri Light"/>
                <a:cs typeface="Calibri Light"/>
              </a:rPr>
              <a:t>l</a:t>
            </a:r>
            <a:r>
              <a:rPr sz="1950" spc="-80" dirty="0">
                <a:latin typeface="Calibri Light"/>
                <a:cs typeface="Calibri Light"/>
              </a:rPr>
              <a:t>e</a:t>
            </a:r>
            <a:r>
              <a:rPr sz="1950" spc="-85" dirty="0">
                <a:latin typeface="Calibri Light"/>
                <a:cs typeface="Calibri Light"/>
              </a:rPr>
              <a:t>a</a:t>
            </a:r>
            <a:r>
              <a:rPr sz="1950" spc="-80" dirty="0">
                <a:latin typeface="Calibri Light"/>
                <a:cs typeface="Calibri Light"/>
              </a:rPr>
              <a:t>d</a:t>
            </a:r>
            <a:r>
              <a:rPr sz="1950" spc="-5" dirty="0">
                <a:latin typeface="Calibri Light"/>
                <a:cs typeface="Calibri Light"/>
              </a:rPr>
              <a:t>s  </a:t>
            </a:r>
            <a:r>
              <a:rPr sz="1950" spc="-80" dirty="0">
                <a:latin typeface="Calibri Light"/>
                <a:cs typeface="Calibri Light"/>
              </a:rPr>
              <a:t>counts. Lead </a:t>
            </a:r>
            <a:r>
              <a:rPr sz="1950" spc="-50" dirty="0">
                <a:latin typeface="Calibri Light"/>
                <a:cs typeface="Calibri Light"/>
              </a:rPr>
              <a:t>Import </a:t>
            </a:r>
            <a:r>
              <a:rPr sz="1950" spc="-40" dirty="0">
                <a:latin typeface="Calibri Light"/>
                <a:cs typeface="Calibri Light"/>
              </a:rPr>
              <a:t>has </a:t>
            </a:r>
            <a:r>
              <a:rPr sz="1950" spc="-50" dirty="0">
                <a:latin typeface="Calibri Light"/>
                <a:cs typeface="Calibri Light"/>
              </a:rPr>
              <a:t>the </a:t>
            </a:r>
            <a:r>
              <a:rPr sz="1950" spc="-70" dirty="0">
                <a:latin typeface="Calibri Light"/>
                <a:cs typeface="Calibri Light"/>
              </a:rPr>
              <a:t>least </a:t>
            </a:r>
            <a:r>
              <a:rPr sz="1950" spc="-55" dirty="0">
                <a:latin typeface="Calibri Light"/>
                <a:cs typeface="Calibri Light"/>
              </a:rPr>
              <a:t>amount </a:t>
            </a:r>
            <a:r>
              <a:rPr sz="1950" spc="-35" dirty="0">
                <a:latin typeface="Calibri Light"/>
                <a:cs typeface="Calibri Light"/>
              </a:rPr>
              <a:t>of </a:t>
            </a:r>
            <a:r>
              <a:rPr sz="1950" spc="-30" dirty="0">
                <a:latin typeface="Calibri Light"/>
                <a:cs typeface="Calibri Light"/>
              </a:rPr>
              <a:t> </a:t>
            </a:r>
            <a:r>
              <a:rPr sz="1950" spc="-65" dirty="0">
                <a:latin typeface="Calibri Light"/>
                <a:cs typeface="Calibri Light"/>
              </a:rPr>
              <a:t>conversions</a:t>
            </a:r>
            <a:r>
              <a:rPr sz="1950" spc="-60" dirty="0">
                <a:latin typeface="Calibri Light"/>
                <a:cs typeface="Calibri Light"/>
              </a:rPr>
              <a:t> </a:t>
            </a:r>
            <a:r>
              <a:rPr sz="1950" spc="-40" dirty="0">
                <a:latin typeface="Calibri Light"/>
                <a:cs typeface="Calibri Light"/>
              </a:rPr>
              <a:t>and </a:t>
            </a:r>
            <a:r>
              <a:rPr sz="1950" spc="-65" dirty="0">
                <a:latin typeface="Calibri Light"/>
                <a:cs typeface="Calibri Light"/>
              </a:rPr>
              <a:t>leads </a:t>
            </a:r>
            <a:r>
              <a:rPr sz="1950" spc="-100" dirty="0">
                <a:latin typeface="Calibri Light"/>
                <a:cs typeface="Calibri Light"/>
              </a:rPr>
              <a:t>count. </a:t>
            </a:r>
            <a:r>
              <a:rPr sz="1950" spc="-85" dirty="0">
                <a:latin typeface="Calibri Light"/>
                <a:cs typeface="Calibri Light"/>
              </a:rPr>
              <a:t>Toimprove </a:t>
            </a:r>
            <a:r>
              <a:rPr sz="1950" spc="-80" dirty="0">
                <a:latin typeface="Calibri Light"/>
                <a:cs typeface="Calibri Light"/>
              </a:rPr>
              <a:t>overall </a:t>
            </a:r>
            <a:r>
              <a:rPr sz="1950" spc="-75" dirty="0">
                <a:latin typeface="Calibri Light"/>
                <a:cs typeface="Calibri Light"/>
              </a:rPr>
              <a:t> </a:t>
            </a:r>
            <a:r>
              <a:rPr sz="1950" spc="-60" dirty="0">
                <a:latin typeface="Calibri Light"/>
                <a:cs typeface="Calibri Light"/>
              </a:rPr>
              <a:t>lead</a:t>
            </a:r>
            <a:r>
              <a:rPr sz="1950" spc="-180" dirty="0">
                <a:latin typeface="Calibri Light"/>
                <a:cs typeface="Calibri Light"/>
              </a:rPr>
              <a:t> </a:t>
            </a:r>
            <a:r>
              <a:rPr sz="1950" spc="-85" dirty="0">
                <a:latin typeface="Calibri Light"/>
                <a:cs typeface="Calibri Light"/>
              </a:rPr>
              <a:t>conversion</a:t>
            </a:r>
            <a:r>
              <a:rPr sz="1950" spc="-15" dirty="0">
                <a:latin typeface="Calibri Light"/>
                <a:cs typeface="Calibri Light"/>
              </a:rPr>
              <a:t> </a:t>
            </a:r>
            <a:r>
              <a:rPr sz="1950" spc="-120" dirty="0">
                <a:latin typeface="Calibri Light"/>
                <a:cs typeface="Calibri Light"/>
              </a:rPr>
              <a:t>rate,</a:t>
            </a:r>
            <a:r>
              <a:rPr sz="1950" spc="-200" dirty="0">
                <a:latin typeface="Calibri Light"/>
                <a:cs typeface="Calibri Light"/>
              </a:rPr>
              <a:t> </a:t>
            </a:r>
            <a:r>
              <a:rPr sz="1950" spc="-80" dirty="0">
                <a:latin typeface="Calibri Light"/>
                <a:cs typeface="Calibri Light"/>
              </a:rPr>
              <a:t>focus</a:t>
            </a:r>
            <a:r>
              <a:rPr sz="1950" spc="-90" dirty="0">
                <a:latin typeface="Calibri Light"/>
                <a:cs typeface="Calibri Light"/>
              </a:rPr>
              <a:t> </a:t>
            </a:r>
            <a:r>
              <a:rPr sz="1950" spc="-50" dirty="0">
                <a:latin typeface="Calibri Light"/>
                <a:cs typeface="Calibri Light"/>
              </a:rPr>
              <a:t>should</a:t>
            </a:r>
            <a:r>
              <a:rPr sz="1950" spc="-105" dirty="0">
                <a:latin typeface="Calibri Light"/>
                <a:cs typeface="Calibri Light"/>
              </a:rPr>
              <a:t> </a:t>
            </a:r>
            <a:r>
              <a:rPr sz="1950" spc="-40" dirty="0">
                <a:latin typeface="Calibri Light"/>
                <a:cs typeface="Calibri Light"/>
              </a:rPr>
              <a:t>be</a:t>
            </a:r>
            <a:r>
              <a:rPr sz="1950" spc="254" dirty="0">
                <a:latin typeface="Calibri Light"/>
                <a:cs typeface="Calibri Light"/>
              </a:rPr>
              <a:t> </a:t>
            </a:r>
            <a:r>
              <a:rPr sz="1950" spc="-20" dirty="0">
                <a:latin typeface="Calibri Light"/>
                <a:cs typeface="Calibri Light"/>
              </a:rPr>
              <a:t>on</a:t>
            </a:r>
            <a:r>
              <a:rPr sz="1950" spc="-60" dirty="0">
                <a:latin typeface="Calibri Light"/>
                <a:cs typeface="Calibri Light"/>
              </a:rPr>
              <a:t> </a:t>
            </a:r>
            <a:r>
              <a:rPr sz="1950" spc="-75" dirty="0">
                <a:latin typeface="Calibri Light"/>
                <a:cs typeface="Calibri Light"/>
              </a:rPr>
              <a:t>improving </a:t>
            </a:r>
            <a:r>
              <a:rPr sz="1950" spc="-425" dirty="0">
                <a:latin typeface="Calibri Light"/>
                <a:cs typeface="Calibri Light"/>
              </a:rPr>
              <a:t> </a:t>
            </a:r>
            <a:r>
              <a:rPr sz="1950" spc="-75" dirty="0">
                <a:latin typeface="Calibri Light"/>
                <a:cs typeface="Calibri Light"/>
              </a:rPr>
              <a:t>l</a:t>
            </a:r>
            <a:r>
              <a:rPr sz="1950" spc="-80" dirty="0">
                <a:latin typeface="Calibri Light"/>
                <a:cs typeface="Calibri Light"/>
              </a:rPr>
              <a:t>e</a:t>
            </a:r>
            <a:r>
              <a:rPr sz="1950" spc="-85" dirty="0">
                <a:latin typeface="Calibri Light"/>
                <a:cs typeface="Calibri Light"/>
              </a:rPr>
              <a:t>a</a:t>
            </a:r>
            <a:r>
              <a:rPr sz="1950" spc="-5" dirty="0">
                <a:latin typeface="Calibri Light"/>
                <a:cs typeface="Calibri Light"/>
              </a:rPr>
              <a:t>d</a:t>
            </a:r>
            <a:r>
              <a:rPr sz="1950" spc="-204" dirty="0">
                <a:latin typeface="Calibri Light"/>
                <a:cs typeface="Calibri Light"/>
              </a:rPr>
              <a:t> </a:t>
            </a:r>
            <a:r>
              <a:rPr sz="1950" spc="-114" dirty="0">
                <a:latin typeface="Calibri Light"/>
                <a:cs typeface="Calibri Light"/>
              </a:rPr>
              <a:t>c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105" dirty="0">
                <a:latin typeface="Calibri Light"/>
                <a:cs typeface="Calibri Light"/>
              </a:rPr>
              <a:t>n</a:t>
            </a:r>
            <a:r>
              <a:rPr sz="1950" spc="-95" dirty="0">
                <a:latin typeface="Calibri Light"/>
                <a:cs typeface="Calibri Light"/>
              </a:rPr>
              <a:t>v</a:t>
            </a:r>
            <a:r>
              <a:rPr sz="1950" spc="-80" dirty="0">
                <a:latin typeface="Calibri Light"/>
                <a:cs typeface="Calibri Light"/>
              </a:rPr>
              <a:t>e</a:t>
            </a:r>
            <a:r>
              <a:rPr sz="1950" spc="-125" dirty="0">
                <a:latin typeface="Calibri Light"/>
                <a:cs typeface="Calibri Light"/>
              </a:rPr>
              <a:t>r</a:t>
            </a:r>
            <a:r>
              <a:rPr sz="1950" spc="-85" dirty="0">
                <a:latin typeface="Calibri Light"/>
                <a:cs typeface="Calibri Light"/>
              </a:rPr>
              <a:t>s</a:t>
            </a:r>
            <a:r>
              <a:rPr sz="1950" spc="-75" dirty="0">
                <a:latin typeface="Calibri Light"/>
                <a:cs typeface="Calibri Light"/>
              </a:rPr>
              <a:t>i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n</a:t>
            </a:r>
            <a:r>
              <a:rPr sz="1950" spc="-10" dirty="0">
                <a:latin typeface="Calibri Light"/>
                <a:cs typeface="Calibri Light"/>
              </a:rPr>
              <a:t> </a:t>
            </a:r>
            <a:r>
              <a:rPr sz="1950" spc="-145" dirty="0">
                <a:latin typeface="Calibri Light"/>
                <a:cs typeface="Calibri Light"/>
              </a:rPr>
              <a:t>r</a:t>
            </a:r>
            <a:r>
              <a:rPr sz="1950" spc="-125" dirty="0">
                <a:latin typeface="Calibri Light"/>
                <a:cs typeface="Calibri Light"/>
              </a:rPr>
              <a:t>a</a:t>
            </a:r>
            <a:r>
              <a:rPr sz="1950" spc="-114" dirty="0">
                <a:latin typeface="Calibri Light"/>
                <a:cs typeface="Calibri Light"/>
              </a:rPr>
              <a:t>t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210" dirty="0">
                <a:latin typeface="Calibri Light"/>
                <a:cs typeface="Calibri Light"/>
              </a:rPr>
              <a:t> </a:t>
            </a:r>
            <a:r>
              <a:rPr sz="1950" spc="-60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f</a:t>
            </a:r>
            <a:r>
              <a:rPr sz="1950" dirty="0">
                <a:latin typeface="Calibri Light"/>
                <a:cs typeface="Calibri Light"/>
              </a:rPr>
              <a:t> </a:t>
            </a:r>
            <a:r>
              <a:rPr sz="1950" spc="-170" dirty="0">
                <a:latin typeface="Calibri Light"/>
                <a:cs typeface="Calibri Light"/>
              </a:rPr>
              <a:t> </a:t>
            </a:r>
            <a:r>
              <a:rPr sz="1950" spc="-45" dirty="0">
                <a:latin typeface="Calibri Light"/>
                <a:cs typeface="Calibri Light"/>
              </a:rPr>
              <a:t>A</a:t>
            </a:r>
            <a:r>
              <a:rPr sz="1950" spc="-60" dirty="0">
                <a:latin typeface="Calibri Light"/>
                <a:cs typeface="Calibri Light"/>
              </a:rPr>
              <a:t>P</a:t>
            </a:r>
            <a:r>
              <a:rPr sz="1950" spc="-5" dirty="0">
                <a:latin typeface="Calibri Light"/>
                <a:cs typeface="Calibri Light"/>
              </a:rPr>
              <a:t>I</a:t>
            </a:r>
            <a:r>
              <a:rPr sz="1950" spc="-125" dirty="0">
                <a:latin typeface="Calibri Light"/>
                <a:cs typeface="Calibri Light"/>
              </a:rPr>
              <a:t> </a:t>
            </a:r>
            <a:r>
              <a:rPr sz="1950" spc="-60" dirty="0">
                <a:latin typeface="Calibri Light"/>
                <a:cs typeface="Calibri Light"/>
              </a:rPr>
              <a:t>an</a:t>
            </a:r>
            <a:r>
              <a:rPr sz="1950" spc="-5" dirty="0">
                <a:latin typeface="Calibri Light"/>
                <a:cs typeface="Calibri Light"/>
              </a:rPr>
              <a:t>d</a:t>
            </a:r>
            <a:r>
              <a:rPr sz="1950" spc="-130" dirty="0">
                <a:latin typeface="Calibri Light"/>
                <a:cs typeface="Calibri Light"/>
              </a:rPr>
              <a:t> </a:t>
            </a:r>
            <a:r>
              <a:rPr sz="1950" spc="-75" dirty="0">
                <a:latin typeface="Calibri Light"/>
                <a:cs typeface="Calibri Light"/>
              </a:rPr>
              <a:t>L</a:t>
            </a:r>
            <a:r>
              <a:rPr sz="1950" spc="-85" dirty="0">
                <a:latin typeface="Calibri Light"/>
                <a:cs typeface="Calibri Light"/>
              </a:rPr>
              <a:t>a</a:t>
            </a:r>
            <a:r>
              <a:rPr sz="1950" spc="-80" dirty="0">
                <a:latin typeface="Calibri Light"/>
                <a:cs typeface="Calibri Light"/>
              </a:rPr>
              <a:t>nd</a:t>
            </a:r>
            <a:r>
              <a:rPr sz="1950" spc="-75" dirty="0">
                <a:latin typeface="Calibri Light"/>
                <a:cs typeface="Calibri Light"/>
              </a:rPr>
              <a:t>i</a:t>
            </a:r>
            <a:r>
              <a:rPr sz="1950" spc="-80" dirty="0">
                <a:latin typeface="Calibri Light"/>
                <a:cs typeface="Calibri Light"/>
              </a:rPr>
              <a:t>n</a:t>
            </a:r>
            <a:r>
              <a:rPr sz="1950" spc="-5" dirty="0">
                <a:latin typeface="Calibri Light"/>
                <a:cs typeface="Calibri Light"/>
              </a:rPr>
              <a:t>g</a:t>
            </a:r>
            <a:r>
              <a:rPr sz="1950" spc="-150" dirty="0">
                <a:latin typeface="Calibri Light"/>
                <a:cs typeface="Calibri Light"/>
              </a:rPr>
              <a:t> </a:t>
            </a:r>
            <a:r>
              <a:rPr sz="1950" spc="-130" dirty="0">
                <a:latin typeface="Calibri Light"/>
                <a:cs typeface="Calibri Light"/>
              </a:rPr>
              <a:t>P</a:t>
            </a:r>
            <a:r>
              <a:rPr sz="1950" spc="-85" dirty="0">
                <a:latin typeface="Calibri Light"/>
                <a:cs typeface="Calibri Light"/>
              </a:rPr>
              <a:t>a</a:t>
            </a:r>
            <a:r>
              <a:rPr sz="1950" spc="-100" dirty="0">
                <a:latin typeface="Calibri Light"/>
                <a:cs typeface="Calibri Light"/>
              </a:rPr>
              <a:t>g</a:t>
            </a:r>
            <a:r>
              <a:rPr sz="1950" spc="-5" dirty="0">
                <a:latin typeface="Calibri Light"/>
                <a:cs typeface="Calibri Light"/>
              </a:rPr>
              <a:t>e  </a:t>
            </a:r>
            <a:r>
              <a:rPr sz="1950" spc="-50" dirty="0">
                <a:latin typeface="Calibri Light"/>
                <a:cs typeface="Calibri Light"/>
              </a:rPr>
              <a:t>S</a:t>
            </a:r>
            <a:r>
              <a:rPr sz="1950" spc="-55" dirty="0">
                <a:latin typeface="Calibri Light"/>
                <a:cs typeface="Calibri Light"/>
              </a:rPr>
              <a:t>ub</a:t>
            </a:r>
            <a:r>
              <a:rPr sz="1950" spc="-60" dirty="0">
                <a:latin typeface="Calibri Light"/>
                <a:cs typeface="Calibri Light"/>
              </a:rPr>
              <a:t>m</a:t>
            </a:r>
            <a:r>
              <a:rPr sz="1950" spc="-50" dirty="0">
                <a:latin typeface="Calibri Light"/>
                <a:cs typeface="Calibri Light"/>
              </a:rPr>
              <a:t>i</a:t>
            </a:r>
            <a:r>
              <a:rPr sz="1950" spc="-65" dirty="0">
                <a:latin typeface="Calibri Light"/>
                <a:cs typeface="Calibri Light"/>
              </a:rPr>
              <a:t>ss</a:t>
            </a:r>
            <a:r>
              <a:rPr sz="1950" spc="-75" dirty="0">
                <a:latin typeface="Calibri Light"/>
                <a:cs typeface="Calibri Light"/>
              </a:rPr>
              <a:t>i</a:t>
            </a:r>
            <a:r>
              <a:rPr sz="1950" spc="-60" dirty="0">
                <a:latin typeface="Calibri Light"/>
                <a:cs typeface="Calibri Light"/>
              </a:rPr>
              <a:t>o</a:t>
            </a:r>
            <a:r>
              <a:rPr sz="1950" spc="-55" dirty="0">
                <a:latin typeface="Calibri Light"/>
                <a:cs typeface="Calibri Light"/>
              </a:rPr>
              <a:t>n</a:t>
            </a:r>
            <a:r>
              <a:rPr sz="1950" dirty="0">
                <a:latin typeface="Calibri Light"/>
                <a:cs typeface="Calibri Light"/>
              </a:rPr>
              <a:t>.</a:t>
            </a:r>
            <a:r>
              <a:rPr sz="1950" spc="-70" dirty="0">
                <a:latin typeface="Calibri Light"/>
                <a:cs typeface="Calibri Light"/>
              </a:rPr>
              <a:t>A</a:t>
            </a:r>
            <a:r>
              <a:rPr sz="1950" spc="-100" dirty="0">
                <a:latin typeface="Calibri Light"/>
                <a:cs typeface="Calibri Light"/>
              </a:rPr>
              <a:t>l</a:t>
            </a:r>
            <a:r>
              <a:rPr sz="1950" spc="-85" dirty="0">
                <a:latin typeface="Calibri Light"/>
                <a:cs typeface="Calibri Light"/>
              </a:rPr>
              <a:t>s</a:t>
            </a:r>
            <a:r>
              <a:rPr sz="1950" spc="-135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,</a:t>
            </a:r>
            <a:r>
              <a:rPr sz="1950" spc="140" dirty="0">
                <a:latin typeface="Calibri Light"/>
                <a:cs typeface="Calibri Light"/>
              </a:rPr>
              <a:t> </a:t>
            </a:r>
            <a:r>
              <a:rPr sz="1950" spc="-100" dirty="0">
                <a:latin typeface="Calibri Light"/>
                <a:cs typeface="Calibri Light"/>
              </a:rPr>
              <a:t>g</a:t>
            </a:r>
            <a:r>
              <a:rPr sz="1950" spc="-80" dirty="0">
                <a:latin typeface="Calibri Light"/>
                <a:cs typeface="Calibri Light"/>
              </a:rPr>
              <a:t>ene</a:t>
            </a:r>
            <a:r>
              <a:rPr sz="1950" spc="-125" dirty="0">
                <a:latin typeface="Calibri Light"/>
                <a:cs typeface="Calibri Light"/>
              </a:rPr>
              <a:t>r</a:t>
            </a:r>
            <a:r>
              <a:rPr sz="1950" spc="-105" dirty="0">
                <a:latin typeface="Calibri Light"/>
                <a:cs typeface="Calibri Light"/>
              </a:rPr>
              <a:t>a</a:t>
            </a:r>
            <a:r>
              <a:rPr sz="1950" spc="-95" dirty="0">
                <a:latin typeface="Calibri Light"/>
                <a:cs typeface="Calibri Light"/>
              </a:rPr>
              <a:t>t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204" dirty="0">
                <a:latin typeface="Calibri Light"/>
                <a:cs typeface="Calibri Light"/>
              </a:rPr>
              <a:t> </a:t>
            </a:r>
            <a:r>
              <a:rPr sz="1950" spc="-60" dirty="0">
                <a:latin typeface="Calibri Light"/>
                <a:cs typeface="Calibri Light"/>
              </a:rPr>
              <a:t>mo</a:t>
            </a:r>
            <a:r>
              <a:rPr sz="1950" spc="-75" dirty="0">
                <a:latin typeface="Calibri Light"/>
                <a:cs typeface="Calibri Light"/>
              </a:rPr>
              <a:t>r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155" dirty="0">
                <a:latin typeface="Calibri Light"/>
                <a:cs typeface="Calibri Light"/>
              </a:rPr>
              <a:t> </a:t>
            </a:r>
            <a:r>
              <a:rPr sz="1950" spc="-75" dirty="0">
                <a:latin typeface="Calibri Light"/>
                <a:cs typeface="Calibri Light"/>
              </a:rPr>
              <a:t>l</a:t>
            </a:r>
            <a:r>
              <a:rPr sz="1950" spc="-80" dirty="0">
                <a:latin typeface="Calibri Light"/>
                <a:cs typeface="Calibri Light"/>
              </a:rPr>
              <a:t>e</a:t>
            </a:r>
            <a:r>
              <a:rPr sz="1950" spc="-85" dirty="0">
                <a:latin typeface="Calibri Light"/>
                <a:cs typeface="Calibri Light"/>
              </a:rPr>
              <a:t>a</a:t>
            </a:r>
            <a:r>
              <a:rPr sz="1950" spc="-80" dirty="0">
                <a:latin typeface="Calibri Light"/>
                <a:cs typeface="Calibri Light"/>
              </a:rPr>
              <a:t>d</a:t>
            </a:r>
            <a:r>
              <a:rPr sz="1950" spc="-5" dirty="0">
                <a:latin typeface="Calibri Light"/>
                <a:cs typeface="Calibri Light"/>
              </a:rPr>
              <a:t>s</a:t>
            </a:r>
            <a:r>
              <a:rPr sz="1950" spc="-114" dirty="0">
                <a:latin typeface="Calibri Light"/>
                <a:cs typeface="Calibri Light"/>
              </a:rPr>
              <a:t> </a:t>
            </a:r>
            <a:r>
              <a:rPr sz="1950" spc="-85" dirty="0">
                <a:latin typeface="Calibri Light"/>
                <a:cs typeface="Calibri Light"/>
              </a:rPr>
              <a:t>f</a:t>
            </a:r>
            <a:r>
              <a:rPr sz="1950" spc="-125" dirty="0">
                <a:latin typeface="Calibri Light"/>
                <a:cs typeface="Calibri Light"/>
              </a:rPr>
              <a:t>r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m</a:t>
            </a:r>
            <a:r>
              <a:rPr sz="1950" spc="-80" dirty="0">
                <a:latin typeface="Calibri Light"/>
                <a:cs typeface="Calibri Light"/>
              </a:rPr>
              <a:t> </a:t>
            </a:r>
            <a:r>
              <a:rPr sz="1950" spc="-105" dirty="0">
                <a:latin typeface="Calibri Light"/>
                <a:cs typeface="Calibri Light"/>
              </a:rPr>
              <a:t>Lea</a:t>
            </a:r>
            <a:r>
              <a:rPr sz="1950" spc="-5" dirty="0">
                <a:latin typeface="Calibri Light"/>
                <a:cs typeface="Calibri Light"/>
              </a:rPr>
              <a:t>d  </a:t>
            </a:r>
            <a:r>
              <a:rPr sz="1950" spc="-45" dirty="0">
                <a:latin typeface="Calibri Light"/>
                <a:cs typeface="Calibri Light"/>
              </a:rPr>
              <a:t>A</a:t>
            </a:r>
            <a:r>
              <a:rPr sz="1950" spc="-60" dirty="0">
                <a:latin typeface="Calibri Light"/>
                <a:cs typeface="Calibri Light"/>
              </a:rPr>
              <a:t>d</a:t>
            </a:r>
            <a:r>
              <a:rPr sz="1950" spc="-5" dirty="0">
                <a:latin typeface="Calibri Light"/>
                <a:cs typeface="Calibri Light"/>
              </a:rPr>
              <a:t>d</a:t>
            </a:r>
            <a:r>
              <a:rPr sz="1950" dirty="0">
                <a:latin typeface="Calibri Light"/>
                <a:cs typeface="Calibri Light"/>
              </a:rPr>
              <a:t> </a:t>
            </a:r>
            <a:r>
              <a:rPr sz="1950" spc="-140" dirty="0">
                <a:latin typeface="Calibri Light"/>
                <a:cs typeface="Calibri Light"/>
              </a:rPr>
              <a:t> </a:t>
            </a:r>
            <a:r>
              <a:rPr sz="1950" spc="-135" dirty="0">
                <a:latin typeface="Calibri Light"/>
                <a:cs typeface="Calibri Light"/>
              </a:rPr>
              <a:t>f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80" dirty="0">
                <a:latin typeface="Calibri Light"/>
                <a:cs typeface="Calibri Light"/>
              </a:rPr>
              <a:t>r</a:t>
            </a:r>
            <a:r>
              <a:rPr sz="1950" spc="-5" dirty="0">
                <a:latin typeface="Calibri Light"/>
                <a:cs typeface="Calibri Light"/>
              </a:rPr>
              <a:t>m</a:t>
            </a:r>
            <a:r>
              <a:rPr sz="1950" spc="-110" dirty="0">
                <a:latin typeface="Calibri Light"/>
                <a:cs typeface="Calibri Light"/>
              </a:rPr>
              <a:t> </a:t>
            </a:r>
            <a:r>
              <a:rPr sz="1950" spc="-90" dirty="0">
                <a:latin typeface="Calibri Light"/>
                <a:cs typeface="Calibri Light"/>
              </a:rPr>
              <a:t>s</a:t>
            </a:r>
            <a:r>
              <a:rPr sz="1950" spc="-75" dirty="0">
                <a:latin typeface="Calibri Light"/>
                <a:cs typeface="Calibri Light"/>
              </a:rPr>
              <a:t>i</a:t>
            </a:r>
            <a:r>
              <a:rPr sz="1950" spc="-80" dirty="0">
                <a:latin typeface="Calibri Light"/>
                <a:cs typeface="Calibri Light"/>
              </a:rPr>
              <a:t>n</a:t>
            </a:r>
            <a:r>
              <a:rPr sz="1950" spc="-90" dirty="0">
                <a:latin typeface="Calibri Light"/>
                <a:cs typeface="Calibri Light"/>
              </a:rPr>
              <a:t>c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135" dirty="0">
                <a:latin typeface="Calibri Light"/>
                <a:cs typeface="Calibri Light"/>
              </a:rPr>
              <a:t> </a:t>
            </a:r>
            <a:r>
              <a:rPr sz="1950" spc="-70" dirty="0">
                <a:latin typeface="Calibri Light"/>
                <a:cs typeface="Calibri Light"/>
              </a:rPr>
              <a:t>t</a:t>
            </a:r>
            <a:r>
              <a:rPr sz="1950" spc="-80" dirty="0">
                <a:latin typeface="Calibri Light"/>
                <a:cs typeface="Calibri Light"/>
              </a:rPr>
              <a:t>he</a:t>
            </a:r>
            <a:r>
              <a:rPr sz="1950" spc="-5" dirty="0">
                <a:latin typeface="Calibri Light"/>
                <a:cs typeface="Calibri Light"/>
              </a:rPr>
              <a:t>y</a:t>
            </a:r>
            <a:r>
              <a:rPr sz="1950" spc="-170" dirty="0">
                <a:latin typeface="Calibri Light"/>
                <a:cs typeface="Calibri Light"/>
              </a:rPr>
              <a:t> </a:t>
            </a:r>
            <a:r>
              <a:rPr sz="1950" spc="-80" dirty="0">
                <a:latin typeface="Calibri Light"/>
                <a:cs typeface="Calibri Light"/>
              </a:rPr>
              <a:t>h</a:t>
            </a:r>
            <a:r>
              <a:rPr sz="1950" spc="-110" dirty="0">
                <a:latin typeface="Calibri Light"/>
                <a:cs typeface="Calibri Light"/>
              </a:rPr>
              <a:t>a</a:t>
            </a:r>
            <a:r>
              <a:rPr sz="1950" spc="-95" dirty="0">
                <a:latin typeface="Calibri Light"/>
                <a:cs typeface="Calibri Light"/>
              </a:rPr>
              <a:t>v</a:t>
            </a:r>
            <a:r>
              <a:rPr sz="1950" spc="-5" dirty="0">
                <a:latin typeface="Calibri Light"/>
                <a:cs typeface="Calibri Light"/>
              </a:rPr>
              <a:t>e</a:t>
            </a:r>
            <a:r>
              <a:rPr sz="1950" spc="-204" dirty="0">
                <a:latin typeface="Calibri Light"/>
                <a:cs typeface="Calibri Light"/>
              </a:rPr>
              <a:t> </a:t>
            </a:r>
            <a:r>
              <a:rPr sz="1950" spc="-5" dirty="0">
                <a:latin typeface="Calibri Light"/>
                <a:cs typeface="Calibri Light"/>
              </a:rPr>
              <a:t>a</a:t>
            </a:r>
            <a:r>
              <a:rPr sz="1950" spc="-135" dirty="0">
                <a:latin typeface="Calibri Light"/>
                <a:cs typeface="Calibri Light"/>
              </a:rPr>
              <a:t> </a:t>
            </a:r>
            <a:r>
              <a:rPr sz="1950" spc="-95" dirty="0">
                <a:latin typeface="Calibri Light"/>
                <a:cs typeface="Calibri Light"/>
              </a:rPr>
              <a:t>v</a:t>
            </a:r>
            <a:r>
              <a:rPr sz="1950" spc="-80" dirty="0">
                <a:latin typeface="Calibri Light"/>
                <a:cs typeface="Calibri Light"/>
              </a:rPr>
              <a:t>er</a:t>
            </a:r>
            <a:r>
              <a:rPr sz="1950" spc="-5" dirty="0">
                <a:latin typeface="Calibri Light"/>
                <a:cs typeface="Calibri Light"/>
              </a:rPr>
              <a:t>y</a:t>
            </a:r>
            <a:r>
              <a:rPr sz="1950" spc="-145" dirty="0">
                <a:latin typeface="Calibri Light"/>
                <a:cs typeface="Calibri Light"/>
              </a:rPr>
              <a:t> </a:t>
            </a:r>
            <a:r>
              <a:rPr sz="1950" spc="-30" dirty="0">
                <a:latin typeface="Calibri Light"/>
                <a:cs typeface="Calibri Light"/>
              </a:rPr>
              <a:t>g</a:t>
            </a:r>
            <a:r>
              <a:rPr sz="1950" spc="-40" dirty="0">
                <a:latin typeface="Calibri Light"/>
                <a:cs typeface="Calibri Light"/>
              </a:rPr>
              <a:t>oo</a:t>
            </a:r>
            <a:r>
              <a:rPr sz="1950" spc="-5" dirty="0">
                <a:latin typeface="Calibri Light"/>
                <a:cs typeface="Calibri Light"/>
              </a:rPr>
              <a:t>d</a:t>
            </a:r>
            <a:r>
              <a:rPr sz="1950" dirty="0">
                <a:latin typeface="Calibri Light"/>
                <a:cs typeface="Calibri Light"/>
              </a:rPr>
              <a:t> </a:t>
            </a:r>
            <a:r>
              <a:rPr sz="1950" spc="-120" dirty="0">
                <a:latin typeface="Calibri Light"/>
                <a:cs typeface="Calibri Light"/>
              </a:rPr>
              <a:t> </a:t>
            </a:r>
            <a:r>
              <a:rPr sz="1950" spc="-114" dirty="0">
                <a:latin typeface="Calibri Light"/>
                <a:cs typeface="Calibri Light"/>
              </a:rPr>
              <a:t>c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105" dirty="0">
                <a:latin typeface="Calibri Light"/>
                <a:cs typeface="Calibri Light"/>
              </a:rPr>
              <a:t>n</a:t>
            </a:r>
            <a:r>
              <a:rPr sz="1950" spc="-95" dirty="0">
                <a:latin typeface="Calibri Light"/>
                <a:cs typeface="Calibri Light"/>
              </a:rPr>
              <a:t>v</a:t>
            </a:r>
            <a:r>
              <a:rPr sz="1950" spc="-80" dirty="0">
                <a:latin typeface="Calibri Light"/>
                <a:cs typeface="Calibri Light"/>
              </a:rPr>
              <a:t>e</a:t>
            </a:r>
            <a:r>
              <a:rPr sz="1950" spc="-125" dirty="0">
                <a:latin typeface="Calibri Light"/>
                <a:cs typeface="Calibri Light"/>
              </a:rPr>
              <a:t>r</a:t>
            </a:r>
            <a:r>
              <a:rPr sz="1950" spc="-90" dirty="0">
                <a:latin typeface="Calibri Light"/>
                <a:cs typeface="Calibri Light"/>
              </a:rPr>
              <a:t>s</a:t>
            </a:r>
            <a:r>
              <a:rPr sz="1950" spc="-75" dirty="0">
                <a:latin typeface="Calibri Light"/>
                <a:cs typeface="Calibri Light"/>
              </a:rPr>
              <a:t>i</a:t>
            </a:r>
            <a:r>
              <a:rPr sz="1950" spc="-85" dirty="0">
                <a:latin typeface="Calibri Light"/>
                <a:cs typeface="Calibri Light"/>
              </a:rPr>
              <a:t>o</a:t>
            </a:r>
            <a:r>
              <a:rPr sz="1950" spc="-5" dirty="0">
                <a:latin typeface="Calibri Light"/>
                <a:cs typeface="Calibri Light"/>
              </a:rPr>
              <a:t>n  </a:t>
            </a:r>
            <a:r>
              <a:rPr sz="1950" spc="-100" dirty="0">
                <a:latin typeface="Calibri Light"/>
                <a:cs typeface="Calibri Light"/>
              </a:rPr>
              <a:t>rate</a:t>
            </a:r>
            <a:endParaRPr sz="1950">
              <a:latin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32432"/>
            <a:ext cx="5187696" cy="32339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04" y="1819655"/>
            <a:ext cx="6498336" cy="37155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19998" y="1758168"/>
            <a:ext cx="3362960" cy="266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1150" marR="16510" indent="-299085" algn="just">
              <a:lnSpc>
                <a:spcPct val="149700"/>
              </a:lnSpc>
              <a:spcBef>
                <a:spcPts val="114"/>
              </a:spcBef>
              <a:buFont typeface="Arial MT"/>
              <a:buChar char="•"/>
              <a:tabLst>
                <a:tab pos="311785" algn="l"/>
              </a:tabLst>
            </a:pPr>
            <a:r>
              <a:rPr sz="1650" spc="-50" dirty="0">
                <a:latin typeface="Calibri Light"/>
                <a:cs typeface="Calibri Light"/>
              </a:rPr>
              <a:t>Google</a:t>
            </a:r>
            <a:r>
              <a:rPr sz="1650" spc="-45" dirty="0">
                <a:latin typeface="Calibri Light"/>
                <a:cs typeface="Calibri Light"/>
              </a:rPr>
              <a:t> and</a:t>
            </a:r>
            <a:r>
              <a:rPr sz="1650" spc="285" dirty="0">
                <a:latin typeface="Calibri Light"/>
                <a:cs typeface="Calibri Light"/>
              </a:rPr>
              <a:t> </a:t>
            </a:r>
            <a:r>
              <a:rPr sz="1650" spc="-80" dirty="0">
                <a:latin typeface="Calibri Light"/>
                <a:cs typeface="Calibri Light"/>
              </a:rPr>
              <a:t>direct</a:t>
            </a:r>
            <a:r>
              <a:rPr sz="1650" spc="-75" dirty="0">
                <a:latin typeface="Calibri Light"/>
                <a:cs typeface="Calibri Light"/>
              </a:rPr>
              <a:t> </a:t>
            </a:r>
            <a:r>
              <a:rPr sz="1650" spc="-100" dirty="0">
                <a:latin typeface="Calibri Light"/>
                <a:cs typeface="Calibri Light"/>
              </a:rPr>
              <a:t>traffic</a:t>
            </a:r>
            <a:r>
              <a:rPr sz="1650" spc="-95" dirty="0">
                <a:latin typeface="Calibri Light"/>
                <a:cs typeface="Calibri Light"/>
              </a:rPr>
              <a:t> </a:t>
            </a:r>
            <a:r>
              <a:rPr sz="1650" spc="-75" dirty="0">
                <a:latin typeface="Calibri Light"/>
                <a:cs typeface="Calibri Light"/>
              </a:rPr>
              <a:t>generates </a:t>
            </a:r>
            <a:r>
              <a:rPr sz="1650" spc="-70" dirty="0">
                <a:latin typeface="Calibri Light"/>
                <a:cs typeface="Calibri Light"/>
              </a:rPr>
              <a:t> </a:t>
            </a:r>
            <a:r>
              <a:rPr sz="1650" spc="-65" dirty="0">
                <a:latin typeface="Calibri Light"/>
                <a:cs typeface="Calibri Light"/>
              </a:rPr>
              <a:t>maximum</a:t>
            </a:r>
            <a:r>
              <a:rPr sz="1650" spc="-60" dirty="0">
                <a:latin typeface="Calibri Light"/>
                <a:cs typeface="Calibri Light"/>
              </a:rPr>
              <a:t> </a:t>
            </a:r>
            <a:r>
              <a:rPr sz="1650" spc="-45" dirty="0">
                <a:latin typeface="Calibri Light"/>
                <a:cs typeface="Calibri Light"/>
              </a:rPr>
              <a:t>number</a:t>
            </a:r>
            <a:r>
              <a:rPr sz="1650" spc="-40" dirty="0">
                <a:latin typeface="Calibri Light"/>
                <a:cs typeface="Calibri Light"/>
              </a:rPr>
              <a:t> </a:t>
            </a:r>
            <a:r>
              <a:rPr sz="1650" spc="-35" dirty="0">
                <a:latin typeface="Calibri Light"/>
                <a:cs typeface="Calibri Light"/>
              </a:rPr>
              <a:t>of</a:t>
            </a:r>
            <a:r>
              <a:rPr sz="1650" spc="-30" dirty="0">
                <a:latin typeface="Calibri Light"/>
                <a:cs typeface="Calibri Light"/>
              </a:rPr>
              <a:t> </a:t>
            </a:r>
            <a:r>
              <a:rPr sz="1650" spc="-60" dirty="0">
                <a:latin typeface="Calibri Light"/>
                <a:cs typeface="Calibri Light"/>
              </a:rPr>
              <a:t>leads</a:t>
            </a:r>
            <a:r>
              <a:rPr sz="1650" spc="-55" dirty="0">
                <a:latin typeface="Calibri Light"/>
                <a:cs typeface="Calibri Light"/>
              </a:rPr>
              <a:t> </a:t>
            </a:r>
            <a:r>
              <a:rPr sz="1650" spc="-45" dirty="0">
                <a:latin typeface="Calibri Light"/>
                <a:cs typeface="Calibri Light"/>
              </a:rPr>
              <a:t>but</a:t>
            </a:r>
            <a:r>
              <a:rPr sz="1650" spc="-40" dirty="0">
                <a:latin typeface="Calibri Light"/>
                <a:cs typeface="Calibri Light"/>
              </a:rPr>
              <a:t> </a:t>
            </a:r>
            <a:r>
              <a:rPr sz="1650" spc="-35" dirty="0">
                <a:latin typeface="Calibri Light"/>
                <a:cs typeface="Calibri Light"/>
              </a:rPr>
              <a:t>has </a:t>
            </a:r>
            <a:r>
              <a:rPr sz="1650" spc="-30" dirty="0">
                <a:latin typeface="Calibri Light"/>
                <a:cs typeface="Calibri Light"/>
              </a:rPr>
              <a:t> </a:t>
            </a:r>
            <a:r>
              <a:rPr sz="1650" spc="-105" dirty="0">
                <a:latin typeface="Calibri Light"/>
                <a:cs typeface="Calibri Light"/>
              </a:rPr>
              <a:t>c</a:t>
            </a:r>
            <a:r>
              <a:rPr sz="1650" spc="-75" dirty="0">
                <a:latin typeface="Calibri Light"/>
                <a:cs typeface="Calibri Light"/>
              </a:rPr>
              <a:t>o</a:t>
            </a:r>
            <a:r>
              <a:rPr sz="1650" spc="-95" dirty="0">
                <a:latin typeface="Calibri Light"/>
                <a:cs typeface="Calibri Light"/>
              </a:rPr>
              <a:t>n</a:t>
            </a:r>
            <a:r>
              <a:rPr sz="1650" spc="-105" dirty="0">
                <a:latin typeface="Calibri Light"/>
                <a:cs typeface="Calibri Light"/>
              </a:rPr>
              <a:t>v</a:t>
            </a:r>
            <a:r>
              <a:rPr sz="1650" spc="-75" dirty="0">
                <a:latin typeface="Calibri Light"/>
                <a:cs typeface="Calibri Light"/>
              </a:rPr>
              <a:t>e</a:t>
            </a:r>
            <a:r>
              <a:rPr sz="1650" spc="-90" dirty="0">
                <a:latin typeface="Calibri Light"/>
                <a:cs typeface="Calibri Light"/>
              </a:rPr>
              <a:t>r</a:t>
            </a:r>
            <a:r>
              <a:rPr sz="1650" spc="-65" dirty="0">
                <a:latin typeface="Calibri Light"/>
                <a:cs typeface="Calibri Light"/>
              </a:rPr>
              <a:t>s</a:t>
            </a:r>
            <a:r>
              <a:rPr sz="1650" spc="-80" dirty="0">
                <a:latin typeface="Calibri Light"/>
                <a:cs typeface="Calibri Light"/>
              </a:rPr>
              <a:t>i</a:t>
            </a:r>
            <a:r>
              <a:rPr sz="1650" spc="-75" dirty="0">
                <a:latin typeface="Calibri Light"/>
                <a:cs typeface="Calibri Light"/>
              </a:rPr>
              <a:t>o</a:t>
            </a:r>
            <a:r>
              <a:rPr sz="1650" dirty="0">
                <a:latin typeface="Calibri Light"/>
                <a:cs typeface="Calibri Light"/>
              </a:rPr>
              <a:t>n</a:t>
            </a:r>
            <a:r>
              <a:rPr sz="1650" spc="-80" dirty="0">
                <a:latin typeface="Calibri Light"/>
                <a:cs typeface="Calibri Light"/>
              </a:rPr>
              <a:t> </a:t>
            </a:r>
            <a:r>
              <a:rPr sz="1650" spc="-120" dirty="0">
                <a:latin typeface="Calibri Light"/>
                <a:cs typeface="Calibri Light"/>
              </a:rPr>
              <a:t>r</a:t>
            </a:r>
            <a:r>
              <a:rPr sz="1650" spc="-135" dirty="0">
                <a:latin typeface="Calibri Light"/>
                <a:cs typeface="Calibri Light"/>
              </a:rPr>
              <a:t>a</a:t>
            </a:r>
            <a:r>
              <a:rPr sz="1650" spc="-114" dirty="0">
                <a:latin typeface="Calibri Light"/>
                <a:cs typeface="Calibri Light"/>
              </a:rPr>
              <a:t>t</a:t>
            </a:r>
            <a:r>
              <a:rPr sz="1650" dirty="0">
                <a:latin typeface="Calibri Light"/>
                <a:cs typeface="Calibri Light"/>
              </a:rPr>
              <a:t>e</a:t>
            </a:r>
            <a:r>
              <a:rPr sz="1650" spc="-210" dirty="0">
                <a:latin typeface="Calibri Light"/>
                <a:cs typeface="Calibri Light"/>
              </a:rPr>
              <a:t> </a:t>
            </a:r>
            <a:r>
              <a:rPr sz="1650" spc="-75" dirty="0">
                <a:latin typeface="Calibri Light"/>
                <a:cs typeface="Calibri Light"/>
              </a:rPr>
              <a:t>o</a:t>
            </a:r>
            <a:r>
              <a:rPr sz="1650" dirty="0">
                <a:latin typeface="Calibri Light"/>
                <a:cs typeface="Calibri Light"/>
              </a:rPr>
              <a:t>f</a:t>
            </a:r>
            <a:r>
              <a:rPr sz="1650" spc="-100" dirty="0">
                <a:latin typeface="Calibri Light"/>
                <a:cs typeface="Calibri Light"/>
              </a:rPr>
              <a:t> </a:t>
            </a:r>
            <a:r>
              <a:rPr sz="1650" spc="45" dirty="0">
                <a:latin typeface="Calibri Light"/>
                <a:cs typeface="Calibri Light"/>
              </a:rPr>
              <a:t>40</a:t>
            </a:r>
            <a:r>
              <a:rPr sz="1650" spc="80" dirty="0">
                <a:latin typeface="Calibri Light"/>
                <a:cs typeface="Calibri Light"/>
              </a:rPr>
              <a:t>%</a:t>
            </a:r>
            <a:r>
              <a:rPr sz="1650" spc="-85" dirty="0">
                <a:latin typeface="Calibri Light"/>
                <a:cs typeface="Calibri Light"/>
              </a:rPr>
              <a:t>a</a:t>
            </a:r>
            <a:r>
              <a:rPr sz="1650" spc="-70" dirty="0">
                <a:latin typeface="Calibri Light"/>
                <a:cs typeface="Calibri Light"/>
              </a:rPr>
              <a:t>n</a:t>
            </a:r>
            <a:r>
              <a:rPr sz="1650" dirty="0">
                <a:latin typeface="Calibri Light"/>
                <a:cs typeface="Calibri Light"/>
              </a:rPr>
              <a:t>d</a:t>
            </a:r>
            <a:r>
              <a:rPr sz="1650" spc="-110" dirty="0">
                <a:latin typeface="Calibri Light"/>
                <a:cs typeface="Calibri Light"/>
              </a:rPr>
              <a:t> </a:t>
            </a:r>
            <a:r>
              <a:rPr sz="1650" spc="-25" dirty="0">
                <a:latin typeface="Calibri Light"/>
                <a:cs typeface="Calibri Light"/>
              </a:rPr>
              <a:t>32%</a:t>
            </a:r>
            <a:r>
              <a:rPr sz="1650" dirty="0">
                <a:latin typeface="Calibri Light"/>
                <a:cs typeface="Calibri Light"/>
              </a:rPr>
              <a:t>.</a:t>
            </a:r>
            <a:endParaRPr sz="1650">
              <a:latin typeface="Calibri Light"/>
              <a:cs typeface="Calibri Light"/>
            </a:endParaRPr>
          </a:p>
          <a:p>
            <a:pPr marL="311150" indent="-299085" algn="just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311785" algn="l"/>
              </a:tabLst>
            </a:pPr>
            <a:r>
              <a:rPr sz="1650" spc="-135" dirty="0">
                <a:latin typeface="Calibri Light"/>
                <a:cs typeface="Calibri Light"/>
              </a:rPr>
              <a:t>W</a:t>
            </a:r>
            <a:r>
              <a:rPr sz="1650" spc="-75" dirty="0">
                <a:latin typeface="Calibri Light"/>
                <a:cs typeface="Calibri Light"/>
              </a:rPr>
              <a:t>e</a:t>
            </a:r>
            <a:r>
              <a:rPr sz="1650" spc="-80" dirty="0">
                <a:latin typeface="Calibri Light"/>
                <a:cs typeface="Calibri Light"/>
              </a:rPr>
              <a:t>li</a:t>
            </a:r>
            <a:r>
              <a:rPr sz="1650" spc="-70" dirty="0">
                <a:latin typeface="Calibri Light"/>
                <a:cs typeface="Calibri Light"/>
              </a:rPr>
              <a:t>n</a:t>
            </a:r>
            <a:r>
              <a:rPr sz="1650" spc="-105" dirty="0">
                <a:latin typeface="Calibri Light"/>
                <a:cs typeface="Calibri Light"/>
              </a:rPr>
              <a:t>g</a:t>
            </a:r>
            <a:r>
              <a:rPr sz="1650" spc="-85" dirty="0">
                <a:latin typeface="Calibri Light"/>
                <a:cs typeface="Calibri Light"/>
              </a:rPr>
              <a:t>a</a:t>
            </a:r>
            <a:r>
              <a:rPr sz="1650" dirty="0">
                <a:latin typeface="Calibri Light"/>
                <a:cs typeface="Calibri Light"/>
              </a:rPr>
              <a:t>k</a:t>
            </a:r>
            <a:r>
              <a:rPr sz="1650" spc="-160" dirty="0">
                <a:latin typeface="Calibri Light"/>
                <a:cs typeface="Calibri Light"/>
              </a:rPr>
              <a:t> </a:t>
            </a:r>
            <a:r>
              <a:rPr sz="1650" spc="-105" dirty="0">
                <a:latin typeface="Calibri Light"/>
                <a:cs typeface="Calibri Light"/>
              </a:rPr>
              <a:t>w</a:t>
            </a:r>
            <a:r>
              <a:rPr sz="1650" spc="-75" dirty="0">
                <a:latin typeface="Calibri Light"/>
                <a:cs typeface="Calibri Light"/>
              </a:rPr>
              <a:t>e</a:t>
            </a:r>
            <a:r>
              <a:rPr sz="1650" spc="-70" dirty="0">
                <a:latin typeface="Calibri Light"/>
                <a:cs typeface="Calibri Light"/>
              </a:rPr>
              <a:t>b</a:t>
            </a:r>
            <a:r>
              <a:rPr sz="1650" spc="-65" dirty="0">
                <a:latin typeface="Calibri Light"/>
                <a:cs typeface="Calibri Light"/>
              </a:rPr>
              <a:t>s</a:t>
            </a:r>
            <a:r>
              <a:rPr sz="1650" spc="-80" dirty="0">
                <a:latin typeface="Calibri Light"/>
                <a:cs typeface="Calibri Light"/>
              </a:rPr>
              <a:t>i</a:t>
            </a:r>
            <a:r>
              <a:rPr sz="1650" spc="-90" dirty="0">
                <a:latin typeface="Calibri Light"/>
                <a:cs typeface="Calibri Light"/>
              </a:rPr>
              <a:t>t</a:t>
            </a:r>
            <a:r>
              <a:rPr sz="1650" dirty="0">
                <a:latin typeface="Calibri Light"/>
                <a:cs typeface="Calibri Light"/>
              </a:rPr>
              <a:t>e</a:t>
            </a:r>
            <a:r>
              <a:rPr sz="1650" spc="-180" dirty="0">
                <a:latin typeface="Calibri Light"/>
                <a:cs typeface="Calibri Light"/>
              </a:rPr>
              <a:t> </a:t>
            </a:r>
            <a:r>
              <a:rPr sz="1650" spc="-85" dirty="0">
                <a:latin typeface="Calibri Light"/>
                <a:cs typeface="Calibri Light"/>
              </a:rPr>
              <a:t>a</a:t>
            </a:r>
            <a:r>
              <a:rPr sz="1650" spc="-70" dirty="0">
                <a:latin typeface="Calibri Light"/>
                <a:cs typeface="Calibri Light"/>
              </a:rPr>
              <a:t>n</a:t>
            </a:r>
            <a:r>
              <a:rPr sz="1650" dirty="0">
                <a:latin typeface="Calibri Light"/>
                <a:cs typeface="Calibri Light"/>
              </a:rPr>
              <a:t>d</a:t>
            </a:r>
            <a:r>
              <a:rPr sz="1650" spc="-85" dirty="0">
                <a:latin typeface="Calibri Light"/>
                <a:cs typeface="Calibri Light"/>
              </a:rPr>
              <a:t> </a:t>
            </a:r>
            <a:r>
              <a:rPr sz="1650" spc="-114" dirty="0">
                <a:latin typeface="Calibri Light"/>
                <a:cs typeface="Calibri Light"/>
              </a:rPr>
              <a:t>R</a:t>
            </a:r>
            <a:r>
              <a:rPr sz="1650" spc="-125" dirty="0">
                <a:latin typeface="Calibri Light"/>
                <a:cs typeface="Calibri Light"/>
              </a:rPr>
              <a:t>e</a:t>
            </a:r>
            <a:r>
              <a:rPr sz="1650" spc="-140" dirty="0">
                <a:latin typeface="Calibri Light"/>
                <a:cs typeface="Calibri Light"/>
              </a:rPr>
              <a:t>f</a:t>
            </a:r>
            <a:r>
              <a:rPr sz="1650" spc="-100" dirty="0">
                <a:latin typeface="Calibri Light"/>
                <a:cs typeface="Calibri Light"/>
              </a:rPr>
              <a:t>e</a:t>
            </a:r>
            <a:r>
              <a:rPr sz="1650" spc="-120" dirty="0">
                <a:latin typeface="Calibri Light"/>
                <a:cs typeface="Calibri Light"/>
              </a:rPr>
              <a:t>r</a:t>
            </a:r>
            <a:r>
              <a:rPr sz="1650" spc="-100" dirty="0">
                <a:latin typeface="Calibri Light"/>
                <a:cs typeface="Calibri Light"/>
              </a:rPr>
              <a:t>e</a:t>
            </a:r>
            <a:r>
              <a:rPr sz="1650" spc="-95" dirty="0">
                <a:latin typeface="Calibri Light"/>
                <a:cs typeface="Calibri Light"/>
              </a:rPr>
              <a:t>n</a:t>
            </a:r>
            <a:r>
              <a:rPr sz="1650" spc="-105" dirty="0">
                <a:latin typeface="Calibri Light"/>
                <a:cs typeface="Calibri Light"/>
              </a:rPr>
              <a:t>c</a:t>
            </a:r>
            <a:r>
              <a:rPr sz="1650" spc="-100" dirty="0">
                <a:latin typeface="Calibri Light"/>
                <a:cs typeface="Calibri Light"/>
              </a:rPr>
              <a:t>e</a:t>
            </a:r>
            <a:r>
              <a:rPr sz="1650" dirty="0">
                <a:latin typeface="Calibri Light"/>
                <a:cs typeface="Calibri Light"/>
              </a:rPr>
              <a:t>s </a:t>
            </a:r>
            <a:r>
              <a:rPr sz="1650" spc="-140" dirty="0">
                <a:latin typeface="Calibri Light"/>
                <a:cs typeface="Calibri Light"/>
              </a:rPr>
              <a:t> </a:t>
            </a:r>
            <a:r>
              <a:rPr sz="1650" spc="-45" dirty="0">
                <a:latin typeface="Calibri Light"/>
                <a:cs typeface="Calibri Light"/>
              </a:rPr>
              <a:t>h</a:t>
            </a:r>
            <a:r>
              <a:rPr sz="1650" spc="-60" dirty="0">
                <a:latin typeface="Calibri Light"/>
                <a:cs typeface="Calibri Light"/>
              </a:rPr>
              <a:t>a</a:t>
            </a:r>
            <a:r>
              <a:rPr sz="1650" dirty="0">
                <a:latin typeface="Calibri Light"/>
                <a:cs typeface="Calibri Light"/>
              </a:rPr>
              <a:t>s</a:t>
            </a:r>
            <a:endParaRPr sz="1650">
              <a:latin typeface="Calibri Light"/>
              <a:cs typeface="Calibri Light"/>
            </a:endParaRPr>
          </a:p>
          <a:p>
            <a:pPr marL="311150" marR="5080">
              <a:lnSpc>
                <a:spcPts val="2980"/>
              </a:lnSpc>
              <a:spcBef>
                <a:spcPts val="95"/>
              </a:spcBef>
            </a:pPr>
            <a:r>
              <a:rPr sz="1650" spc="-70" dirty="0">
                <a:latin typeface="Calibri Light"/>
                <a:cs typeface="Calibri Light"/>
              </a:rPr>
              <a:t>h</a:t>
            </a:r>
            <a:r>
              <a:rPr sz="1650" spc="-80" dirty="0">
                <a:latin typeface="Calibri Light"/>
                <a:cs typeface="Calibri Light"/>
              </a:rPr>
              <a:t>ig</a:t>
            </a:r>
            <a:r>
              <a:rPr sz="1650" spc="-70" dirty="0">
                <a:latin typeface="Calibri Light"/>
                <a:cs typeface="Calibri Light"/>
              </a:rPr>
              <a:t>h</a:t>
            </a:r>
            <a:r>
              <a:rPr sz="1650" spc="-75" dirty="0">
                <a:latin typeface="Calibri Light"/>
                <a:cs typeface="Calibri Light"/>
              </a:rPr>
              <a:t>e</a:t>
            </a:r>
            <a:r>
              <a:rPr sz="1650" spc="-90" dirty="0">
                <a:latin typeface="Calibri Light"/>
                <a:cs typeface="Calibri Light"/>
              </a:rPr>
              <a:t>s</a:t>
            </a:r>
            <a:r>
              <a:rPr sz="1650" dirty="0">
                <a:latin typeface="Calibri Light"/>
                <a:cs typeface="Calibri Light"/>
              </a:rPr>
              <a:t>t</a:t>
            </a:r>
            <a:r>
              <a:rPr sz="1650" spc="-100" dirty="0">
                <a:latin typeface="Calibri Light"/>
                <a:cs typeface="Calibri Light"/>
              </a:rPr>
              <a:t> </a:t>
            </a:r>
            <a:r>
              <a:rPr sz="1650" spc="-105" dirty="0">
                <a:latin typeface="Calibri Light"/>
                <a:cs typeface="Calibri Light"/>
              </a:rPr>
              <a:t>c</a:t>
            </a:r>
            <a:r>
              <a:rPr sz="1650" spc="-75" dirty="0">
                <a:latin typeface="Calibri Light"/>
                <a:cs typeface="Calibri Light"/>
              </a:rPr>
              <a:t>o</a:t>
            </a:r>
            <a:r>
              <a:rPr sz="1650" spc="-95" dirty="0">
                <a:latin typeface="Calibri Light"/>
                <a:cs typeface="Calibri Light"/>
              </a:rPr>
              <a:t>n</a:t>
            </a:r>
            <a:r>
              <a:rPr sz="1650" spc="-105" dirty="0">
                <a:latin typeface="Calibri Light"/>
                <a:cs typeface="Calibri Light"/>
              </a:rPr>
              <a:t>v</a:t>
            </a:r>
            <a:r>
              <a:rPr sz="1650" spc="-75" dirty="0">
                <a:latin typeface="Calibri Light"/>
                <a:cs typeface="Calibri Light"/>
              </a:rPr>
              <a:t>e</a:t>
            </a:r>
            <a:r>
              <a:rPr sz="1650" spc="-90" dirty="0">
                <a:latin typeface="Calibri Light"/>
                <a:cs typeface="Calibri Light"/>
              </a:rPr>
              <a:t>r</a:t>
            </a:r>
            <a:r>
              <a:rPr sz="1650" spc="-65" dirty="0">
                <a:latin typeface="Calibri Light"/>
                <a:cs typeface="Calibri Light"/>
              </a:rPr>
              <a:t>s</a:t>
            </a:r>
            <a:r>
              <a:rPr sz="1650" spc="-80" dirty="0">
                <a:latin typeface="Calibri Light"/>
                <a:cs typeface="Calibri Light"/>
              </a:rPr>
              <a:t>i</a:t>
            </a:r>
            <a:r>
              <a:rPr sz="1650" spc="-75" dirty="0">
                <a:latin typeface="Calibri Light"/>
                <a:cs typeface="Calibri Light"/>
              </a:rPr>
              <a:t>o</a:t>
            </a:r>
            <a:r>
              <a:rPr sz="1650" dirty="0">
                <a:latin typeface="Calibri Light"/>
                <a:cs typeface="Calibri Light"/>
              </a:rPr>
              <a:t>n</a:t>
            </a:r>
            <a:r>
              <a:rPr sz="1650" spc="-95" dirty="0">
                <a:latin typeface="Calibri Light"/>
                <a:cs typeface="Calibri Light"/>
              </a:rPr>
              <a:t> </a:t>
            </a:r>
            <a:r>
              <a:rPr sz="1650" spc="-120" dirty="0">
                <a:latin typeface="Calibri Light"/>
                <a:cs typeface="Calibri Light"/>
              </a:rPr>
              <a:t>r</a:t>
            </a:r>
            <a:r>
              <a:rPr sz="1650" spc="-135" dirty="0">
                <a:latin typeface="Calibri Light"/>
                <a:cs typeface="Calibri Light"/>
              </a:rPr>
              <a:t>a</a:t>
            </a:r>
            <a:r>
              <a:rPr sz="1650" spc="-114" dirty="0">
                <a:latin typeface="Calibri Light"/>
                <a:cs typeface="Calibri Light"/>
              </a:rPr>
              <a:t>t</a:t>
            </a:r>
            <a:r>
              <a:rPr sz="1650" spc="-100" dirty="0">
                <a:latin typeface="Calibri Light"/>
                <a:cs typeface="Calibri Light"/>
              </a:rPr>
              <a:t>e</a:t>
            </a:r>
            <a:r>
              <a:rPr sz="1650" spc="5" dirty="0">
                <a:latin typeface="Calibri Light"/>
                <a:cs typeface="Calibri Light"/>
              </a:rPr>
              <a:t>s</a:t>
            </a:r>
            <a:r>
              <a:rPr sz="1650" spc="-65" dirty="0">
                <a:latin typeface="Calibri Light"/>
                <a:cs typeface="Calibri Light"/>
              </a:rPr>
              <a:t>a</a:t>
            </a:r>
            <a:r>
              <a:rPr sz="1650" spc="-70" dirty="0">
                <a:latin typeface="Calibri Light"/>
                <a:cs typeface="Calibri Light"/>
              </a:rPr>
              <a:t>r</a:t>
            </a:r>
            <a:r>
              <a:rPr sz="1650" spc="-50" dirty="0">
                <a:latin typeface="Calibri Light"/>
                <a:cs typeface="Calibri Light"/>
              </a:rPr>
              <a:t>oun</a:t>
            </a:r>
            <a:r>
              <a:rPr sz="1650" dirty="0">
                <a:latin typeface="Calibri Light"/>
                <a:cs typeface="Calibri Light"/>
              </a:rPr>
              <a:t>d</a:t>
            </a:r>
            <a:r>
              <a:rPr sz="1650" spc="180" dirty="0">
                <a:latin typeface="Calibri Light"/>
                <a:cs typeface="Calibri Light"/>
              </a:rPr>
              <a:t> </a:t>
            </a:r>
            <a:r>
              <a:rPr sz="1650" spc="45" dirty="0">
                <a:latin typeface="Calibri Light"/>
                <a:cs typeface="Calibri Light"/>
              </a:rPr>
              <a:t>98</a:t>
            </a:r>
            <a:r>
              <a:rPr sz="1650" dirty="0">
                <a:latin typeface="Calibri Light"/>
                <a:cs typeface="Calibri Light"/>
              </a:rPr>
              <a:t>%  </a:t>
            </a:r>
            <a:r>
              <a:rPr sz="1650" spc="-85" dirty="0">
                <a:latin typeface="Calibri Light"/>
                <a:cs typeface="Calibri Light"/>
              </a:rPr>
              <a:t>a</a:t>
            </a:r>
            <a:r>
              <a:rPr sz="1650" spc="-70" dirty="0">
                <a:latin typeface="Calibri Light"/>
                <a:cs typeface="Calibri Light"/>
              </a:rPr>
              <a:t>n</a:t>
            </a:r>
            <a:r>
              <a:rPr sz="1650" dirty="0">
                <a:latin typeface="Calibri Light"/>
                <a:cs typeface="Calibri Light"/>
              </a:rPr>
              <a:t>d</a:t>
            </a:r>
            <a:r>
              <a:rPr sz="1650" spc="-90" dirty="0">
                <a:latin typeface="Calibri Light"/>
                <a:cs typeface="Calibri Light"/>
              </a:rPr>
              <a:t> </a:t>
            </a:r>
            <a:r>
              <a:rPr sz="1650" spc="45" dirty="0">
                <a:latin typeface="Calibri Light"/>
                <a:cs typeface="Calibri Light"/>
              </a:rPr>
              <a:t>93</a:t>
            </a:r>
            <a:r>
              <a:rPr sz="1650" dirty="0">
                <a:latin typeface="Calibri Light"/>
                <a:cs typeface="Calibri Light"/>
              </a:rPr>
              <a:t>%</a:t>
            </a:r>
            <a:r>
              <a:rPr sz="1650" spc="65" dirty="0">
                <a:latin typeface="Calibri Light"/>
                <a:cs typeface="Calibri Light"/>
              </a:rPr>
              <a:t> </a:t>
            </a:r>
            <a:r>
              <a:rPr sz="1650" spc="-70" dirty="0">
                <a:latin typeface="Calibri Light"/>
                <a:cs typeface="Calibri Light"/>
              </a:rPr>
              <a:t>bu</a:t>
            </a:r>
            <a:r>
              <a:rPr sz="1650" dirty="0">
                <a:latin typeface="Calibri Light"/>
                <a:cs typeface="Calibri Light"/>
              </a:rPr>
              <a:t>t</a:t>
            </a:r>
            <a:r>
              <a:rPr sz="1650" spc="-125" dirty="0">
                <a:latin typeface="Calibri Light"/>
                <a:cs typeface="Calibri Light"/>
              </a:rPr>
              <a:t> </a:t>
            </a:r>
            <a:r>
              <a:rPr sz="1650" spc="-105" dirty="0">
                <a:latin typeface="Calibri Light"/>
                <a:cs typeface="Calibri Light"/>
              </a:rPr>
              <a:t>g</a:t>
            </a:r>
            <a:r>
              <a:rPr sz="1650" spc="-75" dirty="0">
                <a:latin typeface="Calibri Light"/>
                <a:cs typeface="Calibri Light"/>
              </a:rPr>
              <a:t>e</a:t>
            </a:r>
            <a:r>
              <a:rPr sz="1650" spc="-70" dirty="0">
                <a:latin typeface="Calibri Light"/>
                <a:cs typeface="Calibri Light"/>
              </a:rPr>
              <a:t>n</a:t>
            </a:r>
            <a:r>
              <a:rPr sz="1650" spc="-75" dirty="0">
                <a:latin typeface="Calibri Light"/>
                <a:cs typeface="Calibri Light"/>
              </a:rPr>
              <a:t>e</a:t>
            </a:r>
            <a:r>
              <a:rPr sz="1650" spc="-95" dirty="0">
                <a:latin typeface="Calibri Light"/>
                <a:cs typeface="Calibri Light"/>
              </a:rPr>
              <a:t>r</a:t>
            </a:r>
            <a:r>
              <a:rPr sz="1650" spc="-110" dirty="0">
                <a:latin typeface="Calibri Light"/>
                <a:cs typeface="Calibri Light"/>
              </a:rPr>
              <a:t>a</a:t>
            </a:r>
            <a:r>
              <a:rPr sz="1650" spc="-90" dirty="0">
                <a:latin typeface="Calibri Light"/>
                <a:cs typeface="Calibri Light"/>
              </a:rPr>
              <a:t>t</a:t>
            </a:r>
            <a:r>
              <a:rPr sz="1650" spc="-75" dirty="0">
                <a:latin typeface="Calibri Light"/>
                <a:cs typeface="Calibri Light"/>
              </a:rPr>
              <a:t>e</a:t>
            </a:r>
            <a:r>
              <a:rPr sz="1650" dirty="0">
                <a:latin typeface="Calibri Light"/>
                <a:cs typeface="Calibri Light"/>
              </a:rPr>
              <a:t>s</a:t>
            </a:r>
            <a:r>
              <a:rPr sz="1650" spc="-125" dirty="0">
                <a:latin typeface="Calibri Light"/>
                <a:cs typeface="Calibri Light"/>
              </a:rPr>
              <a:t> </a:t>
            </a:r>
            <a:r>
              <a:rPr sz="1650" spc="-80" dirty="0">
                <a:latin typeface="Calibri Light"/>
                <a:cs typeface="Calibri Light"/>
              </a:rPr>
              <a:t>l</a:t>
            </a:r>
            <a:r>
              <a:rPr sz="1650" spc="-75" dirty="0">
                <a:latin typeface="Calibri Light"/>
                <a:cs typeface="Calibri Light"/>
              </a:rPr>
              <a:t>e</a:t>
            </a:r>
            <a:r>
              <a:rPr sz="1650" spc="-65" dirty="0">
                <a:latin typeface="Calibri Light"/>
                <a:cs typeface="Calibri Light"/>
              </a:rPr>
              <a:t>s</a:t>
            </a:r>
            <a:r>
              <a:rPr sz="1650" dirty="0">
                <a:latin typeface="Calibri Light"/>
                <a:cs typeface="Calibri Light"/>
              </a:rPr>
              <a:t>s </a:t>
            </a:r>
            <a:r>
              <a:rPr sz="1650" spc="-165" dirty="0">
                <a:latin typeface="Calibri Light"/>
                <a:cs typeface="Calibri Light"/>
              </a:rPr>
              <a:t> </a:t>
            </a:r>
            <a:r>
              <a:rPr sz="1650" spc="-45" dirty="0">
                <a:latin typeface="Calibri Light"/>
                <a:cs typeface="Calibri Light"/>
              </a:rPr>
              <a:t>nu</a:t>
            </a:r>
            <a:r>
              <a:rPr sz="1650" spc="-40" dirty="0">
                <a:latin typeface="Calibri Light"/>
                <a:cs typeface="Calibri Light"/>
              </a:rPr>
              <a:t>m</a:t>
            </a:r>
            <a:r>
              <a:rPr sz="1650" spc="-45" dirty="0">
                <a:latin typeface="Calibri Light"/>
                <a:cs typeface="Calibri Light"/>
              </a:rPr>
              <a:t>b</a:t>
            </a:r>
            <a:r>
              <a:rPr sz="1650" spc="-50" dirty="0">
                <a:latin typeface="Calibri Light"/>
                <a:cs typeface="Calibri Light"/>
              </a:rPr>
              <a:t>e</a:t>
            </a:r>
            <a:r>
              <a:rPr sz="1650" dirty="0">
                <a:latin typeface="Calibri Light"/>
                <a:cs typeface="Calibri Light"/>
              </a:rPr>
              <a:t>r</a:t>
            </a:r>
            <a:r>
              <a:rPr sz="1650" spc="-155" dirty="0">
                <a:latin typeface="Calibri Light"/>
                <a:cs typeface="Calibri Light"/>
              </a:rPr>
              <a:t> </a:t>
            </a:r>
            <a:r>
              <a:rPr sz="1650" spc="-75" dirty="0">
                <a:latin typeface="Calibri Light"/>
                <a:cs typeface="Calibri Light"/>
              </a:rPr>
              <a:t>of  </a:t>
            </a:r>
            <a:r>
              <a:rPr sz="1650" spc="-85" dirty="0">
                <a:latin typeface="Calibri Light"/>
                <a:cs typeface="Calibri Light"/>
              </a:rPr>
              <a:t>leads.</a:t>
            </a:r>
            <a:endParaRPr sz="165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0292" y="509143"/>
            <a:ext cx="379285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30" dirty="0"/>
              <a:t>EDA</a:t>
            </a:r>
            <a:r>
              <a:rPr sz="4400" spc="-15" dirty="0"/>
              <a:t> </a:t>
            </a:r>
            <a:r>
              <a:rPr sz="4400" spc="-5" dirty="0"/>
              <a:t>Lead</a:t>
            </a:r>
            <a:r>
              <a:rPr sz="4400" spc="-20" dirty="0"/>
              <a:t> Source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436" y="632917"/>
            <a:ext cx="700087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5" dirty="0"/>
              <a:t>Do</a:t>
            </a:r>
            <a:r>
              <a:rPr sz="5200" spc="-185" dirty="0"/>
              <a:t> </a:t>
            </a:r>
            <a:r>
              <a:rPr sz="5200" spc="-20" dirty="0"/>
              <a:t>Not</a:t>
            </a:r>
            <a:r>
              <a:rPr sz="5200" spc="-185" dirty="0"/>
              <a:t> </a:t>
            </a:r>
            <a:r>
              <a:rPr sz="5200" spc="-75" dirty="0"/>
              <a:t>Email</a:t>
            </a:r>
            <a:r>
              <a:rPr sz="5200" spc="-204" dirty="0"/>
              <a:t> </a:t>
            </a:r>
            <a:r>
              <a:rPr sz="5200" spc="5" dirty="0"/>
              <a:t>&amp;</a:t>
            </a:r>
            <a:r>
              <a:rPr sz="5200" spc="-185" dirty="0"/>
              <a:t> </a:t>
            </a:r>
            <a:r>
              <a:rPr sz="5200" spc="5" dirty="0"/>
              <a:t>Do</a:t>
            </a:r>
            <a:r>
              <a:rPr sz="5200" spc="-185" dirty="0"/>
              <a:t> </a:t>
            </a:r>
            <a:r>
              <a:rPr sz="5200" spc="-20" dirty="0"/>
              <a:t>Not</a:t>
            </a:r>
            <a:r>
              <a:rPr sz="5200" spc="-180" dirty="0"/>
              <a:t> </a:t>
            </a:r>
            <a:r>
              <a:rPr sz="5200" spc="-75" dirty="0"/>
              <a:t>Call</a:t>
            </a:r>
            <a:endParaRPr sz="5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017776"/>
            <a:ext cx="10515600" cy="34046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4397" y="5657494"/>
            <a:ext cx="694118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latin typeface="Calibri Light"/>
                <a:cs typeface="Calibri Light"/>
              </a:rPr>
              <a:t>Most</a:t>
            </a:r>
            <a:r>
              <a:rPr sz="1900" spc="-155" dirty="0">
                <a:latin typeface="Calibri Light"/>
                <a:cs typeface="Calibri Light"/>
              </a:rPr>
              <a:t> </a:t>
            </a:r>
            <a:r>
              <a:rPr sz="1900" spc="-45" dirty="0">
                <a:latin typeface="Calibri Light"/>
                <a:cs typeface="Calibri Light"/>
              </a:rPr>
              <a:t>of</a:t>
            </a:r>
            <a:r>
              <a:rPr sz="1900" spc="-200" dirty="0">
                <a:latin typeface="Calibri Light"/>
                <a:cs typeface="Calibri Light"/>
              </a:rPr>
              <a:t> </a:t>
            </a:r>
            <a:r>
              <a:rPr sz="1900" spc="-70" dirty="0">
                <a:latin typeface="Calibri Light"/>
                <a:cs typeface="Calibri Light"/>
              </a:rPr>
              <a:t>the</a:t>
            </a:r>
            <a:r>
              <a:rPr sz="1900" spc="-180" dirty="0">
                <a:latin typeface="Calibri Light"/>
                <a:cs typeface="Calibri Light"/>
              </a:rPr>
              <a:t> </a:t>
            </a:r>
            <a:r>
              <a:rPr sz="1900" spc="-60" dirty="0">
                <a:latin typeface="Calibri Light"/>
                <a:cs typeface="Calibri Light"/>
              </a:rPr>
              <a:t>customersdo</a:t>
            </a:r>
            <a:r>
              <a:rPr sz="1900" spc="-170" dirty="0">
                <a:latin typeface="Calibri Light"/>
                <a:cs typeface="Calibri Light"/>
              </a:rPr>
              <a:t> </a:t>
            </a:r>
            <a:r>
              <a:rPr sz="1900" spc="-55" dirty="0">
                <a:latin typeface="Calibri Light"/>
                <a:cs typeface="Calibri Light"/>
              </a:rPr>
              <a:t>not</a:t>
            </a:r>
            <a:r>
              <a:rPr sz="1900" spc="-165" dirty="0">
                <a:latin typeface="Calibri Light"/>
                <a:cs typeface="Calibri Light"/>
              </a:rPr>
              <a:t> </a:t>
            </a:r>
            <a:r>
              <a:rPr sz="1900" spc="-75" dirty="0">
                <a:latin typeface="Calibri Light"/>
                <a:cs typeface="Calibri Light"/>
              </a:rPr>
              <a:t>liketo</a:t>
            </a:r>
            <a:r>
              <a:rPr sz="1900" spc="-185" dirty="0">
                <a:latin typeface="Calibri Light"/>
                <a:cs typeface="Calibri Light"/>
              </a:rPr>
              <a:t> </a:t>
            </a:r>
            <a:r>
              <a:rPr sz="1900" spc="-40" dirty="0">
                <a:latin typeface="Calibri Light"/>
                <a:cs typeface="Calibri Light"/>
              </a:rPr>
              <a:t>be</a:t>
            </a:r>
            <a:r>
              <a:rPr sz="1900" spc="-210" dirty="0">
                <a:latin typeface="Calibri Light"/>
                <a:cs typeface="Calibri Light"/>
              </a:rPr>
              <a:t> </a:t>
            </a:r>
            <a:r>
              <a:rPr sz="1900" spc="-114" dirty="0">
                <a:latin typeface="Calibri Light"/>
                <a:cs typeface="Calibri Light"/>
              </a:rPr>
              <a:t>called</a:t>
            </a:r>
            <a:r>
              <a:rPr sz="1900" spc="-210" dirty="0">
                <a:latin typeface="Calibri Light"/>
                <a:cs typeface="Calibri Light"/>
              </a:rPr>
              <a:t> </a:t>
            </a:r>
            <a:r>
              <a:rPr sz="1900" spc="-30" dirty="0">
                <a:latin typeface="Calibri Light"/>
                <a:cs typeface="Calibri Light"/>
              </a:rPr>
              <a:t>or</a:t>
            </a:r>
            <a:r>
              <a:rPr sz="1900" spc="-195" dirty="0">
                <a:latin typeface="Calibri Light"/>
                <a:cs typeface="Calibri Light"/>
              </a:rPr>
              <a:t> </a:t>
            </a:r>
            <a:r>
              <a:rPr sz="1900" spc="-85" dirty="0">
                <a:latin typeface="Calibri Light"/>
                <a:cs typeface="Calibri Light"/>
              </a:rPr>
              <a:t>receiveemails</a:t>
            </a:r>
            <a:r>
              <a:rPr sz="1900" spc="-180" dirty="0">
                <a:latin typeface="Calibri Light"/>
                <a:cs typeface="Calibri Light"/>
              </a:rPr>
              <a:t> </a:t>
            </a:r>
            <a:r>
              <a:rPr sz="1900" spc="-65" dirty="0">
                <a:latin typeface="Calibri Light"/>
                <a:cs typeface="Calibri Light"/>
              </a:rPr>
              <a:t>about</a:t>
            </a:r>
            <a:r>
              <a:rPr sz="1900" spc="-185" dirty="0">
                <a:latin typeface="Calibri Light"/>
                <a:cs typeface="Calibri Light"/>
              </a:rPr>
              <a:t> </a:t>
            </a:r>
            <a:r>
              <a:rPr sz="1900" spc="-70" dirty="0">
                <a:latin typeface="Calibri Light"/>
                <a:cs typeface="Calibri Light"/>
              </a:rPr>
              <a:t>the</a:t>
            </a:r>
            <a:r>
              <a:rPr sz="1900" spc="-185" dirty="0">
                <a:latin typeface="Calibri Light"/>
                <a:cs typeface="Calibri Light"/>
              </a:rPr>
              <a:t> </a:t>
            </a:r>
            <a:r>
              <a:rPr sz="1900" spc="-100" dirty="0">
                <a:latin typeface="Calibri Light"/>
                <a:cs typeface="Calibri Light"/>
              </a:rPr>
              <a:t>course.</a:t>
            </a:r>
            <a:endParaRPr sz="19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484" y="509143"/>
            <a:ext cx="23266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10" dirty="0"/>
              <a:t>Total</a:t>
            </a:r>
            <a:r>
              <a:rPr sz="4400" spc="-45" dirty="0"/>
              <a:t> </a:t>
            </a:r>
            <a:r>
              <a:rPr sz="4400" spc="-5" dirty="0"/>
              <a:t>visits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41247" y="1539239"/>
            <a:ext cx="10476230" cy="113030"/>
            <a:chOff x="841247" y="1539239"/>
            <a:chExt cx="10476230" cy="113030"/>
          </a:xfrm>
        </p:grpSpPr>
        <p:sp>
          <p:nvSpPr>
            <p:cNvPr id="4" name="object 4"/>
            <p:cNvSpPr/>
            <p:nvPr/>
          </p:nvSpPr>
          <p:spPr>
            <a:xfrm>
              <a:off x="865632" y="1633727"/>
              <a:ext cx="10452100" cy="18415"/>
            </a:xfrm>
            <a:custGeom>
              <a:avLst/>
              <a:gdLst/>
              <a:ahLst/>
              <a:cxnLst/>
              <a:rect l="l" t="t" r="r" b="b"/>
              <a:pathLst>
                <a:path w="10452100" h="18414">
                  <a:moveTo>
                    <a:pt x="1045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18288"/>
                  </a:lnTo>
                  <a:lnTo>
                    <a:pt x="10451592" y="18288"/>
                  </a:lnTo>
                  <a:lnTo>
                    <a:pt x="10451592" y="15240"/>
                  </a:lnTo>
                  <a:lnTo>
                    <a:pt x="10451592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1247" y="1539239"/>
              <a:ext cx="1874520" cy="109855"/>
            </a:xfrm>
            <a:custGeom>
              <a:avLst/>
              <a:gdLst/>
              <a:ahLst/>
              <a:cxnLst/>
              <a:rect l="l" t="t" r="r" b="b"/>
              <a:pathLst>
                <a:path w="1874520" h="109855">
                  <a:moveTo>
                    <a:pt x="1874519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874519" y="109727"/>
                  </a:lnTo>
                  <a:lnTo>
                    <a:pt x="187451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551" y="1926335"/>
            <a:ext cx="8171688" cy="20482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9176" y="4148328"/>
            <a:ext cx="8653272" cy="21366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635" y="457657"/>
            <a:ext cx="23266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310" dirty="0">
                <a:latin typeface="Trebuchet MS"/>
                <a:cs typeface="Trebuchet MS"/>
              </a:rPr>
              <a:t>T</a:t>
            </a:r>
            <a:r>
              <a:rPr sz="1600" spc="-120" dirty="0">
                <a:latin typeface="Trebuchet MS"/>
                <a:cs typeface="Trebuchet MS"/>
              </a:rPr>
              <a:t>o</a:t>
            </a:r>
            <a:r>
              <a:rPr sz="1600" spc="-114" dirty="0">
                <a:latin typeface="Trebuchet MS"/>
                <a:cs typeface="Trebuchet MS"/>
              </a:rPr>
              <a:t>t</a:t>
            </a:r>
            <a:r>
              <a:rPr sz="1600" spc="-125" dirty="0">
                <a:latin typeface="Trebuchet MS"/>
                <a:cs typeface="Trebuchet MS"/>
              </a:rPr>
              <a:t>a</a:t>
            </a:r>
            <a:r>
              <a:rPr sz="1600" dirty="0">
                <a:latin typeface="Trebuchet MS"/>
                <a:cs typeface="Trebuchet MS"/>
              </a:rPr>
              <a:t>l</a:t>
            </a:r>
            <a:r>
              <a:rPr sz="1600" spc="-335" dirty="0">
                <a:latin typeface="Trebuchet MS"/>
                <a:cs typeface="Trebuchet MS"/>
              </a:rPr>
              <a:t> </a:t>
            </a:r>
            <a:r>
              <a:rPr sz="1600" spc="-165" dirty="0">
                <a:latin typeface="Trebuchet MS"/>
                <a:cs typeface="Trebuchet MS"/>
              </a:rPr>
              <a:t>T</a:t>
            </a:r>
            <a:r>
              <a:rPr sz="1600" spc="-100" dirty="0">
                <a:latin typeface="Trebuchet MS"/>
                <a:cs typeface="Trebuchet MS"/>
              </a:rPr>
              <a:t>i</a:t>
            </a:r>
            <a:r>
              <a:rPr sz="1600" spc="-85" dirty="0">
                <a:latin typeface="Trebuchet MS"/>
                <a:cs typeface="Trebuchet MS"/>
              </a:rPr>
              <a:t>m</a:t>
            </a:r>
            <a:r>
              <a:rPr sz="1600" spc="5" dirty="0">
                <a:latin typeface="Trebuchet MS"/>
                <a:cs typeface="Trebuchet MS"/>
              </a:rPr>
              <a:t>e</a:t>
            </a:r>
            <a:r>
              <a:rPr sz="1600" spc="-19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S</a:t>
            </a:r>
            <a:r>
              <a:rPr sz="1600" spc="-80" dirty="0">
                <a:latin typeface="Trebuchet MS"/>
                <a:cs typeface="Trebuchet MS"/>
              </a:rPr>
              <a:t>p</a:t>
            </a:r>
            <a:r>
              <a:rPr sz="1600" spc="-60" dirty="0">
                <a:latin typeface="Trebuchet MS"/>
                <a:cs typeface="Trebuchet MS"/>
              </a:rPr>
              <a:t>en</a:t>
            </a:r>
            <a:r>
              <a:rPr sz="1600" dirty="0">
                <a:latin typeface="Trebuchet MS"/>
                <a:cs typeface="Trebuchet MS"/>
              </a:rPr>
              <a:t>t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o</a:t>
            </a:r>
            <a:r>
              <a:rPr sz="1600" spc="5" dirty="0">
                <a:latin typeface="Trebuchet MS"/>
                <a:cs typeface="Trebuchet MS"/>
              </a:rPr>
              <a:t>n</a:t>
            </a:r>
            <a:r>
              <a:rPr sz="1600" spc="-285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W</a:t>
            </a:r>
            <a:r>
              <a:rPr sz="1600" spc="-60" dirty="0">
                <a:latin typeface="Trebuchet MS"/>
                <a:cs typeface="Trebuchet MS"/>
              </a:rPr>
              <a:t>e</a:t>
            </a:r>
            <a:r>
              <a:rPr sz="1600" spc="-80" dirty="0">
                <a:latin typeface="Trebuchet MS"/>
                <a:cs typeface="Trebuchet MS"/>
              </a:rPr>
              <a:t>bsi</a:t>
            </a:r>
            <a:r>
              <a:rPr sz="1600" spc="-65" dirty="0">
                <a:latin typeface="Trebuchet MS"/>
                <a:cs typeface="Trebuchet MS"/>
              </a:rPr>
              <a:t>t</a:t>
            </a:r>
            <a:r>
              <a:rPr sz="1600" spc="5" dirty="0"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4" y="1045463"/>
            <a:ext cx="6531864" cy="2173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635" y="3452622"/>
            <a:ext cx="16402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80" dirty="0">
                <a:latin typeface="Trebuchet MS"/>
                <a:cs typeface="Trebuchet MS"/>
              </a:rPr>
              <a:t>P</a:t>
            </a:r>
            <a:r>
              <a:rPr sz="1600" spc="-105" dirty="0">
                <a:latin typeface="Trebuchet MS"/>
                <a:cs typeface="Trebuchet MS"/>
              </a:rPr>
              <a:t>a</a:t>
            </a:r>
            <a:r>
              <a:rPr sz="1600" spc="-90" dirty="0">
                <a:latin typeface="Trebuchet MS"/>
                <a:cs typeface="Trebuchet MS"/>
              </a:rPr>
              <a:t>g</a:t>
            </a:r>
            <a:r>
              <a:rPr sz="1600" dirty="0">
                <a:latin typeface="Trebuchet MS"/>
                <a:cs typeface="Trebuchet MS"/>
              </a:rPr>
              <a:t>e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V</a:t>
            </a:r>
            <a:r>
              <a:rPr sz="1600" spc="-75" dirty="0">
                <a:latin typeface="Trebuchet MS"/>
                <a:cs typeface="Trebuchet MS"/>
              </a:rPr>
              <a:t>i</a:t>
            </a:r>
            <a:r>
              <a:rPr sz="1600" spc="-60" dirty="0">
                <a:latin typeface="Trebuchet MS"/>
                <a:cs typeface="Trebuchet MS"/>
              </a:rPr>
              <a:t>e</a:t>
            </a:r>
            <a:r>
              <a:rPr sz="1600" spc="-65" dirty="0">
                <a:latin typeface="Trebuchet MS"/>
                <a:cs typeface="Trebuchet MS"/>
              </a:rPr>
              <a:t>w</a:t>
            </a:r>
            <a:r>
              <a:rPr sz="1600" dirty="0">
                <a:latin typeface="Trebuchet MS"/>
                <a:cs typeface="Trebuchet MS"/>
              </a:rPr>
              <a:t>s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180" dirty="0">
                <a:latin typeface="Trebuchet MS"/>
                <a:cs typeface="Trebuchet MS"/>
              </a:rPr>
              <a:t>P</a:t>
            </a:r>
            <a:r>
              <a:rPr sz="1600" spc="-85" dirty="0">
                <a:latin typeface="Trebuchet MS"/>
                <a:cs typeface="Trebuchet MS"/>
              </a:rPr>
              <a:t>e</a:t>
            </a:r>
            <a:r>
              <a:rPr sz="1600" dirty="0">
                <a:latin typeface="Trebuchet MS"/>
                <a:cs typeface="Trebuchet MS"/>
              </a:rPr>
              <a:t>r</a:t>
            </a:r>
            <a:r>
              <a:rPr sz="1600" spc="-345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V</a:t>
            </a:r>
            <a:r>
              <a:rPr sz="1600" spc="-75" dirty="0">
                <a:latin typeface="Trebuchet MS"/>
                <a:cs typeface="Trebuchet MS"/>
              </a:rPr>
              <a:t>i</a:t>
            </a:r>
            <a:r>
              <a:rPr sz="1600" spc="-80" dirty="0">
                <a:latin typeface="Trebuchet MS"/>
                <a:cs typeface="Trebuchet MS"/>
              </a:rPr>
              <a:t>s</a:t>
            </a:r>
            <a:r>
              <a:rPr sz="1600" spc="-75" dirty="0">
                <a:latin typeface="Trebuchet MS"/>
                <a:cs typeface="Trebuchet MS"/>
              </a:rPr>
              <a:t>i</a:t>
            </a:r>
            <a:r>
              <a:rPr sz="1600" dirty="0"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544" y="3931920"/>
            <a:ext cx="6556248" cy="17038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79885" y="6430772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07756" y="1134872"/>
            <a:ext cx="321818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60" dirty="0"/>
              <a:t>Th</a:t>
            </a:r>
            <a:r>
              <a:rPr sz="2000" spc="-5" dirty="0"/>
              <a:t>e</a:t>
            </a:r>
            <a:r>
              <a:rPr sz="2000" spc="-114" dirty="0"/>
              <a:t> </a:t>
            </a:r>
            <a:r>
              <a:rPr sz="2000" spc="-135" dirty="0"/>
              <a:t>t</a:t>
            </a:r>
            <a:r>
              <a:rPr sz="2000" spc="-110" dirty="0"/>
              <a:t>o</a:t>
            </a:r>
            <a:r>
              <a:rPr sz="2000" spc="-135" dirty="0"/>
              <a:t>t</a:t>
            </a:r>
            <a:r>
              <a:rPr sz="2000" spc="-105" dirty="0"/>
              <a:t>a</a:t>
            </a:r>
            <a:r>
              <a:rPr sz="2000" spc="-5" dirty="0"/>
              <a:t>l</a:t>
            </a:r>
            <a:r>
              <a:rPr sz="2000" spc="-200" dirty="0"/>
              <a:t> </a:t>
            </a:r>
            <a:r>
              <a:rPr sz="2000" spc="-110" dirty="0"/>
              <a:t>ti</a:t>
            </a:r>
            <a:r>
              <a:rPr sz="2000" spc="-100" dirty="0"/>
              <a:t>m</a:t>
            </a:r>
            <a:r>
              <a:rPr sz="2000" spc="-5" dirty="0"/>
              <a:t>e</a:t>
            </a:r>
            <a:r>
              <a:rPr sz="2000" spc="-165" dirty="0"/>
              <a:t> </a:t>
            </a:r>
            <a:r>
              <a:rPr sz="2000" spc="-85" dirty="0"/>
              <a:t>s</a:t>
            </a:r>
            <a:r>
              <a:rPr sz="2000" spc="-80" dirty="0"/>
              <a:t>pe</a:t>
            </a:r>
            <a:r>
              <a:rPr sz="2000" spc="-105" dirty="0"/>
              <a:t>n</a:t>
            </a:r>
            <a:r>
              <a:rPr sz="2000" spc="-5" dirty="0"/>
              <a:t>t</a:t>
            </a:r>
            <a:r>
              <a:rPr sz="2000" spc="-100" dirty="0"/>
              <a:t> </a:t>
            </a:r>
            <a:r>
              <a:rPr sz="2000" spc="-40" dirty="0"/>
              <a:t>o</a:t>
            </a:r>
            <a:r>
              <a:rPr sz="2000" spc="-5" dirty="0"/>
              <a:t>n</a:t>
            </a:r>
            <a:r>
              <a:rPr sz="2000" dirty="0"/>
              <a:t> </a:t>
            </a:r>
            <a:r>
              <a:rPr sz="2000" spc="-95" dirty="0"/>
              <a:t> </a:t>
            </a:r>
            <a:r>
              <a:rPr sz="2000" spc="-130" dirty="0"/>
              <a:t>w</a:t>
            </a:r>
            <a:r>
              <a:rPr sz="2000" spc="-105" dirty="0"/>
              <a:t>ebs</a:t>
            </a:r>
            <a:r>
              <a:rPr sz="2000" spc="-110" dirty="0"/>
              <a:t>i</a:t>
            </a:r>
            <a:r>
              <a:rPr sz="2000" spc="-135" dirty="0"/>
              <a:t>t</a:t>
            </a:r>
            <a:r>
              <a:rPr sz="2000" spc="-5" dirty="0"/>
              <a:t>e</a:t>
            </a:r>
            <a:r>
              <a:rPr sz="2000" spc="-45" dirty="0"/>
              <a:t> </a:t>
            </a:r>
            <a:r>
              <a:rPr sz="2000" spc="-85" dirty="0"/>
              <a:t>i</a:t>
            </a:r>
            <a:r>
              <a:rPr sz="2000" spc="-5" dirty="0"/>
              <a:t>s  </a:t>
            </a:r>
            <a:r>
              <a:rPr sz="2000" spc="-110" dirty="0"/>
              <a:t>d</a:t>
            </a:r>
            <a:r>
              <a:rPr sz="2000" spc="-114" dirty="0"/>
              <a:t>i</a:t>
            </a:r>
            <a:r>
              <a:rPr sz="2000" spc="-120" dirty="0"/>
              <a:t>r</a:t>
            </a:r>
            <a:r>
              <a:rPr sz="2000" spc="-105" dirty="0"/>
              <a:t>e</a:t>
            </a:r>
            <a:r>
              <a:rPr sz="2000" spc="-110" dirty="0"/>
              <a:t>ct</a:t>
            </a:r>
            <a:r>
              <a:rPr sz="2000" spc="-114" dirty="0"/>
              <a:t>l</a:t>
            </a:r>
            <a:r>
              <a:rPr sz="2000" spc="75" dirty="0"/>
              <a:t>y</a:t>
            </a:r>
            <a:r>
              <a:rPr sz="2000" spc="-85" dirty="0"/>
              <a:t>p</a:t>
            </a:r>
            <a:r>
              <a:rPr sz="2000" spc="-120" dirty="0"/>
              <a:t>r</a:t>
            </a:r>
            <a:r>
              <a:rPr sz="2000" spc="-90" dirty="0"/>
              <a:t>o</a:t>
            </a:r>
            <a:r>
              <a:rPr sz="2000" spc="-85" dirty="0"/>
              <a:t>p</a:t>
            </a:r>
            <a:r>
              <a:rPr sz="2000" spc="-90" dirty="0"/>
              <a:t>o</a:t>
            </a:r>
            <a:r>
              <a:rPr sz="2000" spc="-70" dirty="0"/>
              <a:t>r</a:t>
            </a:r>
            <a:r>
              <a:rPr sz="2000" spc="-85" dirty="0"/>
              <a:t>ti</a:t>
            </a:r>
            <a:r>
              <a:rPr sz="2000" spc="-90" dirty="0"/>
              <a:t>o</a:t>
            </a:r>
            <a:r>
              <a:rPr sz="2000" spc="-85" dirty="0"/>
              <a:t>na</a:t>
            </a:r>
            <a:r>
              <a:rPr sz="2000" spc="-5" dirty="0"/>
              <a:t>l</a:t>
            </a:r>
            <a:r>
              <a:rPr sz="2000" dirty="0"/>
              <a:t> </a:t>
            </a:r>
            <a:r>
              <a:rPr sz="2000" spc="-165" dirty="0"/>
              <a:t> </a:t>
            </a:r>
            <a:r>
              <a:rPr sz="2000" spc="-110" dirty="0"/>
              <a:t>t</a:t>
            </a:r>
            <a:r>
              <a:rPr sz="2000" spc="-5" dirty="0"/>
              <a:t>o</a:t>
            </a:r>
            <a:r>
              <a:rPr sz="2000" spc="-150" dirty="0"/>
              <a:t> </a:t>
            </a:r>
            <a:r>
              <a:rPr sz="2000" spc="-110" dirty="0"/>
              <a:t>c</a:t>
            </a:r>
            <a:r>
              <a:rPr sz="2000" spc="-90" dirty="0"/>
              <a:t>o</a:t>
            </a:r>
            <a:r>
              <a:rPr sz="2000" spc="-110" dirty="0"/>
              <a:t>n</a:t>
            </a:r>
            <a:r>
              <a:rPr sz="2000" spc="-95" dirty="0"/>
              <a:t>v</a:t>
            </a:r>
            <a:r>
              <a:rPr sz="2000" spc="-80" dirty="0"/>
              <a:t>e</a:t>
            </a:r>
            <a:r>
              <a:rPr sz="2000" spc="-120" dirty="0"/>
              <a:t>r</a:t>
            </a:r>
            <a:r>
              <a:rPr sz="2000" spc="-85" dirty="0"/>
              <a:t>si</a:t>
            </a:r>
            <a:r>
              <a:rPr sz="2000" spc="-90" dirty="0"/>
              <a:t>o</a:t>
            </a:r>
            <a:r>
              <a:rPr sz="2000" spc="-5" dirty="0"/>
              <a:t>n  </a:t>
            </a:r>
            <a:r>
              <a:rPr sz="2000" spc="-120" dirty="0"/>
              <a:t>rate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1312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MT</vt:lpstr>
      <vt:lpstr>Calibri</vt:lpstr>
      <vt:lpstr>Calibri Light</vt:lpstr>
      <vt:lpstr>Trebuchet MS</vt:lpstr>
      <vt:lpstr>Office Theme</vt:lpstr>
      <vt:lpstr>LEADSSCORE  CASE STUDY</vt:lpstr>
      <vt:lpstr>Problem Statement</vt:lpstr>
      <vt:lpstr>Goal of the Case Study:</vt:lpstr>
      <vt:lpstr>Reading and understanding the data</vt:lpstr>
      <vt:lpstr>EDA Lead Origin</vt:lpstr>
      <vt:lpstr>EDA Lead Source</vt:lpstr>
      <vt:lpstr>Do Not Email &amp; Do Not Call</vt:lpstr>
      <vt:lpstr>Total visits</vt:lpstr>
      <vt:lpstr>The total time spent on  website is  directlyproportional  to conversion  rate</vt:lpstr>
      <vt:lpstr>Last Activity</vt:lpstr>
      <vt:lpstr>Specialization</vt:lpstr>
      <vt:lpstr>What is your current occupation ?</vt:lpstr>
      <vt:lpstr>City</vt:lpstr>
      <vt:lpstr>Last Notable Activity</vt:lpstr>
      <vt:lpstr>PowerPoint Presentation</vt:lpstr>
      <vt:lpstr>PowerPoint Presentation</vt:lpstr>
      <vt:lpstr>PowerPoint Presentation</vt:lpstr>
      <vt:lpstr>PowerPoint Presentation</vt:lpstr>
      <vt:lpstr>Final Observation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LEADSSCORE  CASE STUDY</dc:title>
  <dc:creator>Sneha Sekar</dc:creator>
  <cp:lastModifiedBy>Sneha Sekar</cp:lastModifiedBy>
  <cp:revision>1</cp:revision>
  <dcterms:created xsi:type="dcterms:W3CDTF">2023-07-18T09:53:23Z</dcterms:created>
  <dcterms:modified xsi:type="dcterms:W3CDTF">2023-07-19T05:34:31Z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2023-07-18T00:00:00Z</vt:filetime>
  </property>
</Properties>
</file>